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78" r:id="rId5"/>
    <p:sldId id="279" r:id="rId6"/>
    <p:sldId id="284" r:id="rId7"/>
    <p:sldId id="301" r:id="rId8"/>
    <p:sldId id="285" r:id="rId9"/>
    <p:sldId id="302" r:id="rId10"/>
    <p:sldId id="286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BE25-EABF-626E-C1A0-97E50911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183C-D81F-7D54-850D-05A572EB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E6A7-6344-19CE-7B99-35752221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64B9-03ED-1794-9BA7-9274C2F7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2CCD-5360-F3FB-965C-99226DE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77E6-1FD3-61C5-498D-CBE0471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8F1A-74BE-7263-2912-FDFCAE91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D1BA-0CF1-5389-B387-9554B93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F690-98E0-2C1C-E09A-C646FC3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28D8-D86E-3659-79BC-DF6A906A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8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15D29-7C83-9A8A-493F-C4AFC46E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AADE0-13D8-C2A6-4796-76BD519D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56F1-66A9-1F5D-0314-A1214A9F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C932-2F8F-B1CA-15BC-E9C7B9E9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9419-582C-0E85-BEEF-1AFF9A00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1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F68E-C57A-E462-26A0-8127D39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F73C-E5F2-5549-210E-1AB9F125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816D-CE97-19B7-2125-B3614295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01F4-DA7E-7541-389D-97C1082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7051-0236-974D-57E5-B49E26FB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8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E153-F735-CCF0-AB9C-9A6D7306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C6B-375C-986E-AB10-FEFF66DF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9DCF-00CC-A354-3DFA-8E21DE10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FC48-C915-14F4-2FB8-95F676F9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EDB0-DFB6-3BF5-1D42-DE690C3F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6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530-3817-8D9A-009D-43B98FB5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76CD-AD85-F76D-2FF3-85C100FEE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20F6-9A28-2735-A574-4CAC36EB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64EE-5A60-4D3A-5BAD-40D834A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A6B3-8C1B-85F9-DAC0-AB213ACF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48C4-B263-417F-3C5C-B8D595A8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F0D3-84E3-B9A6-CCDE-192FC0DC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3797-34C4-982F-EE0E-CDCBAA3C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353E4-0211-5C2C-0FE5-E0AB5D3E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15216-5871-5FB3-FFEB-1B6FC34C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DE99D-A48F-00DD-9477-EFFF1DC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9DC2E-7A67-2A5B-71B2-0C93019A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93E40-E2A7-6687-FE5E-7EEBB587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4C28F-BCD7-50AC-E1F9-AB8ACA36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0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6BD5-E5B7-B406-4FED-A52321BE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8D37A-32DF-7ACC-2EB9-22C3A983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4626-199D-AA7A-3A86-820C4358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35E0-FB95-5F88-341E-51B99F57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8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3ACD2-632E-2935-35C2-18A5C4D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6283C-6F0C-66A6-02C6-9F324137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742BF-55FE-4025-C89F-3A4EDADF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0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952-0E5A-5DEA-6A55-1A7EBA6F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003E-2F7E-0420-F478-499BC98B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A758-AA1A-9341-A969-C546C265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0F1E-0DEC-5331-6317-07FF29D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B9E1-3165-27CC-1061-F1A4E39F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1FD19-F400-ED46-CFA6-EFC2BE8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2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30D1-D5A1-3EBF-911B-756FB356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7CC79-0358-B22C-6E3F-DF388538E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11489-5E2D-31B7-AE84-5313793C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F9CE-A7B6-BE41-7688-077E09B2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4D858-4131-174C-7803-06AE365B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C1CB-9AF1-E32A-7542-B827A8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1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1C54D-4B7A-078F-0E4D-451B5A68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E452-C69D-92F9-B747-74445D1D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80C3-1BE6-5DED-7D86-305ACB5F7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3CBD-5AC9-4200-A5A1-3B86D9C64C2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9757-7D96-EF22-21A6-A7B407AE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184A-4808-B775-BEC7-3E8032BB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9DE6-9F6D-43B1-8AE7-3AA44140E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2279650" ty="-1625600" sx="29000" sy="41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0B580B-8002-C93D-A844-A5F30FC5F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6"/>
            <a:ext cx="12192000" cy="69032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892E1F-8221-8FC0-3CBE-0288F3A5D611}"/>
              </a:ext>
            </a:extLst>
          </p:cNvPr>
          <p:cNvSpPr/>
          <p:nvPr/>
        </p:nvSpPr>
        <p:spPr>
          <a:xfrm rot="3454670">
            <a:off x="2173012" y="-4455216"/>
            <a:ext cx="3484735" cy="11764912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5D233-2569-4357-1C34-3E0E17CF7B0A}"/>
              </a:ext>
            </a:extLst>
          </p:cNvPr>
          <p:cNvSpPr txBox="1"/>
          <p:nvPr/>
        </p:nvSpPr>
        <p:spPr>
          <a:xfrm>
            <a:off x="74689" y="1653427"/>
            <a:ext cx="3726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 Black" panose="020B0A04020102020204" pitchFamily="34" charset="0"/>
              </a:rPr>
              <a:t>Migration of Indian Railway System (IRS) to AWS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6B444-E0BA-A006-2C1E-5A29A31ED965}"/>
              </a:ext>
            </a:extLst>
          </p:cNvPr>
          <p:cNvSpPr txBox="1"/>
          <p:nvPr/>
        </p:nvSpPr>
        <p:spPr>
          <a:xfrm>
            <a:off x="1398738" y="5134105"/>
            <a:ext cx="1797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Gunjan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Subham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Soorya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Harish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Sandeep 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572E23-D164-5A84-F43F-361DDAD16BD9}"/>
              </a:ext>
            </a:extLst>
          </p:cNvPr>
          <p:cNvGrpSpPr/>
          <p:nvPr/>
        </p:nvGrpSpPr>
        <p:grpSpPr>
          <a:xfrm>
            <a:off x="3367748" y="110424"/>
            <a:ext cx="10544782" cy="7537666"/>
            <a:chOff x="3551800" y="-646456"/>
            <a:chExt cx="10544782" cy="7537666"/>
          </a:xfrm>
          <a:blipFill dpi="0" rotWithShape="1">
            <a:blip r:embed="rId2"/>
            <a:srcRect/>
            <a:tile tx="-2012950" ty="-1739900" sx="41000" sy="40000" flip="xy" algn="tl"/>
          </a:blip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83C84C4-7235-3A60-013F-F7647C2A26B0}"/>
                </a:ext>
              </a:extLst>
            </p:cNvPr>
            <p:cNvSpPr/>
            <p:nvPr/>
          </p:nvSpPr>
          <p:spPr>
            <a:xfrm rot="19300734">
              <a:off x="3551800" y="-58598"/>
              <a:ext cx="7182223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99CAD4D-DC37-39CF-64D8-24E071F0AEE6}"/>
                </a:ext>
              </a:extLst>
            </p:cNvPr>
            <p:cNvSpPr/>
            <p:nvPr/>
          </p:nvSpPr>
          <p:spPr>
            <a:xfrm rot="19300734">
              <a:off x="3704655" y="727367"/>
              <a:ext cx="9683107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B0135C2-0D3A-B72C-1057-4AC2954047D6}"/>
                </a:ext>
              </a:extLst>
            </p:cNvPr>
            <p:cNvSpPr/>
            <p:nvPr/>
          </p:nvSpPr>
          <p:spPr>
            <a:xfrm rot="19300734">
              <a:off x="3689667" y="-646456"/>
              <a:ext cx="3550791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E9D011-CE94-E54C-0704-88825962CA79}"/>
                </a:ext>
              </a:extLst>
            </p:cNvPr>
            <p:cNvSpPr/>
            <p:nvPr/>
          </p:nvSpPr>
          <p:spPr>
            <a:xfrm rot="19300734">
              <a:off x="3885717" y="2336044"/>
              <a:ext cx="10041615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2B92A3-5A55-3EFA-0B44-6BDC2B8B7749}"/>
                </a:ext>
              </a:extLst>
            </p:cNvPr>
            <p:cNvSpPr/>
            <p:nvPr/>
          </p:nvSpPr>
          <p:spPr>
            <a:xfrm rot="19300734">
              <a:off x="6225655" y="3426207"/>
              <a:ext cx="7414696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576EA7-8B59-E87B-4F4C-9CD37106E026}"/>
                </a:ext>
              </a:extLst>
            </p:cNvPr>
            <p:cNvSpPr/>
            <p:nvPr/>
          </p:nvSpPr>
          <p:spPr>
            <a:xfrm rot="19300734">
              <a:off x="8617149" y="4211863"/>
              <a:ext cx="5479433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08C79DC-0CB8-982E-0D8F-F9A85FDBD2A9}"/>
                </a:ext>
              </a:extLst>
            </p:cNvPr>
            <p:cNvSpPr/>
            <p:nvPr/>
          </p:nvSpPr>
          <p:spPr>
            <a:xfrm rot="19300734">
              <a:off x="11129333" y="5716366"/>
              <a:ext cx="1412748" cy="11748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1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267749" y="-10"/>
            <a:ext cx="12466165" cy="6858000"/>
            <a:chOff x="491575" y="0"/>
            <a:chExt cx="95812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9269170" y="2337440"/>
              <a:ext cx="7964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828445" y="3264393"/>
              <a:ext cx="1992086" cy="49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578225" y="-20"/>
            <a:ext cx="12844946" cy="6858000"/>
            <a:chOff x="718505" y="-1"/>
            <a:chExt cx="875566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761884" y="2337439"/>
              <a:ext cx="64895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257842" y="3292490"/>
              <a:ext cx="1992086" cy="44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1036320" y="-40"/>
            <a:ext cx="13210125" cy="6858000"/>
            <a:chOff x="-9337032" y="-1"/>
            <a:chExt cx="9927503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216626" y="2337438"/>
              <a:ext cx="80709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692984" y="3269932"/>
              <a:ext cx="1992086" cy="48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FD3B2C-0A19-1BB2-E953-A65CEB877195}"/>
              </a:ext>
            </a:extLst>
          </p:cNvPr>
          <p:cNvGrpSpPr/>
          <p:nvPr/>
        </p:nvGrpSpPr>
        <p:grpSpPr>
          <a:xfrm rot="5400000">
            <a:off x="6130737" y="-3113534"/>
            <a:ext cx="646333" cy="6873240"/>
            <a:chOff x="9996339" y="-2"/>
            <a:chExt cx="646333" cy="69417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8CDB32-D6BD-B58C-508A-09690151A5A8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7A677-7D69-85C0-83C3-1C552823F60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168738-DD31-FBDF-C775-9F1C5A4D1984}"/>
              </a:ext>
            </a:extLst>
          </p:cNvPr>
          <p:cNvSpPr txBox="1"/>
          <p:nvPr/>
        </p:nvSpPr>
        <p:spPr>
          <a:xfrm>
            <a:off x="715809" y="1413023"/>
            <a:ext cx="98564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GB" sz="3200" dirty="0">
                <a:solidFill>
                  <a:srgbClr val="5D7373"/>
                </a:solidFill>
                <a:latin typeface="Tw Cen MT" panose="020B0602020104020603" pitchFamily="34" charset="0"/>
              </a:rPr>
              <a:t>The successful migration to AWS significantly enhances the Indian Railway System (IRS), resulting in improved performance, reduced operational costs, and a highly reliable transportation network for both passengers and freight. The implementation of robust security measures ensures the protection of sensitive data and operations, while cost-efficient AWS pricing options contribute to substantial overall savings.</a:t>
            </a:r>
            <a:endParaRPr lang="en-GB" sz="32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833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087588-190C-F855-2835-13934AD2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86" y="1002030"/>
            <a:ext cx="8629227" cy="4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608942" y="957291"/>
            <a:ext cx="727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5969"/>
                </a:solidFill>
                <a:latin typeface="Tw Cen MT" panose="020B0602020104020603" pitchFamily="34" charset="0"/>
              </a:rPr>
              <a:t>Indian Railway System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608942" y="2638278"/>
            <a:ext cx="7278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The Indian Railway System (IRS) is one of the largest and most complex railway networks in the world, operating over 115,000 km of track and serving 1.3 billion passengers annually.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2790D-0284-0A22-9524-6847D45C1F36}"/>
              </a:ext>
            </a:extLst>
          </p:cNvPr>
          <p:cNvGrpSpPr/>
          <p:nvPr/>
        </p:nvGrpSpPr>
        <p:grpSpPr>
          <a:xfrm>
            <a:off x="-11914929" y="0"/>
            <a:ext cx="12482920" cy="6858000"/>
            <a:chOff x="-290920" y="0"/>
            <a:chExt cx="1248292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51777-0940-5674-2DFE-995C4E82CBD1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E08EFE2-4DCC-1B72-133B-39083A2CD4A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2B0402-45F1-0895-B4A8-56602BB24EDB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D4C545-CC62-F47C-CD17-2A878F471735}"/>
              </a:ext>
            </a:extLst>
          </p:cNvPr>
          <p:cNvGrpSpPr/>
          <p:nvPr/>
        </p:nvGrpSpPr>
        <p:grpSpPr>
          <a:xfrm>
            <a:off x="-11351499" y="40"/>
            <a:ext cx="11447504" cy="6858000"/>
            <a:chOff x="213096" y="0"/>
            <a:chExt cx="11447504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A5B1AC-2C32-55FB-B40E-62156CF75547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D19683-5A75-85C9-D378-289809B8CF4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9EB22-2053-DA7E-484C-6698ECA38089}"/>
                </a:ext>
              </a:extLst>
            </p:cNvPr>
            <p:cNvSpPr txBox="1"/>
            <p:nvPr/>
          </p:nvSpPr>
          <p:spPr>
            <a:xfrm rot="16200000">
              <a:off x="10444032" y="3208474"/>
              <a:ext cx="1786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22FF11-7E91-95F6-6B7C-85A985959EF9}"/>
              </a:ext>
            </a:extLst>
          </p:cNvPr>
          <p:cNvGrpSpPr/>
          <p:nvPr/>
        </p:nvGrpSpPr>
        <p:grpSpPr>
          <a:xfrm>
            <a:off x="-10379240" y="2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470AF2-E3E4-CDD8-D318-DCB22154BBFF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7ECCA-37D2-7029-B748-F7F9CE1EEB63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1ED186-F7B1-A215-C86F-9468EDE0554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F1F65E-959C-E66A-59DF-8A9075E797DD}"/>
              </a:ext>
            </a:extLst>
          </p:cNvPr>
          <p:cNvGrpSpPr/>
          <p:nvPr/>
        </p:nvGrpSpPr>
        <p:grpSpPr>
          <a:xfrm>
            <a:off x="-10469446" y="40"/>
            <a:ext cx="9574094" cy="6858000"/>
            <a:chOff x="491575" y="0"/>
            <a:chExt cx="957409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70B45F1-82D2-6A19-B224-C28DF2F4654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C2D60F-55F0-9E18-EC8B-75258C893A9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B7D5C3-55F3-332E-B361-348569734A2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A2B847-0490-2A53-8373-E94686338DDC}"/>
              </a:ext>
            </a:extLst>
          </p:cNvPr>
          <p:cNvGrpSpPr/>
          <p:nvPr/>
        </p:nvGrpSpPr>
        <p:grpSpPr>
          <a:xfrm>
            <a:off x="-10035867" y="40"/>
            <a:ext cx="8692332" cy="6858000"/>
            <a:chOff x="718505" y="-1"/>
            <a:chExt cx="8692332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C3BBA4-D19C-3A36-0FF9-6827B83BAF2D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30973F7-612E-D892-87C2-E35D0E6E074F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C5524E-67BC-1FB2-2301-11B51F413C1C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168105-E989-EA54-6F39-7DB69BA142D0}"/>
              </a:ext>
            </a:extLst>
          </p:cNvPr>
          <p:cNvGrpSpPr/>
          <p:nvPr/>
        </p:nvGrpSpPr>
        <p:grpSpPr>
          <a:xfrm>
            <a:off x="-11742125" y="30"/>
            <a:ext cx="9927504" cy="6858000"/>
            <a:chOff x="-9337032" y="-1"/>
            <a:chExt cx="9927504" cy="685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CE56A3-546D-BD9A-A723-CF41FA697AE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51C42B9-664E-3DD5-38DB-942C09D963F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20D958-9334-6BF2-4761-83AA23A08314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B3B329-DA6E-1D34-D6C3-FB2182DD096B}"/>
              </a:ext>
            </a:extLst>
          </p:cNvPr>
          <p:cNvGrpSpPr/>
          <p:nvPr/>
        </p:nvGrpSpPr>
        <p:grpSpPr>
          <a:xfrm>
            <a:off x="-10330810" y="2583044"/>
            <a:ext cx="3234837" cy="2302003"/>
            <a:chOff x="3551800" y="-646456"/>
            <a:chExt cx="10544782" cy="7537666"/>
          </a:xfrm>
          <a:blipFill dpi="0" rotWithShape="1">
            <a:blip r:embed="rId2"/>
            <a:srcRect/>
            <a:tile tx="-2012950" ty="-1739900" sx="41000" sy="40000" flip="xy" algn="tl"/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D8F433-4487-02C2-5464-11C3193C33E3}"/>
                </a:ext>
              </a:extLst>
            </p:cNvPr>
            <p:cNvSpPr/>
            <p:nvPr/>
          </p:nvSpPr>
          <p:spPr>
            <a:xfrm rot="19300734">
              <a:off x="3551800" y="-58598"/>
              <a:ext cx="7182223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54725C-4470-8707-A23F-50C03FF900DD}"/>
                </a:ext>
              </a:extLst>
            </p:cNvPr>
            <p:cNvSpPr/>
            <p:nvPr/>
          </p:nvSpPr>
          <p:spPr>
            <a:xfrm rot="19300734">
              <a:off x="3704655" y="727367"/>
              <a:ext cx="9683107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61E89E-5BD8-4FB3-B962-1361D5484E99}"/>
                </a:ext>
              </a:extLst>
            </p:cNvPr>
            <p:cNvSpPr/>
            <p:nvPr/>
          </p:nvSpPr>
          <p:spPr>
            <a:xfrm rot="19300734">
              <a:off x="3689667" y="-646456"/>
              <a:ext cx="3550791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C1DEAF7-4A3E-F8CF-90F4-D3C73B0167A6}"/>
                </a:ext>
              </a:extLst>
            </p:cNvPr>
            <p:cNvSpPr/>
            <p:nvPr/>
          </p:nvSpPr>
          <p:spPr>
            <a:xfrm rot="19300734">
              <a:off x="3885717" y="2336044"/>
              <a:ext cx="10041615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86AA09-064D-F77A-E852-6DD2C9291018}"/>
                </a:ext>
              </a:extLst>
            </p:cNvPr>
            <p:cNvSpPr/>
            <p:nvPr/>
          </p:nvSpPr>
          <p:spPr>
            <a:xfrm rot="19300734">
              <a:off x="6225655" y="3426207"/>
              <a:ext cx="7414696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D20824F-071D-7BB5-ACB2-08ED97A43241}"/>
                </a:ext>
              </a:extLst>
            </p:cNvPr>
            <p:cNvSpPr/>
            <p:nvPr/>
          </p:nvSpPr>
          <p:spPr>
            <a:xfrm rot="19300734">
              <a:off x="8617149" y="4211863"/>
              <a:ext cx="5479433" cy="144984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CA8D3A-D254-7E95-AD1C-ABE478C9B67C}"/>
                </a:ext>
              </a:extLst>
            </p:cNvPr>
            <p:cNvSpPr/>
            <p:nvPr/>
          </p:nvSpPr>
          <p:spPr>
            <a:xfrm rot="19300734">
              <a:off x="11129333" y="5716366"/>
              <a:ext cx="1412748" cy="117484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7568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10818099" y="20"/>
            <a:ext cx="11447504" cy="6858000"/>
            <a:chOff x="213096" y="0"/>
            <a:chExt cx="1144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83270" y="3147712"/>
              <a:ext cx="1908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984584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9936046" y="2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9502467" y="20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11208725" y="1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6B6374-B393-D5E9-8047-080902CD329E}"/>
              </a:ext>
            </a:extLst>
          </p:cNvPr>
          <p:cNvGrpSpPr/>
          <p:nvPr/>
        </p:nvGrpSpPr>
        <p:grpSpPr>
          <a:xfrm rot="5400000">
            <a:off x="5772833" y="-3147720"/>
            <a:ext cx="646333" cy="6941773"/>
            <a:chOff x="9996339" y="-2"/>
            <a:chExt cx="646333" cy="6941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04103-B3E2-6864-6232-DCA8C7529E60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42108-0EBD-B9B1-CB1C-5244714510C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Migration of IRS to AWS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47534D-1FBE-4184-C18A-3A7450CD3016}"/>
              </a:ext>
            </a:extLst>
          </p:cNvPr>
          <p:cNvSpPr txBox="1"/>
          <p:nvPr/>
        </p:nvSpPr>
        <p:spPr>
          <a:xfrm>
            <a:off x="3485324" y="1485738"/>
            <a:ext cx="44331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Why Migrate?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Aging infrastructure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Modernization needs</a:t>
            </a:r>
          </a:p>
          <a:p>
            <a:pPr lvl="1" algn="l"/>
            <a:endParaRPr lang="en-GB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Improved Efficiency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Increased Reliability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254507" y="0"/>
            <a:ext cx="11945427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540900" y="2337441"/>
              <a:ext cx="111969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955628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9662960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9319587" y="20"/>
            <a:ext cx="8738052" cy="6858000"/>
            <a:chOff x="718505" y="-1"/>
            <a:chExt cx="873805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13734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11025845" y="1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C6912A-94CD-7E37-B7CD-1505F81F75C3}"/>
              </a:ext>
            </a:extLst>
          </p:cNvPr>
          <p:cNvGrpSpPr/>
          <p:nvPr/>
        </p:nvGrpSpPr>
        <p:grpSpPr>
          <a:xfrm rot="5400000">
            <a:off x="5627373" y="-3105835"/>
            <a:ext cx="646333" cy="6858003"/>
            <a:chOff x="9996339" y="-2"/>
            <a:chExt cx="646333" cy="69417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BC0927-FD67-F55F-F201-85A42B58CEA7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D8514C-9540-8DC3-1074-F6E19254EDE9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AWS Services utilized for migration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5FD25A-C7E0-7CD9-6B01-A2D718C13B2E}"/>
              </a:ext>
            </a:extLst>
          </p:cNvPr>
          <p:cNvSpPr txBox="1"/>
          <p:nvPr/>
        </p:nvSpPr>
        <p:spPr>
          <a:xfrm>
            <a:off x="2489783" y="1516148"/>
            <a:ext cx="7212433" cy="39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3200" b="1" dirty="0">
                <a:solidFill>
                  <a:srgbClr val="5D7373"/>
                </a:solidFill>
                <a:latin typeface="Tw Cen MT" panose="020B0602020104020603" pitchFamily="34" charset="0"/>
              </a:rPr>
              <a:t>Overview of AWS Services for Migration</a:t>
            </a: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Amazon EC2 (Elastic Compute Cloud)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Amazon RDS (Relational Database Service)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Amazon S3 (Simple Storage Service)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AWS Migration Hub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5D7373"/>
                </a:solidFill>
                <a:latin typeface="Tw Cen MT" panose="020B0602020104020603" pitchFamily="34" charset="0"/>
              </a:rPr>
              <a:t>AWS Data Sync</a:t>
            </a:r>
          </a:p>
        </p:txBody>
      </p:sp>
    </p:spTree>
    <p:extLst>
      <p:ext uri="{BB962C8B-B14F-4D97-AF65-F5344CB8AC3E}">
        <p14:creationId xmlns:p14="http://schemas.microsoft.com/office/powerpoint/2010/main" val="153012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9109548" y="1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721689" y="10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10458427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2F7829-9442-CFD8-6ABA-776A6055096D}"/>
              </a:ext>
            </a:extLst>
          </p:cNvPr>
          <p:cNvGrpSpPr/>
          <p:nvPr/>
        </p:nvGrpSpPr>
        <p:grpSpPr>
          <a:xfrm rot="5400000">
            <a:off x="5772834" y="-3105836"/>
            <a:ext cx="646333" cy="6858004"/>
            <a:chOff x="9996339" y="-2"/>
            <a:chExt cx="646333" cy="694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2004C1-F588-C2CB-61E9-9D41174F23F5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9DBE2-111D-FE68-80DC-84E4E4371F7E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Sitemap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4B2F7C-FE50-55C9-101C-718CD133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3" y="1030640"/>
            <a:ext cx="9695673" cy="5443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972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267749" y="-10"/>
            <a:ext cx="12466165" cy="6858000"/>
            <a:chOff x="491575" y="0"/>
            <a:chExt cx="95812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9269170" y="2337440"/>
              <a:ext cx="7964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828445" y="3264393"/>
              <a:ext cx="1992086" cy="49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258388" y="10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964646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9BDC8-A450-DAEA-5B31-00F7DF96D98B}"/>
              </a:ext>
            </a:extLst>
          </p:cNvPr>
          <p:cNvGrpSpPr/>
          <p:nvPr/>
        </p:nvGrpSpPr>
        <p:grpSpPr>
          <a:xfrm rot="5400000">
            <a:off x="6130737" y="-3122355"/>
            <a:ext cx="646333" cy="6891043"/>
            <a:chOff x="9996339" y="-2"/>
            <a:chExt cx="646333" cy="694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BC78B-5B10-AEA2-DA59-33E48BCFE68E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822649-C2E7-B469-CB0A-5496D10FD1C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IN" sz="32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onsumptions</a:t>
              </a:r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of IRS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E126A3-FC18-DA0D-4663-AA3D9212826D}"/>
              </a:ext>
            </a:extLst>
          </p:cNvPr>
          <p:cNvSpPr txBox="1"/>
          <p:nvPr/>
        </p:nvSpPr>
        <p:spPr>
          <a:xfrm>
            <a:off x="1961327" y="1243782"/>
            <a:ext cx="858817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5D7373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GB" dirty="0"/>
              <a:t>Resource Consumption Overview:</a:t>
            </a:r>
          </a:p>
          <a:p>
            <a:endParaRPr lang="en-GB" dirty="0"/>
          </a:p>
          <a:p>
            <a:r>
              <a:rPr lang="en-GB" b="0" dirty="0"/>
              <a:t>During the migration of the Indian Railway System (IRS) to AWS, various resources are essential to support the transition and ongoing operations.</a:t>
            </a:r>
          </a:p>
          <a:p>
            <a:r>
              <a:rPr lang="en-GB" b="0" dirty="0"/>
              <a:t>This section will provide insights into three crucial resource areas: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Bandwidth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processing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9598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267749" y="-10"/>
            <a:ext cx="12466165" cy="6858000"/>
            <a:chOff x="491575" y="0"/>
            <a:chExt cx="95812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9269170" y="2337440"/>
              <a:ext cx="7964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828445" y="3264393"/>
              <a:ext cx="1992086" cy="49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258388" y="10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964646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9BDC8-A450-DAEA-5B31-00F7DF96D98B}"/>
              </a:ext>
            </a:extLst>
          </p:cNvPr>
          <p:cNvGrpSpPr/>
          <p:nvPr/>
        </p:nvGrpSpPr>
        <p:grpSpPr>
          <a:xfrm rot="5400000">
            <a:off x="6130737" y="-3122355"/>
            <a:ext cx="646333" cy="6891043"/>
            <a:chOff x="9996339" y="-2"/>
            <a:chExt cx="646333" cy="694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BC78B-5B10-AEA2-DA59-33E48BCFE68E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822649-C2E7-B469-CB0A-5496D10FD1C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IN" sz="32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onsumptions</a:t>
              </a:r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of IRS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AA7FB-C966-B66C-CF35-FAAD61EE2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6"/>
          <a:stretch/>
        </p:blipFill>
        <p:spPr bwMode="auto">
          <a:xfrm>
            <a:off x="1125583" y="3339743"/>
            <a:ext cx="4518270" cy="286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979EA2-ACD3-9F1F-D77A-64E9D6C8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87" y="1345146"/>
            <a:ext cx="4965409" cy="4861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D85F9-7475-5D1A-9059-A0C4B8485541}"/>
              </a:ext>
            </a:extLst>
          </p:cNvPr>
          <p:cNvSpPr txBox="1"/>
          <p:nvPr/>
        </p:nvSpPr>
        <p:spPr>
          <a:xfrm>
            <a:off x="991489" y="921719"/>
            <a:ext cx="5070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rgbClr val="5D7373"/>
                </a:solidFill>
                <a:latin typeface="Tw Cen MT" panose="020B0602020104020603" pitchFamily="34" charset="0"/>
              </a:rPr>
              <a:t>Resource Consumption Summary:</a:t>
            </a:r>
          </a:p>
          <a:p>
            <a:pPr algn="l"/>
            <a:r>
              <a:rPr lang="en-IN" sz="2000" b="1" dirty="0">
                <a:solidFill>
                  <a:srgbClr val="5D7373"/>
                </a:solidFill>
                <a:latin typeface="Tw Cen MT" panose="020B0602020104020603" pitchFamily="34" charset="0"/>
              </a:rPr>
              <a:t>Current Consumption: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5D7373"/>
                </a:solidFill>
                <a:latin typeface="Tw Cen MT" panose="020B0602020104020603" pitchFamily="34" charset="0"/>
              </a:rPr>
              <a:t>Bandwidth: 150 Gbps (Inbound: 100 Gbps, Outbound: 50 Gbps).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5D7373"/>
                </a:solidFill>
                <a:latin typeface="Tw Cen MT" panose="020B0602020104020603" pitchFamily="34" charset="0"/>
              </a:rPr>
              <a:t>Storage: 1.1 PB (EBS: 100 TB, S3: 1 PB).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5D7373"/>
                </a:solidFill>
                <a:latin typeface="Tw Cen MT" panose="020B0602020104020603" pitchFamily="34" charset="0"/>
              </a:rPr>
              <a:t>Processing: 110,000 vCPUs (EC2: 100,000, RDS: 10,000).</a:t>
            </a:r>
          </a:p>
        </p:txBody>
      </p:sp>
    </p:spTree>
    <p:extLst>
      <p:ext uri="{BB962C8B-B14F-4D97-AF65-F5344CB8AC3E}">
        <p14:creationId xmlns:p14="http://schemas.microsoft.com/office/powerpoint/2010/main" val="99651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267749" y="-10"/>
            <a:ext cx="12466165" cy="6858000"/>
            <a:chOff x="491575" y="0"/>
            <a:chExt cx="95812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9269170" y="2337440"/>
              <a:ext cx="7964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828445" y="3264393"/>
              <a:ext cx="1992086" cy="49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578225" y="-20"/>
            <a:ext cx="12844946" cy="6858000"/>
            <a:chOff x="718505" y="-1"/>
            <a:chExt cx="875566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761884" y="2337439"/>
              <a:ext cx="64895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257842" y="3292490"/>
              <a:ext cx="1992086" cy="44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18445" y="-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41B224-07BD-0AD1-4B87-3C2D781A0D02}"/>
              </a:ext>
            </a:extLst>
          </p:cNvPr>
          <p:cNvGrpSpPr/>
          <p:nvPr/>
        </p:nvGrpSpPr>
        <p:grpSpPr>
          <a:xfrm rot="5400000">
            <a:off x="5772833" y="-3105836"/>
            <a:ext cx="646333" cy="6858004"/>
            <a:chOff x="9996339" y="-2"/>
            <a:chExt cx="646333" cy="694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30E16D-A057-CD08-4554-9A316A41D6F7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E0B0D7-B1A8-4626-641C-7606ED621A9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rchitecture Diagram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A1B4255-78F1-38CC-5DD8-01B2CB0CEE77}"/>
              </a:ext>
            </a:extLst>
          </p:cNvPr>
          <p:cNvSpPr txBox="1"/>
          <p:nvPr/>
        </p:nvSpPr>
        <p:spPr>
          <a:xfrm>
            <a:off x="1104903" y="997556"/>
            <a:ext cx="991134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dirty="0">
                <a:solidFill>
                  <a:srgbClr val="5D7373"/>
                </a:solidFill>
                <a:latin typeface="Tw Cen MT" panose="020B0602020104020603" pitchFamily="34" charset="0"/>
              </a:rPr>
              <a:t>Three-Tier Architecture Model for IRS Migration to AWS:</a:t>
            </a:r>
          </a:p>
          <a:p>
            <a:pPr algn="l"/>
            <a:endParaRPr lang="en-GB" sz="3200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Application Tier:</a:t>
            </a:r>
          </a:p>
          <a:p>
            <a:pPr lvl="1" algn="l"/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Utilizes Amazon EC2 instances for scalability, availability, security, and cost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Database Tier:</a:t>
            </a:r>
          </a:p>
          <a:p>
            <a:pPr lvl="1" algn="l"/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Relies on Amazon RDS for scalability, availability, security, and cost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Storage Tier:</a:t>
            </a:r>
          </a:p>
          <a:p>
            <a:pPr lvl="1" algn="l"/>
            <a:r>
              <a:rPr lang="en-GB" sz="2800" dirty="0">
                <a:solidFill>
                  <a:srgbClr val="5D7373"/>
                </a:solidFill>
                <a:latin typeface="Tw Cen MT" panose="020B0602020104020603" pitchFamily="34" charset="0"/>
              </a:rPr>
              <a:t>Leverages Amazon S3 for scalability, availability, security, and cost efficiency</a:t>
            </a:r>
            <a:r>
              <a:rPr lang="en-GB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13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3015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563880" y="0"/>
            <a:ext cx="12840089" cy="6858000"/>
            <a:chOff x="491575" y="0"/>
            <a:chExt cx="1004117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656472" y="2337440"/>
              <a:ext cx="796195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83981" y="3260055"/>
              <a:ext cx="1992086" cy="505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267749" y="-10"/>
            <a:ext cx="12466165" cy="6858000"/>
            <a:chOff x="491575" y="0"/>
            <a:chExt cx="9581292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9269170" y="2337440"/>
              <a:ext cx="7964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828445" y="3264393"/>
              <a:ext cx="1992086" cy="49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578225" y="-20"/>
            <a:ext cx="12844946" cy="6858000"/>
            <a:chOff x="718505" y="-1"/>
            <a:chExt cx="875566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761884" y="2337439"/>
              <a:ext cx="64895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257842" y="3292490"/>
              <a:ext cx="1992086" cy="44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18445" y="-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41B224-07BD-0AD1-4B87-3C2D781A0D02}"/>
              </a:ext>
            </a:extLst>
          </p:cNvPr>
          <p:cNvGrpSpPr/>
          <p:nvPr/>
        </p:nvGrpSpPr>
        <p:grpSpPr>
          <a:xfrm rot="5400000">
            <a:off x="5772833" y="-3105836"/>
            <a:ext cx="646333" cy="6858004"/>
            <a:chOff x="9996339" y="-2"/>
            <a:chExt cx="646333" cy="69417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30E16D-A057-CD08-4554-9A316A41D6F7}"/>
                </a:ext>
              </a:extLst>
            </p:cNvPr>
            <p:cNvSpPr/>
            <p:nvPr/>
          </p:nvSpPr>
          <p:spPr>
            <a:xfrm>
              <a:off x="9996339" y="-2"/>
              <a:ext cx="646333" cy="685799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E0B0D7-B1A8-4626-641C-7606ED621A9C}"/>
                </a:ext>
              </a:extLst>
            </p:cNvPr>
            <p:cNvSpPr txBox="1"/>
            <p:nvPr/>
          </p:nvSpPr>
          <p:spPr>
            <a:xfrm rot="16200000">
              <a:off x="6890508" y="3189606"/>
              <a:ext cx="6857998" cy="6463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</a:t>
              </a:r>
              <a:r>
                <a:rPr lang="en-IN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rchitecture Diagram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13F07A-60E2-2CC7-1DC0-786D2755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07" y="956151"/>
            <a:ext cx="9164105" cy="5569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332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407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Segoe UI</vt:lpstr>
      <vt:lpstr>Söhne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GUNJAN CHAKRABORTY</dc:creator>
  <cp:lastModifiedBy>GUNJAN CHAKRABORTY</cp:lastModifiedBy>
  <cp:revision>13</cp:revision>
  <dcterms:created xsi:type="dcterms:W3CDTF">2023-10-31T18:11:26Z</dcterms:created>
  <dcterms:modified xsi:type="dcterms:W3CDTF">2023-11-08T12:57:21Z</dcterms:modified>
</cp:coreProperties>
</file>