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1" r:id="rId4"/>
    <p:sldId id="265" r:id="rId5"/>
    <p:sldId id="267" r:id="rId6"/>
    <p:sldId id="266" r:id="rId7"/>
    <p:sldId id="269" r:id="rId8"/>
    <p:sldId id="257" r:id="rId9"/>
    <p:sldId id="270" r:id="rId10"/>
    <p:sldId id="262" r:id="rId11"/>
    <p:sldId id="27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CC5DD9E-3EE8-40A2-A9D6-08A9D8FB989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09179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1BD35-D4C0-44AE-8643-041EC5221B34}"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374815222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23961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12160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310209730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84794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65077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93076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37091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271795705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BD35-D4C0-44AE-8643-041EC5221B34}"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5DD9E-3EE8-40A2-A9D6-08A9D8FB989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32311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1BD35-D4C0-44AE-8643-041EC5221B34}"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167037996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1BD35-D4C0-44AE-8643-041EC5221B34}"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C5DD9E-3EE8-40A2-A9D6-08A9D8FB989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22413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1BD35-D4C0-44AE-8643-041EC5221B34}"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C5DD9E-3EE8-40A2-A9D6-08A9D8FB989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9995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1BD35-D4C0-44AE-8643-041EC5221B34}" type="datetimeFigureOut">
              <a:rPr lang="en-IN" smtClean="0"/>
              <a:t>17-11-2023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156076404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1BD35-D4C0-44AE-8643-041EC5221B34}"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5DD9E-3EE8-40A2-A9D6-08A9D8FB989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5679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1BD35-D4C0-44AE-8643-041EC5221B34}"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C5DD9E-3EE8-40A2-A9D6-08A9D8FB989A}" type="slidenum">
              <a:rPr lang="en-IN" smtClean="0"/>
              <a:t>‹#›</a:t>
            </a:fld>
            <a:endParaRPr lang="en-IN"/>
          </a:p>
        </p:txBody>
      </p:sp>
    </p:spTree>
    <p:extLst>
      <p:ext uri="{BB962C8B-B14F-4D97-AF65-F5344CB8AC3E}">
        <p14:creationId xmlns:p14="http://schemas.microsoft.com/office/powerpoint/2010/main" val="357135956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21BD35-D4C0-44AE-8643-041EC5221B34}" type="datetimeFigureOut">
              <a:rPr lang="en-IN" smtClean="0"/>
              <a:t>17-11-2023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C5DD9E-3EE8-40A2-A9D6-08A9D8FB989A}" type="slidenum">
              <a:rPr lang="en-IN" smtClean="0"/>
              <a:t>‹#›</a:t>
            </a:fld>
            <a:endParaRPr lang="en-IN"/>
          </a:p>
        </p:txBody>
      </p:sp>
    </p:spTree>
    <p:extLst>
      <p:ext uri="{BB962C8B-B14F-4D97-AF65-F5344CB8AC3E}">
        <p14:creationId xmlns:p14="http://schemas.microsoft.com/office/powerpoint/2010/main" val="9785542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slow">
    <p:wip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F6E5-F73F-1E3F-FC54-CC36D52B2C02}"/>
              </a:ext>
            </a:extLst>
          </p:cNvPr>
          <p:cNvSpPr>
            <a:spLocks noGrp="1"/>
          </p:cNvSpPr>
          <p:nvPr>
            <p:ph type="ctrTitle"/>
          </p:nvPr>
        </p:nvSpPr>
        <p:spPr>
          <a:xfrm>
            <a:off x="2387600" y="1493520"/>
            <a:ext cx="7416800" cy="2915919"/>
          </a:xfrm>
          <a:ln>
            <a:noFill/>
          </a:ln>
          <a:effectLst>
            <a:outerShdw blurRad="50800" dist="38100" dir="5400000" algn="t" rotWithShape="0">
              <a:prstClr val="black">
                <a:alpha val="40000"/>
              </a:prstClr>
            </a:outerShdw>
          </a:effectLst>
          <a:scene3d>
            <a:camera prst="perspectiveAbove"/>
            <a:lightRig rig="threePt" dir="t"/>
          </a:scene3d>
        </p:spPr>
        <p:txBody>
          <a:bodyPr>
            <a:normAutofit fontScale="90000"/>
          </a:bodyPr>
          <a:lstStyle/>
          <a:p>
            <a:r>
              <a:rPr lang="en-IN" dirty="0"/>
              <a:t> </a:t>
            </a:r>
            <a:br>
              <a:rPr lang="en-IN" dirty="0"/>
            </a:br>
            <a:r>
              <a:rPr lang="en-IN" sz="5300" dirty="0"/>
              <a:t>CONTENT RECOMMENDATION SYSTEM (CRS)</a:t>
            </a:r>
            <a:br>
              <a:rPr lang="en-IN" sz="5300" dirty="0"/>
            </a:br>
            <a:r>
              <a:rPr lang="en-IN" sz="5300" dirty="0"/>
              <a:t>ON AWS </a:t>
            </a:r>
            <a:endParaRPr lang="en-IN" dirty="0"/>
          </a:p>
        </p:txBody>
      </p:sp>
      <p:sp>
        <p:nvSpPr>
          <p:cNvPr id="3" name="TextBox 2">
            <a:extLst>
              <a:ext uri="{FF2B5EF4-FFF2-40B4-BE49-F238E27FC236}">
                <a16:creationId xmlns:a16="http://schemas.microsoft.com/office/drawing/2014/main" id="{DA63AF89-F7B0-7545-6CCC-B6924A02C599}"/>
              </a:ext>
            </a:extLst>
          </p:cNvPr>
          <p:cNvSpPr txBox="1"/>
          <p:nvPr/>
        </p:nvSpPr>
        <p:spPr>
          <a:xfrm>
            <a:off x="0" y="5288340"/>
            <a:ext cx="3200400" cy="1569660"/>
          </a:xfrm>
          <a:prstGeom prst="rect">
            <a:avLst/>
          </a:prstGeom>
          <a:noFill/>
        </p:spPr>
        <p:txBody>
          <a:bodyPr wrap="square" rtlCol="0">
            <a:spAutoFit/>
          </a:bodyPr>
          <a:lstStyle/>
          <a:p>
            <a:r>
              <a:rPr lang="en-US" sz="2400" b="1" dirty="0"/>
              <a:t>Team-Oriented</a:t>
            </a:r>
          </a:p>
          <a:p>
            <a:r>
              <a:rPr lang="en-US" dirty="0">
                <a:latin typeface="Times New Roman" panose="02020603050405020304" pitchFamily="18" charset="0"/>
                <a:cs typeface="Times New Roman" panose="02020603050405020304" pitchFamily="18" charset="0"/>
              </a:rPr>
              <a:t>Gunjan C</a:t>
            </a:r>
          </a:p>
          <a:p>
            <a:r>
              <a:rPr lang="en-US" dirty="0">
                <a:latin typeface="Times New Roman" panose="02020603050405020304" pitchFamily="18" charset="0"/>
                <a:cs typeface="Times New Roman" panose="02020603050405020304" pitchFamily="18" charset="0"/>
              </a:rPr>
              <a:t>Harish S</a:t>
            </a:r>
          </a:p>
          <a:p>
            <a:r>
              <a:rPr lang="en-US" dirty="0">
                <a:latin typeface="Times New Roman" panose="02020603050405020304" pitchFamily="18" charset="0"/>
                <a:cs typeface="Times New Roman" panose="02020603050405020304" pitchFamily="18" charset="0"/>
              </a:rPr>
              <a:t>Subham S</a:t>
            </a:r>
          </a:p>
          <a:p>
            <a:r>
              <a:rPr lang="en-US" dirty="0" err="1">
                <a:latin typeface="Times New Roman" panose="02020603050405020304" pitchFamily="18" charset="0"/>
                <a:cs typeface="Times New Roman" panose="02020603050405020304" pitchFamily="18" charset="0"/>
              </a:rPr>
              <a:t>Sooriya</a:t>
            </a:r>
            <a:r>
              <a:rPr lang="en-US" dirty="0">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359406894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E02B987-9788-929B-3B40-4233187E8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549" y="875729"/>
            <a:ext cx="10154901" cy="510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7300"/>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D1C9-FDFB-5967-F69E-C1BF79184A2F}"/>
              </a:ext>
            </a:extLst>
          </p:cNvPr>
          <p:cNvSpPr>
            <a:spLocks noGrp="1"/>
          </p:cNvSpPr>
          <p:nvPr>
            <p:ph type="title"/>
          </p:nvPr>
        </p:nvSpPr>
        <p:spPr>
          <a:xfrm>
            <a:off x="980440" y="810418"/>
            <a:ext cx="10515600" cy="1325563"/>
          </a:xfrm>
          <a:effectLst>
            <a:outerShdw blurRad="50800" dist="38100" dir="5400000" algn="t" rotWithShape="0">
              <a:prstClr val="black">
                <a:alpha val="40000"/>
              </a:prstClr>
            </a:outerShdw>
          </a:effectLst>
        </p:spPr>
        <p:txBody>
          <a:bodyPr>
            <a:normAutofit/>
          </a:bodyPr>
          <a:lstStyle/>
          <a:p>
            <a:r>
              <a:rPr lang="en-IN" sz="3600" b="1" i="0" u="none" strike="noStrike" dirty="0">
                <a:solidFill>
                  <a:srgbClr val="000000"/>
                </a:solidFill>
                <a:effectLst/>
                <a:latin typeface="Arial" panose="020B0604020202020204" pitchFamily="34" charset="0"/>
              </a:rPr>
              <a:t>CONCLUSION</a:t>
            </a:r>
            <a:endParaRPr lang="en-IN" sz="7200" dirty="0"/>
          </a:p>
        </p:txBody>
      </p:sp>
      <p:sp>
        <p:nvSpPr>
          <p:cNvPr id="4" name="TextBox 3">
            <a:extLst>
              <a:ext uri="{FF2B5EF4-FFF2-40B4-BE49-F238E27FC236}">
                <a16:creationId xmlns:a16="http://schemas.microsoft.com/office/drawing/2014/main" id="{C1F89510-78D5-B9D7-AC38-F90D2D7693F0}"/>
              </a:ext>
            </a:extLst>
          </p:cNvPr>
          <p:cNvSpPr txBox="1"/>
          <p:nvPr/>
        </p:nvSpPr>
        <p:spPr>
          <a:xfrm>
            <a:off x="1536160" y="2962591"/>
            <a:ext cx="9119679" cy="2308324"/>
          </a:xfrm>
          <a:prstGeom prst="rect">
            <a:avLst/>
          </a:prstGeom>
          <a:noFill/>
        </p:spPr>
        <p:txBody>
          <a:bodyPr wrap="square">
            <a:spAutoFit/>
          </a:bodyPr>
          <a:lstStyle/>
          <a:p>
            <a:pPr>
              <a:spcBef>
                <a:spcPct val="20000"/>
              </a:spcBef>
              <a:spcAft>
                <a:spcPts val="600"/>
              </a:spcAft>
              <a:buClr>
                <a:schemeClr val="accent1"/>
              </a:buClr>
              <a:buSzPct val="115000"/>
              <a:buFont typeface="Arial"/>
            </a:pPr>
            <a:r>
              <a:rPr lang="en-GB" sz="2400" dirty="0">
                <a:solidFill>
                  <a:srgbClr val="202124"/>
                </a:solidFill>
                <a:latin typeface="Arial" panose="020B0604020202020204" pitchFamily="34" charset="0"/>
                <a:cs typeface="Arial" panose="020B0604020202020204" pitchFamily="34" charset="0"/>
              </a:rPr>
              <a:t>Efficient Review Moderation: Switching to Amazon Rekognition API streamlines moderation, ensuring swift, accurate review checks, enhancing customer experience by swiftly removing unsuitable content. This managed service not only saves costs but also eases the technical burden for businesses, offering customizable rules to meet specific requirements</a:t>
            </a:r>
            <a:endParaRPr lang="en-IN" sz="2400" dirty="0">
              <a:solidFill>
                <a:srgbClr val="20212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54056"/>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CE8B58-15CF-1580-201E-4FEA8831D9BC}"/>
              </a:ext>
            </a:extLst>
          </p:cNvPr>
          <p:cNvSpPr txBox="1"/>
          <p:nvPr/>
        </p:nvSpPr>
        <p:spPr>
          <a:xfrm>
            <a:off x="1381760" y="2499360"/>
            <a:ext cx="9428480" cy="1446550"/>
          </a:xfrm>
          <a:prstGeom prst="rect">
            <a:avLst/>
          </a:prstGeom>
          <a:noFill/>
        </p:spPr>
        <p:txBody>
          <a:bodyPr wrap="square" rtlCol="0">
            <a:spAutoFit/>
          </a:bodyPr>
          <a:lstStyle/>
          <a:p>
            <a:pPr algn="ctr"/>
            <a:r>
              <a:rPr lang="en-US" sz="8800" dirty="0"/>
              <a:t>THANK YOU</a:t>
            </a:r>
            <a:endParaRPr lang="en-IN" sz="8800" dirty="0"/>
          </a:p>
        </p:txBody>
      </p:sp>
    </p:spTree>
    <p:extLst>
      <p:ext uri="{BB962C8B-B14F-4D97-AF65-F5344CB8AC3E}">
        <p14:creationId xmlns:p14="http://schemas.microsoft.com/office/powerpoint/2010/main" val="31933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2866-3161-B330-5887-8054E30384D7}"/>
              </a:ext>
            </a:extLst>
          </p:cNvPr>
          <p:cNvSpPr>
            <a:spLocks noGrp="1"/>
          </p:cNvSpPr>
          <p:nvPr>
            <p:ph type="title"/>
          </p:nvPr>
        </p:nvSpPr>
        <p:spPr/>
        <p:txBody>
          <a:bodyPr>
            <a:noAutofit/>
          </a:bodyPr>
          <a:lstStyle/>
          <a:p>
            <a:r>
              <a:rPr lang="en-US" sz="3600" b="0" i="0" dirty="0">
                <a:solidFill>
                  <a:srgbClr val="202124"/>
                </a:solidFill>
                <a:effectLst/>
                <a:latin typeface="Google Sans"/>
              </a:rPr>
              <a:t>WHAT IS CONTENT RECOMMENDATION SYSTEM?</a:t>
            </a:r>
            <a:endParaRPr lang="en-IN" sz="3600" dirty="0"/>
          </a:p>
        </p:txBody>
      </p:sp>
      <p:sp>
        <p:nvSpPr>
          <p:cNvPr id="3" name="Content Placeholder 2">
            <a:extLst>
              <a:ext uri="{FF2B5EF4-FFF2-40B4-BE49-F238E27FC236}">
                <a16:creationId xmlns:a16="http://schemas.microsoft.com/office/drawing/2014/main" id="{1433240C-D930-4386-3783-68D8E1468194}"/>
              </a:ext>
            </a:extLst>
          </p:cNvPr>
          <p:cNvSpPr>
            <a:spLocks noGrp="1"/>
          </p:cNvSpPr>
          <p:nvPr>
            <p:ph idx="1"/>
          </p:nvPr>
        </p:nvSpPr>
        <p:spPr>
          <a:xfrm>
            <a:off x="1295402" y="2693119"/>
            <a:ext cx="9890759" cy="2187788"/>
          </a:xfrm>
        </p:spPr>
        <p:txBody>
          <a:bodyPr/>
          <a:lstStyle/>
          <a:p>
            <a:pPr marL="0" indent="0">
              <a:buNone/>
            </a:pPr>
            <a:r>
              <a:rPr lang="en-US" b="0" i="0" dirty="0">
                <a:solidFill>
                  <a:srgbClr val="202124"/>
                </a:solidFill>
                <a:effectLst/>
                <a:latin typeface="Arial" panose="020B0604020202020204" pitchFamily="34" charset="0"/>
                <a:cs typeface="Arial" panose="020B0604020202020204" pitchFamily="34" charset="0"/>
              </a:rPr>
              <a:t>Content recommendation system is </a:t>
            </a:r>
            <a:r>
              <a:rPr lang="en-US" b="0" i="0" dirty="0">
                <a:solidFill>
                  <a:srgbClr val="040C28"/>
                </a:solidFill>
                <a:effectLst/>
                <a:latin typeface="Arial" panose="020B0604020202020204" pitchFamily="34" charset="0"/>
                <a:cs typeface="Arial" panose="020B0604020202020204" pitchFamily="34" charset="0"/>
              </a:rPr>
              <a:t>a vital component of modern online platforms, allowing users to receive personalized content recommendations based on their preferences and behavior</a:t>
            </a:r>
            <a:r>
              <a:rPr lang="en-US" b="0" i="0" dirty="0">
                <a:solidFill>
                  <a:srgbClr val="202124"/>
                </a:solidFill>
                <a:effectLst/>
                <a:latin typeface="Arial" panose="020B0604020202020204" pitchFamily="34" charset="0"/>
                <a:cs typeface="Arial" panose="020B0604020202020204" pitchFamily="34" charset="0"/>
              </a:rPr>
              <a:t>. This includes the development of various algorithms that utilizes collaborative filtering and deep learning techniques.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266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2866-3161-B330-5887-8054E30384D7}"/>
              </a:ext>
            </a:extLst>
          </p:cNvPr>
          <p:cNvSpPr>
            <a:spLocks noGrp="1"/>
          </p:cNvSpPr>
          <p:nvPr>
            <p:ph type="title"/>
          </p:nvPr>
        </p:nvSpPr>
        <p:spPr/>
        <p:txBody>
          <a:bodyPr>
            <a:noAutofit/>
          </a:bodyPr>
          <a:lstStyle/>
          <a:p>
            <a:r>
              <a:rPr lang="en-US" sz="3600" b="0" i="0" dirty="0">
                <a:solidFill>
                  <a:srgbClr val="202124"/>
                </a:solidFill>
                <a:effectLst/>
                <a:latin typeface="Google Sans"/>
              </a:rPr>
              <a:t>SERVICE RECOMMENDATION ENGINE</a:t>
            </a:r>
            <a:endParaRPr lang="en-IN" sz="3600" dirty="0"/>
          </a:p>
        </p:txBody>
      </p:sp>
      <p:sp>
        <p:nvSpPr>
          <p:cNvPr id="3" name="Content Placeholder 2">
            <a:extLst>
              <a:ext uri="{FF2B5EF4-FFF2-40B4-BE49-F238E27FC236}">
                <a16:creationId xmlns:a16="http://schemas.microsoft.com/office/drawing/2014/main" id="{1433240C-D930-4386-3783-68D8E1468194}"/>
              </a:ext>
            </a:extLst>
          </p:cNvPr>
          <p:cNvSpPr>
            <a:spLocks noGrp="1"/>
          </p:cNvSpPr>
          <p:nvPr>
            <p:ph idx="1"/>
          </p:nvPr>
        </p:nvSpPr>
        <p:spPr>
          <a:xfrm>
            <a:off x="1295402" y="2693119"/>
            <a:ext cx="9890759" cy="2187788"/>
          </a:xfrm>
        </p:spPr>
        <p:txBody>
          <a:bodyPr>
            <a:normAutofit fontScale="92500"/>
          </a:bodyPr>
          <a:lstStyle/>
          <a:p>
            <a:pPr marL="0" indent="0">
              <a:buFont typeface="Arial"/>
              <a:buNone/>
            </a:pPr>
            <a:r>
              <a:rPr lang="en-GB" dirty="0">
                <a:solidFill>
                  <a:srgbClr val="202124"/>
                </a:solidFill>
                <a:latin typeface="Arial" panose="020B0604020202020204" pitchFamily="34" charset="0"/>
                <a:cs typeface="Arial" panose="020B0604020202020204" pitchFamily="34" charset="0"/>
              </a:rPr>
              <a:t>Our service recommendation system functions as a personalized guide, intuitively suggesting offerings aligned with each customer's unique interests and interactions on our website. It's a dynamic engine </a:t>
            </a:r>
            <a:r>
              <a:rPr lang="en-GB" dirty="0" err="1">
                <a:solidFill>
                  <a:srgbClr val="202124"/>
                </a:solidFill>
                <a:latin typeface="Arial" panose="020B0604020202020204" pitchFamily="34" charset="0"/>
                <a:cs typeface="Arial" panose="020B0604020202020204" pitchFamily="34" charset="0"/>
              </a:rPr>
              <a:t>fueled</a:t>
            </a:r>
            <a:r>
              <a:rPr lang="en-GB" dirty="0">
                <a:solidFill>
                  <a:srgbClr val="202124"/>
                </a:solidFill>
                <a:latin typeface="Arial" panose="020B0604020202020204" pitchFamily="34" charset="0"/>
                <a:cs typeface="Arial" panose="020B0604020202020204" pitchFamily="34" charset="0"/>
              </a:rPr>
              <a:t> by user </a:t>
            </a:r>
            <a:r>
              <a:rPr lang="en-GB" dirty="0" err="1">
                <a:solidFill>
                  <a:srgbClr val="202124"/>
                </a:solidFill>
                <a:latin typeface="Arial" panose="020B0604020202020204" pitchFamily="34" charset="0"/>
                <a:cs typeface="Arial" panose="020B0604020202020204" pitchFamily="34" charset="0"/>
              </a:rPr>
              <a:t>behaviors</a:t>
            </a:r>
            <a:r>
              <a:rPr lang="en-GB" dirty="0">
                <a:solidFill>
                  <a:srgbClr val="202124"/>
                </a:solidFill>
                <a:latin typeface="Arial" panose="020B0604020202020204" pitchFamily="34" charset="0"/>
                <a:cs typeface="Arial" panose="020B0604020202020204" pitchFamily="34" charset="0"/>
              </a:rPr>
              <a:t>, crafting tailored suggestions that resonate and elevate their experience seamlessly. By </a:t>
            </a:r>
            <a:r>
              <a:rPr lang="en-GB" dirty="0" err="1">
                <a:solidFill>
                  <a:srgbClr val="202124"/>
                </a:solidFill>
                <a:latin typeface="Arial" panose="020B0604020202020204" pitchFamily="34" charset="0"/>
                <a:cs typeface="Arial" panose="020B0604020202020204" pitchFamily="34" charset="0"/>
              </a:rPr>
              <a:t>analyzing</a:t>
            </a:r>
            <a:r>
              <a:rPr lang="en-GB" dirty="0">
                <a:solidFill>
                  <a:srgbClr val="202124"/>
                </a:solidFill>
                <a:latin typeface="Arial" panose="020B0604020202020204" pitchFamily="34" charset="0"/>
                <a:cs typeface="Arial" panose="020B0604020202020204" pitchFamily="34" charset="0"/>
              </a:rPr>
              <a:t> their journey through our platform, we curate recommendations that feel like they were made just for them.</a:t>
            </a:r>
            <a:endParaRPr lang="en-IN" dirty="0">
              <a:solidFill>
                <a:srgbClr val="20212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15224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AE0D-5857-30BD-490E-D2AA5AF2C202}"/>
              </a:ext>
            </a:extLst>
          </p:cNvPr>
          <p:cNvSpPr>
            <a:spLocks noGrp="1"/>
          </p:cNvSpPr>
          <p:nvPr>
            <p:ph type="title"/>
          </p:nvPr>
        </p:nvSpPr>
        <p:spPr/>
        <p:txBody>
          <a:bodyPr>
            <a:normAutofit/>
          </a:bodyPr>
          <a:lstStyle/>
          <a:p>
            <a:r>
              <a:rPr lang="en-US" sz="3600" b="0" i="0" u="none" strike="noStrike" dirty="0">
                <a:solidFill>
                  <a:srgbClr val="000000"/>
                </a:solidFill>
                <a:effectLst/>
                <a:latin typeface="Arial" panose="020B0604020202020204" pitchFamily="34" charset="0"/>
              </a:rPr>
              <a:t>AWS SERVICES USED TO BUILD AND OPERATE THE CRS</a:t>
            </a:r>
            <a:endParaRPr lang="en-IN" sz="7200" dirty="0"/>
          </a:p>
        </p:txBody>
      </p:sp>
      <p:sp>
        <p:nvSpPr>
          <p:cNvPr id="3" name="Content Placeholder 2">
            <a:extLst>
              <a:ext uri="{FF2B5EF4-FFF2-40B4-BE49-F238E27FC236}">
                <a16:creationId xmlns:a16="http://schemas.microsoft.com/office/drawing/2014/main" id="{57F25229-D583-F9A5-4DE0-70F059B1B37C}"/>
              </a:ext>
            </a:extLst>
          </p:cNvPr>
          <p:cNvSpPr>
            <a:spLocks noGrp="1"/>
          </p:cNvSpPr>
          <p:nvPr>
            <p:ph idx="1"/>
          </p:nvPr>
        </p:nvSpPr>
        <p:spPr>
          <a:xfrm>
            <a:off x="1295401" y="2556932"/>
            <a:ext cx="9601196" cy="3600028"/>
          </a:xfrm>
        </p:spPr>
        <p:txBody>
          <a:bodyPr/>
          <a:lstStyle/>
          <a:p>
            <a:pPr marL="0" indent="0">
              <a:buNone/>
            </a:pPr>
            <a:r>
              <a:rPr lang="en-IN" sz="1800" b="0" i="0" u="none" strike="noStrike" dirty="0">
                <a:solidFill>
                  <a:srgbClr val="000000"/>
                </a:solidFill>
                <a:effectLst/>
                <a:latin typeface="Arial" panose="020B0604020202020204" pitchFamily="34" charset="0"/>
              </a:rPr>
              <a:t> </a:t>
            </a:r>
            <a:endParaRPr lang="en-IN" dirty="0"/>
          </a:p>
        </p:txBody>
      </p:sp>
      <p:pic>
        <p:nvPicPr>
          <p:cNvPr id="7" name="Picture 6">
            <a:extLst>
              <a:ext uri="{FF2B5EF4-FFF2-40B4-BE49-F238E27FC236}">
                <a16:creationId xmlns:a16="http://schemas.microsoft.com/office/drawing/2014/main" id="{7F4534CD-A4E1-6AD1-2B39-4ACB185B5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971" y="2625760"/>
            <a:ext cx="1892358" cy="1727575"/>
          </a:xfrm>
          <a:prstGeom prst="rect">
            <a:avLst/>
          </a:prstGeom>
        </p:spPr>
      </p:pic>
      <p:pic>
        <p:nvPicPr>
          <p:cNvPr id="9" name="Picture 8">
            <a:extLst>
              <a:ext uri="{FF2B5EF4-FFF2-40B4-BE49-F238E27FC236}">
                <a16:creationId xmlns:a16="http://schemas.microsoft.com/office/drawing/2014/main" id="{C042789E-CCF1-0BCB-705A-EB2A6F85E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867" y="2565212"/>
            <a:ext cx="1759639" cy="1738114"/>
          </a:xfrm>
          <a:prstGeom prst="rect">
            <a:avLst/>
          </a:prstGeom>
        </p:spPr>
      </p:pic>
      <p:pic>
        <p:nvPicPr>
          <p:cNvPr id="11" name="Picture 10">
            <a:extLst>
              <a:ext uri="{FF2B5EF4-FFF2-40B4-BE49-F238E27FC236}">
                <a16:creationId xmlns:a16="http://schemas.microsoft.com/office/drawing/2014/main" id="{CEE02421-5234-1E76-BC7D-975F6FCEE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6735" y="2625760"/>
            <a:ext cx="2138088" cy="1727575"/>
          </a:xfrm>
          <a:prstGeom prst="rect">
            <a:avLst/>
          </a:prstGeom>
        </p:spPr>
      </p:pic>
      <p:pic>
        <p:nvPicPr>
          <p:cNvPr id="13" name="Picture 12">
            <a:extLst>
              <a:ext uri="{FF2B5EF4-FFF2-40B4-BE49-F238E27FC236}">
                <a16:creationId xmlns:a16="http://schemas.microsoft.com/office/drawing/2014/main" id="{061B208C-4965-D5DB-9CC3-C2E2F59F52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578" y="4565979"/>
            <a:ext cx="3666702" cy="1507719"/>
          </a:xfrm>
          <a:prstGeom prst="rect">
            <a:avLst/>
          </a:prstGeom>
        </p:spPr>
      </p:pic>
      <p:pic>
        <p:nvPicPr>
          <p:cNvPr id="15" name="Picture 14">
            <a:extLst>
              <a:ext uri="{FF2B5EF4-FFF2-40B4-BE49-F238E27FC236}">
                <a16:creationId xmlns:a16="http://schemas.microsoft.com/office/drawing/2014/main" id="{D2BBE2C7-1796-5B41-ACCA-978F410309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4314" y="4575988"/>
            <a:ext cx="2550749" cy="1589252"/>
          </a:xfrm>
          <a:prstGeom prst="rect">
            <a:avLst/>
          </a:prstGeom>
        </p:spPr>
      </p:pic>
    </p:spTree>
    <p:extLst>
      <p:ext uri="{BB962C8B-B14F-4D97-AF65-F5344CB8AC3E}">
        <p14:creationId xmlns:p14="http://schemas.microsoft.com/office/powerpoint/2010/main" val="1413685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646C-D8A8-B79A-FE70-813E236D6D93}"/>
              </a:ext>
            </a:extLst>
          </p:cNvPr>
          <p:cNvSpPr>
            <a:spLocks noGrp="1"/>
          </p:cNvSpPr>
          <p:nvPr>
            <p:ph type="title"/>
          </p:nvPr>
        </p:nvSpPr>
        <p:spPr/>
        <p:txBody>
          <a:bodyPr>
            <a:normAutofit/>
          </a:bodyPr>
          <a:lstStyle/>
          <a:p>
            <a:r>
              <a:rPr lang="en-US" sz="3600" b="0" i="0" u="none" strike="noStrike" dirty="0">
                <a:solidFill>
                  <a:srgbClr val="000000"/>
                </a:solidFill>
                <a:effectLst/>
                <a:latin typeface="Arial" panose="020B0604020202020204" pitchFamily="34" charset="0"/>
              </a:rPr>
              <a:t> FACTOR CONSIDERED</a:t>
            </a:r>
            <a:endParaRPr lang="en-IN" sz="3600" dirty="0"/>
          </a:p>
        </p:txBody>
      </p:sp>
      <p:sp>
        <p:nvSpPr>
          <p:cNvPr id="3" name="Content Placeholder 2">
            <a:extLst>
              <a:ext uri="{FF2B5EF4-FFF2-40B4-BE49-F238E27FC236}">
                <a16:creationId xmlns:a16="http://schemas.microsoft.com/office/drawing/2014/main" id="{934508F5-5438-9396-78CE-ED6C06070312}"/>
              </a:ext>
            </a:extLst>
          </p:cNvPr>
          <p:cNvSpPr>
            <a:spLocks noGrp="1"/>
          </p:cNvSpPr>
          <p:nvPr>
            <p:ph idx="1"/>
          </p:nvPr>
        </p:nvSpPr>
        <p:spPr>
          <a:xfrm>
            <a:off x="3672841" y="2800772"/>
            <a:ext cx="5064759" cy="2634828"/>
          </a:xfrm>
        </p:spPr>
        <p:txBody>
          <a:bodyPr>
            <a:normAutofit/>
          </a:bodyPr>
          <a:lstStyle/>
          <a:p>
            <a:pPr>
              <a:lnSpc>
                <a:spcPct val="200000"/>
              </a:lnSpc>
            </a:pPr>
            <a:r>
              <a:rPr lang="en-IN" b="0" i="0" u="none" strike="noStrike" dirty="0">
                <a:solidFill>
                  <a:srgbClr val="000000"/>
                </a:solidFill>
                <a:effectLst/>
                <a:latin typeface="Arial" panose="020B0604020202020204" pitchFamily="34" charset="0"/>
              </a:rPr>
              <a:t> SCALABILITY</a:t>
            </a:r>
          </a:p>
          <a:p>
            <a:pPr>
              <a:lnSpc>
                <a:spcPct val="200000"/>
              </a:lnSpc>
            </a:pPr>
            <a:r>
              <a:rPr lang="en-IN" b="0" i="0" u="none" strike="noStrike" dirty="0">
                <a:solidFill>
                  <a:srgbClr val="000000"/>
                </a:solidFill>
                <a:effectLst/>
                <a:latin typeface="Arial" panose="020B0604020202020204" pitchFamily="34" charset="0"/>
              </a:rPr>
              <a:t> PERFORMANCE</a:t>
            </a:r>
          </a:p>
          <a:p>
            <a:pPr>
              <a:lnSpc>
                <a:spcPct val="200000"/>
              </a:lnSpc>
            </a:pPr>
            <a:r>
              <a:rPr lang="en-IN" b="0" i="0" u="none" strike="noStrike" dirty="0">
                <a:solidFill>
                  <a:srgbClr val="000000"/>
                </a:solidFill>
                <a:effectLst/>
                <a:latin typeface="Arial" panose="020B0604020202020204" pitchFamily="34" charset="0"/>
              </a:rPr>
              <a:t> COST OPTIMIZATION</a:t>
            </a:r>
            <a:endParaRPr lang="en-IN" dirty="0"/>
          </a:p>
        </p:txBody>
      </p:sp>
    </p:spTree>
    <p:extLst>
      <p:ext uri="{BB962C8B-B14F-4D97-AF65-F5344CB8AC3E}">
        <p14:creationId xmlns:p14="http://schemas.microsoft.com/office/powerpoint/2010/main" val="29208567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5D1E-7426-AFEC-1384-F007EAE649B7}"/>
              </a:ext>
            </a:extLst>
          </p:cNvPr>
          <p:cNvSpPr>
            <a:spLocks noGrp="1"/>
          </p:cNvSpPr>
          <p:nvPr>
            <p:ph type="title"/>
          </p:nvPr>
        </p:nvSpPr>
        <p:spPr/>
        <p:txBody>
          <a:bodyPr>
            <a:normAutofit/>
          </a:bodyPr>
          <a:lstStyle/>
          <a:p>
            <a:r>
              <a:rPr lang="en-IN" sz="3600" b="0" i="0" u="none" strike="noStrike" dirty="0">
                <a:solidFill>
                  <a:srgbClr val="000000"/>
                </a:solidFill>
                <a:effectLst/>
                <a:latin typeface="Arial" panose="020B0604020202020204" pitchFamily="34" charset="0"/>
              </a:rPr>
              <a:t> CONTENT RECOMMENDATION SYSTEM (CRS) ENGINE</a:t>
            </a:r>
            <a:endParaRPr lang="en-IN" sz="7200" dirty="0"/>
          </a:p>
        </p:txBody>
      </p:sp>
      <p:pic>
        <p:nvPicPr>
          <p:cNvPr id="1026" name="Picture 2">
            <a:extLst>
              <a:ext uri="{FF2B5EF4-FFF2-40B4-BE49-F238E27FC236}">
                <a16:creationId xmlns:a16="http://schemas.microsoft.com/office/drawing/2014/main" id="{24ED6E11-C465-B784-41B9-4B584599F8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398" y="2612961"/>
            <a:ext cx="9601200" cy="326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41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D01C-CD6E-84A3-5EB6-3A178E9047E2}"/>
              </a:ext>
            </a:extLst>
          </p:cNvPr>
          <p:cNvSpPr>
            <a:spLocks noGrp="1"/>
          </p:cNvSpPr>
          <p:nvPr>
            <p:ph type="title"/>
          </p:nvPr>
        </p:nvSpPr>
        <p:spPr/>
        <p:txBody>
          <a:bodyPr/>
          <a:lstStyle/>
          <a:p>
            <a:r>
              <a:rPr lang="en-US"/>
              <a:t>Architecture</a:t>
            </a:r>
            <a:endParaRPr lang="en-IN" dirty="0"/>
          </a:p>
        </p:txBody>
      </p:sp>
      <p:pic>
        <p:nvPicPr>
          <p:cNvPr id="4" name="Picture 3">
            <a:extLst>
              <a:ext uri="{FF2B5EF4-FFF2-40B4-BE49-F238E27FC236}">
                <a16:creationId xmlns:a16="http://schemas.microsoft.com/office/drawing/2014/main" id="{B2B5C6CD-52CA-E5FE-24CE-FC0844B79A7F}"/>
              </a:ext>
            </a:extLst>
          </p:cNvPr>
          <p:cNvPicPr>
            <a:picLocks noChangeAspect="1"/>
          </p:cNvPicPr>
          <p:nvPr/>
        </p:nvPicPr>
        <p:blipFill>
          <a:blip r:embed="rId2"/>
          <a:stretch>
            <a:fillRect/>
          </a:stretch>
        </p:blipFill>
        <p:spPr>
          <a:xfrm>
            <a:off x="1037519" y="686029"/>
            <a:ext cx="10116962" cy="5485941"/>
          </a:xfrm>
          <a:prstGeom prst="rect">
            <a:avLst/>
          </a:prstGeom>
        </p:spPr>
      </p:pic>
    </p:spTree>
    <p:extLst>
      <p:ext uri="{BB962C8B-B14F-4D97-AF65-F5344CB8AC3E}">
        <p14:creationId xmlns:p14="http://schemas.microsoft.com/office/powerpoint/2010/main" val="16096897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56A1-B733-0663-85CC-D93D7701F5A5}"/>
              </a:ext>
            </a:extLst>
          </p:cNvPr>
          <p:cNvSpPr>
            <a:spLocks noGrp="1"/>
          </p:cNvSpPr>
          <p:nvPr>
            <p:ph type="title"/>
          </p:nvPr>
        </p:nvSpPr>
        <p:spPr>
          <a:xfrm>
            <a:off x="980440" y="810418"/>
            <a:ext cx="10515600" cy="1325563"/>
          </a:xfrm>
          <a:effectLst>
            <a:outerShdw blurRad="50800" dist="38100" dir="5400000" algn="t" rotWithShape="0">
              <a:prstClr val="black">
                <a:alpha val="40000"/>
              </a:prstClr>
            </a:outerShdw>
          </a:effectLst>
        </p:spPr>
        <p:txBody>
          <a:bodyPr>
            <a:normAutofit/>
          </a:bodyPr>
          <a:lstStyle/>
          <a:p>
            <a:r>
              <a:rPr lang="en-IN" sz="3600" b="1" i="0" u="none" strike="noStrike" dirty="0">
                <a:solidFill>
                  <a:srgbClr val="000000"/>
                </a:solidFill>
                <a:effectLst/>
                <a:latin typeface="Arial" panose="020B0604020202020204" pitchFamily="34" charset="0"/>
              </a:rPr>
              <a:t>REPORT ON EXISTING CONTENT RECOMMENDATION SYSTEM</a:t>
            </a:r>
            <a:endParaRPr lang="en-IN" sz="7200" dirty="0"/>
          </a:p>
        </p:txBody>
      </p:sp>
      <p:sp>
        <p:nvSpPr>
          <p:cNvPr id="3" name="Content Placeholder 2">
            <a:extLst>
              <a:ext uri="{FF2B5EF4-FFF2-40B4-BE49-F238E27FC236}">
                <a16:creationId xmlns:a16="http://schemas.microsoft.com/office/drawing/2014/main" id="{A18CCC23-D4BF-8B93-C6B9-54030393326F}"/>
              </a:ext>
            </a:extLst>
          </p:cNvPr>
          <p:cNvSpPr>
            <a:spLocks noGrp="1"/>
          </p:cNvSpPr>
          <p:nvPr>
            <p:ph idx="1"/>
          </p:nvPr>
        </p:nvSpPr>
        <p:spPr>
          <a:xfrm>
            <a:off x="3734192" y="4064424"/>
            <a:ext cx="4723616" cy="1616529"/>
          </a:xfrm>
        </p:spPr>
        <p:txBody>
          <a:bodyPr>
            <a:normAutofit/>
          </a:bodyPr>
          <a:lstStyle/>
          <a:p>
            <a:r>
              <a:rPr lang="en-IN" i="0" u="none" strike="noStrike" dirty="0">
                <a:solidFill>
                  <a:srgbClr val="000000"/>
                </a:solidFill>
                <a:effectLst/>
                <a:latin typeface="Arial" panose="020B0604020202020204" pitchFamily="34" charset="0"/>
              </a:rPr>
              <a:t>Revolutionizing Review Safety</a:t>
            </a:r>
          </a:p>
          <a:p>
            <a:r>
              <a:rPr lang="en-IN" i="0" u="none" strike="noStrike" dirty="0">
                <a:solidFill>
                  <a:srgbClr val="000000"/>
                </a:solidFill>
                <a:effectLst/>
                <a:latin typeface="Arial" panose="020B0604020202020204" pitchFamily="34" charset="0"/>
              </a:rPr>
              <a:t>Enhancing Customer Trust</a:t>
            </a:r>
            <a:endParaRPr lang="en-IN" dirty="0">
              <a:solidFill>
                <a:srgbClr val="000000"/>
              </a:solidFill>
              <a:latin typeface="Arial" panose="020B0604020202020204" pitchFamily="34" charset="0"/>
            </a:endParaRPr>
          </a:p>
          <a:p>
            <a:r>
              <a:rPr lang="en-IN" i="0" u="none" strike="noStrike" dirty="0">
                <a:solidFill>
                  <a:srgbClr val="000000"/>
                </a:solidFill>
                <a:effectLst/>
                <a:latin typeface="Arial" panose="020B0604020202020204" pitchFamily="34" charset="0"/>
              </a:rPr>
              <a:t>Efficiency &amp; Cost Savings</a:t>
            </a:r>
            <a:endParaRPr lang="en-IN" dirty="0"/>
          </a:p>
        </p:txBody>
      </p:sp>
      <p:sp>
        <p:nvSpPr>
          <p:cNvPr id="5" name="TextBox 4">
            <a:extLst>
              <a:ext uri="{FF2B5EF4-FFF2-40B4-BE49-F238E27FC236}">
                <a16:creationId xmlns:a16="http://schemas.microsoft.com/office/drawing/2014/main" id="{C6540400-2681-09B6-307E-0EF918A38F5A}"/>
              </a:ext>
            </a:extLst>
          </p:cNvPr>
          <p:cNvSpPr txBox="1"/>
          <p:nvPr/>
        </p:nvSpPr>
        <p:spPr>
          <a:xfrm>
            <a:off x="2895601" y="2939491"/>
            <a:ext cx="6676416" cy="830997"/>
          </a:xfrm>
          <a:prstGeom prst="rect">
            <a:avLst/>
          </a:prstGeom>
          <a:noFill/>
        </p:spPr>
        <p:txBody>
          <a:bodyPr wrap="square">
            <a:spAutoFit/>
          </a:bodyPr>
          <a:lstStyle/>
          <a:p>
            <a:pPr marL="0" indent="0">
              <a:buNone/>
            </a:pPr>
            <a:r>
              <a:rPr lang="en-GB" sz="2400" b="1" i="1" strike="noStrike" dirty="0">
                <a:solidFill>
                  <a:srgbClr val="000000"/>
                </a:solidFill>
                <a:effectLst/>
                <a:latin typeface="Bahnschrift SemiLight" panose="020B0502040204020203" pitchFamily="34" charset="0"/>
              </a:rPr>
              <a:t>Revolutionizing Product Recommendations &amp; </a:t>
            </a:r>
          </a:p>
          <a:p>
            <a:pPr marL="0" indent="0">
              <a:buNone/>
            </a:pPr>
            <a:r>
              <a:rPr lang="en-GB" sz="2400" b="1" i="1" strike="noStrike" dirty="0">
                <a:solidFill>
                  <a:srgbClr val="000000"/>
                </a:solidFill>
                <a:effectLst/>
                <a:latin typeface="Bahnschrift SemiLight" panose="020B0502040204020203" pitchFamily="34" charset="0"/>
              </a:rPr>
              <a:t>Review Safety with Amazon Rekognition</a:t>
            </a:r>
            <a:endParaRPr lang="en-IN" sz="3600" b="1" i="1" strike="noStrike" dirty="0">
              <a:solidFill>
                <a:srgbClr val="000000"/>
              </a:solidFill>
              <a:effectLst/>
              <a:latin typeface="Bahnschrift SemiLight" panose="020B0502040204020203" pitchFamily="34" charset="0"/>
            </a:endParaRPr>
          </a:p>
        </p:txBody>
      </p:sp>
    </p:spTree>
    <p:extLst>
      <p:ext uri="{BB962C8B-B14F-4D97-AF65-F5344CB8AC3E}">
        <p14:creationId xmlns:p14="http://schemas.microsoft.com/office/powerpoint/2010/main" val="551471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411C47-507A-C839-53C8-0CDFECA3B4DA}"/>
              </a:ext>
            </a:extLst>
          </p:cNvPr>
          <p:cNvSpPr txBox="1">
            <a:spLocks/>
          </p:cNvSpPr>
          <p:nvPr/>
        </p:nvSpPr>
        <p:spPr>
          <a:xfrm>
            <a:off x="2813886" y="1001052"/>
            <a:ext cx="6564225" cy="2106611"/>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dirty="0">
                <a:solidFill>
                  <a:srgbClr val="000000"/>
                </a:solidFill>
                <a:latin typeface="Arial" panose="020B0604020202020204" pitchFamily="34" charset="0"/>
              </a:rPr>
              <a:t>Efficient and Accurate Content Moderation</a:t>
            </a:r>
          </a:p>
          <a:p>
            <a:r>
              <a:rPr lang="en-US" dirty="0">
                <a:solidFill>
                  <a:srgbClr val="000000"/>
                </a:solidFill>
                <a:latin typeface="Arial" panose="020B0604020202020204" pitchFamily="34" charset="0"/>
              </a:rPr>
              <a:t>Streamlined Systems and Cost Savings</a:t>
            </a:r>
            <a:endParaRPr lang="en-IN" dirty="0"/>
          </a:p>
        </p:txBody>
      </p:sp>
      <p:pic>
        <p:nvPicPr>
          <p:cNvPr id="3" name="Picture 2">
            <a:extLst>
              <a:ext uri="{FF2B5EF4-FFF2-40B4-BE49-F238E27FC236}">
                <a16:creationId xmlns:a16="http://schemas.microsoft.com/office/drawing/2014/main" id="{34966950-E299-FA38-8843-C31C0CA80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96" y="2094530"/>
            <a:ext cx="9708204" cy="376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36236"/>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1770</TotalTime>
  <Words>255</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SemiLight</vt:lpstr>
      <vt:lpstr>Garamond</vt:lpstr>
      <vt:lpstr>Google Sans</vt:lpstr>
      <vt:lpstr>Times New Roman</vt:lpstr>
      <vt:lpstr>Organic</vt:lpstr>
      <vt:lpstr>  CONTENT RECOMMENDATION SYSTEM (CRS) ON AWS </vt:lpstr>
      <vt:lpstr>WHAT IS CONTENT RECOMMENDATION SYSTEM?</vt:lpstr>
      <vt:lpstr>SERVICE RECOMMENDATION ENGINE</vt:lpstr>
      <vt:lpstr>AWS SERVICES USED TO BUILD AND OPERATE THE CRS</vt:lpstr>
      <vt:lpstr> FACTOR CONSIDERED</vt:lpstr>
      <vt:lpstr> CONTENT RECOMMENDATION SYSTEM (CRS) ENGINE</vt:lpstr>
      <vt:lpstr>Architecture</vt:lpstr>
      <vt:lpstr>REPORT ON EXISTING CONTENT RECOMMENDATION SYSTEM</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Recommendation System (CRS)  on AWS</dc:title>
  <dc:creator>ADMIN</dc:creator>
  <cp:lastModifiedBy>GUNJAN CHAKRABORTY</cp:lastModifiedBy>
  <cp:revision>17</cp:revision>
  <dcterms:created xsi:type="dcterms:W3CDTF">2023-11-14T03:41:29Z</dcterms:created>
  <dcterms:modified xsi:type="dcterms:W3CDTF">2023-11-18T06:18:57Z</dcterms:modified>
</cp:coreProperties>
</file>