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76" r:id="rId2"/>
    <p:sldId id="256" r:id="rId3"/>
    <p:sldId id="257" r:id="rId4"/>
    <p:sldId id="258" r:id="rId5"/>
    <p:sldId id="259" r:id="rId6"/>
    <p:sldId id="260" r:id="rId7"/>
    <p:sldId id="261" r:id="rId8"/>
    <p:sldId id="274" r:id="rId9"/>
    <p:sldId id="262" r:id="rId10"/>
    <p:sldId id="263" r:id="rId11"/>
    <p:sldId id="264" r:id="rId12"/>
    <p:sldId id="266" r:id="rId13"/>
    <p:sldId id="267" r:id="rId14"/>
    <p:sldId id="268" r:id="rId15"/>
    <p:sldId id="269" r:id="rId16"/>
    <p:sldId id="277" r:id="rId17"/>
    <p:sldId id="278" r:id="rId18"/>
    <p:sldId id="279" r:id="rId19"/>
    <p:sldId id="280" r:id="rId20"/>
    <p:sldId id="281" r:id="rId21"/>
    <p:sldId id="283" r:id="rId22"/>
    <p:sldId id="282" r:id="rId23"/>
    <p:sldId id="272" r:id="rId24"/>
    <p:sldId id="273" r:id="rId25"/>
    <p:sldId id="270" r:id="rId26"/>
    <p:sldId id="27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2/11/2023</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3987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2/11/2023</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44699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2/11/2023</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242230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2/11/2023</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26859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2/11/2023</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90129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2/11/2023</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973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2/11/2023</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945747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2/11/2023</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681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2/11/2023</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84549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2/11/2023</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77615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2/11/2023</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74085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2/11/2023</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5AD4CF-7523-44B2-825E-3622A43EFC72}"/>
              </a:ext>
            </a:extLst>
          </p:cNvPr>
          <p:cNvSpPr txBox="1"/>
          <p:nvPr/>
        </p:nvSpPr>
        <p:spPr>
          <a:xfrm>
            <a:off x="1136341" y="858460"/>
            <a:ext cx="9658905" cy="523220"/>
          </a:xfrm>
          <a:prstGeom prst="rect">
            <a:avLst/>
          </a:prstGeom>
          <a:noFill/>
        </p:spPr>
        <p:txBody>
          <a:bodyPr wrap="square">
            <a:spAutoFit/>
          </a:bodyPr>
          <a:lstStyle/>
          <a:p>
            <a:r>
              <a:rPr lang="en-IN" sz="1800" b="1"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IN" sz="2800" b="1" dirty="0">
                <a:solidFill>
                  <a:schemeClr val="bg2">
                    <a:lumMod val="10000"/>
                  </a:schemeClr>
                </a:solidFill>
                <a:effectLst/>
                <a:latin typeface="Times New Roman" panose="02020603050405020304" pitchFamily="18" charset="0"/>
                <a:ea typeface="Times New Roman" panose="02020603050405020304" pitchFamily="18" charset="0"/>
                <a:cs typeface="Arial" panose="020B0604020202020204" pitchFamily="34" charset="0"/>
              </a:rPr>
              <a:t>Diabetes Prediction Using Machine Learning Algorithms</a:t>
            </a:r>
            <a:endParaRPr lang="en-IN" sz="2800" dirty="0">
              <a:solidFill>
                <a:schemeClr val="bg2">
                  <a:lumMod val="10000"/>
                </a:schemeClr>
              </a:solidFill>
            </a:endParaRPr>
          </a:p>
        </p:txBody>
      </p:sp>
      <p:sp>
        <p:nvSpPr>
          <p:cNvPr id="7" name="TextBox 6">
            <a:extLst>
              <a:ext uri="{FF2B5EF4-FFF2-40B4-BE49-F238E27FC236}">
                <a16:creationId xmlns:a16="http://schemas.microsoft.com/office/drawing/2014/main" id="{9602097D-83C6-473D-B04B-FAF47A71908C}"/>
              </a:ext>
            </a:extLst>
          </p:cNvPr>
          <p:cNvSpPr txBox="1"/>
          <p:nvPr/>
        </p:nvSpPr>
        <p:spPr>
          <a:xfrm>
            <a:off x="2707689" y="1198300"/>
            <a:ext cx="8620218" cy="4955203"/>
          </a:xfrm>
          <a:prstGeom prst="rect">
            <a:avLst/>
          </a:prstGeom>
          <a:noFill/>
        </p:spPr>
        <p:txBody>
          <a:bodyPr wrap="square">
            <a:spAutoFit/>
          </a:bodyPr>
          <a:lstStyle/>
          <a:p>
            <a:r>
              <a:rPr lang="en-IN" dirty="0"/>
              <a:t> </a:t>
            </a:r>
          </a:p>
          <a:p>
            <a:r>
              <a:rPr lang="en-IN" dirty="0"/>
              <a:t>                                                    </a:t>
            </a:r>
          </a:p>
          <a:p>
            <a:r>
              <a:rPr lang="en-IN" dirty="0"/>
              <a:t>		</a:t>
            </a:r>
            <a:r>
              <a:rPr lang="en-IN" sz="2000" dirty="0">
                <a:solidFill>
                  <a:schemeClr val="bg2">
                    <a:lumMod val="10000"/>
                  </a:schemeClr>
                </a:solidFill>
                <a:latin typeface="Times New Roman" panose="02020603050405020304" pitchFamily="18" charset="0"/>
                <a:cs typeface="Times New Roman" panose="02020603050405020304" pitchFamily="18" charset="0"/>
              </a:rPr>
              <a:t>Under the esteemed  guidance of</a:t>
            </a:r>
          </a:p>
          <a:p>
            <a:r>
              <a:rPr lang="en-IN" sz="2000" dirty="0">
                <a:solidFill>
                  <a:schemeClr val="bg2">
                    <a:lumMod val="10000"/>
                  </a:schemeClr>
                </a:solidFill>
                <a:latin typeface="Times New Roman" panose="02020603050405020304" pitchFamily="18" charset="0"/>
                <a:cs typeface="Times New Roman" panose="02020603050405020304" pitchFamily="18" charset="0"/>
              </a:rPr>
              <a:t>			</a:t>
            </a:r>
            <a:r>
              <a:rPr lang="en-IN" sz="2000" b="1" dirty="0">
                <a:solidFill>
                  <a:schemeClr val="bg2">
                    <a:lumMod val="10000"/>
                  </a:schemeClr>
                </a:solidFill>
                <a:latin typeface="Times New Roman" panose="02020603050405020304" pitchFamily="18" charset="0"/>
                <a:cs typeface="Times New Roman" panose="02020603050405020304" pitchFamily="18" charset="0"/>
              </a:rPr>
              <a:t>Dr . D. Suneetha</a:t>
            </a:r>
          </a:p>
          <a:p>
            <a:r>
              <a:rPr lang="en-IN" sz="2000" dirty="0">
                <a:solidFill>
                  <a:schemeClr val="bg2">
                    <a:lumMod val="10000"/>
                  </a:schemeClr>
                </a:solidFill>
                <a:latin typeface="Times New Roman" panose="02020603050405020304" pitchFamily="18" charset="0"/>
                <a:cs typeface="Times New Roman" panose="02020603050405020304" pitchFamily="18" charset="0"/>
              </a:rPr>
              <a:t>                             Professor &amp; Head of the Department  </a:t>
            </a:r>
          </a:p>
          <a:p>
            <a:r>
              <a:rPr lang="en-IN" sz="2000" dirty="0">
                <a:solidFill>
                  <a:schemeClr val="bg2">
                    <a:lumMod val="10000"/>
                  </a:schemeClr>
                </a:solidFill>
                <a:latin typeface="Times New Roman" panose="02020603050405020304" pitchFamily="18" charset="0"/>
                <a:cs typeface="Times New Roman" panose="02020603050405020304" pitchFamily="18" charset="0"/>
              </a:rPr>
              <a:t>		</a:t>
            </a:r>
            <a:endParaRPr lang="en-IN" sz="2000" dirty="0">
              <a:solidFill>
                <a:schemeClr val="bg2">
                  <a:lumMod val="10000"/>
                </a:schemeClr>
              </a:solidFill>
              <a:latin typeface="Times New Roman" panose="02020603050405020304" pitchFamily="18" charset="0"/>
              <a:ea typeface="Calibri" panose="020F0502020204030204"/>
              <a:cs typeface="Times New Roman" panose="02020603050405020304" pitchFamily="18" charset="0"/>
            </a:endParaRPr>
          </a:p>
          <a:p>
            <a:r>
              <a:rPr lang="en-IN" sz="2000" dirty="0">
                <a:solidFill>
                  <a:schemeClr val="bg2">
                    <a:lumMod val="10000"/>
                  </a:schemeClr>
                </a:solidFill>
                <a:latin typeface="Times New Roman" panose="02020603050405020304" pitchFamily="18" charset="0"/>
                <a:cs typeface="Times New Roman" panose="02020603050405020304" pitchFamily="18" charset="0"/>
              </a:rPr>
              <a:t>                               	Presented by:</a:t>
            </a:r>
          </a:p>
          <a:p>
            <a:r>
              <a:rPr lang="en-IN" sz="2000" dirty="0">
                <a:solidFill>
                  <a:schemeClr val="bg2">
                    <a:lumMod val="10000"/>
                  </a:schemeClr>
                </a:solidFill>
                <a:latin typeface="Times New Roman" panose="02020603050405020304" pitchFamily="18" charset="0"/>
                <a:cs typeface="Times New Roman" panose="02020603050405020304" pitchFamily="18" charset="0"/>
              </a:rPr>
              <a:t>                                </a:t>
            </a:r>
            <a:r>
              <a:rPr lang="en-IN" sz="2000" b="1" dirty="0">
                <a:solidFill>
                  <a:schemeClr val="bg2">
                    <a:lumMod val="10000"/>
                  </a:schemeClr>
                </a:solidFill>
                <a:latin typeface="Times New Roman" panose="02020603050405020304" pitchFamily="18" charset="0"/>
                <a:cs typeface="Times New Roman" panose="02020603050405020304" pitchFamily="18" charset="0"/>
              </a:rPr>
              <a:t>19KN1A05H2 – S. Harish</a:t>
            </a:r>
          </a:p>
          <a:p>
            <a:r>
              <a:rPr lang="en-IN" sz="2000" b="1" dirty="0">
                <a:solidFill>
                  <a:schemeClr val="bg2">
                    <a:lumMod val="10000"/>
                  </a:schemeClr>
                </a:solidFill>
                <a:latin typeface="Times New Roman" panose="02020603050405020304" pitchFamily="18" charset="0"/>
                <a:cs typeface="Times New Roman" panose="02020603050405020304" pitchFamily="18" charset="0"/>
              </a:rPr>
              <a:t>                                19KN1A05E4 -  P. Rakesh</a:t>
            </a:r>
          </a:p>
          <a:p>
            <a:r>
              <a:rPr lang="en-IN" sz="2000" b="1" dirty="0">
                <a:solidFill>
                  <a:schemeClr val="bg2">
                    <a:lumMod val="10000"/>
                  </a:schemeClr>
                </a:solidFill>
                <a:latin typeface="Times New Roman" panose="02020603050405020304" pitchFamily="18" charset="0"/>
                <a:cs typeface="Times New Roman" panose="02020603050405020304" pitchFamily="18" charset="0"/>
              </a:rPr>
              <a:t>                                19KN1A05I1  -   V. Bhargav  </a:t>
            </a:r>
          </a:p>
          <a:p>
            <a:r>
              <a:rPr lang="en-IN" sz="2000" dirty="0">
                <a:solidFill>
                  <a:schemeClr val="bg2">
                    <a:lumMod val="10000"/>
                  </a:schemeClr>
                </a:solidFill>
                <a:latin typeface="Times New Roman" panose="02020603050405020304" pitchFamily="18" charset="0"/>
                <a:cs typeface="Times New Roman" panose="02020603050405020304" pitchFamily="18" charset="0"/>
              </a:rPr>
              <a:t>   </a:t>
            </a:r>
          </a:p>
          <a:p>
            <a:pPr algn="ctr"/>
            <a:r>
              <a:rPr lang="en-IN" sz="2000" b="1" dirty="0">
                <a:solidFill>
                  <a:schemeClr val="bg2">
                    <a:lumMod val="10000"/>
                  </a:schemeClr>
                </a:solidFill>
                <a:latin typeface="Times New Roman" panose="02020603050405020304" pitchFamily="18" charset="0"/>
                <a:cs typeface="Times New Roman" panose="02020603050405020304" pitchFamily="18" charset="0"/>
              </a:rPr>
              <a:t>NRI INSTITUTE OF TECHNOLOGY</a:t>
            </a:r>
          </a:p>
          <a:p>
            <a:pPr algn="ctr"/>
            <a:r>
              <a:rPr lang="en-IN" sz="2000" b="1" dirty="0">
                <a:solidFill>
                  <a:schemeClr val="bg2">
                    <a:lumMod val="10000"/>
                  </a:schemeClr>
                </a:solidFill>
                <a:latin typeface="Times New Roman" panose="02020603050405020304" pitchFamily="18" charset="0"/>
                <a:cs typeface="Times New Roman" panose="02020603050405020304" pitchFamily="18" charset="0"/>
              </a:rPr>
              <a:t> (Accredited by NBA:CSE,ECE,EEE)</a:t>
            </a:r>
          </a:p>
          <a:p>
            <a:pPr algn="ctr"/>
            <a:r>
              <a:rPr lang="en-IN" sz="2000" dirty="0">
                <a:solidFill>
                  <a:schemeClr val="bg2">
                    <a:lumMod val="10000"/>
                  </a:schemeClr>
                </a:solidFill>
                <a:latin typeface="Times New Roman" panose="02020603050405020304" pitchFamily="18" charset="0"/>
                <a:cs typeface="Times New Roman" panose="02020603050405020304" pitchFamily="18" charset="0"/>
              </a:rPr>
              <a:t>                 An Autonomous </a:t>
            </a:r>
            <a:r>
              <a:rPr lang="en-IN" sz="2000" dirty="0" err="1">
                <a:solidFill>
                  <a:schemeClr val="bg2">
                    <a:lumMod val="10000"/>
                  </a:schemeClr>
                </a:solidFill>
                <a:latin typeface="Times New Roman" panose="02020603050405020304" pitchFamily="18" charset="0"/>
                <a:cs typeface="Times New Roman" panose="02020603050405020304" pitchFamily="18" charset="0"/>
              </a:rPr>
              <a:t>institution,Premanently</a:t>
            </a:r>
            <a:r>
              <a:rPr lang="en-IN" sz="2000" dirty="0">
                <a:solidFill>
                  <a:schemeClr val="bg2">
                    <a:lumMod val="10000"/>
                  </a:schemeClr>
                </a:solidFill>
                <a:latin typeface="Times New Roman" panose="02020603050405020304" pitchFamily="18" charset="0"/>
                <a:cs typeface="Times New Roman" panose="02020603050405020304" pitchFamily="18" charset="0"/>
              </a:rPr>
              <a:t> Affiliated to </a:t>
            </a:r>
            <a:r>
              <a:rPr lang="en-IN" sz="2000" dirty="0" err="1">
                <a:solidFill>
                  <a:schemeClr val="bg2">
                    <a:lumMod val="10000"/>
                  </a:schemeClr>
                </a:solidFill>
                <a:latin typeface="Times New Roman" panose="02020603050405020304" pitchFamily="18" charset="0"/>
                <a:cs typeface="Times New Roman" panose="02020603050405020304" pitchFamily="18" charset="0"/>
              </a:rPr>
              <a:t>JNTUK,Kakinada</a:t>
            </a:r>
            <a:endParaRPr lang="en-IN" sz="2000" dirty="0">
              <a:solidFill>
                <a:schemeClr val="bg2">
                  <a:lumMod val="10000"/>
                </a:schemeClr>
              </a:solidFill>
              <a:latin typeface="Times New Roman" panose="02020603050405020304" pitchFamily="18" charset="0"/>
              <a:cs typeface="Times New Roman" panose="02020603050405020304" pitchFamily="18" charset="0"/>
            </a:endParaRPr>
          </a:p>
          <a:p>
            <a:pPr algn="ctr"/>
            <a:r>
              <a:rPr lang="en-IN" sz="2000" dirty="0">
                <a:solidFill>
                  <a:schemeClr val="bg2">
                    <a:lumMod val="10000"/>
                  </a:schemeClr>
                </a:solidFill>
                <a:latin typeface="Times New Roman" panose="02020603050405020304" pitchFamily="18" charset="0"/>
                <a:cs typeface="Times New Roman" panose="02020603050405020304" pitchFamily="18" charset="0"/>
              </a:rPr>
              <a:t>     (</a:t>
            </a:r>
            <a:r>
              <a:rPr lang="en-IN" sz="2000" dirty="0" err="1">
                <a:solidFill>
                  <a:schemeClr val="bg2">
                    <a:lumMod val="10000"/>
                  </a:schemeClr>
                </a:solidFill>
                <a:latin typeface="Times New Roman" panose="02020603050405020304" pitchFamily="18" charset="0"/>
                <a:cs typeface="Times New Roman" panose="02020603050405020304" pitchFamily="18" charset="0"/>
              </a:rPr>
              <a:t>Accredicted</a:t>
            </a:r>
            <a:r>
              <a:rPr lang="en-IN" sz="2000" dirty="0">
                <a:solidFill>
                  <a:schemeClr val="bg2">
                    <a:lumMod val="10000"/>
                  </a:schemeClr>
                </a:solidFill>
                <a:latin typeface="Times New Roman" panose="02020603050405020304" pitchFamily="18" charset="0"/>
                <a:cs typeface="Times New Roman" panose="02020603050405020304" pitchFamily="18" charset="0"/>
              </a:rPr>
              <a:t> by NAAC with ‘A’ Grade and ISO 9001:2015 </a:t>
            </a:r>
            <a:r>
              <a:rPr lang="en-IN" sz="2000" dirty="0" err="1">
                <a:solidFill>
                  <a:schemeClr val="bg2">
                    <a:lumMod val="10000"/>
                  </a:schemeClr>
                </a:solidFill>
                <a:latin typeface="Times New Roman" panose="02020603050405020304" pitchFamily="18" charset="0"/>
                <a:cs typeface="Times New Roman" panose="02020603050405020304" pitchFamily="18" charset="0"/>
              </a:rPr>
              <a:t>cretified</a:t>
            </a:r>
            <a:r>
              <a:rPr lang="en-IN" sz="2000" dirty="0">
                <a:solidFill>
                  <a:schemeClr val="bg2">
                    <a:lumMod val="10000"/>
                  </a:schemeClr>
                </a:solidFill>
                <a:latin typeface="Times New Roman" panose="02020603050405020304" pitchFamily="18" charset="0"/>
                <a:cs typeface="Times New Roman" panose="02020603050405020304" pitchFamily="18" charset="0"/>
              </a:rPr>
              <a:t> Institution)</a:t>
            </a:r>
          </a:p>
        </p:txBody>
      </p:sp>
      <p:pic>
        <p:nvPicPr>
          <p:cNvPr id="1028" name="Picture 4">
            <a:extLst>
              <a:ext uri="{FF2B5EF4-FFF2-40B4-BE49-F238E27FC236}">
                <a16:creationId xmlns:a16="http://schemas.microsoft.com/office/drawing/2014/main" id="{70BFA1D3-13BA-445F-8E25-891D72522E6F}"/>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4807" y="3761605"/>
            <a:ext cx="2098090" cy="2008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963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C9EAC-D6DF-30E9-5853-60357A42C783}"/>
              </a:ext>
            </a:extLst>
          </p:cNvPr>
          <p:cNvSpPr>
            <a:spLocks noGrp="1"/>
          </p:cNvSpPr>
          <p:nvPr>
            <p:ph type="title"/>
          </p:nvPr>
        </p:nvSpPr>
        <p:spPr>
          <a:xfrm>
            <a:off x="838200" y="681037"/>
            <a:ext cx="10515600" cy="890311"/>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                                                  USECASE DIAGRAM</a:t>
            </a:r>
            <a:br>
              <a:rPr lang="en-US" sz="2400" b="1" dirty="0">
                <a:solidFill>
                  <a:schemeClr val="tx1"/>
                </a:solidFill>
                <a:latin typeface="Times New Roman" panose="02020603050405020304" pitchFamily="18" charset="0"/>
                <a:cs typeface="Times New Roman" panose="02020603050405020304" pitchFamily="18" charset="0"/>
              </a:rPr>
            </a:br>
            <a:endParaRPr lang="en-US" sz="1800" b="1" dirty="0">
              <a:solidFill>
                <a:schemeClr val="tx1"/>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8B40FA5B-8D19-41F6-9B85-F5B50F4E4DCE}"/>
              </a:ext>
            </a:extLst>
          </p:cNvPr>
          <p:cNvPicPr>
            <a:picLocks noGrp="1" noChangeAspect="1"/>
          </p:cNvPicPr>
          <p:nvPr>
            <p:ph idx="1"/>
          </p:nvPr>
        </p:nvPicPr>
        <p:blipFill>
          <a:blip r:embed="rId2"/>
          <a:srcRect/>
          <a:stretch>
            <a:fillRect/>
          </a:stretch>
        </p:blipFill>
        <p:spPr bwMode="auto">
          <a:xfrm>
            <a:off x="1100831" y="1447060"/>
            <a:ext cx="9135122" cy="4729904"/>
          </a:xfrm>
          <a:prstGeom prst="rect">
            <a:avLst/>
          </a:prstGeom>
          <a:noFill/>
          <a:ln w="9525">
            <a:noFill/>
            <a:miter lim="800000"/>
            <a:headEnd/>
            <a:tailEnd/>
          </a:ln>
        </p:spPr>
      </p:pic>
    </p:spTree>
    <p:extLst>
      <p:ext uri="{BB962C8B-B14F-4D97-AF65-F5344CB8AC3E}">
        <p14:creationId xmlns:p14="http://schemas.microsoft.com/office/powerpoint/2010/main" val="178794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B1F0C-B8CA-CEA8-7117-CF1E350426DC}"/>
              </a:ext>
            </a:extLst>
          </p:cNvPr>
          <p:cNvSpPr>
            <a:spLocks noGrp="1"/>
          </p:cNvSpPr>
          <p:nvPr>
            <p:ph type="title"/>
          </p:nvPr>
        </p:nvSpPr>
        <p:spPr>
          <a:xfrm>
            <a:off x="838200" y="681037"/>
            <a:ext cx="10515600" cy="535204"/>
          </a:xfrm>
        </p:spPr>
        <p:txBody>
          <a:bodyPr>
            <a:normAutofit fontScale="90000"/>
          </a:bodyPr>
          <a:lstStyle/>
          <a:p>
            <a:r>
              <a:rPr lang="en-US" sz="2400"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SEQUENCE DIAGRAM</a:t>
            </a:r>
            <a:br>
              <a:rPr lang="en-US" sz="2400" b="1"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                    </a:t>
            </a:r>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830C23C2-D254-4BF5-B540-459CE079C9FF}"/>
              </a:ext>
            </a:extLst>
          </p:cNvPr>
          <p:cNvPicPr>
            <a:picLocks noGrp="1" noChangeAspect="1"/>
          </p:cNvPicPr>
          <p:nvPr>
            <p:ph idx="1"/>
          </p:nvPr>
        </p:nvPicPr>
        <p:blipFill>
          <a:blip r:embed="rId2"/>
          <a:srcRect/>
          <a:stretch>
            <a:fillRect/>
          </a:stretch>
        </p:blipFill>
        <p:spPr bwMode="auto">
          <a:xfrm>
            <a:off x="1526958" y="1216025"/>
            <a:ext cx="8851037" cy="4960938"/>
          </a:xfrm>
          <a:prstGeom prst="rect">
            <a:avLst/>
          </a:prstGeom>
          <a:noFill/>
          <a:ln w="9525">
            <a:noFill/>
            <a:miter lim="800000"/>
            <a:headEnd/>
            <a:tailEnd/>
          </a:ln>
        </p:spPr>
      </p:pic>
    </p:spTree>
    <p:extLst>
      <p:ext uri="{BB962C8B-B14F-4D97-AF65-F5344CB8AC3E}">
        <p14:creationId xmlns:p14="http://schemas.microsoft.com/office/powerpoint/2010/main" val="1262195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B5240-8863-14B4-6CE5-C6DB0654AB38}"/>
              </a:ext>
            </a:extLst>
          </p:cNvPr>
          <p:cNvSpPr>
            <a:spLocks noGrp="1"/>
          </p:cNvSpPr>
          <p:nvPr>
            <p:ph type="title"/>
          </p:nvPr>
        </p:nvSpPr>
        <p:spPr>
          <a:xfrm>
            <a:off x="838200" y="681037"/>
            <a:ext cx="10515600" cy="783969"/>
          </a:xfrm>
        </p:spPr>
        <p:txBody>
          <a:bodyPr>
            <a:normAutofit/>
          </a:bodyPr>
          <a:lstStyle/>
          <a:p>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COLLABORATION DIAGRAM</a:t>
            </a:r>
            <a:br>
              <a:rPr lang="en-US" sz="2400" dirty="0">
                <a:effectLst/>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B977355E-661F-48BA-B7B9-87867EDAD95D}"/>
              </a:ext>
            </a:extLst>
          </p:cNvPr>
          <p:cNvPicPr>
            <a:picLocks noGrp="1" noChangeAspect="1" noChangeArrowheads="1"/>
          </p:cNvPicPr>
          <p:nvPr>
            <p:ph idx="1"/>
          </p:nvPr>
        </p:nvPicPr>
        <p:blipFill>
          <a:blip r:embed="rId2"/>
          <a:srcRect/>
          <a:stretch>
            <a:fillRect/>
          </a:stretch>
        </p:blipFill>
        <p:spPr>
          <a:xfrm>
            <a:off x="1997477" y="1402672"/>
            <a:ext cx="7661428" cy="4252003"/>
          </a:xfrm>
          <a:prstGeom prst="rect">
            <a:avLst/>
          </a:prstGeom>
          <a:noFill/>
          <a:ln w="9525">
            <a:noFill/>
            <a:miter lim="800000"/>
            <a:headEnd/>
            <a:tailEnd/>
          </a:ln>
        </p:spPr>
      </p:pic>
    </p:spTree>
    <p:extLst>
      <p:ext uri="{BB962C8B-B14F-4D97-AF65-F5344CB8AC3E}">
        <p14:creationId xmlns:p14="http://schemas.microsoft.com/office/powerpoint/2010/main" val="4169551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C8F50-09BB-1A06-C605-8EC53F624352}"/>
              </a:ext>
            </a:extLst>
          </p:cNvPr>
          <p:cNvSpPr>
            <a:spLocks noGrp="1"/>
          </p:cNvSpPr>
          <p:nvPr>
            <p:ph type="title"/>
          </p:nvPr>
        </p:nvSpPr>
        <p:spPr>
          <a:xfrm>
            <a:off x="838200" y="681038"/>
            <a:ext cx="10515600" cy="1098602"/>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                                                   DEPLOYMENT DIAGRAM</a:t>
            </a:r>
          </a:p>
        </p:txBody>
      </p:sp>
      <p:sp>
        <p:nvSpPr>
          <p:cNvPr id="3" name="Content Placeholder 2">
            <a:extLst>
              <a:ext uri="{FF2B5EF4-FFF2-40B4-BE49-F238E27FC236}">
                <a16:creationId xmlns:a16="http://schemas.microsoft.com/office/drawing/2014/main" id="{26FA04FA-553F-E19B-4049-CA2711EE0BF2}"/>
              </a:ext>
            </a:extLst>
          </p:cNvPr>
          <p:cNvSpPr>
            <a:spLocks noGrp="1"/>
          </p:cNvSpPr>
          <p:nvPr>
            <p:ph idx="1"/>
          </p:nvPr>
        </p:nvSpPr>
        <p:spPr>
          <a:xfrm>
            <a:off x="838200" y="1553497"/>
            <a:ext cx="10515600" cy="4623466"/>
          </a:xfrm>
        </p:spPr>
        <p:txBody>
          <a:bodyPr>
            <a:normAutofit/>
          </a:bodyPr>
          <a:lstStyle/>
          <a:p>
            <a:pPr marL="228600" indent="0">
              <a:buNone/>
            </a:pPr>
            <a:r>
              <a:rPr lang="en-US" sz="1800" b="1" dirty="0">
                <a:solidFill>
                  <a:schemeClr val="tx1">
                    <a:alpha val="70000"/>
                  </a:schemeClr>
                </a:solidFill>
                <a:latin typeface="Times New Roman" panose="02020603050405020304" pitchFamily="18" charset="0"/>
                <a:cs typeface="Times New Roman" panose="02020603050405020304" pitchFamily="18" charset="0"/>
              </a:rPr>
              <a:t>Deployment diagram for admin:                                                       Deployment diagram for user:</a:t>
            </a:r>
          </a:p>
          <a:p>
            <a:pPr marL="228600" indent="0">
              <a:buNone/>
            </a:pPr>
            <a:endParaRPr lang="en-US" sz="1800" b="1" dirty="0">
              <a:solidFill>
                <a:schemeClr val="tx1">
                  <a:alpha val="7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D22F51F-C145-A10A-8847-2C203BA1F37F}"/>
              </a:ext>
            </a:extLst>
          </p:cNvPr>
          <p:cNvPicPr>
            <a:picLocks noChangeAspect="1" noChangeArrowheads="1"/>
          </p:cNvPicPr>
          <p:nvPr/>
        </p:nvPicPr>
        <p:blipFill>
          <a:blip r:embed="rId2"/>
          <a:srcRect/>
          <a:stretch>
            <a:fillRect/>
          </a:stretch>
        </p:blipFill>
        <p:spPr>
          <a:xfrm>
            <a:off x="1205066" y="2111400"/>
            <a:ext cx="4369824" cy="4065561"/>
          </a:xfrm>
          <a:prstGeom prst="rect">
            <a:avLst/>
          </a:prstGeom>
          <a:noFill/>
          <a:ln w="9525">
            <a:noFill/>
            <a:miter lim="800000"/>
            <a:headEnd/>
            <a:tailEnd/>
          </a:ln>
        </p:spPr>
      </p:pic>
      <p:pic>
        <p:nvPicPr>
          <p:cNvPr id="5" name="Picture 4">
            <a:extLst>
              <a:ext uri="{FF2B5EF4-FFF2-40B4-BE49-F238E27FC236}">
                <a16:creationId xmlns:a16="http://schemas.microsoft.com/office/drawing/2014/main" id="{B7844F30-CC61-DE3C-5CD0-64CEB81620E8}"/>
              </a:ext>
            </a:extLst>
          </p:cNvPr>
          <p:cNvPicPr>
            <a:picLocks noChangeAspect="1" noChangeArrowheads="1"/>
          </p:cNvPicPr>
          <p:nvPr/>
        </p:nvPicPr>
        <p:blipFill>
          <a:blip r:embed="rId3"/>
          <a:srcRect/>
          <a:stretch>
            <a:fillRect/>
          </a:stretch>
        </p:blipFill>
        <p:spPr>
          <a:xfrm>
            <a:off x="6329362" y="2107867"/>
            <a:ext cx="4574612" cy="3988133"/>
          </a:xfrm>
          <a:prstGeom prst="rect">
            <a:avLst/>
          </a:prstGeom>
          <a:noFill/>
          <a:ln w="9525">
            <a:noFill/>
            <a:miter lim="800000"/>
            <a:headEnd/>
            <a:tailEnd/>
          </a:ln>
        </p:spPr>
      </p:pic>
    </p:spTree>
    <p:extLst>
      <p:ext uri="{BB962C8B-B14F-4D97-AF65-F5344CB8AC3E}">
        <p14:creationId xmlns:p14="http://schemas.microsoft.com/office/powerpoint/2010/main" val="2344117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B4268-F411-C89E-C552-A639972F9DBB}"/>
              </a:ext>
            </a:extLst>
          </p:cNvPr>
          <p:cNvSpPr>
            <a:spLocks noGrp="1"/>
          </p:cNvSpPr>
          <p:nvPr>
            <p:ph type="title"/>
          </p:nvPr>
        </p:nvSpPr>
        <p:spPr>
          <a:xfrm>
            <a:off x="838200" y="681038"/>
            <a:ext cx="10515600" cy="960950"/>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                                            ACITIVITY DIAGRAM</a:t>
            </a:r>
          </a:p>
        </p:txBody>
      </p:sp>
      <p:sp>
        <p:nvSpPr>
          <p:cNvPr id="3" name="Content Placeholder 2">
            <a:extLst>
              <a:ext uri="{FF2B5EF4-FFF2-40B4-BE49-F238E27FC236}">
                <a16:creationId xmlns:a16="http://schemas.microsoft.com/office/drawing/2014/main" id="{1943AA18-3124-6EC7-5C6D-6B4F0C31AA79}"/>
              </a:ext>
            </a:extLst>
          </p:cNvPr>
          <p:cNvSpPr>
            <a:spLocks noGrp="1"/>
          </p:cNvSpPr>
          <p:nvPr>
            <p:ph idx="1"/>
          </p:nvPr>
        </p:nvSpPr>
        <p:spPr>
          <a:xfrm>
            <a:off x="619432" y="1641988"/>
            <a:ext cx="10734368" cy="4534974"/>
          </a:xfrm>
        </p:spPr>
        <p:txBody>
          <a:bodyPr>
            <a:normAutofit/>
          </a:bodyPr>
          <a:lstStyle/>
          <a:p>
            <a:r>
              <a:rPr lang="en-US" sz="1800" b="1" dirty="0">
                <a:solidFill>
                  <a:schemeClr val="tx1">
                    <a:alpha val="70000"/>
                  </a:schemeClr>
                </a:solidFill>
                <a:latin typeface="Times New Roman" panose="02020603050405020304" pitchFamily="18" charset="0"/>
                <a:cs typeface="Times New Roman" panose="02020603050405020304" pitchFamily="18" charset="0"/>
              </a:rPr>
              <a:t>Activity diagram for admin:                                                               Activity  diagram for user:</a:t>
            </a:r>
          </a:p>
        </p:txBody>
      </p:sp>
      <p:pic>
        <p:nvPicPr>
          <p:cNvPr id="4" name="Picture 3">
            <a:extLst>
              <a:ext uri="{FF2B5EF4-FFF2-40B4-BE49-F238E27FC236}">
                <a16:creationId xmlns:a16="http://schemas.microsoft.com/office/drawing/2014/main" id="{B14471BF-1FEA-BE21-D4FE-0B57074E5176}"/>
              </a:ext>
            </a:extLst>
          </p:cNvPr>
          <p:cNvPicPr>
            <a:picLocks noChangeAspect="1" noChangeArrowheads="1"/>
          </p:cNvPicPr>
          <p:nvPr/>
        </p:nvPicPr>
        <p:blipFill>
          <a:blip r:embed="rId2"/>
          <a:srcRect/>
          <a:stretch>
            <a:fillRect/>
          </a:stretch>
        </p:blipFill>
        <p:spPr>
          <a:xfrm>
            <a:off x="1876731" y="2146043"/>
            <a:ext cx="3373695" cy="4276725"/>
          </a:xfrm>
          <a:prstGeom prst="rect">
            <a:avLst/>
          </a:prstGeom>
          <a:noFill/>
          <a:ln w="9525">
            <a:noFill/>
            <a:miter lim="800000"/>
            <a:headEnd/>
            <a:tailEnd/>
          </a:ln>
        </p:spPr>
      </p:pic>
      <p:pic>
        <p:nvPicPr>
          <p:cNvPr id="5" name="Picture 4">
            <a:extLst>
              <a:ext uri="{FF2B5EF4-FFF2-40B4-BE49-F238E27FC236}">
                <a16:creationId xmlns:a16="http://schemas.microsoft.com/office/drawing/2014/main" id="{4C795A12-081C-DD15-524F-FA6D149FDA65}"/>
              </a:ext>
            </a:extLst>
          </p:cNvPr>
          <p:cNvPicPr>
            <a:picLocks noChangeAspect="1" noChangeArrowheads="1"/>
          </p:cNvPicPr>
          <p:nvPr/>
        </p:nvPicPr>
        <p:blipFill>
          <a:blip r:embed="rId3"/>
          <a:srcRect/>
          <a:stretch>
            <a:fillRect/>
          </a:stretch>
        </p:blipFill>
        <p:spPr>
          <a:xfrm>
            <a:off x="7275874" y="2261265"/>
            <a:ext cx="3195481" cy="4038600"/>
          </a:xfrm>
          <a:prstGeom prst="rect">
            <a:avLst/>
          </a:prstGeom>
          <a:noFill/>
          <a:ln w="9525">
            <a:noFill/>
            <a:miter lim="800000"/>
            <a:headEnd/>
            <a:tailEnd/>
          </a:ln>
        </p:spPr>
      </p:pic>
    </p:spTree>
    <p:extLst>
      <p:ext uri="{BB962C8B-B14F-4D97-AF65-F5344CB8AC3E}">
        <p14:creationId xmlns:p14="http://schemas.microsoft.com/office/powerpoint/2010/main" val="2999609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8D43C-0036-6407-2AE2-1FF5E29CA904}"/>
              </a:ext>
            </a:extLst>
          </p:cNvPr>
          <p:cNvSpPr>
            <a:spLocks noGrp="1"/>
          </p:cNvSpPr>
          <p:nvPr>
            <p:ph type="title"/>
          </p:nvPr>
        </p:nvSpPr>
        <p:spPr>
          <a:xfrm>
            <a:off x="838200" y="681038"/>
            <a:ext cx="10515600" cy="1039608"/>
          </a:xfrm>
        </p:spPr>
        <p:txBody>
          <a:bodyPr>
            <a:normAutofit/>
          </a:bodyPr>
          <a:lstStyle/>
          <a:p>
            <a:r>
              <a:rPr lang="en-US" sz="2400" dirty="0">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DATAFLOW DIAGRAM</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CA1C8D-259C-0FA5-0A94-EDD7D49D291E}"/>
              </a:ext>
            </a:extLst>
          </p:cNvPr>
          <p:cNvSpPr>
            <a:spLocks noGrp="1"/>
          </p:cNvSpPr>
          <p:nvPr>
            <p:ph idx="1"/>
          </p:nvPr>
        </p:nvSpPr>
        <p:spPr>
          <a:xfrm>
            <a:off x="838200" y="1504335"/>
            <a:ext cx="10515600" cy="4672627"/>
          </a:xfrm>
        </p:spPr>
        <p:txBody>
          <a:bodyPr>
            <a:normAutofit/>
          </a:bodyPr>
          <a:lstStyle/>
          <a:p>
            <a:r>
              <a:rPr lang="en-US" sz="1800" b="1" dirty="0">
                <a:solidFill>
                  <a:schemeClr val="tx1">
                    <a:alpha val="70000"/>
                  </a:schemeClr>
                </a:solidFill>
                <a:latin typeface="Times New Roman" panose="02020603050405020304" pitchFamily="18" charset="0"/>
                <a:cs typeface="Times New Roman" panose="02020603050405020304" pitchFamily="18" charset="0"/>
              </a:rPr>
              <a:t>Dataflow diagram for admin:                                                          Dataflow diagram for user:</a:t>
            </a:r>
          </a:p>
        </p:txBody>
      </p:sp>
      <p:pic>
        <p:nvPicPr>
          <p:cNvPr id="4" name="Picture 3">
            <a:extLst>
              <a:ext uri="{FF2B5EF4-FFF2-40B4-BE49-F238E27FC236}">
                <a16:creationId xmlns:a16="http://schemas.microsoft.com/office/drawing/2014/main" id="{194782C7-43C7-5923-654D-A00C520B414C}"/>
              </a:ext>
            </a:extLst>
          </p:cNvPr>
          <p:cNvPicPr>
            <a:picLocks noChangeAspect="1" noChangeArrowheads="1"/>
          </p:cNvPicPr>
          <p:nvPr/>
        </p:nvPicPr>
        <p:blipFill>
          <a:blip r:embed="rId2"/>
          <a:srcRect/>
          <a:stretch>
            <a:fillRect/>
          </a:stretch>
        </p:blipFill>
        <p:spPr>
          <a:xfrm>
            <a:off x="1304002" y="2126225"/>
            <a:ext cx="4339713" cy="3684639"/>
          </a:xfrm>
          <a:prstGeom prst="rect">
            <a:avLst/>
          </a:prstGeom>
          <a:noFill/>
          <a:ln w="9525">
            <a:noFill/>
            <a:miter lim="800000"/>
            <a:headEnd/>
            <a:tailEnd/>
          </a:ln>
        </p:spPr>
      </p:pic>
      <p:pic>
        <p:nvPicPr>
          <p:cNvPr id="5" name="Picture 4">
            <a:extLst>
              <a:ext uri="{FF2B5EF4-FFF2-40B4-BE49-F238E27FC236}">
                <a16:creationId xmlns:a16="http://schemas.microsoft.com/office/drawing/2014/main" id="{739769A2-65E7-62AA-851D-5635D0AEB4A8}"/>
              </a:ext>
            </a:extLst>
          </p:cNvPr>
          <p:cNvPicPr>
            <a:picLocks noChangeAspect="1" noChangeArrowheads="1"/>
          </p:cNvPicPr>
          <p:nvPr/>
        </p:nvPicPr>
        <p:blipFill>
          <a:blip r:embed="rId3"/>
          <a:srcRect/>
          <a:stretch>
            <a:fillRect/>
          </a:stretch>
        </p:blipFill>
        <p:spPr>
          <a:xfrm>
            <a:off x="6182032" y="2262032"/>
            <a:ext cx="5171768" cy="3157231"/>
          </a:xfrm>
          <a:prstGeom prst="rect">
            <a:avLst/>
          </a:prstGeom>
          <a:noFill/>
          <a:ln w="9525">
            <a:noFill/>
            <a:miter lim="800000"/>
            <a:headEnd/>
            <a:tailEnd/>
          </a:ln>
        </p:spPr>
      </p:pic>
    </p:spTree>
    <p:extLst>
      <p:ext uri="{BB962C8B-B14F-4D97-AF65-F5344CB8AC3E}">
        <p14:creationId xmlns:p14="http://schemas.microsoft.com/office/powerpoint/2010/main" val="2195752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6CC2B4-E79B-44FD-BF73-14A431BD542D}"/>
              </a:ext>
            </a:extLst>
          </p:cNvPr>
          <p:cNvSpPr txBox="1"/>
          <p:nvPr/>
        </p:nvSpPr>
        <p:spPr>
          <a:xfrm>
            <a:off x="497149" y="424563"/>
            <a:ext cx="11150353" cy="5644687"/>
          </a:xfrm>
          <a:prstGeom prst="rect">
            <a:avLst/>
          </a:prstGeom>
          <a:noFill/>
        </p:spPr>
        <p:txBody>
          <a:bodyPr wrap="square">
            <a:spAutoFit/>
          </a:bodyPr>
          <a:lstStyle/>
          <a:p>
            <a:pPr marL="444500"/>
            <a:r>
              <a:rPr lang="en-IN" sz="2000" b="1" dirty="0">
                <a:effectLst/>
                <a:latin typeface="Times New Roman" panose="02020603050405020304" pitchFamily="18" charset="0"/>
                <a:ea typeface="Times New Roman" panose="02020603050405020304" pitchFamily="18" charset="0"/>
                <a:cs typeface="Arial" panose="020B0604020202020204" pitchFamily="34" charset="0"/>
              </a:rPr>
              <a:t>					</a:t>
            </a:r>
            <a:r>
              <a:rPr lang="en-IN" sz="2800" b="1" u="sng" dirty="0">
                <a:effectLst/>
                <a:latin typeface="Times New Roman" panose="02020603050405020304" pitchFamily="18" charset="0"/>
                <a:ea typeface="Times New Roman" panose="02020603050405020304" pitchFamily="18" charset="0"/>
                <a:cs typeface="Arial" panose="020B0604020202020204" pitchFamily="34" charset="0"/>
              </a:rPr>
              <a:t>SAMPLE CODE</a:t>
            </a:r>
            <a:endParaRPr lang="en-IN" sz="2800" u="sng" dirty="0">
              <a:effectLst/>
              <a:latin typeface="Calibri" panose="020F0502020204030204" pitchFamily="34" charset="0"/>
              <a:ea typeface="Calibri" panose="020F0502020204030204" pitchFamily="34" charset="0"/>
              <a:cs typeface="Arial" panose="020B0604020202020204" pitchFamily="34" charset="0"/>
            </a:endParaRPr>
          </a:p>
          <a:p>
            <a:pPr>
              <a:lnSpc>
                <a:spcPts val="790"/>
              </a:lnSpc>
            </a:pPr>
            <a:r>
              <a:rPr lang="en-IN" sz="12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1828800"/>
            <a:r>
              <a:rPr lang="en-IN" sz="1800" dirty="0">
                <a:effectLst/>
                <a:latin typeface="Times New Roman" panose="02020603050405020304" pitchFamily="18" charset="0"/>
                <a:ea typeface="Times New Roman" panose="02020603050405020304" pitchFamily="18" charset="0"/>
                <a:cs typeface="Arial" panose="020B0604020202020204" pitchFamily="34" charset="0"/>
              </a:rPr>
              <a:t># Importing essential libraries</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a:lnSpc>
                <a:spcPts val="695"/>
              </a:lnSpc>
            </a:pPr>
            <a:r>
              <a:rPr lang="en-IN" sz="12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1828800"/>
            <a:r>
              <a:rPr lang="en-IN" sz="1800" dirty="0">
                <a:effectLst/>
                <a:latin typeface="Times New Roman" panose="02020603050405020304" pitchFamily="18" charset="0"/>
                <a:ea typeface="Times New Roman" panose="02020603050405020304" pitchFamily="18" charset="0"/>
                <a:cs typeface="Arial" panose="020B0604020202020204" pitchFamily="34" charset="0"/>
              </a:rPr>
              <a:t>from flask import Flask, </a:t>
            </a:r>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render_template</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 request</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a:lnSpc>
                <a:spcPts val="685"/>
              </a:lnSpc>
            </a:pPr>
            <a:r>
              <a:rPr lang="en-IN" sz="12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1828800"/>
            <a:r>
              <a:rPr lang="en-IN" sz="1800" dirty="0">
                <a:effectLst/>
                <a:latin typeface="Times New Roman" panose="02020603050405020304" pitchFamily="18" charset="0"/>
                <a:ea typeface="Times New Roman" panose="02020603050405020304" pitchFamily="18" charset="0"/>
                <a:cs typeface="Arial" panose="020B0604020202020204" pitchFamily="34" charset="0"/>
              </a:rPr>
              <a:t>import pickle</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a:lnSpc>
                <a:spcPts val="695"/>
              </a:lnSpc>
            </a:pPr>
            <a:r>
              <a:rPr lang="en-IN" sz="12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1828800"/>
            <a:r>
              <a:rPr lang="en-IN" sz="1800" dirty="0">
                <a:effectLst/>
                <a:latin typeface="Times New Roman" panose="02020603050405020304" pitchFamily="18" charset="0"/>
                <a:ea typeface="Times New Roman" panose="02020603050405020304" pitchFamily="18" charset="0"/>
                <a:cs typeface="Arial" panose="020B0604020202020204" pitchFamily="34" charset="0"/>
              </a:rPr>
              <a:t>import pandas as pd</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a:lnSpc>
                <a:spcPts val="685"/>
              </a:lnSpc>
            </a:pPr>
            <a:r>
              <a:rPr lang="en-IN" sz="12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1828800"/>
            <a:r>
              <a:rPr lang="en-IN" sz="1800" dirty="0">
                <a:effectLst/>
                <a:latin typeface="Times New Roman" panose="02020603050405020304" pitchFamily="18" charset="0"/>
                <a:ea typeface="Times New Roman" panose="02020603050405020304" pitchFamily="18" charset="0"/>
                <a:cs typeface="Arial" panose="020B0604020202020204" pitchFamily="34" charset="0"/>
              </a:rPr>
              <a:t>import </a:t>
            </a:r>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numpy</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as np</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a:lnSpc>
                <a:spcPts val="695"/>
              </a:lnSpc>
            </a:pPr>
            <a:r>
              <a:rPr lang="en-IN" sz="12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1828800"/>
            <a:r>
              <a:rPr lang="en-IN" sz="1800" dirty="0">
                <a:effectLst/>
                <a:latin typeface="Times New Roman" panose="02020603050405020304" pitchFamily="18" charset="0"/>
                <a:ea typeface="Times New Roman" panose="02020603050405020304" pitchFamily="18" charset="0"/>
                <a:cs typeface="Arial" panose="020B0604020202020204" pitchFamily="34" charset="0"/>
              </a:rPr>
              <a:t>from </a:t>
            </a:r>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sklearn</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 import </a:t>
            </a:r>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preprocessing</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a:lnSpc>
                <a:spcPts val="745"/>
              </a:lnSpc>
            </a:pPr>
            <a:r>
              <a:rPr lang="en-IN" sz="12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1828800" marR="914400">
              <a:lnSpc>
                <a:spcPct val="145000"/>
              </a:lnSpc>
              <a:spcAft>
                <a:spcPts val="0"/>
              </a:spcAft>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from </a:t>
            </a:r>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sklearn.model_selection</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 import </a:t>
            </a:r>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train_test_split</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 from </a:t>
            </a:r>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sklearn</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 Ensemble</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a:lnSpc>
                <a:spcPts val="55"/>
              </a:lnSpc>
            </a:pPr>
            <a:r>
              <a:rPr lang="en-IN" sz="12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1371600"/>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importRandomForestClassifier</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a:lnSpc>
                <a:spcPts val="1000"/>
              </a:lnSpc>
            </a:pPr>
            <a:r>
              <a:rPr lang="en-IN" sz="12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a:lnSpc>
                <a:spcPts val="1820"/>
              </a:lnSpc>
            </a:pPr>
            <a:r>
              <a:rPr lang="en-IN" sz="12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342900" marR="1308100" lvl="0" indent="-342900">
              <a:lnSpc>
                <a:spcPct val="147000"/>
              </a:lnSpc>
              <a:spcAft>
                <a:spcPts val="0"/>
              </a:spcAft>
              <a:buFont typeface="Arial" panose="020B0604020202020204" pitchFamily="34" charset="0"/>
              <a:buChar char="#"/>
              <a:tabLst>
                <a:tab pos="1943100" algn="l"/>
              </a:tabLst>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Load the Random Forest </a:t>
            </a:r>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CLassifier</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 model filename = 'diabetes-prediction-</a:t>
            </a:r>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rfc</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a:t>
            </a:r>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model.pkl</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 classifier = </a:t>
            </a:r>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pickle.load</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(open(filename, '</a:t>
            </a:r>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rb</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a:t>
            </a:r>
          </a:p>
          <a:p>
            <a:pPr marL="342900" marR="2730500" lvl="0" indent="-342900">
              <a:lnSpc>
                <a:spcPct val="156000"/>
              </a:lnSpc>
              <a:spcAft>
                <a:spcPts val="0"/>
              </a:spcAft>
              <a:buFont typeface="Arial" panose="020B0604020202020204" pitchFamily="34" charset="0"/>
              <a:buChar char="#"/>
              <a:tabLst>
                <a:tab pos="1943100" algn="l"/>
              </a:tabLst>
            </a:pPr>
            <a:r>
              <a:rPr lang="en-IN" sz="1800" dirty="0">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import pandas as pd import </a:t>
            </a:r>
            <a:r>
              <a:rPr lang="en-IN" sz="1800" dirty="0" err="1">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numpy</a:t>
            </a:r>
            <a:r>
              <a:rPr lang="en-IN" sz="1800" dirty="0">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 as np</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1828800"/>
            <a:r>
              <a:rPr lang="en-IN" sz="1800" dirty="0">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from </a:t>
            </a:r>
            <a:r>
              <a:rPr lang="en-IN" sz="1800" dirty="0" err="1">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sklearn</a:t>
            </a:r>
            <a:r>
              <a:rPr lang="en-IN" sz="1800" dirty="0">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 import </a:t>
            </a:r>
            <a:r>
              <a:rPr lang="en-IN" sz="1800" dirty="0" err="1">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preprocessing</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marR="1308100" lvl="0" indent="-342900">
              <a:lnSpc>
                <a:spcPct val="147000"/>
              </a:lnSpc>
              <a:spcAft>
                <a:spcPts val="0"/>
              </a:spcAft>
              <a:buFont typeface="Arial" panose="020B0604020202020204" pitchFamily="34" charset="0"/>
              <a:buChar char="#"/>
              <a:tabLst>
                <a:tab pos="1943100" algn="l"/>
              </a:tabLst>
            </a:pPr>
            <a:endParaRPr lang="en-IN"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47409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FE9D5D-A80D-4CCA-B53F-0B127CF0C79F}"/>
              </a:ext>
            </a:extLst>
          </p:cNvPr>
          <p:cNvSpPr txBox="1"/>
          <p:nvPr/>
        </p:nvSpPr>
        <p:spPr>
          <a:xfrm>
            <a:off x="532660" y="488272"/>
            <a:ext cx="10999433" cy="6121099"/>
          </a:xfrm>
          <a:prstGeom prst="rect">
            <a:avLst/>
          </a:prstGeom>
          <a:noFill/>
        </p:spPr>
        <p:txBody>
          <a:bodyPr wrap="square">
            <a:spAutoFit/>
          </a:bodyPr>
          <a:lstStyle/>
          <a:p>
            <a:pPr marL="1828800"/>
            <a:r>
              <a:rPr lang="en-IN" sz="1800" dirty="0">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from </a:t>
            </a:r>
            <a:r>
              <a:rPr lang="en-IN" sz="1800" dirty="0" err="1">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sklearn.model_selection</a:t>
            </a:r>
            <a:r>
              <a:rPr lang="en-IN" sz="1800" dirty="0">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 import </a:t>
            </a:r>
            <a:r>
              <a:rPr lang="en-IN" sz="1800" dirty="0" err="1">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train_test_split</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a:lnSpc>
                <a:spcPts val="695"/>
              </a:lnSpc>
            </a:pPr>
            <a:r>
              <a:rPr lang="en-IN" sz="1800" dirty="0">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1828800"/>
            <a:r>
              <a:rPr lang="en-IN" sz="1800" dirty="0" err="1">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fromsklearn.ensembleimport</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a:lnSpc>
                <a:spcPts val="685"/>
              </a:lnSpc>
            </a:pPr>
            <a:r>
              <a:rPr lang="en-IN" sz="12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1371600"/>
            <a:r>
              <a:rPr lang="en-IN" sz="1800" dirty="0" err="1">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RandomForestClassifier</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a:lnSpc>
                <a:spcPts val="1000"/>
              </a:lnSpc>
            </a:pPr>
            <a:r>
              <a:rPr lang="en-IN" sz="12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a:lnSpc>
                <a:spcPts val="1760"/>
              </a:lnSpc>
            </a:pPr>
            <a:r>
              <a:rPr lang="en-IN" sz="12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1828800"/>
            <a:r>
              <a:rPr lang="en-IN" sz="1800" dirty="0">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 Load the dataset</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a:lnSpc>
                <a:spcPts val="695"/>
              </a:lnSpc>
            </a:pPr>
            <a:r>
              <a:rPr lang="en-IN" sz="12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1828800"/>
            <a:r>
              <a:rPr lang="en-IN" sz="1800" dirty="0">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data = </a:t>
            </a:r>
            <a:r>
              <a:rPr lang="en-IN" sz="1800" dirty="0" err="1">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pd.read_csv</a:t>
            </a:r>
            <a:r>
              <a:rPr lang="en-IN" sz="1800" dirty="0">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('diabetes_data.csv')</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a:lnSpc>
                <a:spcPts val="685"/>
              </a:lnSpc>
            </a:pPr>
            <a:r>
              <a:rPr lang="en-IN" sz="12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1828800"/>
            <a:r>
              <a:rPr lang="en-IN" sz="1800" dirty="0">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 Select the columns for training</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a:lnSpc>
                <a:spcPts val="755"/>
              </a:lnSpc>
            </a:pPr>
            <a:r>
              <a:rPr lang="en-IN" sz="12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1371600" marR="876300" indent="457835">
              <a:lnSpc>
                <a:spcPct val="145000"/>
              </a:lnSpc>
              <a:spcAft>
                <a:spcPts val="0"/>
              </a:spcAft>
            </a:pPr>
            <a:r>
              <a:rPr lang="en-IN" sz="1800" dirty="0">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cols = [col for col in </a:t>
            </a:r>
            <a:r>
              <a:rPr lang="en-IN" sz="1800" dirty="0" err="1">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data.columns</a:t>
            </a:r>
            <a:r>
              <a:rPr lang="en-IN" sz="1800" dirty="0">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 if col not in ['Outcome']]</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a:lnSpc>
                <a:spcPts val="80"/>
              </a:lnSpc>
            </a:pPr>
            <a:r>
              <a:rPr lang="en-IN" sz="12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1828800"/>
            <a:r>
              <a:rPr lang="en-IN" sz="1800" dirty="0">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data = data[cols]</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a:lnSpc>
                <a:spcPts val="1000"/>
              </a:lnSpc>
            </a:pPr>
            <a:r>
              <a:rPr lang="en-IN" sz="12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a:lnSpc>
                <a:spcPts val="1820"/>
              </a:lnSpc>
            </a:pPr>
            <a:r>
              <a:rPr lang="en-IN" sz="12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342900" marR="2565400" lvl="0" indent="-342900">
              <a:lnSpc>
                <a:spcPct val="145000"/>
              </a:lnSpc>
              <a:spcAft>
                <a:spcPts val="0"/>
              </a:spcAft>
              <a:buFont typeface="Arial" panose="020B0604020202020204" pitchFamily="34" charset="0"/>
              <a:buChar char="#"/>
              <a:tabLst>
                <a:tab pos="1943100" algn="l"/>
              </a:tabLst>
            </a:pPr>
            <a:r>
              <a:rPr lang="en-IN" sz="1800" dirty="0">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Create the feature array X = </a:t>
            </a:r>
            <a:r>
              <a:rPr lang="en-IN" sz="1800" dirty="0" err="1">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data.values</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a:lnSpc>
                <a:spcPts val="1000"/>
              </a:lnSpc>
            </a:pPr>
            <a:r>
              <a:rPr lang="en-IN" sz="1800" dirty="0">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a:lnSpc>
                <a:spcPts val="1140"/>
              </a:lnSpc>
            </a:pPr>
            <a:r>
              <a:rPr lang="en-IN" sz="1800" dirty="0">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Arial" panose="020B0604020202020204" pitchFamily="34" charset="0"/>
              <a:buChar char="#"/>
              <a:tabLst>
                <a:tab pos="1943100" algn="l"/>
              </a:tabLst>
            </a:pPr>
            <a:r>
              <a:rPr lang="en-IN" sz="1800" dirty="0">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Create the target array</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a:lnSpc>
                <a:spcPts val="695"/>
              </a:lnSpc>
            </a:pPr>
            <a:r>
              <a:rPr lang="en-IN" sz="12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1828800"/>
            <a:r>
              <a:rPr lang="en-IN" sz="1800" dirty="0">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y = </a:t>
            </a:r>
            <a:r>
              <a:rPr lang="en-IN" sz="1800" dirty="0" err="1">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diabetes_data.Outcome</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a:lnSpc>
                <a:spcPts val="1000"/>
              </a:lnSpc>
            </a:pPr>
            <a:r>
              <a:rPr lang="en-IN" sz="12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a:lnSpc>
                <a:spcPts val="1820"/>
              </a:lnSpc>
            </a:pPr>
            <a:r>
              <a:rPr lang="en-IN" sz="12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342900" marR="2324100" lvl="0" indent="-342900">
              <a:lnSpc>
                <a:spcPct val="155000"/>
              </a:lnSpc>
              <a:spcAft>
                <a:spcPts val="0"/>
              </a:spcAft>
              <a:buFont typeface="Arial" panose="020B0604020202020204" pitchFamily="34" charset="0"/>
              <a:buChar char="#"/>
              <a:tabLst>
                <a:tab pos="1943100" algn="l"/>
              </a:tabLst>
            </a:pPr>
            <a:r>
              <a:rPr lang="en-IN" sz="1800" dirty="0">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Normalize the feature array X = </a:t>
            </a:r>
            <a:r>
              <a:rPr lang="en-IN" sz="1800" dirty="0" err="1">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preprocessing.scale</a:t>
            </a:r>
            <a:r>
              <a:rPr lang="en-IN" sz="1800" dirty="0">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(X)</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a:lnSpc>
                <a:spcPts val="1000"/>
              </a:lnSpc>
            </a:pPr>
            <a:r>
              <a:rPr lang="en-IN" sz="1800" dirty="0">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a:lnSpc>
                <a:spcPts val="1020"/>
              </a:lnSpc>
            </a:pPr>
            <a:r>
              <a:rPr lang="en-IN" sz="1800" dirty="0">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a:lnSpc>
                <a:spcPts val="1000"/>
              </a:lnSpc>
            </a:pPr>
            <a:r>
              <a:rPr lang="en-IN" sz="12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26522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1D0425-3079-408C-9CD3-11605FF1DD39}"/>
              </a:ext>
            </a:extLst>
          </p:cNvPr>
          <p:cNvSpPr txBox="1"/>
          <p:nvPr/>
        </p:nvSpPr>
        <p:spPr>
          <a:xfrm>
            <a:off x="559293" y="612433"/>
            <a:ext cx="11043822" cy="6266203"/>
          </a:xfrm>
          <a:prstGeom prst="rect">
            <a:avLst/>
          </a:prstGeom>
          <a:noFill/>
        </p:spPr>
        <p:txBody>
          <a:bodyPr wrap="square">
            <a:spAutoFit/>
          </a:bodyPr>
          <a:lstStyle/>
          <a:p>
            <a:pPr marL="342900" lvl="0" indent="-342900">
              <a:buFont typeface="Arial" panose="020B0604020202020204" pitchFamily="34" charset="0"/>
              <a:buChar char="#"/>
              <a:tabLst>
                <a:tab pos="1943100" algn="l"/>
              </a:tabLst>
            </a:pPr>
            <a:r>
              <a:rPr lang="en-IN" sz="1800" dirty="0">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Split the data into training and testing sets</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a:lnSpc>
                <a:spcPts val="755"/>
              </a:lnSpc>
            </a:pPr>
            <a:r>
              <a:rPr lang="en-IN" sz="12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1371600" marR="876300" indent="457835">
              <a:lnSpc>
                <a:spcPct val="145000"/>
              </a:lnSpc>
              <a:spcAft>
                <a:spcPts val="0"/>
              </a:spcAft>
            </a:pPr>
            <a:r>
              <a:rPr lang="en-IN" sz="1800" dirty="0" err="1">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X_train</a:t>
            </a:r>
            <a:r>
              <a:rPr lang="en-IN" sz="1800" dirty="0">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 </a:t>
            </a:r>
            <a:r>
              <a:rPr lang="en-IN" sz="1800" dirty="0" err="1">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X_test</a:t>
            </a:r>
            <a:r>
              <a:rPr lang="en-IN" sz="1800" dirty="0">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 </a:t>
            </a:r>
            <a:r>
              <a:rPr lang="en-IN" sz="1800" dirty="0" err="1">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y_train</a:t>
            </a:r>
            <a:r>
              <a:rPr lang="en-IN" sz="1800" dirty="0">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 </a:t>
            </a:r>
            <a:r>
              <a:rPr lang="en-IN" sz="1800" dirty="0" err="1">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y_test</a:t>
            </a:r>
            <a:r>
              <a:rPr lang="en-IN" sz="1800" dirty="0">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 = </a:t>
            </a:r>
            <a:r>
              <a:rPr lang="en-IN" sz="1800" dirty="0" err="1">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train_test_split</a:t>
            </a:r>
            <a:r>
              <a:rPr lang="en-IN" sz="1800" dirty="0">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(X, y, </a:t>
            </a:r>
            <a:r>
              <a:rPr lang="en-IN" sz="1800" dirty="0" err="1">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test_size</a:t>
            </a:r>
            <a:r>
              <a:rPr lang="en-IN" sz="1800" dirty="0">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rPr>
              <a:t>=0.2)</a:t>
            </a:r>
            <a:endParaRPr lang="en-IN" sz="1200" dirty="0">
              <a:solidFill>
                <a:srgbClr val="353740"/>
              </a:solidFill>
              <a:latin typeface="Calibri" panose="020F0502020204030204" pitchFamily="34" charset="0"/>
              <a:ea typeface="Times New Roman" panose="02020603050405020304" pitchFamily="18" charset="0"/>
              <a:cs typeface="Arial" panose="020B0604020202020204" pitchFamily="34" charset="0"/>
            </a:endParaRPr>
          </a:p>
          <a:p>
            <a:pPr marL="1828800"/>
            <a:r>
              <a:rPr lang="en-IN" sz="1800" dirty="0">
                <a:effectLst/>
                <a:latin typeface="Times New Roman" panose="02020603050405020304" pitchFamily="18" charset="0"/>
                <a:ea typeface="Times New Roman" panose="02020603050405020304" pitchFamily="18" charset="0"/>
                <a:cs typeface="Arial" panose="020B0604020202020204" pitchFamily="34" charset="0"/>
              </a:rPr>
              <a:t>@app.route('/')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ts val="685"/>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1828800"/>
            <a:r>
              <a:rPr lang="en-IN" sz="1800" dirty="0">
                <a:effectLst/>
                <a:latin typeface="Times New Roman" panose="02020603050405020304" pitchFamily="18" charset="0"/>
                <a:ea typeface="Times New Roman" panose="02020603050405020304" pitchFamily="18" charset="0"/>
                <a:cs typeface="Arial" panose="020B0604020202020204" pitchFamily="34" charset="0"/>
              </a:rPr>
              <a:t>def home():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ts val="700"/>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2286000"/>
            <a:r>
              <a:rPr lang="en-IN" sz="1800" dirty="0">
                <a:effectLst/>
                <a:latin typeface="Times New Roman" panose="02020603050405020304" pitchFamily="18" charset="0"/>
                <a:ea typeface="Times New Roman" panose="02020603050405020304" pitchFamily="18" charset="0"/>
                <a:cs typeface="Arial" panose="020B0604020202020204" pitchFamily="34" charset="0"/>
              </a:rPr>
              <a:t>return </a:t>
            </a:r>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render_template</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('index.html')</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ts val="1000"/>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ts val="1760"/>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1828800"/>
            <a:r>
              <a:rPr lang="en-IN" sz="1800" dirty="0">
                <a:effectLst/>
                <a:latin typeface="Times New Roman" panose="02020603050405020304" pitchFamily="18" charset="0"/>
                <a:ea typeface="Times New Roman" panose="02020603050405020304" pitchFamily="18" charset="0"/>
                <a:cs typeface="Arial" panose="020B0604020202020204" pitchFamily="34" charset="0"/>
              </a:rPr>
              <a:t>@app.route('/predict', methods=['POST'])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ts val="685"/>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1828800"/>
            <a:r>
              <a:rPr lang="en-IN" sz="1800" dirty="0">
                <a:effectLst/>
                <a:latin typeface="Times New Roman" panose="02020603050405020304" pitchFamily="18" charset="0"/>
                <a:ea typeface="Times New Roman" panose="02020603050405020304" pitchFamily="18" charset="0"/>
                <a:cs typeface="Arial" panose="020B0604020202020204" pitchFamily="34" charset="0"/>
              </a:rPr>
              <a:t>def predict():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ts val="695"/>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R="190500" algn="ctr"/>
            <a:r>
              <a:rPr lang="en-IN" sz="1800" dirty="0">
                <a:effectLst/>
                <a:latin typeface="Times New Roman" panose="02020603050405020304" pitchFamily="18" charset="0"/>
                <a:ea typeface="Times New Roman" panose="02020603050405020304" pitchFamily="18" charset="0"/>
                <a:cs typeface="Arial" panose="020B0604020202020204" pitchFamily="34" charset="0"/>
              </a:rPr>
              <a:t>if </a:t>
            </a:r>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request.method</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 == 'POST':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ts val="685"/>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2133600"/>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preg</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 = int(</a:t>
            </a:r>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request.form</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['pregnancies'])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ts val="695"/>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2133600"/>
            <a:r>
              <a:rPr lang="en-IN" sz="1800" dirty="0">
                <a:effectLst/>
                <a:latin typeface="Times New Roman" panose="02020603050405020304" pitchFamily="18" charset="0"/>
                <a:ea typeface="Times New Roman" panose="02020603050405020304" pitchFamily="18" charset="0"/>
                <a:cs typeface="Arial" panose="020B0604020202020204" pitchFamily="34" charset="0"/>
              </a:rPr>
              <a:t>glucose = int(</a:t>
            </a:r>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request.form</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['glucose'])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ts val="685"/>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2133600"/>
            <a:r>
              <a:rPr lang="en-IN" sz="1800" dirty="0">
                <a:effectLst/>
                <a:latin typeface="Times New Roman" panose="02020603050405020304" pitchFamily="18" charset="0"/>
                <a:ea typeface="Times New Roman" panose="02020603050405020304" pitchFamily="18" charset="0"/>
                <a:cs typeface="Arial" panose="020B0604020202020204" pitchFamily="34" charset="0"/>
              </a:rPr>
              <a:t>bp = int(</a:t>
            </a:r>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request.form</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a:t>
            </a:r>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bloodpressure</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ts val="695"/>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2133600"/>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st</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 = int(</a:t>
            </a:r>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request.form</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a:t>
            </a:r>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skinthickness</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ts val="685"/>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2133600"/>
            <a:r>
              <a:rPr lang="en-IN" sz="1800" dirty="0">
                <a:effectLst/>
                <a:latin typeface="Times New Roman" panose="02020603050405020304" pitchFamily="18" charset="0"/>
                <a:ea typeface="Times New Roman" panose="02020603050405020304" pitchFamily="18" charset="0"/>
                <a:cs typeface="Arial" panose="020B0604020202020204" pitchFamily="34" charset="0"/>
              </a:rPr>
              <a:t>insulin = int(</a:t>
            </a:r>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request.form</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['insulin'])</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ts val="695"/>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2133600"/>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bmi</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 = float(</a:t>
            </a:r>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request.form</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a:t>
            </a:r>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bmi</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ts val="685"/>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2133600"/>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dpf</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 = float(</a:t>
            </a:r>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request.form</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a:t>
            </a:r>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dpf</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ts val="695"/>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1371600" marR="876300" indent="457835">
              <a:lnSpc>
                <a:spcPct val="145000"/>
              </a:lnSpc>
              <a:spcAft>
                <a:spcPts val="0"/>
              </a:spcAft>
            </a:pPr>
            <a:endParaRPr lang="en-IN" sz="1800" dirty="0">
              <a:solidFill>
                <a:srgbClr val="353740"/>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754082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494E58-37A9-45E5-AE71-35D49B813C6B}"/>
              </a:ext>
            </a:extLst>
          </p:cNvPr>
          <p:cNvSpPr txBox="1"/>
          <p:nvPr/>
        </p:nvSpPr>
        <p:spPr>
          <a:xfrm>
            <a:off x="479394" y="464069"/>
            <a:ext cx="11141476" cy="3617913"/>
          </a:xfrm>
          <a:prstGeom prst="rect">
            <a:avLst/>
          </a:prstGeom>
          <a:noFill/>
        </p:spPr>
        <p:txBody>
          <a:bodyPr wrap="square">
            <a:spAutoFit/>
          </a:bodyPr>
          <a:lstStyle/>
          <a:p>
            <a:pPr marL="2133600"/>
            <a:r>
              <a:rPr lang="en-IN" sz="1800" dirty="0">
                <a:effectLst/>
                <a:latin typeface="Times New Roman" panose="02020603050405020304" pitchFamily="18" charset="0"/>
                <a:ea typeface="Times New Roman" panose="02020603050405020304" pitchFamily="18" charset="0"/>
                <a:cs typeface="Arial" panose="020B0604020202020204" pitchFamily="34" charset="0"/>
              </a:rPr>
              <a:t>age = int(</a:t>
            </a:r>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request.form</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['age'])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ts val="1000"/>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ts val="1760"/>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2133600"/>
            <a:r>
              <a:rPr lang="en-IN" sz="1800" dirty="0">
                <a:effectLst/>
                <a:latin typeface="Times New Roman" panose="02020603050405020304" pitchFamily="18" charset="0"/>
                <a:ea typeface="Times New Roman" panose="02020603050405020304" pitchFamily="18" charset="0"/>
                <a:cs typeface="Arial" panose="020B0604020202020204" pitchFamily="34" charset="0"/>
              </a:rPr>
              <a:t>data = </a:t>
            </a:r>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np.array</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a:t>
            </a:r>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preg</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 glucose, bp, </a:t>
            </a:r>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st</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 insulin, </a:t>
            </a:r>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bmi</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dpf</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age]))</a:t>
            </a:r>
          </a:p>
          <a:p>
            <a:pPr marL="2133600"/>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my_prediction</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 = </a:t>
            </a:r>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classifier.predict</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(data)</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ts val="1000"/>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ts val="1820"/>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1371600" marR="876300" indent="762635">
              <a:lnSpc>
                <a:spcPct val="145000"/>
              </a:lnSpc>
              <a:spcAft>
                <a:spcPts val="0"/>
              </a:spcAft>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return </a:t>
            </a:r>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render_template</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('result.html', prediction=</a:t>
            </a:r>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my_prediction</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ts val="1000"/>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ts val="1130"/>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1828800"/>
            <a:r>
              <a:rPr lang="en-IN" sz="1800" dirty="0">
                <a:effectLst/>
                <a:latin typeface="Times New Roman" panose="02020603050405020304" pitchFamily="18" charset="0"/>
                <a:ea typeface="Times New Roman" panose="02020603050405020304" pitchFamily="18" charset="0"/>
                <a:cs typeface="Arial" panose="020B0604020202020204" pitchFamily="34" charset="0"/>
              </a:rPr>
              <a:t>if __name__ == '__main__':</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ts val="685"/>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R="63500" algn="ctr"/>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app.run</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(debug=True)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ts val="1000"/>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ts val="1000"/>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ts val="1000"/>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2133600"/>
            <a:endParaRPr lang="en-IN"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15448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D4D8E-55F7-BCCF-99B9-E545794EC586}"/>
              </a:ext>
            </a:extLst>
          </p:cNvPr>
          <p:cNvSpPr>
            <a:spLocks noGrp="1"/>
          </p:cNvSpPr>
          <p:nvPr>
            <p:ph type="ctrTitle"/>
          </p:nvPr>
        </p:nvSpPr>
        <p:spPr>
          <a:xfrm>
            <a:off x="1523999" y="697322"/>
            <a:ext cx="9144000" cy="829637"/>
          </a:xfrm>
        </p:spPr>
        <p:txBody>
          <a:bodyPr anchor="ctr">
            <a:noAutofit/>
          </a:bodyPr>
          <a:lstStyle/>
          <a:p>
            <a:pPr>
              <a:lnSpc>
                <a:spcPct val="150000"/>
              </a:lnSpc>
            </a:pPr>
            <a:endParaRPr lang="en-US" sz="2800" b="1" i="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F07711B-A51E-FE6F-828C-227169BE5FFF}"/>
              </a:ext>
            </a:extLst>
          </p:cNvPr>
          <p:cNvSpPr>
            <a:spLocks noGrp="1"/>
          </p:cNvSpPr>
          <p:nvPr>
            <p:ph type="subTitle" idx="1"/>
          </p:nvPr>
        </p:nvSpPr>
        <p:spPr>
          <a:xfrm>
            <a:off x="447367" y="2484951"/>
            <a:ext cx="11297265" cy="3788029"/>
          </a:xfrm>
        </p:spPr>
        <p:txBody>
          <a:bodyPr/>
          <a:lstStyle/>
          <a:p>
            <a:pPr algn="just"/>
            <a:r>
              <a:rPr lang="en-US" dirty="0"/>
              <a:t>                                                           </a:t>
            </a:r>
          </a:p>
        </p:txBody>
      </p:sp>
      <p:pic>
        <p:nvPicPr>
          <p:cNvPr id="9" name="Picture 8">
            <a:extLst>
              <a:ext uri="{FF2B5EF4-FFF2-40B4-BE49-F238E27FC236}">
                <a16:creationId xmlns:a16="http://schemas.microsoft.com/office/drawing/2014/main" id="{94B7E7DA-D642-4C3C-9B04-D95109BC9289}"/>
              </a:ext>
            </a:extLst>
          </p:cNvPr>
          <p:cNvPicPr>
            <a:picLocks noChangeAspect="1"/>
          </p:cNvPicPr>
          <p:nvPr/>
        </p:nvPicPr>
        <p:blipFill>
          <a:blip r:embed="rId2"/>
          <a:stretch>
            <a:fillRect/>
          </a:stretch>
        </p:blipFill>
        <p:spPr>
          <a:xfrm>
            <a:off x="1225118" y="697322"/>
            <a:ext cx="9800948" cy="5575657"/>
          </a:xfrm>
          <a:prstGeom prst="rect">
            <a:avLst/>
          </a:prstGeom>
        </p:spPr>
      </p:pic>
    </p:spTree>
    <p:extLst>
      <p:ext uri="{BB962C8B-B14F-4D97-AF65-F5344CB8AC3E}">
        <p14:creationId xmlns:p14="http://schemas.microsoft.com/office/powerpoint/2010/main" val="2051625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4D2AE5-65FC-44CB-A39C-35C2C058B3FC}"/>
              </a:ext>
            </a:extLst>
          </p:cNvPr>
          <p:cNvPicPr>
            <a:picLocks noChangeAspect="1"/>
          </p:cNvPicPr>
          <p:nvPr/>
        </p:nvPicPr>
        <p:blipFill>
          <a:blip r:embed="rId2"/>
          <a:stretch>
            <a:fillRect/>
          </a:stretch>
        </p:blipFill>
        <p:spPr>
          <a:xfrm>
            <a:off x="1846555" y="1429304"/>
            <a:ext cx="8336132" cy="4696288"/>
          </a:xfrm>
          <a:prstGeom prst="rect">
            <a:avLst/>
          </a:prstGeom>
        </p:spPr>
      </p:pic>
      <p:sp>
        <p:nvSpPr>
          <p:cNvPr id="4" name="TextBox 3">
            <a:extLst>
              <a:ext uri="{FF2B5EF4-FFF2-40B4-BE49-F238E27FC236}">
                <a16:creationId xmlns:a16="http://schemas.microsoft.com/office/drawing/2014/main" id="{92757F93-EAE7-4EE0-94D1-C8E34D298415}"/>
              </a:ext>
            </a:extLst>
          </p:cNvPr>
          <p:cNvSpPr txBox="1"/>
          <p:nvPr/>
        </p:nvSpPr>
        <p:spPr>
          <a:xfrm>
            <a:off x="3313590" y="805194"/>
            <a:ext cx="6094520"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OUTPUT SCREENSHOTS</a:t>
            </a:r>
          </a:p>
        </p:txBody>
      </p:sp>
    </p:spTree>
    <p:extLst>
      <p:ext uri="{BB962C8B-B14F-4D97-AF65-F5344CB8AC3E}">
        <p14:creationId xmlns:p14="http://schemas.microsoft.com/office/powerpoint/2010/main" val="1257063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621920B-2645-490C-9479-E2EF919D4125}"/>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42368" y="1109710"/>
            <a:ext cx="8726749" cy="4944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157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43AE3E-6161-4CCE-A559-B3DDD61B8A40}"/>
              </a:ext>
            </a:extLst>
          </p:cNvPr>
          <p:cNvPicPr>
            <a:picLocks noChangeAspect="1"/>
          </p:cNvPicPr>
          <p:nvPr/>
        </p:nvPicPr>
        <p:blipFill>
          <a:blip r:embed="rId2"/>
          <a:stretch>
            <a:fillRect/>
          </a:stretch>
        </p:blipFill>
        <p:spPr>
          <a:xfrm>
            <a:off x="2530136" y="470516"/>
            <a:ext cx="7306322" cy="5903651"/>
          </a:xfrm>
          <a:prstGeom prst="rect">
            <a:avLst/>
          </a:prstGeom>
        </p:spPr>
      </p:pic>
    </p:spTree>
    <p:extLst>
      <p:ext uri="{BB962C8B-B14F-4D97-AF65-F5344CB8AC3E}">
        <p14:creationId xmlns:p14="http://schemas.microsoft.com/office/powerpoint/2010/main" val="320037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954F2-43BC-442E-8C6F-F6DCF6505A40}"/>
              </a:ext>
            </a:extLst>
          </p:cNvPr>
          <p:cNvSpPr>
            <a:spLocks noGrp="1"/>
          </p:cNvSpPr>
          <p:nvPr>
            <p:ph type="title"/>
          </p:nvPr>
        </p:nvSpPr>
        <p:spPr>
          <a:xfrm>
            <a:off x="838200" y="681037"/>
            <a:ext cx="10515600" cy="819289"/>
          </a:xfrm>
        </p:spPr>
        <p:txBody>
          <a:bodyPr>
            <a:normAutofit/>
          </a:bodyPr>
          <a:lstStyle/>
          <a:p>
            <a:r>
              <a:rPr lang="en-US" sz="3200" dirty="0"/>
              <a:t>Advantages</a:t>
            </a:r>
            <a:endParaRPr lang="en-IN" sz="3200" dirty="0"/>
          </a:p>
        </p:txBody>
      </p:sp>
      <p:sp>
        <p:nvSpPr>
          <p:cNvPr id="3" name="Content Placeholder 2">
            <a:extLst>
              <a:ext uri="{FF2B5EF4-FFF2-40B4-BE49-F238E27FC236}">
                <a16:creationId xmlns:a16="http://schemas.microsoft.com/office/drawing/2014/main" id="{0A3825AB-FA5A-4FCC-B6A3-5860A3157DDC}"/>
              </a:ext>
            </a:extLst>
          </p:cNvPr>
          <p:cNvSpPr>
            <a:spLocks noGrp="1"/>
          </p:cNvSpPr>
          <p:nvPr>
            <p:ph idx="1"/>
          </p:nvPr>
        </p:nvSpPr>
        <p:spPr>
          <a:xfrm>
            <a:off x="838200" y="1642369"/>
            <a:ext cx="10515600" cy="4534594"/>
          </a:xfrm>
        </p:spPr>
        <p:txBody>
          <a:bodyPr>
            <a:normAutofit fontScale="55000" lnSpcReduction="20000"/>
          </a:bodyPr>
          <a:lstStyle/>
          <a:p>
            <a:pPr marL="342900" lvl="0" indent="-342900" algn="just">
              <a:lnSpc>
                <a:spcPct val="170000"/>
              </a:lnSpc>
              <a:buClr>
                <a:schemeClr val="tx1"/>
              </a:buClr>
              <a:buFont typeface="Arial" panose="020B0604020202020204" pitchFamily="34" charset="0"/>
              <a:buChar char="•"/>
            </a:pPr>
            <a:r>
              <a:rPr lang="en-US" sz="2900" b="1" dirty="0">
                <a:effectLst/>
                <a:latin typeface="Times New Roman" panose="02020603050405020304" pitchFamily="18" charset="0"/>
                <a:ea typeface="Times New Roman" panose="02020603050405020304" pitchFamily="18" charset="0"/>
                <a:cs typeface="Times New Roman" panose="02020603050405020304" pitchFamily="18" charset="0"/>
              </a:rPr>
              <a:t>cost: </a:t>
            </a:r>
            <a:r>
              <a:rPr lang="en-US" sz="2900" dirty="0">
                <a:effectLst/>
                <a:latin typeface="Times New Roman" panose="02020603050405020304" pitchFamily="18" charset="0"/>
                <a:ea typeface="Times New Roman" panose="02020603050405020304" pitchFamily="18" charset="0"/>
                <a:cs typeface="Times New Roman" panose="02020603050405020304" pitchFamily="18" charset="0"/>
              </a:rPr>
              <a:t>this technique requires no cost compared to hospitalization as users will be having wearable device which will read his condition and inform to patients and hospitals using his smart phone</a:t>
            </a:r>
            <a:endParaRPr lang="en-IN" sz="2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70000"/>
              </a:lnSpc>
              <a:buClr>
                <a:schemeClr val="tx1"/>
              </a:buClr>
              <a:buFont typeface="Arial" panose="020B0604020202020204" pitchFamily="34" charset="0"/>
              <a:buChar char="•"/>
            </a:pPr>
            <a:r>
              <a:rPr lang="en-US" sz="2900" b="1" dirty="0">
                <a:effectLst/>
                <a:latin typeface="Times New Roman" panose="02020603050405020304" pitchFamily="18" charset="0"/>
                <a:ea typeface="Times New Roman" panose="02020603050405020304" pitchFamily="18" charset="0"/>
                <a:cs typeface="Times New Roman" panose="02020603050405020304" pitchFamily="18" charset="0"/>
              </a:rPr>
              <a:t>Comfortable: </a:t>
            </a:r>
            <a:r>
              <a:rPr lang="en-US" sz="2900" dirty="0">
                <a:effectLst/>
                <a:latin typeface="Times New Roman" panose="02020603050405020304" pitchFamily="18" charset="0"/>
                <a:ea typeface="Times New Roman" panose="02020603050405020304" pitchFamily="18" charset="0"/>
                <a:cs typeface="Times New Roman" panose="02020603050405020304" pitchFamily="18" charset="0"/>
              </a:rPr>
              <a:t>as these wearable devices are small and patients can wear it and keep working on his daily activities.</a:t>
            </a:r>
            <a:endParaRPr lang="en-IN" sz="2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70000"/>
              </a:lnSpc>
              <a:buClr>
                <a:schemeClr val="tx1"/>
              </a:buClr>
              <a:buFont typeface="Arial" panose="020B0604020202020204" pitchFamily="34" charset="0"/>
              <a:buChar char="•"/>
            </a:pPr>
            <a:r>
              <a:rPr lang="en-US" sz="2900" b="1" dirty="0">
                <a:effectLst/>
                <a:latin typeface="Times New Roman" panose="02020603050405020304" pitchFamily="18" charset="0"/>
                <a:ea typeface="Times New Roman" panose="02020603050405020304" pitchFamily="18" charset="0"/>
                <a:cs typeface="Times New Roman" panose="02020603050405020304" pitchFamily="18" charset="0"/>
              </a:rPr>
              <a:t>Sustainability: </a:t>
            </a:r>
            <a:r>
              <a:rPr lang="en-US" sz="2900" dirty="0">
                <a:effectLst/>
                <a:latin typeface="Times New Roman" panose="02020603050405020304" pitchFamily="18" charset="0"/>
                <a:ea typeface="Times New Roman" panose="02020603050405020304" pitchFamily="18" charset="0"/>
                <a:cs typeface="Times New Roman" panose="02020603050405020304" pitchFamily="18" charset="0"/>
              </a:rPr>
              <a:t>Devices can be in contact with hospital servers which will have complex data mining algorithms running on it. After receiving patient data server will run those algorithms to predict patient condition and send report back to devices.</a:t>
            </a:r>
            <a:endParaRPr lang="en-IN" sz="2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70000"/>
              </a:lnSpc>
              <a:spcAft>
                <a:spcPts val="1000"/>
              </a:spcAft>
              <a:buClr>
                <a:schemeClr val="tx1"/>
              </a:buClr>
              <a:buFont typeface="Arial" panose="020B0604020202020204" pitchFamily="34" charset="0"/>
              <a:buChar char="•"/>
            </a:pPr>
            <a:r>
              <a:rPr lang="en-US" sz="2900" b="1" dirty="0">
                <a:effectLst/>
                <a:latin typeface="Times New Roman" panose="02020603050405020304" pitchFamily="18" charset="0"/>
                <a:ea typeface="Times New Roman" panose="02020603050405020304" pitchFamily="18" charset="0"/>
                <a:cs typeface="Times New Roman" panose="02020603050405020304" pitchFamily="18" charset="0"/>
              </a:rPr>
              <a:t>Personalization: </a:t>
            </a:r>
            <a:r>
              <a:rPr lang="en-US" sz="2900" dirty="0">
                <a:effectLst/>
                <a:latin typeface="Times New Roman" panose="02020603050405020304" pitchFamily="18" charset="0"/>
                <a:ea typeface="Times New Roman" panose="02020603050405020304" pitchFamily="18" charset="0"/>
                <a:cs typeface="Times New Roman" panose="02020603050405020304" pitchFamily="18" charset="0"/>
              </a:rPr>
              <a:t>In this technique one patient can share his data with other patient based on distance between cloud servers they are using to store data. Here we are using dataset so sharing is not possible but </a:t>
            </a:r>
            <a:r>
              <a:rPr lang="en-US" sz="29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900" dirty="0">
                <a:effectLst/>
                <a:latin typeface="Times New Roman" panose="02020603050405020304" pitchFamily="18" charset="0"/>
                <a:ea typeface="Times New Roman" panose="02020603050405020304" pitchFamily="18" charset="0"/>
                <a:cs typeface="Times New Roman" panose="02020603050405020304" pitchFamily="18" charset="0"/>
              </a:rPr>
              <a:t> am making all predicted test data values to be open so all users can see or share it.</a:t>
            </a:r>
            <a:endParaRPr lang="en-IN" sz="2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70000"/>
              </a:lnSpc>
              <a:spcAft>
                <a:spcPts val="1000"/>
              </a:spcAft>
            </a:pPr>
            <a:r>
              <a:rPr lang="en-US" sz="29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9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38534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BF57E-0E97-4ED0-B084-699B9D38D2C9}"/>
              </a:ext>
            </a:extLst>
          </p:cNvPr>
          <p:cNvSpPr>
            <a:spLocks noGrp="1"/>
          </p:cNvSpPr>
          <p:nvPr>
            <p:ph type="title"/>
          </p:nvPr>
        </p:nvSpPr>
        <p:spPr>
          <a:xfrm>
            <a:off x="838200" y="681037"/>
            <a:ext cx="10515600" cy="659491"/>
          </a:xfrm>
        </p:spPr>
        <p:txBody>
          <a:bodyPr>
            <a:normAutofit fontScale="90000"/>
          </a:bodyPr>
          <a:lstStyle/>
          <a:p>
            <a:r>
              <a:rPr lang="en-US" dirty="0"/>
              <a:t>Disadvantages</a:t>
            </a:r>
            <a:endParaRPr lang="en-IN" dirty="0"/>
          </a:p>
        </p:txBody>
      </p:sp>
      <p:sp>
        <p:nvSpPr>
          <p:cNvPr id="3" name="Content Placeholder 2">
            <a:extLst>
              <a:ext uri="{FF2B5EF4-FFF2-40B4-BE49-F238E27FC236}">
                <a16:creationId xmlns:a16="http://schemas.microsoft.com/office/drawing/2014/main" id="{9A9DADF8-52E6-4FF3-8D9C-3EE7BB1C5265}"/>
              </a:ext>
            </a:extLst>
          </p:cNvPr>
          <p:cNvSpPr>
            <a:spLocks noGrp="1"/>
          </p:cNvSpPr>
          <p:nvPr>
            <p:ph idx="1"/>
          </p:nvPr>
        </p:nvSpPr>
        <p:spPr>
          <a:xfrm>
            <a:off x="838200" y="1340528"/>
            <a:ext cx="10515600" cy="4836435"/>
          </a:xfrm>
        </p:spPr>
        <p:txBody>
          <a:bodyPr/>
          <a:lstStyle/>
          <a:p>
            <a:pPr marL="342900" lvl="0" indent="-342900" algn="just">
              <a:lnSpc>
                <a:spcPct val="200000"/>
              </a:lnSpc>
              <a:buClr>
                <a:schemeClr val="tx1"/>
              </a:buClr>
              <a:buSzPct val="15000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Cannot predict the accurate results in terms of diabetes classification.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200000"/>
              </a:lnSpc>
              <a:buClr>
                <a:schemeClr val="tx1"/>
              </a:buClr>
              <a:buSzPct val="15000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Higher costs for the tests and all other things.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200000"/>
              </a:lnSpc>
              <a:buClr>
                <a:schemeClr val="tx1"/>
              </a:buClr>
              <a:buSzPct val="15000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May not have Personalization, Sustainability.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200000"/>
              </a:lnSpc>
              <a:buClr>
                <a:schemeClr val="tx1"/>
              </a:buClr>
              <a:buSzPct val="15000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Most of them are not comfortable to the patients.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200000"/>
              </a:lnSpc>
              <a:spcAft>
                <a:spcPts val="1000"/>
              </a:spcAft>
              <a:buClr>
                <a:schemeClr val="tx1"/>
              </a:buClr>
              <a:buSzPct val="15000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Early detection of diabetes is not possible.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93411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95DD2-DFC9-A171-58FF-5C6A15CAC600}"/>
              </a:ext>
            </a:extLst>
          </p:cNvPr>
          <p:cNvSpPr>
            <a:spLocks noGrp="1"/>
          </p:cNvSpPr>
          <p:nvPr>
            <p:ph type="title"/>
          </p:nvPr>
        </p:nvSpPr>
        <p:spPr>
          <a:xfrm>
            <a:off x="838200" y="681038"/>
            <a:ext cx="10515600" cy="481938"/>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                                               CONCLUSION</a:t>
            </a:r>
          </a:p>
        </p:txBody>
      </p:sp>
      <p:sp>
        <p:nvSpPr>
          <p:cNvPr id="3" name="Content Placeholder 2">
            <a:extLst>
              <a:ext uri="{FF2B5EF4-FFF2-40B4-BE49-F238E27FC236}">
                <a16:creationId xmlns:a16="http://schemas.microsoft.com/office/drawing/2014/main" id="{B6B6823A-BA72-AB54-D49D-42F271979AE5}"/>
              </a:ext>
            </a:extLst>
          </p:cNvPr>
          <p:cNvSpPr>
            <a:spLocks noGrp="1"/>
          </p:cNvSpPr>
          <p:nvPr>
            <p:ph idx="1"/>
          </p:nvPr>
        </p:nvSpPr>
        <p:spPr>
          <a:xfrm>
            <a:off x="838200" y="1278384"/>
            <a:ext cx="10515600" cy="4898579"/>
          </a:xfrm>
        </p:spPr>
        <p:txBody>
          <a:bodyPr>
            <a:noAutofit/>
          </a:bodyPr>
          <a:lstStyle/>
          <a:p>
            <a:pPr>
              <a:lnSpc>
                <a:spcPct val="150000"/>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In this study, various machine learning algorithms are applied on the dataset and the classification has been done using various algorithms of which Logistic Regression gives highest accuracy of 96%. Application of pipeline gave AdaBoost classifier as best model with accuracy of 98.8%. We have seen comparison of machine learning algorithm accuracies with two different datasets. It is clear that the model improves accuracy and precision of diabetes prediction with this dataset compared to existing dataset. </a:t>
            </a:r>
            <a:r>
              <a:rPr lang="en-IN" sz="1800">
                <a:effectLst/>
                <a:latin typeface="Times New Roman" panose="02020603050405020304" pitchFamily="18" charset="0"/>
                <a:ea typeface="Times New Roman" panose="02020603050405020304" pitchFamily="18" charset="0"/>
                <a:cs typeface="Arial" panose="020B0604020202020204" pitchFamily="34" charset="0"/>
              </a:rPr>
              <a:t>Further this work can be extended to find how likely nondiabetic people can have diabetes in next few years.</a:t>
            </a:r>
            <a:endParaRPr lang="en-IN" sz="180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5009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1ADDF-FFD7-D44C-BD12-704C3084F76D}"/>
              </a:ext>
            </a:extLst>
          </p:cNvPr>
          <p:cNvSpPr>
            <a:spLocks noGrp="1"/>
          </p:cNvSpPr>
          <p:nvPr>
            <p:ph type="title"/>
          </p:nvPr>
        </p:nvSpPr>
        <p:spPr>
          <a:xfrm>
            <a:off x="838200" y="681038"/>
            <a:ext cx="10515600" cy="481937"/>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                                                      REFERENCES</a:t>
            </a:r>
          </a:p>
        </p:txBody>
      </p:sp>
      <p:sp>
        <p:nvSpPr>
          <p:cNvPr id="3" name="Content Placeholder 2">
            <a:extLst>
              <a:ext uri="{FF2B5EF4-FFF2-40B4-BE49-F238E27FC236}">
                <a16:creationId xmlns:a16="http://schemas.microsoft.com/office/drawing/2014/main" id="{3439D2ED-AFBA-A0BD-7BAB-DBD0A0B66E41}"/>
              </a:ext>
            </a:extLst>
          </p:cNvPr>
          <p:cNvSpPr>
            <a:spLocks noGrp="1"/>
          </p:cNvSpPr>
          <p:nvPr>
            <p:ph idx="1"/>
          </p:nvPr>
        </p:nvSpPr>
        <p:spPr>
          <a:xfrm>
            <a:off x="838200" y="1269507"/>
            <a:ext cx="10515600" cy="4907456"/>
          </a:xfrm>
        </p:spPr>
        <p:txBody>
          <a:bodyPr>
            <a:noAutofit/>
          </a:bodyPr>
          <a:lstStyle/>
          <a:p>
            <a:pPr marL="228600" indent="0">
              <a:lnSpc>
                <a:spcPct val="100000"/>
              </a:lnSpc>
              <a:buNone/>
            </a:pPr>
            <a:r>
              <a:rPr lang="en-IN" sz="1600" dirty="0">
                <a:latin typeface="Times New Roman" panose="02020603050405020304" pitchFamily="18" charset="0"/>
                <a:cs typeface="Times New Roman" panose="02020603050405020304" pitchFamily="18" charset="0"/>
              </a:rPr>
              <a:t>[1] S. </a:t>
            </a:r>
            <a:r>
              <a:rPr lang="en-IN" sz="1600" dirty="0" err="1">
                <a:latin typeface="Times New Roman" panose="02020603050405020304" pitchFamily="18" charset="0"/>
                <a:cs typeface="Times New Roman" panose="02020603050405020304" pitchFamily="18" charset="0"/>
              </a:rPr>
              <a:t>Mendis</a:t>
            </a:r>
            <a:r>
              <a:rPr lang="en-IN" sz="1600" dirty="0">
                <a:latin typeface="Times New Roman" panose="02020603050405020304" pitchFamily="18" charset="0"/>
                <a:cs typeface="Times New Roman" panose="02020603050405020304" pitchFamily="18" charset="0"/>
              </a:rPr>
              <a:t>, “Global Status Report on Noncommunicable Diseases 2014,” WHO, tech. rep.; http://www.who.int/ </a:t>
            </a:r>
            <a:r>
              <a:rPr lang="en-IN" sz="1600" dirty="0" err="1">
                <a:latin typeface="Times New Roman" panose="02020603050405020304" pitchFamily="18" charset="0"/>
                <a:cs typeface="Times New Roman" panose="02020603050405020304" pitchFamily="18" charset="0"/>
              </a:rPr>
              <a:t>nmh</a:t>
            </a:r>
            <a:r>
              <a:rPr lang="en-IN" sz="1600" dirty="0">
                <a:latin typeface="Times New Roman" panose="02020603050405020304" pitchFamily="18" charset="0"/>
                <a:cs typeface="Times New Roman" panose="02020603050405020304" pitchFamily="18" charset="0"/>
              </a:rPr>
              <a:t>/publications/ncd-status-report-2014/</a:t>
            </a:r>
            <a:r>
              <a:rPr lang="en-IN" sz="1600" dirty="0" err="1">
                <a:latin typeface="Times New Roman" panose="02020603050405020304" pitchFamily="18" charset="0"/>
                <a:cs typeface="Times New Roman" panose="02020603050405020304" pitchFamily="18" charset="0"/>
              </a:rPr>
              <a:t>en</a:t>
            </a:r>
            <a:r>
              <a:rPr lang="en-IN" sz="1600" dirty="0">
                <a:latin typeface="Times New Roman" panose="02020603050405020304" pitchFamily="18" charset="0"/>
                <a:cs typeface="Times New Roman" panose="02020603050405020304" pitchFamily="18" charset="0"/>
              </a:rPr>
              <a:t>/, accessed Jan. 2015.</a:t>
            </a:r>
          </a:p>
          <a:p>
            <a:pPr marL="228600" indent="0">
              <a:lnSpc>
                <a:spcPct val="100000"/>
              </a:lnSpc>
              <a:buNone/>
            </a:pPr>
            <a:r>
              <a:rPr lang="en-IN" sz="1600" dirty="0">
                <a:latin typeface="Times New Roman" panose="02020603050405020304" pitchFamily="18" charset="0"/>
                <a:cs typeface="Times New Roman" panose="02020603050405020304" pitchFamily="18" charset="0"/>
              </a:rPr>
              <a:t> [2] F. Florencia et </a:t>
            </a:r>
            <a:r>
              <a:rPr lang="en-IN" sz="1600" dirty="0" err="1">
                <a:latin typeface="Times New Roman" panose="02020603050405020304" pitchFamily="18" charset="0"/>
                <a:cs typeface="Times New Roman" panose="02020603050405020304" pitchFamily="18" charset="0"/>
              </a:rPr>
              <a:t>al.,IDF</a:t>
            </a:r>
            <a:r>
              <a:rPr lang="en-IN" sz="1600" dirty="0">
                <a:latin typeface="Times New Roman" panose="02020603050405020304" pitchFamily="18" charset="0"/>
                <a:cs typeface="Times New Roman" panose="02020603050405020304" pitchFamily="18" charset="0"/>
              </a:rPr>
              <a:t> Diabetes Atlas, 6th ed., Int’l. Diabetes Federation, tech. rep.; http://www.diabetesatlas.org/, accessed Jan. 2016.</a:t>
            </a:r>
          </a:p>
          <a:p>
            <a:pPr marL="228600" indent="0">
              <a:lnSpc>
                <a:spcPct val="100000"/>
              </a:lnSpc>
              <a:buNone/>
            </a:pPr>
            <a:r>
              <a:rPr lang="en-IN" sz="1600" dirty="0">
                <a:latin typeface="Times New Roman" panose="02020603050405020304" pitchFamily="18" charset="0"/>
                <a:cs typeface="Times New Roman" panose="02020603050405020304" pitchFamily="18" charset="0"/>
              </a:rPr>
              <a:t> [3] M. Chen et al., “Disease Prediction by Machine Learning over Big Healthcare Data,” IEEE Access, vol. 5, June 2017, pp. 8869—79</a:t>
            </a:r>
          </a:p>
          <a:p>
            <a:pPr marL="228600" indent="0">
              <a:lnSpc>
                <a:spcPct val="100000"/>
              </a:lnSpc>
              <a:buNone/>
            </a:pPr>
            <a:r>
              <a:rPr lang="en-IN" sz="1600" dirty="0">
                <a:latin typeface="Times New Roman" panose="02020603050405020304" pitchFamily="18" charset="0"/>
                <a:cs typeface="Times New Roman" panose="02020603050405020304" pitchFamily="18" charset="0"/>
              </a:rPr>
              <a:t>[4] O. </a:t>
            </a:r>
            <a:r>
              <a:rPr lang="en-IN" sz="1600" dirty="0" err="1">
                <a:latin typeface="Times New Roman" panose="02020603050405020304" pitchFamily="18" charset="0"/>
                <a:cs typeface="Times New Roman" panose="02020603050405020304" pitchFamily="18" charset="0"/>
              </a:rPr>
              <a:t>Geman</a:t>
            </a:r>
            <a:r>
              <a:rPr lang="en-IN" sz="1600" dirty="0">
                <a:latin typeface="Times New Roman" panose="02020603050405020304" pitchFamily="18" charset="0"/>
                <a:cs typeface="Times New Roman" panose="02020603050405020304" pitchFamily="18" charset="0"/>
              </a:rPr>
              <a:t>, I. </a:t>
            </a:r>
            <a:r>
              <a:rPr lang="en-IN" sz="1600" dirty="0" err="1">
                <a:latin typeface="Times New Roman" panose="02020603050405020304" pitchFamily="18" charset="0"/>
                <a:cs typeface="Times New Roman" panose="02020603050405020304" pitchFamily="18" charset="0"/>
              </a:rPr>
              <a:t>Chiuchisan</a:t>
            </a:r>
            <a:r>
              <a:rPr lang="en-IN" sz="1600" dirty="0">
                <a:latin typeface="Times New Roman" panose="02020603050405020304" pitchFamily="18" charset="0"/>
                <a:cs typeface="Times New Roman" panose="02020603050405020304" pitchFamily="18" charset="0"/>
              </a:rPr>
              <a:t>, and R. </a:t>
            </a:r>
            <a:r>
              <a:rPr lang="en-IN" sz="1600" dirty="0" err="1">
                <a:latin typeface="Times New Roman" panose="02020603050405020304" pitchFamily="18" charset="0"/>
                <a:cs typeface="Times New Roman" panose="02020603050405020304" pitchFamily="18" charset="0"/>
              </a:rPr>
              <a:t>Toderean</a:t>
            </a:r>
            <a:r>
              <a:rPr lang="en-IN" sz="1600" dirty="0">
                <a:latin typeface="Times New Roman" panose="02020603050405020304" pitchFamily="18" charset="0"/>
                <a:cs typeface="Times New Roman" panose="02020603050405020304" pitchFamily="18" charset="0"/>
              </a:rPr>
              <a:t>, “Application of Adaptive Neuro-Fuzzy Inference System for Diabetes Classification and prediction},” Proc. 6th IEEE Int’l. Conf. E-Health and Bioengineering, </a:t>
            </a:r>
            <a:r>
              <a:rPr lang="en-IN" sz="1600" dirty="0" err="1">
                <a:latin typeface="Times New Roman" panose="02020603050405020304" pitchFamily="18" charset="0"/>
                <a:cs typeface="Times New Roman" panose="02020603050405020304" pitchFamily="18" charset="0"/>
              </a:rPr>
              <a:t>Sinaia</a:t>
            </a:r>
            <a:r>
              <a:rPr lang="en-IN" sz="1600" dirty="0">
                <a:latin typeface="Times New Roman" panose="02020603050405020304" pitchFamily="18" charset="0"/>
                <a:cs typeface="Times New Roman" panose="02020603050405020304" pitchFamily="18" charset="0"/>
              </a:rPr>
              <a:t>, Romania, July 2017, pp. 639--642. </a:t>
            </a:r>
          </a:p>
          <a:p>
            <a:pPr marL="228600" indent="0">
              <a:lnSpc>
                <a:spcPct val="100000"/>
              </a:lnSpc>
              <a:buNone/>
            </a:pPr>
            <a:r>
              <a:rPr lang="en-IN" sz="1600" dirty="0">
                <a:latin typeface="Times New Roman" panose="02020603050405020304" pitchFamily="18" charset="0"/>
                <a:cs typeface="Times New Roman" panose="02020603050405020304" pitchFamily="18" charset="0"/>
              </a:rPr>
              <a:t>[5] S. Fong, et al. “Real-Time Decision Rules for Diabetes Therapy Management by Data Stream Mining,” IT Professional, vol. 26, no. 99, June 2017, pp. 1--8. </a:t>
            </a:r>
          </a:p>
          <a:p>
            <a:pPr marL="228600" indent="0">
              <a:lnSpc>
                <a:spcPct val="100000"/>
              </a:lnSpc>
              <a:buNone/>
            </a:pPr>
            <a:r>
              <a:rPr lang="en-IN" sz="1600" dirty="0">
                <a:latin typeface="Times New Roman" panose="02020603050405020304" pitchFamily="18" charset="0"/>
                <a:cs typeface="Times New Roman" panose="02020603050405020304" pitchFamily="18" charset="0"/>
              </a:rPr>
              <a:t>[6] B. Lee, J. Kim, “Identification of Type 2 Diabetes Risk Factors Using Phenotypes Consisting of Anthropometry and Triglycerides Based on Machine Learning,” IEEE J. Biomed. Health Info., vol. 20, no. 1, Jan. 2016, pp. 39--46.</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939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E39AD-C6F2-D657-355A-5665F7CFAE9E}"/>
              </a:ext>
            </a:extLst>
          </p:cNvPr>
          <p:cNvSpPr>
            <a:spLocks noGrp="1"/>
          </p:cNvSpPr>
          <p:nvPr>
            <p:ph type="title"/>
          </p:nvPr>
        </p:nvSpPr>
        <p:spPr>
          <a:xfrm>
            <a:off x="838200" y="681037"/>
            <a:ext cx="10515600" cy="852795"/>
          </a:xfrm>
        </p:spPr>
        <p:txBody>
          <a:bodyPr>
            <a:normAutofit/>
          </a:bodyPr>
          <a:lstStyle/>
          <a:p>
            <a:r>
              <a:rPr lang="en-US" sz="2500" b="1" dirty="0">
                <a:solidFill>
                  <a:schemeClr val="tx1"/>
                </a:solidFill>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E170DD36-418D-7559-E191-5C116C0B6885}"/>
              </a:ext>
            </a:extLst>
          </p:cNvPr>
          <p:cNvSpPr>
            <a:spLocks noGrp="1"/>
          </p:cNvSpPr>
          <p:nvPr>
            <p:ph idx="1"/>
          </p:nvPr>
        </p:nvSpPr>
        <p:spPr>
          <a:xfrm>
            <a:off x="838200" y="1386348"/>
            <a:ext cx="10515600" cy="4790615"/>
          </a:xfrm>
        </p:spPr>
        <p:txBody>
          <a:bodyPr>
            <a:noAutofit/>
          </a:bodyPr>
          <a:lstStyle/>
          <a:p>
            <a:pPr marL="228600" indent="0">
              <a:lnSpc>
                <a:spcPct val="100000"/>
              </a:lnSpc>
              <a:buNone/>
            </a:pPr>
            <a:r>
              <a:rPr lang="en-US" sz="2000" dirty="0">
                <a:latin typeface="Times New Roman" panose="02020603050405020304" pitchFamily="18" charset="0"/>
                <a:cs typeface="Times New Roman" panose="02020603050405020304" pitchFamily="18" charset="0"/>
                <a:sym typeface="Wingdings" panose="05000000000000000000" pitchFamily="2" charset="2"/>
              </a:rPr>
              <a:t></a:t>
            </a:r>
            <a:r>
              <a:rPr lang="en-US" sz="1600" dirty="0">
                <a:solidFill>
                  <a:schemeClr val="tx1">
                    <a:lumMod val="95000"/>
                    <a:lumOff val="5000"/>
                    <a:alpha val="70000"/>
                  </a:schemeClr>
                </a:solidFill>
                <a:latin typeface="Times New Roman" panose="02020603050405020304" pitchFamily="18" charset="0"/>
                <a:cs typeface="Times New Roman" panose="02020603050405020304" pitchFamily="18" charset="0"/>
                <a:sym typeface="Wingdings" panose="05000000000000000000" pitchFamily="2" charset="2"/>
              </a:rPr>
              <a:t>ABSTRACT</a:t>
            </a:r>
          </a:p>
          <a:p>
            <a:pPr marL="228600" indent="0">
              <a:lnSpc>
                <a:spcPct val="100000"/>
              </a:lnSpc>
              <a:buNone/>
            </a:pPr>
            <a:r>
              <a:rPr lang="en-US" sz="1600" dirty="0">
                <a:solidFill>
                  <a:schemeClr val="tx1">
                    <a:lumMod val="95000"/>
                    <a:lumOff val="5000"/>
                    <a:alpha val="70000"/>
                  </a:schemeClr>
                </a:solidFill>
                <a:latin typeface="Times New Roman" panose="02020603050405020304" pitchFamily="18" charset="0"/>
                <a:cs typeface="Times New Roman" panose="02020603050405020304" pitchFamily="18" charset="0"/>
                <a:sym typeface="Wingdings" panose="05000000000000000000" pitchFamily="2" charset="2"/>
              </a:rPr>
              <a:t>INTRODUCTION</a:t>
            </a:r>
          </a:p>
          <a:p>
            <a:pPr marL="228600" indent="0">
              <a:lnSpc>
                <a:spcPct val="100000"/>
              </a:lnSpc>
              <a:buNone/>
            </a:pPr>
            <a:r>
              <a:rPr lang="en-US" sz="1600" dirty="0">
                <a:solidFill>
                  <a:schemeClr val="tx1">
                    <a:lumMod val="95000"/>
                    <a:lumOff val="5000"/>
                    <a:alpha val="70000"/>
                  </a:schemeClr>
                </a:solidFill>
                <a:latin typeface="Times New Roman" panose="02020603050405020304" pitchFamily="18" charset="0"/>
                <a:cs typeface="Times New Roman" panose="02020603050405020304" pitchFamily="18" charset="0"/>
                <a:sym typeface="Wingdings" panose="05000000000000000000" pitchFamily="2" charset="2"/>
              </a:rPr>
              <a:t>SYSTEM ANALYSIS:</a:t>
            </a:r>
          </a:p>
          <a:p>
            <a:pPr marL="228600" indent="0">
              <a:lnSpc>
                <a:spcPct val="100000"/>
              </a:lnSpc>
              <a:buNone/>
            </a:pPr>
            <a:r>
              <a:rPr lang="en-US" sz="1600" dirty="0">
                <a:solidFill>
                  <a:schemeClr val="tx1">
                    <a:lumMod val="95000"/>
                    <a:lumOff val="5000"/>
                    <a:alpha val="70000"/>
                  </a:schemeClr>
                </a:solidFill>
                <a:latin typeface="Times New Roman" panose="02020603050405020304" pitchFamily="18" charset="0"/>
                <a:cs typeface="Times New Roman" panose="02020603050405020304" pitchFamily="18" charset="0"/>
                <a:sym typeface="Wingdings" panose="05000000000000000000" pitchFamily="2" charset="2"/>
              </a:rPr>
              <a:t>        EXISTING SYSTEM</a:t>
            </a:r>
          </a:p>
          <a:p>
            <a:pPr marL="228600" indent="0">
              <a:lnSpc>
                <a:spcPct val="100000"/>
              </a:lnSpc>
              <a:buNone/>
            </a:pPr>
            <a:r>
              <a:rPr lang="en-US" sz="1600" dirty="0">
                <a:solidFill>
                  <a:schemeClr val="tx1">
                    <a:lumMod val="95000"/>
                    <a:lumOff val="5000"/>
                    <a:alpha val="70000"/>
                  </a:schemeClr>
                </a:solidFill>
                <a:latin typeface="Times New Roman" panose="02020603050405020304" pitchFamily="18" charset="0"/>
                <a:cs typeface="Times New Roman" panose="02020603050405020304" pitchFamily="18" charset="0"/>
                <a:sym typeface="Wingdings" panose="05000000000000000000" pitchFamily="2" charset="2"/>
              </a:rPr>
              <a:t>         PROPOSED SYSTEM</a:t>
            </a:r>
          </a:p>
          <a:p>
            <a:pPr marL="228600" indent="0">
              <a:lnSpc>
                <a:spcPct val="100000"/>
              </a:lnSpc>
              <a:buNone/>
            </a:pPr>
            <a:r>
              <a:rPr lang="en-US" sz="1600" dirty="0">
                <a:solidFill>
                  <a:schemeClr val="tx1">
                    <a:lumMod val="95000"/>
                    <a:lumOff val="5000"/>
                    <a:alpha val="70000"/>
                  </a:schemeClr>
                </a:solidFill>
                <a:latin typeface="Times New Roman" panose="02020603050405020304" pitchFamily="18" charset="0"/>
                <a:cs typeface="Times New Roman" panose="02020603050405020304" pitchFamily="18" charset="0"/>
                <a:sym typeface="Wingdings" panose="05000000000000000000" pitchFamily="2" charset="2"/>
              </a:rPr>
              <a:t>SYSTEM REQUIREMENTS:</a:t>
            </a:r>
          </a:p>
          <a:p>
            <a:pPr marL="228600" indent="0">
              <a:lnSpc>
                <a:spcPct val="100000"/>
              </a:lnSpc>
              <a:buNone/>
            </a:pPr>
            <a:r>
              <a:rPr lang="en-US" sz="1600" dirty="0">
                <a:solidFill>
                  <a:schemeClr val="tx1">
                    <a:lumMod val="95000"/>
                    <a:lumOff val="5000"/>
                    <a:alpha val="70000"/>
                  </a:schemeClr>
                </a:solidFill>
                <a:latin typeface="Times New Roman" panose="02020603050405020304" pitchFamily="18" charset="0"/>
                <a:cs typeface="Times New Roman" panose="02020603050405020304" pitchFamily="18" charset="0"/>
                <a:sym typeface="Wingdings" panose="05000000000000000000" pitchFamily="2" charset="2"/>
              </a:rPr>
              <a:t>       HARDWARE REQUIREMENTS</a:t>
            </a:r>
          </a:p>
          <a:p>
            <a:pPr marL="228600" indent="0">
              <a:lnSpc>
                <a:spcPct val="100000"/>
              </a:lnSpc>
              <a:buNone/>
            </a:pPr>
            <a:r>
              <a:rPr lang="en-US" sz="1600" dirty="0">
                <a:solidFill>
                  <a:schemeClr val="tx1">
                    <a:lumMod val="95000"/>
                    <a:lumOff val="5000"/>
                    <a:alpha val="70000"/>
                  </a:schemeClr>
                </a:solidFill>
                <a:latin typeface="Times New Roman" panose="02020603050405020304" pitchFamily="18" charset="0"/>
                <a:cs typeface="Times New Roman" panose="02020603050405020304" pitchFamily="18" charset="0"/>
                <a:sym typeface="Wingdings" panose="05000000000000000000" pitchFamily="2" charset="2"/>
              </a:rPr>
              <a:t>       SOFTWARE REQUIREMENTS</a:t>
            </a:r>
          </a:p>
          <a:p>
            <a:pPr marL="228600" indent="0">
              <a:lnSpc>
                <a:spcPct val="100000"/>
              </a:lnSpc>
              <a:buNone/>
            </a:pPr>
            <a:r>
              <a:rPr lang="en-US" sz="1600" dirty="0">
                <a:solidFill>
                  <a:schemeClr val="tx1">
                    <a:lumMod val="95000"/>
                    <a:lumOff val="5000"/>
                    <a:alpha val="70000"/>
                  </a:schemeClr>
                </a:solidFill>
                <a:latin typeface="Times New Roman" panose="02020603050405020304" pitchFamily="18" charset="0"/>
                <a:cs typeface="Times New Roman" panose="02020603050405020304" pitchFamily="18" charset="0"/>
                <a:sym typeface="Wingdings" panose="05000000000000000000" pitchFamily="2" charset="2"/>
              </a:rPr>
              <a:t>UML DIAGRAMS:</a:t>
            </a:r>
          </a:p>
          <a:p>
            <a:pPr>
              <a:lnSpc>
                <a:spcPct val="100000"/>
              </a:lnSpc>
              <a:buClr>
                <a:schemeClr val="tx1"/>
              </a:buClr>
              <a:buSzPct val="100000"/>
              <a:buFont typeface="Arial" panose="020B0604020202020204" pitchFamily="34" charset="0"/>
              <a:buChar char="•"/>
            </a:pPr>
            <a:r>
              <a:rPr lang="en-US" sz="1600" dirty="0">
                <a:solidFill>
                  <a:schemeClr val="tx1">
                    <a:lumMod val="95000"/>
                    <a:lumOff val="5000"/>
                    <a:alpha val="70000"/>
                  </a:schemeClr>
                </a:solidFill>
                <a:latin typeface="Times New Roman" panose="02020603050405020304" pitchFamily="18" charset="0"/>
                <a:cs typeface="Times New Roman" panose="02020603050405020304" pitchFamily="18" charset="0"/>
                <a:sym typeface="Wingdings" panose="05000000000000000000" pitchFamily="2" charset="2"/>
              </a:rPr>
              <a:t>SAMPLE CODE:</a:t>
            </a:r>
          </a:p>
          <a:p>
            <a:pPr>
              <a:lnSpc>
                <a:spcPct val="100000"/>
              </a:lnSpc>
              <a:buClr>
                <a:schemeClr val="tx1"/>
              </a:buClr>
              <a:buSzPct val="100000"/>
              <a:buFont typeface="Arial" panose="020B0604020202020204" pitchFamily="34" charset="0"/>
              <a:buChar char="•"/>
            </a:pPr>
            <a:r>
              <a:rPr lang="en-US" sz="1600" dirty="0">
                <a:solidFill>
                  <a:schemeClr val="tx1">
                    <a:lumMod val="95000"/>
                    <a:lumOff val="5000"/>
                    <a:alpha val="70000"/>
                  </a:schemeClr>
                </a:solidFill>
                <a:latin typeface="Times New Roman" panose="02020603050405020304" pitchFamily="18" charset="0"/>
                <a:cs typeface="Times New Roman" panose="02020603050405020304" pitchFamily="18" charset="0"/>
                <a:sym typeface="Wingdings" panose="05000000000000000000" pitchFamily="2" charset="2"/>
              </a:rPr>
              <a:t>OUTPUT SCREENSHORTS</a:t>
            </a:r>
          </a:p>
          <a:p>
            <a:pPr marL="228600" indent="0">
              <a:lnSpc>
                <a:spcPct val="100000"/>
              </a:lnSpc>
              <a:buNone/>
            </a:pPr>
            <a:r>
              <a:rPr lang="en-US" sz="1600" dirty="0">
                <a:solidFill>
                  <a:schemeClr val="tx1">
                    <a:lumMod val="95000"/>
                    <a:lumOff val="5000"/>
                    <a:alpha val="70000"/>
                  </a:schemeClr>
                </a:solidFill>
                <a:latin typeface="Times New Roman" panose="02020603050405020304" pitchFamily="18" charset="0"/>
                <a:cs typeface="Times New Roman" panose="02020603050405020304" pitchFamily="18" charset="0"/>
                <a:sym typeface="Wingdings" panose="05000000000000000000" pitchFamily="2" charset="2"/>
              </a:rPr>
              <a:t> CONCLUSION</a:t>
            </a:r>
          </a:p>
          <a:p>
            <a:pPr marL="228600" indent="0">
              <a:lnSpc>
                <a:spcPct val="100000"/>
              </a:lnSpc>
              <a:buNone/>
            </a:pPr>
            <a:r>
              <a:rPr lang="en-US" sz="1600" dirty="0">
                <a:solidFill>
                  <a:schemeClr val="tx1">
                    <a:lumMod val="95000"/>
                    <a:lumOff val="5000"/>
                    <a:alpha val="70000"/>
                  </a:schemeClr>
                </a:solidFill>
                <a:latin typeface="Times New Roman" panose="02020603050405020304" pitchFamily="18" charset="0"/>
                <a:cs typeface="Times New Roman" panose="02020603050405020304" pitchFamily="18" charset="0"/>
                <a:sym typeface="Wingdings" panose="05000000000000000000" pitchFamily="2" charset="2"/>
              </a:rPr>
              <a:t> REFERENCES</a:t>
            </a:r>
          </a:p>
          <a:p>
            <a:pPr marL="228600" indent="0">
              <a:lnSpc>
                <a:spcPct val="100000"/>
              </a:lnSpc>
              <a:buNone/>
            </a:pPr>
            <a:r>
              <a:rPr lang="en-US" sz="2000" dirty="0">
                <a:solidFill>
                  <a:schemeClr val="tx1">
                    <a:alpha val="70000"/>
                  </a:schemeClr>
                </a:solidFill>
                <a:latin typeface="Times New Roman" panose="02020603050405020304" pitchFamily="18" charset="0"/>
                <a:cs typeface="Times New Roman" panose="02020603050405020304" pitchFamily="18" charset="0"/>
                <a:sym typeface="Wingdings" panose="05000000000000000000" pitchFamily="2" charset="2"/>
              </a:rPr>
              <a:t> </a:t>
            </a:r>
          </a:p>
          <a:p>
            <a:pPr marL="228600" indent="0">
              <a:lnSpc>
                <a:spcPct val="100000"/>
              </a:lnSpc>
              <a:buNone/>
            </a:pPr>
            <a:endParaRPr lang="en-US" sz="2000" dirty="0">
              <a:latin typeface="Times New Roman" panose="02020603050405020304" pitchFamily="18" charset="0"/>
              <a:cs typeface="Times New Roman" panose="02020603050405020304" pitchFamily="18" charset="0"/>
              <a:sym typeface="Wingdings" panose="05000000000000000000" pitchFamily="2" charset="2"/>
            </a:endParaRPr>
          </a:p>
          <a:p>
            <a:pPr marL="228600" indent="0">
              <a:lnSpc>
                <a:spcPct val="100000"/>
              </a:lnSpc>
              <a:buNone/>
            </a:pPr>
            <a:endParaRPr lang="en-US" sz="2000" dirty="0">
              <a:latin typeface="Times New Roman" panose="02020603050405020304" pitchFamily="18" charset="0"/>
              <a:cs typeface="Times New Roman" panose="02020603050405020304" pitchFamily="18" charset="0"/>
              <a:sym typeface="Wingdings" panose="05000000000000000000" pitchFamily="2" charset="2"/>
            </a:endParaRPr>
          </a:p>
          <a:p>
            <a:pPr marL="228600" indent="0">
              <a:buNone/>
            </a:pPr>
            <a:endParaRPr lang="en-US" sz="2000" dirty="0">
              <a:latin typeface="Times New Roman" panose="02020603050405020304" pitchFamily="18" charset="0"/>
              <a:cs typeface="Times New Roman" panose="02020603050405020304" pitchFamily="18" charset="0"/>
              <a:sym typeface="Wingdings" panose="05000000000000000000" pitchFamily="2" charset="2"/>
            </a:endParaRPr>
          </a:p>
          <a:p>
            <a:pPr marL="228600" indent="0">
              <a:buNone/>
            </a:pPr>
            <a:r>
              <a:rPr lang="en-US" sz="2000" dirty="0">
                <a:latin typeface="Times New Roman" panose="02020603050405020304" pitchFamily="18" charset="0"/>
                <a:cs typeface="Times New Roman" panose="02020603050405020304" pitchFamily="18" charset="0"/>
                <a:sym typeface="Wingdings" panose="05000000000000000000" pitchFamily="2" charset="2"/>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1718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6DD39-7FD9-31B5-0E74-494BBCEBE1A2}"/>
              </a:ext>
            </a:extLst>
          </p:cNvPr>
          <p:cNvSpPr>
            <a:spLocks noGrp="1"/>
          </p:cNvSpPr>
          <p:nvPr>
            <p:ph type="title"/>
          </p:nvPr>
        </p:nvSpPr>
        <p:spPr>
          <a:xfrm>
            <a:off x="838200" y="681037"/>
            <a:ext cx="10515600" cy="597157"/>
          </a:xfrm>
        </p:spPr>
        <p:txBody>
          <a:bodyPr>
            <a:normAutofit/>
          </a:bodyPr>
          <a:lstStyle/>
          <a:p>
            <a:r>
              <a:rPr lang="en-US" sz="2800" dirty="0">
                <a:solidFill>
                  <a:schemeClr val="tx1"/>
                </a:solidFill>
                <a:latin typeface="Times New Roman" panose="02020603050405020304" pitchFamily="18" charset="0"/>
                <a:cs typeface="Times New Roman" panose="02020603050405020304" pitchFamily="18" charset="0"/>
              </a:rPr>
              <a:t>                                            </a:t>
            </a:r>
            <a:r>
              <a:rPr lang="en-US" sz="2800" b="1" dirty="0">
                <a:solidFill>
                  <a:schemeClr val="tx1"/>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DE2F3BBF-4B21-23F7-7E2F-617558B3253F}"/>
              </a:ext>
            </a:extLst>
          </p:cNvPr>
          <p:cNvSpPr>
            <a:spLocks noGrp="1"/>
          </p:cNvSpPr>
          <p:nvPr>
            <p:ph idx="1"/>
          </p:nvPr>
        </p:nvSpPr>
        <p:spPr>
          <a:xfrm>
            <a:off x="838200" y="1278194"/>
            <a:ext cx="10515600" cy="4898769"/>
          </a:xfrm>
        </p:spPr>
        <p:txBody>
          <a:bodyPr>
            <a:normAutofit/>
          </a:bodyPr>
          <a:lstStyle/>
          <a:p>
            <a:pPr>
              <a:lnSpc>
                <a:spcPct val="150000"/>
              </a:lnSpc>
              <a:buClr>
                <a:schemeClr val="tx1"/>
              </a:buClr>
              <a:buSzPct val="100000"/>
              <a:buFont typeface="Arial" panose="020B0604020202020204" pitchFamily="34" charset="0"/>
              <a:buChar char="•"/>
            </a:pPr>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Diabetes Mellitus is among critical diseases and lots of people are suffering from this disease. Age, obesity, lack of exercise, hereditary diabetes, living style, bad diet, high blood pressure, etc. can cause Diabetes Mellitus.</a:t>
            </a:r>
          </a:p>
          <a:p>
            <a:pPr>
              <a:lnSpc>
                <a:spcPct val="150000"/>
              </a:lnSpc>
              <a:buClr>
                <a:schemeClr val="tx1"/>
              </a:buClr>
              <a:buSzPct val="100000"/>
              <a:buFont typeface="Arial" panose="020B0604020202020204" pitchFamily="34" charset="0"/>
              <a:buChar char="•"/>
            </a:pPr>
            <a:r>
              <a:rPr lang="en-IN" sz="18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iabetes prediction model for better classification of diabetes which includes few external factors responsible for diabetes along with regular factors like Glucose, BMI, Age, Insulin, etc.</a:t>
            </a:r>
          </a:p>
          <a:p>
            <a:pPr>
              <a:lnSpc>
                <a:spcPct val="150000"/>
              </a:lnSpc>
              <a:buClr>
                <a:schemeClr val="tx1"/>
              </a:buClr>
              <a:buSzPct val="100000"/>
              <a:buFont typeface="Arial" panose="020B0604020202020204" pitchFamily="34" charset="0"/>
              <a:buChar char="•"/>
            </a:pPr>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Classification accuracy is boosted with new dataset compared to existing dataset.</a:t>
            </a:r>
            <a:endParaRPr lang="en-IN" sz="18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buClr>
                <a:schemeClr val="tx1"/>
              </a:buClr>
              <a:buSzPct val="100000"/>
              <a:buFont typeface="Arial" panose="020B0604020202020204" pitchFamily="34" charset="0"/>
              <a:buChar char="•"/>
            </a:pPr>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Further with imposed a pipeline model for diabetes prediction intended towards improving the accuracy of classification.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indent="0">
              <a:buClr>
                <a:schemeClr val="tx1"/>
              </a:buClr>
              <a:buSzPct val="100000"/>
              <a:buNone/>
            </a:pPr>
            <a:endParaRPr lang="en-IN" sz="1800" dirty="0">
              <a:solidFill>
                <a:srgbClr val="333333"/>
              </a:solidFill>
              <a:effectLst/>
              <a:latin typeface="Times New Roman" panose="02020603050405020304" pitchFamily="18" charset="0"/>
              <a:ea typeface="Times New Roman" panose="02020603050405020304" pitchFamily="18" charset="0"/>
              <a:cs typeface="Arial" panose="020B0604020202020204" pitchFamily="34"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0972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A400F-417D-9DD1-F0F6-740D568326A5}"/>
              </a:ext>
            </a:extLst>
          </p:cNvPr>
          <p:cNvSpPr>
            <a:spLocks noGrp="1"/>
          </p:cNvSpPr>
          <p:nvPr>
            <p:ph type="title"/>
          </p:nvPr>
        </p:nvSpPr>
        <p:spPr>
          <a:xfrm>
            <a:off x="838200" y="681037"/>
            <a:ext cx="10515600" cy="557828"/>
          </a:xfrm>
        </p:spPr>
        <p:txBody>
          <a:bodyPr>
            <a:normAutofit/>
          </a:bodyPr>
          <a:lstStyle/>
          <a:p>
            <a:r>
              <a:rPr lang="en-US" sz="2800" dirty="0">
                <a:solidFill>
                  <a:schemeClr val="tx1"/>
                </a:solidFill>
                <a:latin typeface="Times New Roman" panose="02020603050405020304" pitchFamily="18" charset="0"/>
                <a:cs typeface="Times New Roman" panose="02020603050405020304" pitchFamily="18" charset="0"/>
              </a:rPr>
              <a:t>                                            </a:t>
            </a:r>
            <a:r>
              <a:rPr lang="en-US" sz="2800" b="1"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DFC6891-F06F-0F02-82E1-344EE83FD9C8}"/>
              </a:ext>
            </a:extLst>
          </p:cNvPr>
          <p:cNvSpPr>
            <a:spLocks noGrp="1"/>
          </p:cNvSpPr>
          <p:nvPr>
            <p:ph idx="1"/>
          </p:nvPr>
        </p:nvSpPr>
        <p:spPr>
          <a:xfrm>
            <a:off x="838200" y="1327355"/>
            <a:ext cx="10515600" cy="4849608"/>
          </a:xfrm>
        </p:spPr>
        <p:txBody>
          <a:bodyPr>
            <a:normAutofit/>
          </a:bodyPr>
          <a:lstStyle/>
          <a:p>
            <a:pPr>
              <a:buClr>
                <a:schemeClr val="tx1"/>
              </a:buClr>
              <a:buSzPct val="10000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Diabetic Mellitus (DM) is classified as Non-Communicable Disease (NCB) and many people are suffering from it. Around 425 million people suffer from diabetes according to 2017 statistics. </a:t>
            </a:r>
          </a:p>
          <a:p>
            <a:pPr>
              <a:buClr>
                <a:schemeClr val="tx1"/>
              </a:buClr>
              <a:buSzPct val="10000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Diabetes Mellitus (DM) is classified asType-1 known as Insulin-Dependent Diabetes Mellitus (IDDM). </a:t>
            </a:r>
            <a:endParaRPr lang="en-IN" sz="1800" dirty="0">
              <a:latin typeface="Times New Roman" panose="02020603050405020304" pitchFamily="18" charset="0"/>
              <a:ea typeface="Times New Roman" panose="02020603050405020304" pitchFamily="18" charset="0"/>
              <a:cs typeface="Arial" panose="020B0604020202020204" pitchFamily="34" charset="0"/>
            </a:endParaRPr>
          </a:p>
          <a:p>
            <a:pPr>
              <a:buClr>
                <a:schemeClr val="tx1"/>
              </a:buClr>
              <a:buSzPct val="10000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Inability of human’s body to generate sufficient insulin is the reason behind this type of DM and hence it is required to inject insulin to a patient. Type-2 also known as Non-Insulin-Dependent Diabetes Mellitus (NIDDM). </a:t>
            </a:r>
          </a:p>
          <a:p>
            <a:pPr>
              <a:buClr>
                <a:schemeClr val="tx1"/>
              </a:buClr>
              <a:buSzPct val="10000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By applying predictive analysis on healthcare data, significant decisions can be taken and predictions can be made. </a:t>
            </a:r>
            <a:endParaRPr lang="en-IN" sz="1800" dirty="0">
              <a:latin typeface="Times New Roman" panose="02020603050405020304" pitchFamily="18" charset="0"/>
              <a:ea typeface="Times New Roman" panose="02020603050405020304" pitchFamily="18" charset="0"/>
              <a:cs typeface="Arial" panose="020B0604020202020204" pitchFamily="34" charset="0"/>
            </a:endParaRPr>
          </a:p>
          <a:p>
            <a:pPr>
              <a:buClr>
                <a:schemeClr val="tx1"/>
              </a:buClr>
              <a:buSzPct val="10000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Machine learning is considered to be a dire need of today’s situation in order to eliminate human efforts by supporting automation with minimum flaws.</a:t>
            </a:r>
          </a:p>
          <a:p>
            <a:pPr>
              <a:buClr>
                <a:schemeClr val="tx1"/>
              </a:buClr>
              <a:buSzPct val="10000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This System focuses on building predictive model using machine learning algorithms and data mining techniques for diabetes prediction. </a:t>
            </a:r>
            <a:endParaRPr lang="en-US" dirty="0"/>
          </a:p>
        </p:txBody>
      </p:sp>
    </p:spTree>
    <p:extLst>
      <p:ext uri="{BB962C8B-B14F-4D97-AF65-F5344CB8AC3E}">
        <p14:creationId xmlns:p14="http://schemas.microsoft.com/office/powerpoint/2010/main" val="1171152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CB6A7-8B2F-6347-75E6-3079CA6CBD2F}"/>
              </a:ext>
            </a:extLst>
          </p:cNvPr>
          <p:cNvSpPr>
            <a:spLocks noGrp="1"/>
          </p:cNvSpPr>
          <p:nvPr>
            <p:ph type="title"/>
          </p:nvPr>
        </p:nvSpPr>
        <p:spPr/>
        <p:txBody>
          <a:bodyPr>
            <a:normAutofit fontScale="90000"/>
          </a:bodyPr>
          <a:lstStyle/>
          <a:p>
            <a:pPr marL="228600" indent="0">
              <a:lnSpc>
                <a:spcPct val="100000"/>
              </a:lnSpc>
            </a:pPr>
            <a:br>
              <a:rPr lang="en-US" sz="27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br>
            <a:br>
              <a:rPr lang="en-US" sz="27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br>
            <a:r>
              <a:rPr lang="en-US" sz="31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3100" b="1"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SYSTEM ANALYSIS:</a:t>
            </a:r>
            <a:br>
              <a:rPr lang="en-US" sz="3100" b="1"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br>
            <a:r>
              <a:rPr lang="en-US" sz="3100" b="1"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200" b="1"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EXISTING SYSTEM</a:t>
            </a:r>
            <a:br>
              <a:rPr lang="en-US" sz="31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br>
            <a:br>
              <a:rPr lang="en-US" sz="3100" dirty="0">
                <a:latin typeface="Times New Roman" panose="02020603050405020304" pitchFamily="18" charset="0"/>
                <a:cs typeface="Times New Roman" panose="02020603050405020304" pitchFamily="18" charset="0"/>
                <a:sym typeface="Wingdings" panose="05000000000000000000" pitchFamily="2" charset="2"/>
              </a:rPr>
            </a:br>
            <a:endParaRPr lang="en-US" sz="3100" dirty="0"/>
          </a:p>
        </p:txBody>
      </p:sp>
      <p:sp>
        <p:nvSpPr>
          <p:cNvPr id="3" name="Content Placeholder 2">
            <a:extLst>
              <a:ext uri="{FF2B5EF4-FFF2-40B4-BE49-F238E27FC236}">
                <a16:creationId xmlns:a16="http://schemas.microsoft.com/office/drawing/2014/main" id="{AD72C7CE-E982-9B06-2408-ADB36DBEABAF}"/>
              </a:ext>
            </a:extLst>
          </p:cNvPr>
          <p:cNvSpPr>
            <a:spLocks noGrp="1"/>
          </p:cNvSpPr>
          <p:nvPr>
            <p:ph idx="1"/>
          </p:nvPr>
        </p:nvSpPr>
        <p:spPr>
          <a:xfrm>
            <a:off x="838200" y="1848465"/>
            <a:ext cx="10515600" cy="4328499"/>
          </a:xfrm>
        </p:spPr>
        <p:txBody>
          <a:bodyPr>
            <a:normAutofit/>
          </a:bodyPr>
          <a:lstStyle/>
          <a:p>
            <a:pPr>
              <a:lnSpc>
                <a:spcPct val="150000"/>
              </a:lnSpc>
              <a:buClr>
                <a:schemeClr val="tx1"/>
              </a:buClr>
              <a:buSzPct val="100000"/>
              <a:buFont typeface="Arial" panose="020B0604020202020204" pitchFamily="34" charset="0"/>
              <a:buChar char="•"/>
            </a:pPr>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In existing method, the classification and prediction accuracy is not so high. Healthcare industries have large volume databases. </a:t>
            </a:r>
          </a:p>
          <a:p>
            <a:pPr>
              <a:lnSpc>
                <a:spcPct val="150000"/>
              </a:lnSpc>
              <a:buClr>
                <a:schemeClr val="tx1"/>
              </a:buClr>
              <a:buSzPct val="100000"/>
              <a:buFont typeface="Arial" panose="020B0604020202020204" pitchFamily="34" charset="0"/>
              <a:buChar char="•"/>
            </a:pPr>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Using big data analytics one can study huge datasets and find hidden information, hidden patterns to discover knowledge from the data and predict outcomes accordingly.</a:t>
            </a:r>
          </a:p>
          <a:p>
            <a:pPr>
              <a:lnSpc>
                <a:spcPct val="150000"/>
              </a:lnSpc>
              <a:buClr>
                <a:schemeClr val="tx1"/>
              </a:buClr>
              <a:buSzPct val="10000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Machine learning and cloud computing will play a major role in the research related work to detect and timely cure it for the people. </a:t>
            </a:r>
            <a:endParaRPr lang="en-IN" sz="18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buClr>
                <a:schemeClr val="tx1"/>
              </a:buClr>
              <a:buSzPct val="10000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Diabetes can cause other variety of health problems like heart attack, kidney failure, high blood pressure and diabetic foot syndrome.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indent="0">
              <a:lnSpc>
                <a:spcPct val="150000"/>
              </a:lnSpc>
              <a:buClr>
                <a:schemeClr val="tx1"/>
              </a:buClr>
              <a:buSzPct val="100000"/>
              <a:buNone/>
            </a:pPr>
            <a:endParaRPr lang="en-IN" sz="1800" dirty="0">
              <a:solidFill>
                <a:srgbClr val="333333"/>
              </a:solidFill>
              <a:effectLst/>
              <a:latin typeface="Times New Roman" panose="02020603050405020304" pitchFamily="18" charset="0"/>
              <a:ea typeface="Times New Roman" panose="02020603050405020304" pitchFamily="18" charset="0"/>
              <a:cs typeface="Arial" panose="020B0604020202020204" pitchFamily="34" charset="0"/>
            </a:endParaRPr>
          </a:p>
          <a:p>
            <a:pPr marL="228600" indent="0">
              <a:lnSpc>
                <a:spcPct val="150000"/>
              </a:lnSpc>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3040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639F0-2A50-AED9-D06D-A74BD06A45B6}"/>
              </a:ext>
            </a:extLst>
          </p:cNvPr>
          <p:cNvSpPr>
            <a:spLocks noGrp="1"/>
          </p:cNvSpPr>
          <p:nvPr>
            <p:ph type="title"/>
          </p:nvPr>
        </p:nvSpPr>
        <p:spPr>
          <a:xfrm>
            <a:off x="838200" y="681037"/>
            <a:ext cx="10515600" cy="774137"/>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089A8BD5-34C2-EBC9-B76B-FC2E5A2443D0}"/>
              </a:ext>
            </a:extLst>
          </p:cNvPr>
          <p:cNvSpPr>
            <a:spLocks noGrp="1"/>
          </p:cNvSpPr>
          <p:nvPr>
            <p:ph idx="1"/>
          </p:nvPr>
        </p:nvSpPr>
        <p:spPr>
          <a:xfrm>
            <a:off x="838200" y="1347019"/>
            <a:ext cx="10515600" cy="5004620"/>
          </a:xfrm>
        </p:spPr>
        <p:txBody>
          <a:bodyPr>
            <a:noAutofit/>
          </a:bodyPr>
          <a:lstStyle/>
          <a:p>
            <a:pPr>
              <a:lnSpc>
                <a:spcPct val="150000"/>
              </a:lnSpc>
              <a:buClr>
                <a:schemeClr val="tx1"/>
              </a:buClr>
              <a:buSzPct val="10000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Diabetes can be controlled if it is predicted earlier. To achieve this goal this project work we will do early prediction of Diabetes in a human body or a patient for a higher accuracy through applying, Various Machine Learning Techniques.</a:t>
            </a:r>
          </a:p>
          <a:p>
            <a:pPr>
              <a:lnSpc>
                <a:spcPct val="150000"/>
              </a:lnSpc>
              <a:buClr>
                <a:schemeClr val="tx1"/>
              </a:buClr>
              <a:buSzPct val="10000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we can use Machine Learning Classification and ensemble techniques on a dataset to predict diabetes. Which are K-Nearest Neighbour (KNN), Logistic Regression (LR), Decision Tree (DT), Support Vector Machine (SVM), Gradient Boosting (GB) and Random Forest (RF).</a:t>
            </a:r>
          </a:p>
          <a:p>
            <a:pPr>
              <a:lnSpc>
                <a:spcPct val="150000"/>
              </a:lnSpc>
              <a:buClr>
                <a:schemeClr val="tx1"/>
              </a:buClr>
              <a:buSzPct val="10000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Machine learning techniques Provide better result for prediction by con- structing models from datasets collected from patients. </a:t>
            </a:r>
          </a:p>
          <a:p>
            <a:pPr>
              <a:lnSpc>
                <a:spcPct val="150000"/>
              </a:lnSpc>
              <a:buClr>
                <a:schemeClr val="tx1"/>
              </a:buClr>
              <a:buSzPct val="10000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The System  gives the accurate or higher accuracy model shows that the model is </a:t>
            </a:r>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capa</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IN" sz="1800" dirty="0" err="1">
                <a:effectLst/>
                <a:latin typeface="Times New Roman" panose="02020603050405020304" pitchFamily="18" charset="0"/>
                <a:ea typeface="Times New Roman" panose="02020603050405020304" pitchFamily="18" charset="0"/>
                <a:cs typeface="Arial" panose="020B0604020202020204" pitchFamily="34" charset="0"/>
              </a:rPr>
              <a:t>ble</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 of predicting diabetes effectively. </a:t>
            </a:r>
          </a:p>
          <a:p>
            <a:pPr>
              <a:lnSpc>
                <a:spcPct val="150000"/>
              </a:lnSpc>
              <a:buClr>
                <a:schemeClr val="tx1"/>
              </a:buClr>
              <a:buSzPct val="1500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9867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1B18D-8FC3-4FA3-B3E3-C25160736074}"/>
              </a:ext>
            </a:extLst>
          </p:cNvPr>
          <p:cNvSpPr>
            <a:spLocks noGrp="1"/>
          </p:cNvSpPr>
          <p:nvPr>
            <p:ph type="title"/>
          </p:nvPr>
        </p:nvSpPr>
        <p:spPr>
          <a:xfrm>
            <a:off x="838200" y="681038"/>
            <a:ext cx="10515600" cy="703880"/>
          </a:xfrm>
        </p:spPr>
        <p:txBody>
          <a:bodyPr>
            <a:normAutofit fontScale="90000"/>
          </a:bodyPr>
          <a:lstStyle/>
          <a:p>
            <a:r>
              <a:rPr lang="en-US" sz="2800" b="1" dirty="0">
                <a:solidFill>
                  <a:schemeClr val="tx1">
                    <a:lumMod val="95000"/>
                    <a:lumOff val="5000"/>
                    <a:alpha val="70000"/>
                  </a:schemeClr>
                </a:solidFill>
                <a:latin typeface="Times New Roman" panose="02020603050405020304" pitchFamily="18" charset="0"/>
                <a:cs typeface="Times New Roman" panose="02020603050405020304" pitchFamily="18" charset="0"/>
                <a:sym typeface="Wingdings" panose="05000000000000000000" pitchFamily="2" charset="2"/>
              </a:rPr>
              <a:t>SYSTEM REQUIREMENTS:</a:t>
            </a:r>
            <a:br>
              <a:rPr lang="en-US" sz="2800" b="1" dirty="0">
                <a:solidFill>
                  <a:schemeClr val="tx1">
                    <a:lumMod val="95000"/>
                    <a:lumOff val="5000"/>
                    <a:alpha val="70000"/>
                  </a:schemeClr>
                </a:solidFill>
                <a:latin typeface="Times New Roman" panose="02020603050405020304" pitchFamily="18" charset="0"/>
                <a:cs typeface="Times New Roman" panose="02020603050405020304" pitchFamily="18" charset="0"/>
                <a:sym typeface="Wingdings" panose="05000000000000000000" pitchFamily="2" charset="2"/>
              </a:rPr>
            </a:br>
            <a:endParaRPr lang="en-IN" sz="2800" b="1" dirty="0"/>
          </a:p>
        </p:txBody>
      </p:sp>
      <p:graphicFrame>
        <p:nvGraphicFramePr>
          <p:cNvPr id="4" name="Content Placeholder 3">
            <a:extLst>
              <a:ext uri="{FF2B5EF4-FFF2-40B4-BE49-F238E27FC236}">
                <a16:creationId xmlns:a16="http://schemas.microsoft.com/office/drawing/2014/main" id="{BFE0456F-0257-45DF-A74B-9C88B47466EB}"/>
              </a:ext>
            </a:extLst>
          </p:cNvPr>
          <p:cNvGraphicFramePr>
            <a:graphicFrameLocks noGrp="1"/>
          </p:cNvGraphicFramePr>
          <p:nvPr>
            <p:ph idx="1"/>
            <p:extLst>
              <p:ext uri="{D42A27DB-BD31-4B8C-83A1-F6EECF244321}">
                <p14:modId xmlns:p14="http://schemas.microsoft.com/office/powerpoint/2010/main" val="1502305082"/>
              </p:ext>
            </p:extLst>
          </p:nvPr>
        </p:nvGraphicFramePr>
        <p:xfrm>
          <a:off x="1272836" y="1486771"/>
          <a:ext cx="3733800" cy="1762455"/>
        </p:xfrm>
        <a:graphic>
          <a:graphicData uri="http://schemas.openxmlformats.org/drawingml/2006/table">
            <a:tbl>
              <a:tblPr>
                <a:tableStyleId>{5C22544A-7EE6-4342-B048-85BDC9FD1C3A}</a:tableStyleId>
              </a:tblPr>
              <a:tblGrid>
                <a:gridCol w="139700">
                  <a:extLst>
                    <a:ext uri="{9D8B030D-6E8A-4147-A177-3AD203B41FA5}">
                      <a16:colId xmlns:a16="http://schemas.microsoft.com/office/drawing/2014/main" val="987637202"/>
                    </a:ext>
                  </a:extLst>
                </a:gridCol>
                <a:gridCol w="1422400">
                  <a:extLst>
                    <a:ext uri="{9D8B030D-6E8A-4147-A177-3AD203B41FA5}">
                      <a16:colId xmlns:a16="http://schemas.microsoft.com/office/drawing/2014/main" val="1230227455"/>
                    </a:ext>
                  </a:extLst>
                </a:gridCol>
                <a:gridCol w="749300">
                  <a:extLst>
                    <a:ext uri="{9D8B030D-6E8A-4147-A177-3AD203B41FA5}">
                      <a16:colId xmlns:a16="http://schemas.microsoft.com/office/drawing/2014/main" val="1461484832"/>
                    </a:ext>
                  </a:extLst>
                </a:gridCol>
                <a:gridCol w="1422400">
                  <a:extLst>
                    <a:ext uri="{9D8B030D-6E8A-4147-A177-3AD203B41FA5}">
                      <a16:colId xmlns:a16="http://schemas.microsoft.com/office/drawing/2014/main" val="3223306196"/>
                    </a:ext>
                  </a:extLst>
                </a:gridCol>
              </a:tblGrid>
              <a:tr h="423342">
                <a:tc>
                  <a:txBody>
                    <a:bodyPr/>
                    <a:lstStyle/>
                    <a:p>
                      <a:r>
                        <a:rPr lang="en-IN" sz="1200">
                          <a:effectLst/>
                        </a:rPr>
                        <a: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88900"/>
                      <a:r>
                        <a:rPr lang="en-IN" sz="1200">
                          <a:effectLst/>
                        </a:rPr>
                        <a:t>System</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R="139700" algn="r"/>
                      <a:r>
                        <a:rPr lang="en-IN" sz="1200">
                          <a:effectLst/>
                        </a:rPr>
                        <a: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03200"/>
                      <a:r>
                        <a:rPr lang="en-IN" sz="1200">
                          <a:effectLst/>
                        </a:rPr>
                        <a:t>Pentium Dual Core.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2976222931"/>
                  </a:ext>
                </a:extLst>
              </a:tr>
              <a:tr h="305012">
                <a:tc>
                  <a:txBody>
                    <a:bodyPr/>
                    <a:lstStyle/>
                    <a:p>
                      <a:r>
                        <a:rPr lang="en-IN" sz="1200">
                          <a:effectLst/>
                        </a:rPr>
                        <a: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88900"/>
                      <a:r>
                        <a:rPr lang="en-IN" sz="1200">
                          <a:effectLst/>
                        </a:rPr>
                        <a:t>Hard Disk</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R="139700" algn="r"/>
                      <a:r>
                        <a:rPr lang="en-IN" sz="1200">
                          <a:effectLst/>
                        </a:rPr>
                        <a: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03200"/>
                      <a:r>
                        <a:rPr lang="en-IN" sz="1200">
                          <a:effectLst/>
                        </a:rPr>
                        <a:t>320 GB.</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295426108"/>
                  </a:ext>
                </a:extLst>
              </a:tr>
              <a:tr h="305012">
                <a:tc>
                  <a:txBody>
                    <a:bodyPr/>
                    <a:lstStyle/>
                    <a:p>
                      <a:r>
                        <a:rPr lang="en-IN" sz="1200">
                          <a:effectLst/>
                        </a:rPr>
                        <a: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88900"/>
                      <a:r>
                        <a:rPr lang="en-IN" sz="1200" dirty="0">
                          <a:effectLst/>
                        </a:rPr>
                        <a:t>Monitor</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R="139700" algn="r"/>
                      <a:r>
                        <a:rPr lang="en-IN" sz="1200">
                          <a:effectLst/>
                        </a:rPr>
                        <a: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03200"/>
                      <a:r>
                        <a:rPr lang="en-IN" sz="1200">
                          <a:effectLst/>
                        </a:rPr>
                        <a:t>15’’ LED</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2558643958"/>
                  </a:ext>
                </a:extLst>
              </a:tr>
              <a:tr h="423342">
                <a:tc>
                  <a:txBody>
                    <a:bodyPr/>
                    <a:lstStyle/>
                    <a:p>
                      <a:r>
                        <a:rPr lang="en-IN" sz="1200">
                          <a:effectLst/>
                        </a:rPr>
                        <a: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88900"/>
                      <a:r>
                        <a:rPr lang="en-IN" sz="1200">
                          <a:effectLst/>
                        </a:rPr>
                        <a:t>Input Devices</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R="139700" algn="r"/>
                      <a:r>
                        <a:rPr lang="en-IN" sz="1200">
                          <a:effectLst/>
                        </a:rPr>
                        <a: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03200"/>
                      <a:r>
                        <a:rPr lang="en-IN" sz="1200">
                          <a:effectLst/>
                        </a:rPr>
                        <a:t>Keyboard, Mouse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239429579"/>
                  </a:ext>
                </a:extLst>
              </a:tr>
              <a:tr h="305747">
                <a:tc>
                  <a:txBody>
                    <a:bodyPr/>
                    <a:lstStyle/>
                    <a:p>
                      <a:r>
                        <a:rPr lang="en-IN" sz="1200">
                          <a:effectLst/>
                        </a:rPr>
                        <a: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88900"/>
                      <a:r>
                        <a:rPr lang="en-IN" sz="1200">
                          <a:effectLst/>
                        </a:rPr>
                        <a:t>Ram</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R="139700" algn="r"/>
                      <a:r>
                        <a:rPr lang="en-IN" sz="1200">
                          <a:effectLst/>
                        </a:rPr>
                        <a: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03200"/>
                      <a:r>
                        <a:rPr lang="en-IN" sz="1200" dirty="0">
                          <a:effectLst/>
                        </a:rPr>
                        <a:t>8 GB</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3015154856"/>
                  </a:ext>
                </a:extLst>
              </a:tr>
            </a:tbl>
          </a:graphicData>
        </a:graphic>
      </p:graphicFrame>
      <p:graphicFrame>
        <p:nvGraphicFramePr>
          <p:cNvPr id="5" name="Table 4">
            <a:extLst>
              <a:ext uri="{FF2B5EF4-FFF2-40B4-BE49-F238E27FC236}">
                <a16:creationId xmlns:a16="http://schemas.microsoft.com/office/drawing/2014/main" id="{A7CFCC46-BCC5-4827-8BEB-5A5DE171743C}"/>
              </a:ext>
            </a:extLst>
          </p:cNvPr>
          <p:cNvGraphicFramePr>
            <a:graphicFrameLocks noGrp="1"/>
          </p:cNvGraphicFramePr>
          <p:nvPr>
            <p:extLst>
              <p:ext uri="{D42A27DB-BD31-4B8C-83A1-F6EECF244321}">
                <p14:modId xmlns:p14="http://schemas.microsoft.com/office/powerpoint/2010/main" val="3200865085"/>
              </p:ext>
            </p:extLst>
          </p:nvPr>
        </p:nvGraphicFramePr>
        <p:xfrm>
          <a:off x="1272835" y="3900043"/>
          <a:ext cx="3733798" cy="1834931"/>
        </p:xfrm>
        <a:graphic>
          <a:graphicData uri="http://schemas.openxmlformats.org/drawingml/2006/table">
            <a:tbl>
              <a:tblPr>
                <a:tableStyleId>{5C22544A-7EE6-4342-B048-85BDC9FD1C3A}</a:tableStyleId>
              </a:tblPr>
              <a:tblGrid>
                <a:gridCol w="158578">
                  <a:extLst>
                    <a:ext uri="{9D8B030D-6E8A-4147-A177-3AD203B41FA5}">
                      <a16:colId xmlns:a16="http://schemas.microsoft.com/office/drawing/2014/main" val="3492459429"/>
                    </a:ext>
                  </a:extLst>
                </a:gridCol>
                <a:gridCol w="1758778">
                  <a:extLst>
                    <a:ext uri="{9D8B030D-6E8A-4147-A177-3AD203B41FA5}">
                      <a16:colId xmlns:a16="http://schemas.microsoft.com/office/drawing/2014/main" val="3767195965"/>
                    </a:ext>
                  </a:extLst>
                </a:gridCol>
                <a:gridCol w="706394">
                  <a:extLst>
                    <a:ext uri="{9D8B030D-6E8A-4147-A177-3AD203B41FA5}">
                      <a16:colId xmlns:a16="http://schemas.microsoft.com/office/drawing/2014/main" val="4198071104"/>
                    </a:ext>
                  </a:extLst>
                </a:gridCol>
                <a:gridCol w="1110048">
                  <a:extLst>
                    <a:ext uri="{9D8B030D-6E8A-4147-A177-3AD203B41FA5}">
                      <a16:colId xmlns:a16="http://schemas.microsoft.com/office/drawing/2014/main" val="3022088902"/>
                    </a:ext>
                  </a:extLst>
                </a:gridCol>
              </a:tblGrid>
              <a:tr h="223829">
                <a:tc>
                  <a:txBody>
                    <a:bodyPr/>
                    <a:lstStyle/>
                    <a:p>
                      <a:r>
                        <a:rPr lang="en-IN" sz="1200">
                          <a:effectLst/>
                        </a:rPr>
                        <a: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88900"/>
                      <a:r>
                        <a:rPr lang="en-IN" sz="1200" dirty="0">
                          <a:effectLst/>
                        </a:rPr>
                        <a:t>Operating system</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R="139700" algn="r"/>
                      <a:r>
                        <a:rPr lang="en-IN" sz="1200">
                          <a:effectLst/>
                        </a:rPr>
                        <a: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03200"/>
                      <a:r>
                        <a:rPr lang="en-IN" sz="1200">
                          <a:effectLst/>
                        </a:rPr>
                        <a:t>Windows 10</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240407397"/>
                  </a:ext>
                </a:extLst>
              </a:tr>
              <a:tr h="402581">
                <a:tc>
                  <a:txBody>
                    <a:bodyPr/>
                    <a:lstStyle/>
                    <a:p>
                      <a:r>
                        <a:rPr lang="en-IN" sz="1200">
                          <a:effectLst/>
                        </a:rPr>
                        <a: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88900"/>
                      <a:r>
                        <a:rPr lang="en-IN" sz="1200">
                          <a:effectLst/>
                        </a:rPr>
                        <a:t>Coding Language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R="139700" algn="r"/>
                      <a:r>
                        <a:rPr lang="en-IN" sz="1200">
                          <a:effectLst/>
                        </a:rPr>
                        <a: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03200"/>
                      <a:r>
                        <a:rPr lang="en-IN" sz="1200">
                          <a:effectLst/>
                        </a:rPr>
                        <a:t>python</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2504281865"/>
                  </a:ext>
                </a:extLst>
              </a:tr>
              <a:tr h="402581">
                <a:tc>
                  <a:txBody>
                    <a:bodyPr/>
                    <a:lstStyle/>
                    <a:p>
                      <a:r>
                        <a:rPr lang="en-IN" sz="1200">
                          <a:effectLst/>
                        </a:rPr>
                        <a: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88900"/>
                      <a:r>
                        <a:rPr lang="en-IN" sz="1200">
                          <a:effectLst/>
                        </a:rPr>
                        <a:t>Tool</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R="139700" algn="r"/>
                      <a:r>
                        <a:rPr lang="en-IN" sz="1200">
                          <a:effectLst/>
                        </a:rPr>
                        <a: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41300"/>
                      <a:r>
                        <a:rPr lang="en-IN" sz="1200">
                          <a:effectLst/>
                        </a:rPr>
                        <a:t>PyCharm</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202799270"/>
                  </a:ext>
                </a:extLst>
              </a:tr>
              <a:tr h="403359">
                <a:tc>
                  <a:txBody>
                    <a:bodyPr/>
                    <a:lstStyle/>
                    <a:p>
                      <a:r>
                        <a:rPr lang="en-IN" sz="1200">
                          <a:effectLst/>
                        </a:rPr>
                        <a: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88900"/>
                      <a:r>
                        <a:rPr lang="en-IN" sz="1200">
                          <a:effectLst/>
                        </a:rPr>
                        <a:t>Database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R="139700" algn="r"/>
                      <a:r>
                        <a:rPr lang="en-IN" sz="1200">
                          <a:effectLst/>
                        </a:rPr>
                        <a: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03200"/>
                      <a:r>
                        <a:rPr lang="en-IN" sz="1200">
                          <a:effectLst/>
                        </a:rPr>
                        <a:t>MYSQL</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866484572"/>
                  </a:ext>
                </a:extLst>
              </a:tr>
              <a:tr h="402581">
                <a:tc>
                  <a:txBody>
                    <a:bodyPr/>
                    <a:lstStyle/>
                    <a:p>
                      <a:r>
                        <a:rPr lang="en-IN" sz="1200">
                          <a:effectLst/>
                        </a:rPr>
                        <a: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88900"/>
                      <a:r>
                        <a:rPr lang="en-IN" sz="1200">
                          <a:effectLst/>
                        </a:rPr>
                        <a:t>Server</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R="139700" algn="r"/>
                      <a:r>
                        <a:rPr lang="en-IN" sz="1200">
                          <a:effectLst/>
                        </a:rPr>
                        <a: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203200"/>
                      <a:r>
                        <a:rPr lang="en-IN" sz="1200" dirty="0">
                          <a:effectLst/>
                        </a:rPr>
                        <a:t>Flask</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257337816"/>
                  </a:ext>
                </a:extLst>
              </a:tr>
            </a:tbl>
          </a:graphicData>
        </a:graphic>
      </p:graphicFrame>
      <p:sp>
        <p:nvSpPr>
          <p:cNvPr id="6" name="Rectangle 1">
            <a:extLst>
              <a:ext uri="{FF2B5EF4-FFF2-40B4-BE49-F238E27FC236}">
                <a16:creationId xmlns:a16="http://schemas.microsoft.com/office/drawing/2014/main" id="{5C3BBAAD-1AE5-4785-B01F-77C57819825F}"/>
              </a:ext>
            </a:extLst>
          </p:cNvPr>
          <p:cNvSpPr>
            <a:spLocks noChangeArrowheads="1"/>
          </p:cNvSpPr>
          <p:nvPr/>
        </p:nvSpPr>
        <p:spPr bwMode="auto">
          <a:xfrm>
            <a:off x="0" y="895449"/>
            <a:ext cx="4270464"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latin typeface="Arial" panose="020B0604020202020204" pitchFamily="34" charset="0"/>
                <a:ea typeface="Times New Roman" panose="02020603050405020304" pitchFamily="18" charset="0"/>
                <a:cs typeface="Arial" panose="020B0604020202020204" pitchFamily="34" charset="0"/>
              </a:rPr>
              <a:t>	     </a:t>
            </a: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5.1 HARDWARE REQUIREMENTS:</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764ED5FD-F98C-4567-8A59-55B9DCCD5C31}"/>
              </a:ext>
            </a:extLst>
          </p:cNvPr>
          <p:cNvSpPr txBox="1"/>
          <p:nvPr/>
        </p:nvSpPr>
        <p:spPr>
          <a:xfrm>
            <a:off x="1272835" y="3181013"/>
            <a:ext cx="6122263" cy="523220"/>
          </a:xfrm>
          <a:prstGeom prst="rect">
            <a:avLst/>
          </a:prstGeom>
          <a:noFill/>
        </p:spPr>
        <p:txBody>
          <a:bodyPr wrap="square">
            <a:spAutoFit/>
          </a:bodyPr>
          <a:lstStyle/>
          <a:p>
            <a:endPar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SOFTWARE REQUIREMENTS</a:t>
            </a:r>
            <a:endParaRPr lang="en-IN" sz="1400" dirty="0"/>
          </a:p>
        </p:txBody>
      </p:sp>
    </p:spTree>
    <p:extLst>
      <p:ext uri="{BB962C8B-B14F-4D97-AF65-F5344CB8AC3E}">
        <p14:creationId xmlns:p14="http://schemas.microsoft.com/office/powerpoint/2010/main" val="3990886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6A62A-FDA3-BDEB-7301-BD774033D3BD}"/>
              </a:ext>
            </a:extLst>
          </p:cNvPr>
          <p:cNvSpPr>
            <a:spLocks noGrp="1"/>
          </p:cNvSpPr>
          <p:nvPr>
            <p:ph type="title"/>
          </p:nvPr>
        </p:nvSpPr>
        <p:spPr>
          <a:xfrm>
            <a:off x="838200" y="681037"/>
            <a:ext cx="10515600" cy="705311"/>
          </a:xfrm>
        </p:spPr>
        <p:txBody>
          <a:bodyPr>
            <a:normAutofit fontScale="90000"/>
          </a:bodyPr>
          <a:lstStyle/>
          <a:p>
            <a:r>
              <a:rPr lang="en-US" sz="2700" dirty="0">
                <a:solidFill>
                  <a:schemeClr val="tx1"/>
                </a:solidFill>
                <a:latin typeface="Times New Roman" panose="02020603050405020304" pitchFamily="18" charset="0"/>
                <a:cs typeface="Times New Roman" panose="02020603050405020304" pitchFamily="18" charset="0"/>
              </a:rPr>
              <a:t>                                                       </a:t>
            </a:r>
            <a:r>
              <a:rPr lang="en-US" sz="2700" b="1" dirty="0">
                <a:solidFill>
                  <a:schemeClr val="tx1"/>
                </a:solidFill>
                <a:latin typeface="Times New Roman" panose="02020603050405020304" pitchFamily="18" charset="0"/>
                <a:cs typeface="Times New Roman" panose="02020603050405020304" pitchFamily="18" charset="0"/>
              </a:rPr>
              <a:t>UML DIAGRAMS</a:t>
            </a:r>
            <a:br>
              <a:rPr lang="en-US" sz="2400" b="1"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 CLASS DIAGRAM:</a:t>
            </a:r>
          </a:p>
        </p:txBody>
      </p:sp>
      <p:pic>
        <p:nvPicPr>
          <p:cNvPr id="6" name="Content Placeholder 5">
            <a:extLst>
              <a:ext uri="{FF2B5EF4-FFF2-40B4-BE49-F238E27FC236}">
                <a16:creationId xmlns:a16="http://schemas.microsoft.com/office/drawing/2014/main" id="{44B54C40-07F3-4670-84B5-5439FC66B422}"/>
              </a:ext>
            </a:extLst>
          </p:cNvPr>
          <p:cNvPicPr>
            <a:picLocks noGrp="1" noChangeAspect="1"/>
          </p:cNvPicPr>
          <p:nvPr>
            <p:ph idx="1"/>
          </p:nvPr>
        </p:nvPicPr>
        <p:blipFill>
          <a:blip r:embed="rId2"/>
          <a:srcRect/>
          <a:stretch>
            <a:fillRect/>
          </a:stretch>
        </p:blipFill>
        <p:spPr bwMode="auto">
          <a:xfrm>
            <a:off x="2441358" y="1748901"/>
            <a:ext cx="7341833" cy="3932807"/>
          </a:xfrm>
          <a:prstGeom prst="rect">
            <a:avLst/>
          </a:prstGeom>
          <a:noFill/>
          <a:ln w="9525">
            <a:noFill/>
            <a:miter lim="800000"/>
            <a:headEnd/>
            <a:tailEnd/>
          </a:ln>
        </p:spPr>
      </p:pic>
    </p:spTree>
    <p:extLst>
      <p:ext uri="{BB962C8B-B14F-4D97-AF65-F5344CB8AC3E}">
        <p14:creationId xmlns:p14="http://schemas.microsoft.com/office/powerpoint/2010/main" val="1469266481"/>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emplate>Luminous</Template>
  <TotalTime>391</TotalTime>
  <Words>1809</Words>
  <Application>Microsoft Office PowerPoint</Application>
  <PresentationFormat>Widescreen</PresentationFormat>
  <Paragraphs>233</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Avenir Next LT Pro</vt:lpstr>
      <vt:lpstr>Calibri</vt:lpstr>
      <vt:lpstr>Sabon Next LT</vt:lpstr>
      <vt:lpstr>Times New Roman</vt:lpstr>
      <vt:lpstr>Wingdings</vt:lpstr>
      <vt:lpstr>LuminousVTI</vt:lpstr>
      <vt:lpstr>PowerPoint Presentation</vt:lpstr>
      <vt:lpstr>PowerPoint Presentation</vt:lpstr>
      <vt:lpstr>CONTENTS</vt:lpstr>
      <vt:lpstr>                                            ABSTRACT</vt:lpstr>
      <vt:lpstr>                                            INTRODUCTION</vt:lpstr>
      <vt:lpstr>                                       SYSTEM ANALYSIS:  EXISTING SYSTEM  </vt:lpstr>
      <vt:lpstr>                                                 PROPOSED SYSTEM</vt:lpstr>
      <vt:lpstr>SYSTEM REQUIREMENTS: </vt:lpstr>
      <vt:lpstr>                                                       UML DIAGRAMS  CLASS DIAGRAM:</vt:lpstr>
      <vt:lpstr>                                                  USECASE DIAGRAM </vt:lpstr>
      <vt:lpstr>                                           SEQUENCE DIAGRAM                     </vt:lpstr>
      <vt:lpstr>                                               COLLABORATION DIAGRAM </vt:lpstr>
      <vt:lpstr>                                                   DEPLOYMENT DIAGRAM</vt:lpstr>
      <vt:lpstr>                                            ACITIVITY DIAGRAM</vt:lpstr>
      <vt:lpstr>                                              DATAFLOW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vt:lpstr>
      <vt:lpstr>Disadvantages</vt:lpstr>
      <vt:lpstr>                                               CONCLUSION</vt:lpstr>
      <vt:lpstr>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VOTING SYSTEM                                    USING BLOCKCHAIN                                                           FOR SECURITY OF DATA</dc:title>
  <dc:creator>shirisha panchakarla</dc:creator>
  <cp:lastModifiedBy>Sujanmulk Harish</cp:lastModifiedBy>
  <cp:revision>30</cp:revision>
  <dcterms:created xsi:type="dcterms:W3CDTF">2022-10-04T03:29:41Z</dcterms:created>
  <dcterms:modified xsi:type="dcterms:W3CDTF">2023-02-11T06:23:03Z</dcterms:modified>
  <cp:contentStatus/>
</cp:coreProperties>
</file>