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62" r:id="rId4"/>
    <p:sldId id="263" r:id="rId5"/>
    <p:sldId id="264" r:id="rId6"/>
    <p:sldId id="271" r:id="rId7"/>
    <p:sldId id="265" r:id="rId8"/>
    <p:sldId id="272" r:id="rId9"/>
    <p:sldId id="266" r:id="rId10"/>
    <p:sldId id="270" r:id="rId11"/>
    <p:sldId id="267" r:id="rId12"/>
    <p:sldId id="275" r:id="rId13"/>
    <p:sldId id="269" r:id="rId14"/>
    <p:sldId id="276" r:id="rId15"/>
    <p:sldId id="277" r:id="rId16"/>
    <p:sldId id="278" r:id="rId17"/>
    <p:sldId id="279"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44" autoAdjust="0"/>
  </p:normalViewPr>
  <p:slideViewPr>
    <p:cSldViewPr>
      <p:cViewPr varScale="1">
        <p:scale>
          <a:sx n="110" d="100"/>
          <a:sy n="110" d="100"/>
        </p:scale>
        <p:origin x="16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FA092-F70E-45EB-8C48-4E0DDD0F35F8}" type="datetimeFigureOut">
              <a:rPr lang="en-US" smtClean="0"/>
              <a:pPr/>
              <a:t>5/30/2023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C7E553-AA89-4124-B58E-4CD70A8842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46FF64-51CC-4E32-93A1-685DEBFBA324}"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6FF64-51CC-4E32-93A1-685DEBFBA324}"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6FF64-51CC-4E32-93A1-685DEBFBA324}"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6FF64-51CC-4E32-93A1-685DEBFBA324}"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46FF64-51CC-4E32-93A1-685DEBFBA324}"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46FF64-51CC-4E32-93A1-685DEBFBA324}"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46FF64-51CC-4E32-93A1-685DEBFBA324}"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46FF64-51CC-4E32-93A1-685DEBFBA324}"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6FF64-51CC-4E32-93A1-685DEBFBA324}"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46FF64-51CC-4E32-93A1-685DEBFBA324}"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46FF64-51CC-4E32-93A1-685DEBFBA324}"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C200F-E345-4C2D-A726-E093A6E9E1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6FF64-51CC-4E32-93A1-685DEBFBA324}" type="datetimeFigureOut">
              <a:rPr lang="en-US" smtClean="0"/>
              <a:pPr/>
              <a:t>5/30/2023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C200F-E345-4C2D-A726-E093A6E9E1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130427"/>
            <a:ext cx="7391400" cy="196572"/>
          </a:xfrm>
        </p:spPr>
        <p:txBody>
          <a:bodyPr>
            <a:noAutofit/>
          </a:bodyPr>
          <a:lstStyle/>
          <a:p>
            <a:r>
              <a:rPr lang="en-US" sz="3600" dirty="0">
                <a:latin typeface="Times New Roman" pitchFamily="18" charset="0"/>
                <a:cs typeface="Times New Roman" pitchFamily="18" charset="0"/>
              </a:rPr>
              <a:t>AI BASED VIRTUAL ASSISTANT</a:t>
            </a:r>
          </a:p>
        </p:txBody>
      </p:sp>
      <p:sp>
        <p:nvSpPr>
          <p:cNvPr id="3" name="Subtitle 2"/>
          <p:cNvSpPr>
            <a:spLocks noGrp="1"/>
          </p:cNvSpPr>
          <p:nvPr>
            <p:ph type="subTitle" idx="1"/>
          </p:nvPr>
        </p:nvSpPr>
        <p:spPr>
          <a:xfrm>
            <a:off x="1066800" y="2696628"/>
            <a:ext cx="6400800" cy="990600"/>
          </a:xfrm>
        </p:spPr>
        <p:txBody>
          <a:bodyPr>
            <a:normAutofit/>
          </a:bodyPr>
          <a:lstStyle/>
          <a:p>
            <a:r>
              <a:rPr lang="en-US" sz="5400" dirty="0" err="1">
                <a:solidFill>
                  <a:schemeClr val="tx1">
                    <a:lumMod val="95000"/>
                    <a:lumOff val="5000"/>
                  </a:schemeClr>
                </a:solidFill>
                <a:latin typeface="Britannic Bold" pitchFamily="34" charset="0"/>
              </a:rPr>
              <a:t>Smart</a:t>
            </a:r>
            <a:r>
              <a:rPr lang="en-US" sz="5400" dirty="0" err="1">
                <a:solidFill>
                  <a:srgbClr val="FF0000"/>
                </a:solidFill>
                <a:latin typeface="Britannic Bold" pitchFamily="34" charset="0"/>
              </a:rPr>
              <a:t>D</a:t>
            </a:r>
            <a:r>
              <a:rPr lang="en-US" sz="5400" dirty="0" err="1">
                <a:solidFill>
                  <a:srgbClr val="0070C0"/>
                </a:solidFill>
                <a:latin typeface="Britannic Bold" pitchFamily="34" charset="0"/>
              </a:rPr>
              <a:t>B</a:t>
            </a:r>
            <a:endParaRPr lang="en-US" sz="5400" dirty="0">
              <a:solidFill>
                <a:srgbClr val="0070C0"/>
              </a:solidFill>
              <a:latin typeface="Britannic Bold" pitchFamily="34" charset="0"/>
            </a:endParaRPr>
          </a:p>
        </p:txBody>
      </p:sp>
      <p:pic>
        <p:nvPicPr>
          <p:cNvPr id="4" name="Picture 3">
            <a:extLst>
              <a:ext uri="{FF2B5EF4-FFF2-40B4-BE49-F238E27FC236}">
                <a16:creationId xmlns:a16="http://schemas.microsoft.com/office/drawing/2014/main" id="{9DE342B8-F801-599B-678D-3BFF62E3D4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
        <p:nvSpPr>
          <p:cNvPr id="5" name="TextBox 4">
            <a:extLst>
              <a:ext uri="{FF2B5EF4-FFF2-40B4-BE49-F238E27FC236}">
                <a16:creationId xmlns:a16="http://schemas.microsoft.com/office/drawing/2014/main" id="{73AC9235-319A-D77F-F5F1-C43E71379654}"/>
              </a:ext>
            </a:extLst>
          </p:cNvPr>
          <p:cNvSpPr txBox="1"/>
          <p:nvPr/>
        </p:nvSpPr>
        <p:spPr>
          <a:xfrm>
            <a:off x="1190316" y="366283"/>
            <a:ext cx="7648887" cy="523220"/>
          </a:xfrm>
          <a:prstGeom prst="rect">
            <a:avLst/>
          </a:prstGeom>
          <a:noFill/>
        </p:spPr>
        <p:txBody>
          <a:bodyPr wrap="square" rtlCol="0">
            <a:spAutoFit/>
          </a:bodyPr>
          <a:lstStyle/>
          <a:p>
            <a:pPr algn="ctr"/>
            <a:r>
              <a:rPr lang="en-IN" sz="2800" b="1" dirty="0"/>
              <a:t>ANNA UNIVERSITY REGIONAL CAMPUS MADURAI</a:t>
            </a:r>
          </a:p>
        </p:txBody>
      </p:sp>
      <p:sp>
        <p:nvSpPr>
          <p:cNvPr id="6" name="TextBox 5">
            <a:extLst>
              <a:ext uri="{FF2B5EF4-FFF2-40B4-BE49-F238E27FC236}">
                <a16:creationId xmlns:a16="http://schemas.microsoft.com/office/drawing/2014/main" id="{2C0721F7-8A94-7679-4DBB-5AAD5436940A}"/>
              </a:ext>
            </a:extLst>
          </p:cNvPr>
          <p:cNvSpPr txBox="1"/>
          <p:nvPr/>
        </p:nvSpPr>
        <p:spPr>
          <a:xfrm>
            <a:off x="1752602" y="859024"/>
            <a:ext cx="6517951" cy="400110"/>
          </a:xfrm>
          <a:prstGeom prst="rect">
            <a:avLst/>
          </a:prstGeom>
          <a:noFill/>
        </p:spPr>
        <p:txBody>
          <a:bodyPr wrap="square" rtlCol="0">
            <a:spAutoFit/>
          </a:bodyPr>
          <a:lstStyle/>
          <a:p>
            <a:pPr algn="ctr"/>
            <a:r>
              <a:rPr lang="en-IN" sz="2000" b="1" dirty="0"/>
              <a:t>DEPARTMENT OF COMPUTER SCIENCE AND ENGINEERING </a:t>
            </a:r>
          </a:p>
        </p:txBody>
      </p:sp>
      <p:sp>
        <p:nvSpPr>
          <p:cNvPr id="7" name="TextBox 6">
            <a:extLst>
              <a:ext uri="{FF2B5EF4-FFF2-40B4-BE49-F238E27FC236}">
                <a16:creationId xmlns:a16="http://schemas.microsoft.com/office/drawing/2014/main" id="{864D3C7A-80C9-286F-5EF3-A55148B7720D}"/>
              </a:ext>
            </a:extLst>
          </p:cNvPr>
          <p:cNvSpPr txBox="1"/>
          <p:nvPr/>
        </p:nvSpPr>
        <p:spPr>
          <a:xfrm>
            <a:off x="5149768" y="3595171"/>
            <a:ext cx="2117123" cy="369332"/>
          </a:xfrm>
          <a:prstGeom prst="rect">
            <a:avLst/>
          </a:prstGeom>
          <a:noFill/>
        </p:spPr>
        <p:txBody>
          <a:bodyPr wrap="square" rtlCol="0">
            <a:spAutoFit/>
          </a:bodyPr>
          <a:lstStyle/>
          <a:p>
            <a:pPr algn="ctr"/>
            <a:r>
              <a:rPr lang="en-IN" b="1" dirty="0">
                <a:latin typeface="Book Antiqua" panose="02040602050305030304" pitchFamily="18" charset="0"/>
              </a:rPr>
              <a:t>Presented By:</a:t>
            </a:r>
          </a:p>
        </p:txBody>
      </p:sp>
      <p:sp>
        <p:nvSpPr>
          <p:cNvPr id="8" name="TextBox 7">
            <a:extLst>
              <a:ext uri="{FF2B5EF4-FFF2-40B4-BE49-F238E27FC236}">
                <a16:creationId xmlns:a16="http://schemas.microsoft.com/office/drawing/2014/main" id="{78576A34-93F4-A4CE-C2C9-AA04F677D549}"/>
              </a:ext>
            </a:extLst>
          </p:cNvPr>
          <p:cNvSpPr txBox="1"/>
          <p:nvPr/>
        </p:nvSpPr>
        <p:spPr>
          <a:xfrm>
            <a:off x="5486400" y="3932548"/>
            <a:ext cx="3657600" cy="1569660"/>
          </a:xfrm>
          <a:prstGeom prst="rect">
            <a:avLst/>
          </a:prstGeom>
          <a:noFill/>
        </p:spPr>
        <p:txBody>
          <a:bodyPr wrap="square" rtlCol="0">
            <a:spAutoFit/>
          </a:bodyPr>
          <a:lstStyle/>
          <a:p>
            <a:r>
              <a:rPr lang="en-IN" sz="1600" dirty="0">
                <a:latin typeface="Book Antiqua" panose="02040602050305030304" pitchFamily="18" charset="0"/>
              </a:rPr>
              <a:t>Mr. S Midhun(910020104025)</a:t>
            </a:r>
          </a:p>
          <a:p>
            <a:r>
              <a:rPr lang="en-IN" sz="1600" dirty="0">
                <a:latin typeface="Book Antiqua" panose="02040602050305030304" pitchFamily="18" charset="0"/>
              </a:rPr>
              <a:t>Mr. E Krishnan(910020104022)</a:t>
            </a:r>
          </a:p>
          <a:p>
            <a:r>
              <a:rPr lang="en-IN" sz="1600" dirty="0">
                <a:latin typeface="Book Antiqua" panose="02040602050305030304" pitchFamily="18" charset="0"/>
              </a:rPr>
              <a:t>Mr. T Harish(910020104013)</a:t>
            </a:r>
          </a:p>
          <a:p>
            <a:r>
              <a:rPr lang="en-IN" sz="1600" dirty="0">
                <a:latin typeface="Book Antiqua" panose="02040602050305030304" pitchFamily="18" charset="0"/>
              </a:rPr>
              <a:t>Mr. T R Shiva Kumar(910020104041)</a:t>
            </a:r>
          </a:p>
          <a:p>
            <a:endParaRPr lang="en-IN" sz="1600" dirty="0">
              <a:latin typeface="Book Antiqua" panose="02040602050305030304" pitchFamily="18" charset="0"/>
            </a:endParaRPr>
          </a:p>
          <a:p>
            <a:endParaRPr lang="en-IN" sz="1600" dirty="0">
              <a:latin typeface="Book Antiqua" panose="02040602050305030304" pitchFamily="18" charset="0"/>
            </a:endParaRPr>
          </a:p>
        </p:txBody>
      </p:sp>
      <p:pic>
        <p:nvPicPr>
          <p:cNvPr id="16" name="Picture 15">
            <a:extLst>
              <a:ext uri="{FF2B5EF4-FFF2-40B4-BE49-F238E27FC236}">
                <a16:creationId xmlns:a16="http://schemas.microsoft.com/office/drawing/2014/main" id="{FBCAD76A-3BCB-48D4-8700-920B9B118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665854"/>
            <a:ext cx="986656" cy="967175"/>
          </a:xfrm>
          <a:prstGeom prst="rect">
            <a:avLst/>
          </a:prstGeom>
        </p:spPr>
      </p:pic>
      <p:sp>
        <p:nvSpPr>
          <p:cNvPr id="10" name="TextBox 9">
            <a:extLst>
              <a:ext uri="{FF2B5EF4-FFF2-40B4-BE49-F238E27FC236}">
                <a16:creationId xmlns:a16="http://schemas.microsoft.com/office/drawing/2014/main" id="{B57429AD-5886-0252-D951-A4E967DEAE6C}"/>
              </a:ext>
            </a:extLst>
          </p:cNvPr>
          <p:cNvSpPr txBox="1"/>
          <p:nvPr/>
        </p:nvSpPr>
        <p:spPr>
          <a:xfrm flipH="1">
            <a:off x="5486402" y="5292782"/>
            <a:ext cx="3447827" cy="830997"/>
          </a:xfrm>
          <a:prstGeom prst="rect">
            <a:avLst/>
          </a:prstGeom>
          <a:noFill/>
        </p:spPr>
        <p:txBody>
          <a:bodyPr wrap="square" rtlCol="0">
            <a:spAutoFit/>
          </a:bodyPr>
          <a:lstStyle/>
          <a:p>
            <a:r>
              <a:rPr lang="en-IN" sz="2400" dirty="0">
                <a:solidFill>
                  <a:schemeClr val="tx1">
                    <a:lumMod val="95000"/>
                    <a:lumOff val="5000"/>
                  </a:schemeClr>
                </a:solidFill>
              </a:rPr>
              <a:t>MENTOR:</a:t>
            </a:r>
          </a:p>
          <a:p>
            <a:r>
              <a:rPr lang="en-IN" sz="2400" dirty="0">
                <a:solidFill>
                  <a:schemeClr val="tx1">
                    <a:lumMod val="95000"/>
                    <a:lumOff val="5000"/>
                  </a:schemeClr>
                </a:solidFill>
              </a:rPr>
              <a:t>      DR.S.C.RAJKUMAR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493833"/>
            <a:ext cx="8229600" cy="5364167"/>
          </a:xfrm>
        </p:spPr>
        <p:txBody>
          <a:bodyPr/>
          <a:lstStyle/>
          <a:p>
            <a:pPr>
              <a:buFont typeface="Wingdings" pitchFamily="2" charset="2"/>
              <a:buChar char="Ø"/>
            </a:pPr>
            <a:r>
              <a:rPr lang="en-US" sz="2800" b="1" dirty="0">
                <a:latin typeface="Times New Roman" pitchFamily="18" charset="0"/>
                <a:cs typeface="Times New Roman" pitchFamily="18" charset="0"/>
              </a:rPr>
              <a:t>Python: </a:t>
            </a:r>
          </a:p>
          <a:p>
            <a:pPr algn="just">
              <a:buNone/>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Python is a programming language that is widely used in the field of artificial intelligence and machine learning. It was used extensively in the development of </a:t>
            </a:r>
            <a:r>
              <a:rPr lang="en-US" sz="2800" dirty="0" err="1">
                <a:latin typeface="Times New Roman" pitchFamily="18" charset="0"/>
                <a:cs typeface="Times New Roman" pitchFamily="18" charset="0"/>
              </a:rPr>
              <a:t>SmartDB</a:t>
            </a:r>
            <a:r>
              <a:rPr lang="en-US" sz="2800" dirty="0">
                <a:latin typeface="Times New Roman" pitchFamily="18" charset="0"/>
                <a:cs typeface="Times New Roman" pitchFamily="18" charset="0"/>
              </a:rPr>
              <a:t>.</a:t>
            </a:r>
          </a:p>
          <a:p>
            <a:pPr algn="just">
              <a:buFont typeface="Wingdings" pitchFamily="2" charset="2"/>
              <a:buChar char="Ø"/>
            </a:pPr>
            <a:r>
              <a:rPr lang="en-US" sz="2800" b="1" dirty="0">
                <a:latin typeface="Söhne"/>
              </a:rPr>
              <a:t>   </a:t>
            </a:r>
            <a:r>
              <a:rPr lang="en-US" sz="2800" b="1" dirty="0">
                <a:latin typeface="Times New Roman" pitchFamily="18" charset="0"/>
                <a:cs typeface="Times New Roman" pitchFamily="18" charset="0"/>
              </a:rPr>
              <a:t>Deep Learning libraries: </a:t>
            </a:r>
          </a:p>
          <a:p>
            <a:pPr algn="just">
              <a:buNone/>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Libraries such as </a:t>
            </a:r>
            <a:r>
              <a:rPr lang="en-US" sz="2800" dirty="0" err="1">
                <a:latin typeface="Times New Roman" pitchFamily="18" charset="0"/>
                <a:cs typeface="Times New Roman" pitchFamily="18" charset="0"/>
              </a:rPr>
              <a:t>Keras</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PyTorch</a:t>
            </a:r>
            <a:r>
              <a:rPr lang="en-US" sz="2800" dirty="0">
                <a:latin typeface="Times New Roman" pitchFamily="18" charset="0"/>
                <a:cs typeface="Times New Roman" pitchFamily="18" charset="0"/>
              </a:rPr>
              <a:t> were used to build and train the neural network architecture for </a:t>
            </a:r>
            <a:r>
              <a:rPr lang="en-US" sz="2800" dirty="0" err="1">
                <a:latin typeface="Times New Roman" pitchFamily="18" charset="0"/>
                <a:cs typeface="Times New Roman" pitchFamily="18" charset="0"/>
              </a:rPr>
              <a:t>SmartDB</a:t>
            </a:r>
            <a:r>
              <a:rPr lang="en-US" sz="2800" dirty="0">
                <a:latin typeface="Times New Roman" pitchFamily="18" charset="0"/>
                <a:cs typeface="Times New Roman" pitchFamily="18" charset="0"/>
              </a:rPr>
              <a:t>.</a:t>
            </a:r>
          </a:p>
          <a:p>
            <a:pPr>
              <a:buNone/>
            </a:pPr>
            <a:endParaRPr lang="en-US"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a:p>
            <a:endParaRPr lang="en-US" dirty="0"/>
          </a:p>
        </p:txBody>
      </p:sp>
      <p:pic>
        <p:nvPicPr>
          <p:cNvPr id="4" name="Picture 3">
            <a:extLst>
              <a:ext uri="{FF2B5EF4-FFF2-40B4-BE49-F238E27FC236}">
                <a16:creationId xmlns:a16="http://schemas.microsoft.com/office/drawing/2014/main" id="{B2C5D327-9090-4E51-3656-872B0F9471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E4328-E735-72E3-9987-ECF95C22D9AB}"/>
              </a:ext>
            </a:extLst>
          </p:cNvPr>
          <p:cNvSpPr>
            <a:spLocks noGrp="1"/>
          </p:cNvSpPr>
          <p:nvPr>
            <p:ph idx="1"/>
          </p:nvPr>
        </p:nvSpPr>
        <p:spPr>
          <a:xfrm>
            <a:off x="685800" y="1371602"/>
            <a:ext cx="8229600" cy="4724398"/>
          </a:xfrm>
        </p:spPr>
        <p:txBody>
          <a:bodyPr>
            <a:noAutofit/>
          </a:bodyPr>
          <a:lstStyle/>
          <a:p>
            <a:pPr algn="just">
              <a:buFont typeface="Wingdings" pitchFamily="2" charset="2"/>
              <a:buChar char="Ø"/>
            </a:pPr>
            <a:r>
              <a:rPr lang="en-US" sz="2800" b="1" dirty="0">
                <a:latin typeface="Times New Roman" pitchFamily="18" charset="0"/>
                <a:cs typeface="Times New Roman" pitchFamily="18" charset="0"/>
              </a:rPr>
              <a:t>Data cleaning tools: </a:t>
            </a:r>
          </a:p>
          <a:p>
            <a:pPr algn="just">
              <a:buNone/>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Various data cleaning tools such as Pandas, NumPy, and Scikit-learn were used to preprocess the data and perform feature engineering.</a:t>
            </a:r>
          </a:p>
          <a:p>
            <a:pPr algn="just">
              <a:buFont typeface="Wingdings" pitchFamily="2" charset="2"/>
              <a:buChar char="Ø"/>
            </a:pPr>
            <a:endParaRPr lang="en-IN" sz="2800" dirty="0">
              <a:latin typeface="Times New Roman" pitchFamily="18" charset="0"/>
              <a:cs typeface="Times New Roman" pitchFamily="18" charset="0"/>
            </a:endParaRPr>
          </a:p>
          <a:p>
            <a:pPr algn="just">
              <a:buFont typeface="Wingdings" pitchFamily="2" charset="2"/>
              <a:buChar char="Ø"/>
            </a:pPr>
            <a:r>
              <a:rPr lang="en-US" sz="2800" b="1" dirty="0">
                <a:latin typeface="Times New Roman" pitchFamily="18" charset="0"/>
                <a:cs typeface="Times New Roman" pitchFamily="18" charset="0"/>
              </a:rPr>
              <a:t>Natural Language Processing (NLP) libraries:                    </a:t>
            </a:r>
            <a:r>
              <a:rPr lang="en-US" sz="2800" dirty="0">
                <a:latin typeface="Times New Roman" pitchFamily="18" charset="0"/>
                <a:cs typeface="Times New Roman" pitchFamily="18" charset="0"/>
              </a:rPr>
              <a:t>Several NLP libraries, such as NLTK, </a:t>
            </a:r>
            <a:r>
              <a:rPr lang="en-US" sz="2800" dirty="0" err="1">
                <a:latin typeface="Times New Roman" pitchFamily="18" charset="0"/>
                <a:cs typeface="Times New Roman" pitchFamily="18" charset="0"/>
              </a:rPr>
              <a:t>spaCy</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TextBlob</a:t>
            </a:r>
            <a:r>
              <a:rPr lang="en-US" sz="2800" dirty="0">
                <a:latin typeface="Times New Roman" pitchFamily="18" charset="0"/>
                <a:cs typeface="Times New Roman" pitchFamily="18" charset="0"/>
              </a:rPr>
              <a:t>, were used to preprocess and clean the text data that was used to train </a:t>
            </a:r>
            <a:r>
              <a:rPr lang="en-US" sz="2800" dirty="0" err="1">
                <a:latin typeface="Times New Roman" pitchFamily="18" charset="0"/>
                <a:cs typeface="Times New Roman" pitchFamily="18" charset="0"/>
              </a:rPr>
              <a:t>SmartDB</a:t>
            </a:r>
            <a:r>
              <a:rPr lang="en-US" sz="2800" dirty="0">
                <a:latin typeface="Times New Roman" pitchFamily="18" charset="0"/>
                <a:cs typeface="Times New Roman" pitchFamily="18" charset="0"/>
              </a:rPr>
              <a:t>.</a:t>
            </a:r>
          </a:p>
        </p:txBody>
      </p:sp>
      <p:pic>
        <p:nvPicPr>
          <p:cNvPr id="4" name="Picture 3">
            <a:extLst>
              <a:ext uri="{FF2B5EF4-FFF2-40B4-BE49-F238E27FC236}">
                <a16:creationId xmlns:a16="http://schemas.microsoft.com/office/drawing/2014/main" id="{B2C5D327-9090-4E51-3656-872B0F9471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extLst>
      <p:ext uri="{BB962C8B-B14F-4D97-AF65-F5344CB8AC3E}">
        <p14:creationId xmlns:p14="http://schemas.microsoft.com/office/powerpoint/2010/main" val="213670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381000" y="1905000"/>
            <a:ext cx="8229600" cy="4525963"/>
          </a:xfrm>
        </p:spPr>
        <p:txBody>
          <a:bodyPr>
            <a:normAutofit/>
          </a:bodyPr>
          <a:lstStyle/>
          <a:p>
            <a:pPr algn="just">
              <a:buFont typeface="Wingdings" pitchFamily="2" charset="2"/>
              <a:buChar char="Ø"/>
            </a:pPr>
            <a:r>
              <a:rPr lang="en-US" sz="3600" dirty="0">
                <a:latin typeface="Times New Roman" pitchFamily="18" charset="0"/>
                <a:cs typeface="Times New Roman" pitchFamily="18" charset="0"/>
              </a:rPr>
              <a:t>Enhanced User Experience About Database System</a:t>
            </a:r>
          </a:p>
          <a:p>
            <a:pPr algn="just">
              <a:buFont typeface="Wingdings" pitchFamily="2" charset="2"/>
              <a:buChar char="Ø"/>
            </a:pPr>
            <a:r>
              <a:rPr lang="en-US" sz="3600" dirty="0">
                <a:latin typeface="Times New Roman" pitchFamily="18" charset="0"/>
                <a:cs typeface="Times New Roman" pitchFamily="18" charset="0"/>
              </a:rPr>
              <a:t>Improved Efficiency and Productivity to understand </a:t>
            </a:r>
            <a:r>
              <a:rPr lang="en-US" sz="3600" dirty="0" err="1">
                <a:latin typeface="Times New Roman" pitchFamily="18" charset="0"/>
                <a:cs typeface="Times New Roman" pitchFamily="18" charset="0"/>
              </a:rPr>
              <a:t>Sql</a:t>
            </a:r>
            <a:r>
              <a:rPr lang="en-US" sz="3600" dirty="0">
                <a:latin typeface="Times New Roman" pitchFamily="18" charset="0"/>
                <a:cs typeface="Times New Roman" pitchFamily="18" charset="0"/>
              </a:rPr>
              <a:t> Queries </a:t>
            </a:r>
          </a:p>
          <a:p>
            <a:pPr algn="just">
              <a:buFont typeface="Wingdings" pitchFamily="2" charset="2"/>
              <a:buChar char="Ø"/>
            </a:pPr>
            <a:r>
              <a:rPr lang="en-US" sz="3600" dirty="0">
                <a:latin typeface="Times New Roman" pitchFamily="18" charset="0"/>
                <a:cs typeface="Times New Roman" pitchFamily="18" charset="0"/>
              </a:rPr>
              <a:t>Continuous Learning and Improvement</a:t>
            </a:r>
          </a:p>
          <a:p>
            <a:pPr algn="just">
              <a:buFont typeface="Wingdings" pitchFamily="2" charset="2"/>
              <a:buChar char="Ø"/>
            </a:pPr>
            <a:r>
              <a:rPr lang="en-US" sz="3600" dirty="0">
                <a:latin typeface="Times New Roman" pitchFamily="18" charset="0"/>
                <a:cs typeface="Times New Roman" pitchFamily="18" charset="0"/>
              </a:rPr>
              <a:t>User Friendly</a:t>
            </a:r>
          </a:p>
          <a:p>
            <a:pPr algn="just">
              <a:buFont typeface="Wingdings" pitchFamily="2" charset="2"/>
              <a:buChar char="Ø"/>
            </a:pPr>
            <a:endParaRPr lang="en-US" sz="3600" dirty="0">
              <a:latin typeface="Times New Roman" pitchFamily="18" charset="0"/>
              <a:cs typeface="Times New Roman" pitchFamily="18" charset="0"/>
            </a:endParaRPr>
          </a:p>
          <a:p>
            <a:pPr algn="just">
              <a:buFont typeface="Wingdings" pitchFamily="2" charset="2"/>
              <a:buChar char="Ø"/>
            </a:pPr>
            <a:endParaRPr lang="en-US" sz="36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B2C5D327-9090-4E51-3656-872B0F9471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91351"/>
            <a:ext cx="997760" cy="9911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ECD6-0C43-118D-F731-5D0A581CF924}"/>
              </a:ext>
            </a:extLst>
          </p:cNvPr>
          <p:cNvSpPr>
            <a:spLocks noGrp="1"/>
          </p:cNvSpPr>
          <p:nvPr>
            <p:ph type="title"/>
          </p:nvPr>
        </p:nvSpPr>
        <p:spPr>
          <a:xfrm>
            <a:off x="457200" y="609600"/>
            <a:ext cx="8229600" cy="1143000"/>
          </a:xfrm>
        </p:spPr>
        <p:txBody>
          <a:bodyPr>
            <a:noAutofit/>
          </a:bodyPr>
          <a:lstStyle/>
          <a:p>
            <a:r>
              <a:rPr lang="en-US" sz="4000" b="1" dirty="0">
                <a:latin typeface="Times New Roman" pitchFamily="18" charset="0"/>
                <a:cs typeface="Times New Roman" pitchFamily="18" charset="0"/>
              </a:rPr>
              <a:t>FLOW CHART</a:t>
            </a:r>
            <a:br>
              <a:rPr lang="en-US"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E43B616E-2C7A-72B7-46CA-F688F050D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71600"/>
            <a:ext cx="6705599" cy="5059362"/>
          </a:xfrm>
        </p:spPr>
      </p:pic>
      <p:pic>
        <p:nvPicPr>
          <p:cNvPr id="6" name="Picture 5">
            <a:extLst>
              <a:ext uri="{FF2B5EF4-FFF2-40B4-BE49-F238E27FC236}">
                <a16:creationId xmlns:a16="http://schemas.microsoft.com/office/drawing/2014/main" id="{C3CA4F4E-B12C-C2E3-5E45-D830B6DCF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69607"/>
            <a:ext cx="997760" cy="991108"/>
          </a:xfrm>
          <a:prstGeom prst="rect">
            <a:avLst/>
          </a:prstGeom>
        </p:spPr>
      </p:pic>
    </p:spTree>
    <p:extLst>
      <p:ext uri="{BB962C8B-B14F-4D97-AF65-F5344CB8AC3E}">
        <p14:creationId xmlns:p14="http://schemas.microsoft.com/office/powerpoint/2010/main" val="16860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6300-B3D6-0166-268E-DADD769CDCF3}"/>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62B7606-9AD4-3AB0-9B90-91811EDFE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3766"/>
            <a:ext cx="997760" cy="991108"/>
          </a:xfrm>
          <a:prstGeom prst="rect">
            <a:avLst/>
          </a:prstGeom>
        </p:spPr>
      </p:pic>
      <p:pic>
        <p:nvPicPr>
          <p:cNvPr id="8" name="Content Placeholder 7">
            <a:extLst>
              <a:ext uri="{FF2B5EF4-FFF2-40B4-BE49-F238E27FC236}">
                <a16:creationId xmlns:a16="http://schemas.microsoft.com/office/drawing/2014/main" id="{D5F62EF9-5447-2EE1-5E27-1573022638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322" y="1583550"/>
            <a:ext cx="8046156" cy="4525963"/>
          </a:xfrm>
        </p:spPr>
      </p:pic>
    </p:spTree>
    <p:extLst>
      <p:ext uri="{BB962C8B-B14F-4D97-AF65-F5344CB8AC3E}">
        <p14:creationId xmlns:p14="http://schemas.microsoft.com/office/powerpoint/2010/main" val="74028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655-C2CB-2703-FF53-1068B71B4681}"/>
              </a:ext>
            </a:extLst>
          </p:cNvPr>
          <p:cNvSpPr>
            <a:spLocks noGrp="1"/>
          </p:cNvSpPr>
          <p:nvPr>
            <p:ph type="title"/>
          </p:nvPr>
        </p:nvSpPr>
        <p:spPr/>
        <p:txBody>
          <a:bodyPr/>
          <a:lstStyle/>
          <a:p>
            <a:r>
              <a:rPr lang="en-IN" sz="4000" b="1" dirty="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CA2B70F1-915F-F043-26EE-61F203526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3766"/>
            <a:ext cx="997760" cy="991108"/>
          </a:xfrm>
          <a:prstGeom prst="rect">
            <a:avLst/>
          </a:prstGeom>
        </p:spPr>
      </p:pic>
      <p:sp>
        <p:nvSpPr>
          <p:cNvPr id="4" name="Content Placeholder 3">
            <a:extLst>
              <a:ext uri="{FF2B5EF4-FFF2-40B4-BE49-F238E27FC236}">
                <a16:creationId xmlns:a16="http://schemas.microsoft.com/office/drawing/2014/main" id="{7499AB00-7E64-7008-E1F7-FCEF2DA66C1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B5267AB-0736-E199-D80E-D0C2B045D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5"/>
            <a:ext cx="8229600" cy="4629150"/>
          </a:xfrm>
          <a:prstGeom prst="rect">
            <a:avLst/>
          </a:prstGeom>
        </p:spPr>
      </p:pic>
    </p:spTree>
    <p:extLst>
      <p:ext uri="{BB962C8B-B14F-4D97-AF65-F5344CB8AC3E}">
        <p14:creationId xmlns:p14="http://schemas.microsoft.com/office/powerpoint/2010/main" val="165201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655-C2CB-2703-FF53-1068B71B4681}"/>
              </a:ext>
            </a:extLst>
          </p:cNvPr>
          <p:cNvSpPr>
            <a:spLocks noGrp="1"/>
          </p:cNvSpPr>
          <p:nvPr>
            <p:ph type="title"/>
          </p:nvPr>
        </p:nvSpPr>
        <p:spPr/>
        <p:txBody>
          <a:bodyPr/>
          <a:lstStyle/>
          <a:p>
            <a:r>
              <a:rPr lang="en-IN" sz="4000" b="1" dirty="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CA2B70F1-915F-F043-26EE-61F203526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3766"/>
            <a:ext cx="997760" cy="991108"/>
          </a:xfrm>
          <a:prstGeom prst="rect">
            <a:avLst/>
          </a:prstGeom>
        </p:spPr>
      </p:pic>
      <p:pic>
        <p:nvPicPr>
          <p:cNvPr id="5" name="Content Placeholder 4">
            <a:extLst>
              <a:ext uri="{FF2B5EF4-FFF2-40B4-BE49-F238E27FC236}">
                <a16:creationId xmlns:a16="http://schemas.microsoft.com/office/drawing/2014/main" id="{1AD3DE04-35EF-71C7-55F3-B1848F37C1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349644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655-C2CB-2703-FF53-1068B71B4681}"/>
              </a:ext>
            </a:extLst>
          </p:cNvPr>
          <p:cNvSpPr>
            <a:spLocks noGrp="1"/>
          </p:cNvSpPr>
          <p:nvPr>
            <p:ph type="title"/>
          </p:nvPr>
        </p:nvSpPr>
        <p:spPr/>
        <p:txBody>
          <a:bodyPr/>
          <a:lstStyle/>
          <a:p>
            <a:r>
              <a:rPr lang="en-IN" sz="4000" b="1" dirty="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CA2B70F1-915F-F043-26EE-61F203526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3766"/>
            <a:ext cx="997760" cy="991108"/>
          </a:xfrm>
          <a:prstGeom prst="rect">
            <a:avLst/>
          </a:prstGeom>
        </p:spPr>
      </p:pic>
      <p:pic>
        <p:nvPicPr>
          <p:cNvPr id="7" name="Content Placeholder 6">
            <a:extLst>
              <a:ext uri="{FF2B5EF4-FFF2-40B4-BE49-F238E27FC236}">
                <a16:creationId xmlns:a16="http://schemas.microsoft.com/office/drawing/2014/main" id="{F86E3915-9E04-7786-2DC1-67AE924B74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61076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4344-7E7D-C445-66CE-274BCD22E533}"/>
              </a:ext>
            </a:extLst>
          </p:cNvPr>
          <p:cNvSpPr>
            <a:spLocks noGrp="1"/>
          </p:cNvSpPr>
          <p:nvPr>
            <p:ph type="title"/>
          </p:nvPr>
        </p:nvSpPr>
        <p:spPr>
          <a:xfrm>
            <a:off x="457200" y="685800"/>
            <a:ext cx="8229600" cy="1143000"/>
          </a:xfrm>
        </p:spPr>
        <p:txBody>
          <a:bodyPr>
            <a:noAutofit/>
          </a:bodyPr>
          <a:lstStyle/>
          <a:p>
            <a:r>
              <a:rPr lang="en-IN" sz="4800" b="1" dirty="0">
                <a:latin typeface="Times New Roman" pitchFamily="18" charset="0"/>
                <a:cs typeface="Times New Roman" pitchFamily="18" charset="0"/>
              </a:rPr>
              <a:t>CONCLUSION</a:t>
            </a:r>
            <a:br>
              <a:rPr lang="en-IN" sz="4800" b="1" dirty="0">
                <a:latin typeface="Times New Roman" pitchFamily="18" charset="0"/>
                <a:cs typeface="Times New Roman" pitchFamily="18" charset="0"/>
              </a:rPr>
            </a:br>
            <a:endParaRPr lang="en-IN" sz="48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75E2077-0E70-90CD-44E5-2E8E0B336C12}"/>
              </a:ext>
            </a:extLst>
          </p:cNvPr>
          <p:cNvSpPr>
            <a:spLocks noGrp="1"/>
          </p:cNvSpPr>
          <p:nvPr>
            <p:ph idx="1"/>
          </p:nvPr>
        </p:nvSpPr>
        <p:spPr/>
        <p:txBody>
          <a:bodyPr>
            <a:noAutofit/>
          </a:bodyPr>
          <a:lstStyle/>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In conclusion, the development of an AI virtual assistant for answering DBMS-related questions offers a promising solution for managing and understanding complex data.</a:t>
            </a:r>
          </a:p>
          <a:p>
            <a:pPr algn="just">
              <a:buFont typeface="Wingdings" pitchFamily="2" charset="2"/>
              <a:buChar char="Ø"/>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This virtual assistant can handle a wide range of queries, from simple questions to complex analytical tasks, and provide users with meaningful insights and recommendations based on their data.</a:t>
            </a:r>
            <a:endParaRPr lang="en-IN"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E91F612-C54A-0886-EEB0-C7779A164C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extLst>
      <p:ext uri="{BB962C8B-B14F-4D97-AF65-F5344CB8AC3E}">
        <p14:creationId xmlns:p14="http://schemas.microsoft.com/office/powerpoint/2010/main" val="385521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     PROBLEM STATEMENT</a:t>
            </a: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Ø"/>
            </a:pPr>
            <a:r>
              <a:rPr lang="en-US" sz="2800" dirty="0">
                <a:latin typeface="Times New Roman" pitchFamily="18" charset="0"/>
                <a:cs typeface="Times New Roman" pitchFamily="18" charset="0"/>
              </a:rPr>
              <a:t>SQL is Strictly Syntax based Query language. It Results in error even if there is a small change in the syntax.</a:t>
            </a: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dirty="0">
                <a:latin typeface="Times New Roman" pitchFamily="18" charset="0"/>
                <a:cs typeface="Times New Roman" pitchFamily="18" charset="0"/>
              </a:rPr>
              <a:t>Design and develop an AI-based virtual assistant for Database Management Systems (DBMS) to assist users in managing and interacting with databases efficiently and effectively.</a:t>
            </a: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dirty="0">
                <a:latin typeface="Times New Roman" pitchFamily="18" charset="0"/>
                <a:cs typeface="Times New Roman" pitchFamily="18" charset="0"/>
              </a:rPr>
              <a:t>An AI-based virtual assistant for Database Management Systems (DBMS) is a software application that utilizes artificial intelligence technologies to assist users in managing and interacting with databases effectively. </a:t>
            </a:r>
          </a:p>
          <a:p>
            <a:pPr marL="0" indent="0" algn="just">
              <a:buNone/>
            </a:pPr>
            <a:endParaRPr lang="en-US" sz="2800" dirty="0">
              <a:latin typeface="Times New Roman" pitchFamily="18" charset="0"/>
              <a:cs typeface="Times New Roman" pitchFamily="18" charset="0"/>
            </a:endParaRPr>
          </a:p>
          <a:p>
            <a:pPr algn="just">
              <a:buFont typeface="Wingdings" pitchFamily="2" charset="2"/>
              <a:buChar char="Ø"/>
            </a:pPr>
            <a:r>
              <a:rPr lang="en-US" sz="2800" dirty="0">
                <a:latin typeface="Times New Roman" pitchFamily="18" charset="0"/>
                <a:cs typeface="Times New Roman" pitchFamily="18" charset="0"/>
              </a:rPr>
              <a:t>This virtual assistant acts as an intelligent intermediary between the user and the DBMS, simplifying complex tasks and improving the user experience.</a:t>
            </a:r>
          </a:p>
          <a:p>
            <a:pPr algn="just"/>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F4E1403-3A27-6A75-FA0E-A734F5E87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5A57-853B-1F73-3CAD-1AC8F5B87F11}"/>
              </a:ext>
            </a:extLst>
          </p:cNvPr>
          <p:cNvSpPr>
            <a:spLocks noGrp="1"/>
          </p:cNvSpPr>
          <p:nvPr>
            <p:ph type="title"/>
          </p:nvPr>
        </p:nvSpPr>
        <p:spPr>
          <a:xfrm>
            <a:off x="457200" y="685800"/>
            <a:ext cx="8229600" cy="1143000"/>
          </a:xfrm>
        </p:spPr>
        <p:txBody>
          <a:bodyPr>
            <a:noAutofit/>
          </a:bodyPr>
          <a:lstStyle/>
          <a:p>
            <a:r>
              <a:rPr lang="en-IN" sz="4000" b="1" dirty="0">
                <a:latin typeface="Times New Roman" pitchFamily="18" charset="0"/>
                <a:cs typeface="Times New Roman" pitchFamily="18" charset="0"/>
              </a:rPr>
              <a:t>ABSTRACT</a:t>
            </a:r>
            <a:br>
              <a:rPr lang="en-IN" sz="4800" dirty="0"/>
            </a:br>
            <a:endParaRPr lang="en-IN" sz="4800" dirty="0"/>
          </a:p>
        </p:txBody>
      </p:sp>
      <p:sp>
        <p:nvSpPr>
          <p:cNvPr id="3" name="Content Placeholder 2">
            <a:extLst>
              <a:ext uri="{FF2B5EF4-FFF2-40B4-BE49-F238E27FC236}">
                <a16:creationId xmlns:a16="http://schemas.microsoft.com/office/drawing/2014/main" id="{EBD1A7C2-0C9F-8E52-4C8E-7C22B0C3492C}"/>
              </a:ext>
            </a:extLst>
          </p:cNvPr>
          <p:cNvSpPr>
            <a:spLocks noGrp="1"/>
          </p:cNvSpPr>
          <p:nvPr>
            <p:ph idx="1"/>
          </p:nvPr>
        </p:nvSpPr>
        <p:spPr>
          <a:xfrm>
            <a:off x="727480" y="1676402"/>
            <a:ext cx="7654520" cy="4525963"/>
          </a:xfrm>
        </p:spPr>
        <p:txBody>
          <a:bodyPr>
            <a:normAutofit fontScale="92500" lnSpcReduction="10000"/>
          </a:bodyPr>
          <a:lstStyle/>
          <a:p>
            <a:pPr algn="just">
              <a:buFont typeface="Wingdings" pitchFamily="2" charset="2"/>
              <a:buChar char="Ø"/>
            </a:pPr>
            <a:r>
              <a:rPr lang="en-US" sz="2800" dirty="0">
                <a:latin typeface="Times New Roman" pitchFamily="18" charset="0"/>
                <a:cs typeface="Times New Roman" pitchFamily="18" charset="0"/>
              </a:rPr>
              <a:t>This project proposes the development of an AI virtual assistant for answering DBMS-related questions.</a:t>
            </a: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dirty="0">
                <a:latin typeface="Times New Roman" pitchFamily="18" charset="0"/>
                <a:cs typeface="Times New Roman" pitchFamily="18" charset="0"/>
              </a:rPr>
              <a:t>The AI virtual assistant uses NLP to understand user queries and provide accurate answers from a database of DBMS-related knowledge.</a:t>
            </a: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dirty="0">
                <a:latin typeface="Times New Roman" pitchFamily="18" charset="0"/>
                <a:cs typeface="Times New Roman" pitchFamily="18" charset="0"/>
              </a:rPr>
              <a:t>Overall, the proposed AI virtual assistant aims to offer an efficient and reliable solution for users to manage and understand their DBMS data.</a:t>
            </a:r>
          </a:p>
          <a:p>
            <a:endParaRPr lang="en-IN" sz="2400" dirty="0"/>
          </a:p>
        </p:txBody>
      </p:sp>
      <p:pic>
        <p:nvPicPr>
          <p:cNvPr id="4" name="Picture 3">
            <a:extLst>
              <a:ext uri="{FF2B5EF4-FFF2-40B4-BE49-F238E27FC236}">
                <a16:creationId xmlns:a16="http://schemas.microsoft.com/office/drawing/2014/main" id="{9F4E1403-3A27-6A75-FA0E-A734F5E87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extLst>
      <p:ext uri="{BB962C8B-B14F-4D97-AF65-F5344CB8AC3E}">
        <p14:creationId xmlns:p14="http://schemas.microsoft.com/office/powerpoint/2010/main" val="71493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8AD9-D5A3-FDD0-2739-E94907F69F67}"/>
              </a:ext>
            </a:extLst>
          </p:cNvPr>
          <p:cNvSpPr>
            <a:spLocks noGrp="1"/>
          </p:cNvSpPr>
          <p:nvPr>
            <p:ph type="title"/>
          </p:nvPr>
        </p:nvSpPr>
        <p:spPr>
          <a:xfrm>
            <a:off x="457200" y="685800"/>
            <a:ext cx="8229600" cy="1143000"/>
          </a:xfrm>
        </p:spPr>
        <p:txBody>
          <a:bodyPr>
            <a:noAutofit/>
          </a:bodyPr>
          <a:lstStyle/>
          <a:p>
            <a:r>
              <a:rPr lang="en-IN" sz="4000" b="1" dirty="0">
                <a:latin typeface="Times New Roman" pitchFamily="18" charset="0"/>
                <a:cs typeface="Times New Roman" pitchFamily="18" charset="0"/>
              </a:rPr>
              <a:t>OBJECTIVE</a:t>
            </a:r>
            <a:br>
              <a:rPr lang="en-IN"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A7F8F02-72E6-0E50-0374-3FDDBC36A5E7}"/>
              </a:ext>
            </a:extLst>
          </p:cNvPr>
          <p:cNvSpPr>
            <a:spLocks noGrp="1"/>
          </p:cNvSpPr>
          <p:nvPr>
            <p:ph idx="1"/>
          </p:nvPr>
        </p:nvSpPr>
        <p:spPr>
          <a:xfrm>
            <a:off x="796520" y="1676402"/>
            <a:ext cx="7737880" cy="4525963"/>
          </a:xfrm>
        </p:spPr>
        <p:txBody>
          <a:bodyPr>
            <a:normAutofit/>
          </a:bodyPr>
          <a:lstStyle/>
          <a:p>
            <a:pPr algn="just">
              <a:buFont typeface="Wingdings" pitchFamily="2" charset="2"/>
              <a:buChar char="Ø"/>
            </a:pPr>
            <a:r>
              <a:rPr lang="en-US" sz="2600" dirty="0">
                <a:latin typeface="Times New Roman" pitchFamily="18" charset="0"/>
                <a:cs typeface="Times New Roman" pitchFamily="18" charset="0"/>
              </a:rPr>
              <a:t>The AI virtual assistant should be capable of understanding natural language queries and providing accurate solution.</a:t>
            </a:r>
          </a:p>
          <a:p>
            <a:pPr algn="just">
              <a:buFont typeface="Wingdings" pitchFamily="2" charset="2"/>
              <a:buChar char="Ø"/>
            </a:pPr>
            <a:endParaRPr lang="en-US" sz="2600" dirty="0">
              <a:latin typeface="Times New Roman" pitchFamily="18" charset="0"/>
              <a:cs typeface="Times New Roman" pitchFamily="18" charset="0"/>
            </a:endParaRPr>
          </a:p>
          <a:p>
            <a:pPr algn="just">
              <a:buFont typeface="Wingdings" pitchFamily="2" charset="2"/>
              <a:buChar char="Ø"/>
            </a:pPr>
            <a:r>
              <a:rPr lang="en-US" sz="2600" dirty="0">
                <a:latin typeface="Times New Roman" pitchFamily="18" charset="0"/>
                <a:cs typeface="Times New Roman" pitchFamily="18" charset="0"/>
              </a:rPr>
              <a:t>The user can easily access database without knowledge of SQL query structures.</a:t>
            </a:r>
          </a:p>
          <a:p>
            <a:pPr algn="just">
              <a:buFont typeface="Wingdings" pitchFamily="2" charset="2"/>
              <a:buChar char="Ø"/>
            </a:pPr>
            <a:endParaRPr lang="en-US" sz="2600" dirty="0">
              <a:latin typeface="Times New Roman" pitchFamily="18" charset="0"/>
              <a:cs typeface="Times New Roman" pitchFamily="18" charset="0"/>
            </a:endParaRPr>
          </a:p>
          <a:p>
            <a:pPr algn="just">
              <a:buFont typeface="Wingdings" pitchFamily="2" charset="2"/>
              <a:buChar char="Ø"/>
            </a:pPr>
            <a:r>
              <a:rPr lang="en-US" sz="2600" dirty="0">
                <a:latin typeface="Times New Roman" pitchFamily="18" charset="0"/>
                <a:cs typeface="Times New Roman" pitchFamily="18" charset="0"/>
              </a:rPr>
              <a:t>This project assists to learn SQL queries structure and database management systems. </a:t>
            </a:r>
          </a:p>
          <a:p>
            <a:endParaRPr lang="en-US" dirty="0"/>
          </a:p>
        </p:txBody>
      </p:sp>
      <p:pic>
        <p:nvPicPr>
          <p:cNvPr id="4" name="Picture 3">
            <a:extLst>
              <a:ext uri="{FF2B5EF4-FFF2-40B4-BE49-F238E27FC236}">
                <a16:creationId xmlns:a16="http://schemas.microsoft.com/office/drawing/2014/main" id="{25352CE6-0ADF-B6DA-3803-A9CA06A2A0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640" y="208935"/>
            <a:ext cx="997760" cy="991108"/>
          </a:xfrm>
          <a:prstGeom prst="rect">
            <a:avLst/>
          </a:prstGeom>
        </p:spPr>
      </p:pic>
    </p:spTree>
    <p:extLst>
      <p:ext uri="{BB962C8B-B14F-4D97-AF65-F5344CB8AC3E}">
        <p14:creationId xmlns:p14="http://schemas.microsoft.com/office/powerpoint/2010/main" val="175993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157B-37B5-7F86-F63E-1DB02A232756}"/>
              </a:ext>
            </a:extLst>
          </p:cNvPr>
          <p:cNvSpPr>
            <a:spLocks noGrp="1"/>
          </p:cNvSpPr>
          <p:nvPr>
            <p:ph type="title"/>
          </p:nvPr>
        </p:nvSpPr>
        <p:spPr>
          <a:xfrm>
            <a:off x="762000" y="685800"/>
            <a:ext cx="8229600" cy="1143000"/>
          </a:xfrm>
        </p:spPr>
        <p:txBody>
          <a:bodyPr>
            <a:noAutofit/>
          </a:bodyPr>
          <a:lstStyle/>
          <a:p>
            <a:r>
              <a:rPr lang="en-IN" sz="4000" b="1" dirty="0">
                <a:latin typeface="Times New Roman" pitchFamily="18" charset="0"/>
                <a:cs typeface="Times New Roman" pitchFamily="18" charset="0"/>
              </a:rPr>
              <a:t>EXISTING SYSTEM</a:t>
            </a:r>
            <a:br>
              <a:rPr lang="en-IN"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D362DCE-2B6C-D126-BC3A-1EBBDBFA7F6E}"/>
              </a:ext>
            </a:extLst>
          </p:cNvPr>
          <p:cNvSpPr>
            <a:spLocks noGrp="1"/>
          </p:cNvSpPr>
          <p:nvPr>
            <p:ph idx="1"/>
          </p:nvPr>
        </p:nvSpPr>
        <p:spPr>
          <a:xfrm>
            <a:off x="457200" y="1143000"/>
            <a:ext cx="8229600" cy="4525963"/>
          </a:xfrm>
        </p:spPr>
        <p:txBody>
          <a:bodyPr>
            <a:noAutofit/>
          </a:bodyPr>
          <a:lstStyle/>
          <a:p>
            <a:pPr algn="just"/>
            <a:endParaRPr lang="en-US" sz="2800" dirty="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400" b="1" dirty="0">
                <a:solidFill>
                  <a:schemeClr val="tx1">
                    <a:lumMod val="95000"/>
                    <a:lumOff val="5000"/>
                  </a:schemeClr>
                </a:solidFill>
                <a:latin typeface="Times New Roman" pitchFamily="18" charset="0"/>
                <a:cs typeface="Times New Roman" pitchFamily="18" charset="0"/>
              </a:rPr>
              <a:t>Amazon </a:t>
            </a:r>
            <a:r>
              <a:rPr lang="en-US" sz="2400" b="1" dirty="0" err="1">
                <a:solidFill>
                  <a:schemeClr val="tx1">
                    <a:lumMod val="95000"/>
                    <a:lumOff val="5000"/>
                  </a:schemeClr>
                </a:solidFill>
                <a:latin typeface="Times New Roman" pitchFamily="18" charset="0"/>
                <a:cs typeface="Times New Roman" pitchFamily="18" charset="0"/>
              </a:rPr>
              <a:t>Alexa</a:t>
            </a:r>
            <a:r>
              <a:rPr lang="en-US" sz="2400" b="1" dirty="0">
                <a:solidFill>
                  <a:schemeClr val="tx1">
                    <a:lumMod val="95000"/>
                    <a:lumOff val="5000"/>
                  </a:schemeClr>
                </a:solidFill>
                <a:latin typeface="Times New Roman" pitchFamily="18" charset="0"/>
                <a:cs typeface="Times New Roman" pitchFamily="18" charset="0"/>
              </a:rPr>
              <a:t>: </a:t>
            </a:r>
          </a:p>
          <a:p>
            <a:pPr algn="just">
              <a:buNone/>
            </a:pPr>
            <a:r>
              <a:rPr lang="en-US" sz="2400" dirty="0">
                <a:solidFill>
                  <a:schemeClr val="tx1">
                    <a:lumMod val="95000"/>
                    <a:lumOff val="5000"/>
                  </a:schemeClr>
                </a:solidFill>
                <a:latin typeface="Times New Roman" pitchFamily="18" charset="0"/>
                <a:cs typeface="Times New Roman" pitchFamily="18" charset="0"/>
              </a:rPr>
              <a:t>       Amazon's virtual assistant, </a:t>
            </a:r>
            <a:r>
              <a:rPr lang="en-US" sz="2400" dirty="0" err="1">
                <a:solidFill>
                  <a:schemeClr val="tx1">
                    <a:lumMod val="95000"/>
                    <a:lumOff val="5000"/>
                  </a:schemeClr>
                </a:solidFill>
                <a:latin typeface="Times New Roman" pitchFamily="18" charset="0"/>
                <a:cs typeface="Times New Roman" pitchFamily="18" charset="0"/>
              </a:rPr>
              <a:t>Alexa</a:t>
            </a:r>
            <a:r>
              <a:rPr lang="en-US" sz="2400" dirty="0">
                <a:solidFill>
                  <a:schemeClr val="tx1">
                    <a:lumMod val="95000"/>
                    <a:lumOff val="5000"/>
                  </a:schemeClr>
                </a:solidFill>
                <a:latin typeface="Times New Roman" pitchFamily="18" charset="0"/>
                <a:cs typeface="Times New Roman" pitchFamily="18" charset="0"/>
              </a:rPr>
              <a:t>, has integration with various DBMS platforms. Using </a:t>
            </a:r>
            <a:r>
              <a:rPr lang="en-US" sz="2400" dirty="0" err="1">
                <a:solidFill>
                  <a:schemeClr val="tx1">
                    <a:lumMod val="95000"/>
                    <a:lumOff val="5000"/>
                  </a:schemeClr>
                </a:solidFill>
                <a:latin typeface="Times New Roman" pitchFamily="18" charset="0"/>
                <a:cs typeface="Times New Roman" pitchFamily="18" charset="0"/>
              </a:rPr>
              <a:t>Alexa</a:t>
            </a:r>
            <a:r>
              <a:rPr lang="en-US" sz="2400" dirty="0">
                <a:solidFill>
                  <a:schemeClr val="tx1">
                    <a:lumMod val="95000"/>
                    <a:lumOff val="5000"/>
                  </a:schemeClr>
                </a:solidFill>
                <a:latin typeface="Times New Roman" pitchFamily="18" charset="0"/>
                <a:cs typeface="Times New Roman" pitchFamily="18" charset="0"/>
              </a:rPr>
              <a:t> Skills Kit (ASK), developers can build custom skills to interact with databases and perform tasks like retrieving information, querying data, and executing commands.</a:t>
            </a:r>
          </a:p>
          <a:p>
            <a:pPr algn="just">
              <a:buFont typeface="Wingdings" pitchFamily="2" charset="2"/>
              <a:buChar char="Ø"/>
            </a:pPr>
            <a:r>
              <a:rPr lang="en-US" sz="2400" b="1" dirty="0">
                <a:solidFill>
                  <a:schemeClr val="tx1">
                    <a:lumMod val="95000"/>
                    <a:lumOff val="5000"/>
                  </a:schemeClr>
                </a:solidFill>
                <a:latin typeface="Times New Roman" pitchFamily="18" charset="0"/>
                <a:cs typeface="Times New Roman" pitchFamily="18" charset="0"/>
              </a:rPr>
              <a:t>Microsoft </a:t>
            </a:r>
            <a:r>
              <a:rPr lang="en-US" sz="2400" b="1" dirty="0" err="1">
                <a:solidFill>
                  <a:schemeClr val="tx1">
                    <a:lumMod val="95000"/>
                    <a:lumOff val="5000"/>
                  </a:schemeClr>
                </a:solidFill>
                <a:latin typeface="Times New Roman" pitchFamily="18" charset="0"/>
                <a:cs typeface="Times New Roman" pitchFamily="18" charset="0"/>
              </a:rPr>
              <a:t>Cortana</a:t>
            </a:r>
            <a:r>
              <a:rPr lang="en-US" sz="2400" b="1" dirty="0">
                <a:solidFill>
                  <a:schemeClr val="tx1">
                    <a:lumMod val="95000"/>
                    <a:lumOff val="5000"/>
                  </a:schemeClr>
                </a:solidFill>
                <a:latin typeface="Times New Roman" pitchFamily="18" charset="0"/>
                <a:cs typeface="Times New Roman" pitchFamily="18" charset="0"/>
              </a:rPr>
              <a:t>: </a:t>
            </a:r>
          </a:p>
          <a:p>
            <a:pPr algn="just">
              <a:buNone/>
            </a:pPr>
            <a:r>
              <a:rPr lang="en-US" sz="2400" dirty="0">
                <a:solidFill>
                  <a:schemeClr val="tx1">
                    <a:lumMod val="95000"/>
                    <a:lumOff val="5000"/>
                  </a:schemeClr>
                </a:solidFill>
                <a:latin typeface="Times New Roman" pitchFamily="18" charset="0"/>
                <a:cs typeface="Times New Roman" pitchFamily="18" charset="0"/>
              </a:rPr>
              <a:t>         Microsoft's virtual assistant, </a:t>
            </a:r>
            <a:r>
              <a:rPr lang="en-US" sz="2400" dirty="0" err="1">
                <a:solidFill>
                  <a:schemeClr val="tx1">
                    <a:lumMod val="95000"/>
                    <a:lumOff val="5000"/>
                  </a:schemeClr>
                </a:solidFill>
                <a:latin typeface="Times New Roman" pitchFamily="18" charset="0"/>
                <a:cs typeface="Times New Roman" pitchFamily="18" charset="0"/>
              </a:rPr>
              <a:t>Cortana</a:t>
            </a:r>
            <a:r>
              <a:rPr lang="en-US" sz="2400" dirty="0">
                <a:solidFill>
                  <a:schemeClr val="tx1">
                    <a:lumMod val="95000"/>
                    <a:lumOff val="5000"/>
                  </a:schemeClr>
                </a:solidFill>
                <a:latin typeface="Times New Roman" pitchFamily="18" charset="0"/>
                <a:cs typeface="Times New Roman" pitchFamily="18" charset="0"/>
              </a:rPr>
              <a:t>, also supports DBMS integration. With the help of </a:t>
            </a:r>
            <a:r>
              <a:rPr lang="en-US" sz="2400" dirty="0" err="1">
                <a:solidFill>
                  <a:schemeClr val="tx1">
                    <a:lumMod val="95000"/>
                    <a:lumOff val="5000"/>
                  </a:schemeClr>
                </a:solidFill>
                <a:latin typeface="Times New Roman" pitchFamily="18" charset="0"/>
                <a:cs typeface="Times New Roman" pitchFamily="18" charset="0"/>
              </a:rPr>
              <a:t>Cortana</a:t>
            </a:r>
            <a:r>
              <a:rPr lang="en-US" sz="2400" dirty="0">
                <a:solidFill>
                  <a:schemeClr val="tx1">
                    <a:lumMod val="95000"/>
                    <a:lumOff val="5000"/>
                  </a:schemeClr>
                </a:solidFill>
                <a:latin typeface="Times New Roman" pitchFamily="18" charset="0"/>
                <a:cs typeface="Times New Roman" pitchFamily="18" charset="0"/>
              </a:rPr>
              <a:t> Skills Kit (CSK), developers can create skills that leverage AI and natural language processing to interact with databases and perform tasks.</a:t>
            </a:r>
          </a:p>
          <a:p>
            <a:pPr algn="just"/>
            <a:endParaRPr lang="en-US" sz="2800" dirty="0">
              <a:solidFill>
                <a:schemeClr val="tx1">
                  <a:lumMod val="95000"/>
                  <a:lumOff val="5000"/>
                </a:schemeClr>
              </a:solidFill>
              <a:latin typeface="Times New Roman" pitchFamily="18" charset="0"/>
              <a:cs typeface="Times New Roman" pitchFamily="18" charset="0"/>
            </a:endParaRPr>
          </a:p>
          <a:p>
            <a:pPr algn="just"/>
            <a:endParaRPr lang="en-US" sz="2800" dirty="0">
              <a:solidFill>
                <a:schemeClr val="tx1">
                  <a:lumMod val="95000"/>
                  <a:lumOff val="5000"/>
                </a:schemeClr>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52554F0-6146-FA2B-5315-FBA511C38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extLst>
      <p:ext uri="{BB962C8B-B14F-4D97-AF65-F5344CB8AC3E}">
        <p14:creationId xmlns:p14="http://schemas.microsoft.com/office/powerpoint/2010/main" val="117859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0"/>
            <a:ext cx="8229600" cy="5059367"/>
          </a:xfrm>
        </p:spPr>
        <p:txBody>
          <a:bodyPr>
            <a:normAutofit fontScale="77500" lnSpcReduction="20000"/>
          </a:bodyPr>
          <a:lstStyle/>
          <a:p>
            <a:pPr algn="just">
              <a:buFont typeface="Wingdings" pitchFamily="2" charset="2"/>
              <a:buChar char="Ø"/>
            </a:pPr>
            <a:endParaRPr lang="en-US" b="1" dirty="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b="1" dirty="0">
                <a:solidFill>
                  <a:schemeClr val="tx1">
                    <a:lumMod val="95000"/>
                    <a:lumOff val="5000"/>
                  </a:schemeClr>
                </a:solidFill>
                <a:latin typeface="Times New Roman" pitchFamily="18" charset="0"/>
                <a:cs typeface="Times New Roman" pitchFamily="18" charset="0"/>
              </a:rPr>
              <a:t>IBM Watson Assistant: </a:t>
            </a:r>
          </a:p>
          <a:p>
            <a:pPr algn="just">
              <a:buNone/>
            </a:pPr>
            <a:r>
              <a:rPr lang="en-US" dirty="0">
                <a:solidFill>
                  <a:schemeClr val="tx1">
                    <a:lumMod val="95000"/>
                    <a:lumOff val="5000"/>
                  </a:schemeClr>
                </a:solidFill>
                <a:latin typeface="Times New Roman" pitchFamily="18" charset="0"/>
                <a:cs typeface="Times New Roman" pitchFamily="18" charset="0"/>
              </a:rPr>
              <a:t>      IBM's Watson Assistant is a powerful AI-based virtual assistant that can be integrated with DBMS systems. It allows developers to build conversational interfaces that can retrieve and manipulate data from databases using natural language queries.</a:t>
            </a:r>
          </a:p>
          <a:p>
            <a:pPr algn="just">
              <a:buFont typeface="Wingdings" pitchFamily="2" charset="2"/>
              <a:buChar char="Ø"/>
            </a:pPr>
            <a:endParaRPr lang="en-US" dirty="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b="1" dirty="0">
                <a:solidFill>
                  <a:schemeClr val="tx1">
                    <a:lumMod val="95000"/>
                    <a:lumOff val="5000"/>
                  </a:schemeClr>
                </a:solidFill>
                <a:latin typeface="Times New Roman" pitchFamily="18" charset="0"/>
                <a:cs typeface="Times New Roman" pitchFamily="18" charset="0"/>
              </a:rPr>
              <a:t>Google Assistant: </a:t>
            </a:r>
          </a:p>
          <a:p>
            <a:pPr algn="just">
              <a:buNone/>
            </a:pPr>
            <a:r>
              <a:rPr lang="en-US" dirty="0">
                <a:solidFill>
                  <a:schemeClr val="tx1">
                    <a:lumMod val="95000"/>
                    <a:lumOff val="5000"/>
                  </a:schemeClr>
                </a:solidFill>
                <a:latin typeface="Times New Roman" pitchFamily="18" charset="0"/>
                <a:cs typeface="Times New Roman" pitchFamily="18" charset="0"/>
              </a:rPr>
              <a:t>      Google Assistant is another popular virtual assistant that can be integrated with DBMS platforms. Developers can create custom actions for Google Assistant using </a:t>
            </a:r>
            <a:r>
              <a:rPr lang="en-US" dirty="0" err="1">
                <a:solidFill>
                  <a:schemeClr val="tx1">
                    <a:lumMod val="95000"/>
                    <a:lumOff val="5000"/>
                  </a:schemeClr>
                </a:solidFill>
                <a:latin typeface="Times New Roman" pitchFamily="18" charset="0"/>
                <a:cs typeface="Times New Roman" pitchFamily="18" charset="0"/>
              </a:rPr>
              <a:t>Dialogflow</a:t>
            </a:r>
            <a:r>
              <a:rPr lang="en-US" dirty="0">
                <a:solidFill>
                  <a:schemeClr val="tx1">
                    <a:lumMod val="95000"/>
                    <a:lumOff val="5000"/>
                  </a:schemeClr>
                </a:solidFill>
                <a:latin typeface="Times New Roman" pitchFamily="18" charset="0"/>
                <a:cs typeface="Times New Roman" pitchFamily="18" charset="0"/>
              </a:rPr>
              <a:t>, which enables interaction with databases through natural language understanding and processing.</a:t>
            </a:r>
          </a:p>
          <a:p>
            <a:endParaRPr lang="en-US" dirty="0"/>
          </a:p>
        </p:txBody>
      </p:sp>
      <p:pic>
        <p:nvPicPr>
          <p:cNvPr id="4" name="Picture 3">
            <a:extLst>
              <a:ext uri="{FF2B5EF4-FFF2-40B4-BE49-F238E27FC236}">
                <a16:creationId xmlns:a16="http://schemas.microsoft.com/office/drawing/2014/main" id="{E52554F0-6146-FA2B-5315-FBA511C38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1D4A-5E07-2E56-81CE-C30724D0AA60}"/>
              </a:ext>
            </a:extLst>
          </p:cNvPr>
          <p:cNvSpPr>
            <a:spLocks noGrp="1"/>
          </p:cNvSpPr>
          <p:nvPr>
            <p:ph type="title"/>
          </p:nvPr>
        </p:nvSpPr>
        <p:spPr>
          <a:xfrm>
            <a:off x="457200" y="609600"/>
            <a:ext cx="8229600" cy="1143000"/>
          </a:xfrm>
        </p:spPr>
        <p:txBody>
          <a:bodyPr>
            <a:noAutofit/>
          </a:bodyPr>
          <a:lstStyle/>
          <a:p>
            <a:r>
              <a:rPr lang="en-IN" sz="4000" b="1" dirty="0">
                <a:latin typeface="Times New Roman" pitchFamily="18" charset="0"/>
                <a:cs typeface="Times New Roman" pitchFamily="18" charset="0"/>
              </a:rPr>
              <a:t>PROPOSED SYSTEM</a:t>
            </a:r>
            <a:br>
              <a:rPr lang="en-IN" sz="4000" dirty="0"/>
            </a:br>
            <a:endParaRPr lang="en-IN" sz="4000" dirty="0"/>
          </a:p>
        </p:txBody>
      </p:sp>
      <p:sp>
        <p:nvSpPr>
          <p:cNvPr id="3" name="Content Placeholder 2">
            <a:extLst>
              <a:ext uri="{FF2B5EF4-FFF2-40B4-BE49-F238E27FC236}">
                <a16:creationId xmlns:a16="http://schemas.microsoft.com/office/drawing/2014/main" id="{E0FCBCEE-F9C3-889F-CFBB-FC8B9D3AC434}"/>
              </a:ext>
            </a:extLst>
          </p:cNvPr>
          <p:cNvSpPr>
            <a:spLocks noGrp="1"/>
          </p:cNvSpPr>
          <p:nvPr>
            <p:ph idx="1"/>
          </p:nvPr>
        </p:nvSpPr>
        <p:spPr>
          <a:xfrm>
            <a:off x="533400" y="1371600"/>
            <a:ext cx="8077200" cy="4572000"/>
          </a:xfrm>
        </p:spPr>
        <p:txBody>
          <a:bodyPr>
            <a:noAutofit/>
          </a:bodyPr>
          <a:lstStyle/>
          <a:p>
            <a:pPr>
              <a:buFont typeface="Wingdings" pitchFamily="2" charset="2"/>
              <a:buChar char="Ø"/>
            </a:pPr>
            <a:r>
              <a:rPr lang="en-US" sz="2800" b="1" dirty="0">
                <a:solidFill>
                  <a:schemeClr val="tx1">
                    <a:lumMod val="95000"/>
                    <a:lumOff val="5000"/>
                  </a:schemeClr>
                </a:solidFill>
                <a:latin typeface="Times New Roman" pitchFamily="18" charset="0"/>
                <a:cs typeface="Times New Roman" pitchFamily="18" charset="0"/>
              </a:rPr>
              <a:t>Natural Language Interface</a:t>
            </a:r>
            <a:r>
              <a:rPr lang="en-US" sz="2800" dirty="0">
                <a:solidFill>
                  <a:schemeClr val="tx1">
                    <a:lumMod val="95000"/>
                    <a:lumOff val="5000"/>
                  </a:schemeClr>
                </a:solidFill>
                <a:latin typeface="Times New Roman" pitchFamily="18" charset="0"/>
                <a:cs typeface="Times New Roman" pitchFamily="18" charset="0"/>
              </a:rPr>
              <a:t>: </a:t>
            </a:r>
          </a:p>
          <a:p>
            <a:pPr algn="just">
              <a:buNone/>
            </a:pPr>
            <a:r>
              <a:rPr lang="en-US" sz="2800" dirty="0">
                <a:solidFill>
                  <a:schemeClr val="tx1">
                    <a:lumMod val="95000"/>
                    <a:lumOff val="5000"/>
                  </a:schemeClr>
                </a:solidFill>
                <a:latin typeface="Times New Roman" pitchFamily="18" charset="0"/>
                <a:cs typeface="Times New Roman" pitchFamily="18" charset="0"/>
              </a:rPr>
              <a:t>            </a:t>
            </a:r>
            <a:r>
              <a:rPr lang="en-US" sz="2500" dirty="0">
                <a:solidFill>
                  <a:schemeClr val="tx1">
                    <a:lumMod val="95000"/>
                    <a:lumOff val="5000"/>
                  </a:schemeClr>
                </a:solidFill>
                <a:latin typeface="Times New Roman" pitchFamily="18" charset="0"/>
                <a:cs typeface="Times New Roman" pitchFamily="18" charset="0"/>
              </a:rPr>
              <a:t>The virtual assistant is to have a natural language interface that allows users to interact with the DBMS using spoken or written language. </a:t>
            </a:r>
          </a:p>
          <a:p>
            <a:pPr algn="just">
              <a:buFont typeface="Wingdings" pitchFamily="2" charset="2"/>
              <a:buChar char="Ø"/>
            </a:pPr>
            <a:r>
              <a:rPr lang="en-US" sz="2800" b="1" dirty="0">
                <a:solidFill>
                  <a:schemeClr val="tx1">
                    <a:lumMod val="95000"/>
                    <a:lumOff val="5000"/>
                  </a:schemeClr>
                </a:solidFill>
                <a:latin typeface="Times New Roman" pitchFamily="18" charset="0"/>
                <a:cs typeface="Times New Roman" pitchFamily="18" charset="0"/>
              </a:rPr>
              <a:t>Query Processing and Optimization</a:t>
            </a:r>
            <a:r>
              <a:rPr lang="en-US" sz="2800" dirty="0">
                <a:solidFill>
                  <a:schemeClr val="tx1">
                    <a:lumMod val="95000"/>
                    <a:lumOff val="5000"/>
                  </a:schemeClr>
                </a:solidFill>
                <a:latin typeface="Times New Roman" pitchFamily="18" charset="0"/>
                <a:cs typeface="Times New Roman" pitchFamily="18" charset="0"/>
              </a:rPr>
              <a:t>: </a:t>
            </a:r>
          </a:p>
          <a:p>
            <a:pPr algn="just">
              <a:buNone/>
            </a:pPr>
            <a:r>
              <a:rPr lang="en-US" sz="2800" dirty="0">
                <a:solidFill>
                  <a:schemeClr val="tx1">
                    <a:lumMod val="95000"/>
                    <a:lumOff val="5000"/>
                  </a:schemeClr>
                </a:solidFill>
                <a:latin typeface="Times New Roman" pitchFamily="18" charset="0"/>
                <a:cs typeface="Times New Roman" pitchFamily="18" charset="0"/>
              </a:rPr>
              <a:t>            </a:t>
            </a:r>
            <a:r>
              <a:rPr lang="en-US" sz="2500" dirty="0">
                <a:solidFill>
                  <a:schemeClr val="tx1">
                    <a:lumMod val="95000"/>
                    <a:lumOff val="5000"/>
                  </a:schemeClr>
                </a:solidFill>
                <a:latin typeface="Times New Roman" pitchFamily="18" charset="0"/>
                <a:cs typeface="Times New Roman" pitchFamily="18" charset="0"/>
              </a:rPr>
              <a:t>It is able to analyze user queries, optimize them for efficient execution, and generate the corresponding SQL statements to retrieve or manipulate data from the database.</a:t>
            </a:r>
          </a:p>
        </p:txBody>
      </p:sp>
      <p:pic>
        <p:nvPicPr>
          <p:cNvPr id="4" name="Picture 3">
            <a:extLst>
              <a:ext uri="{FF2B5EF4-FFF2-40B4-BE49-F238E27FC236}">
                <a16:creationId xmlns:a16="http://schemas.microsoft.com/office/drawing/2014/main" id="{6846E7EF-81F5-D4F9-895B-36100D09A9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69607"/>
            <a:ext cx="997760" cy="991108"/>
          </a:xfrm>
          <a:prstGeom prst="rect">
            <a:avLst/>
          </a:prstGeom>
        </p:spPr>
      </p:pic>
    </p:spTree>
    <p:extLst>
      <p:ext uri="{BB962C8B-B14F-4D97-AF65-F5344CB8AC3E}">
        <p14:creationId xmlns:p14="http://schemas.microsoft.com/office/powerpoint/2010/main" val="11490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7"/>
          </a:xfrm>
        </p:spPr>
        <p:txBody>
          <a:bodyPr>
            <a:normAutofit fontScale="85000" lnSpcReduction="20000"/>
          </a:bodyPr>
          <a:lstStyle/>
          <a:p>
            <a:pPr>
              <a:buFont typeface="Wingdings" pitchFamily="2" charset="2"/>
              <a:buChar char="Ø"/>
            </a:pPr>
            <a:endParaRPr lang="en-US" b="1" dirty="0">
              <a:latin typeface="Times New Roman" pitchFamily="18" charset="0"/>
              <a:cs typeface="Times New Roman" pitchFamily="18" charset="0"/>
            </a:endParaRPr>
          </a:p>
          <a:p>
            <a:pPr>
              <a:buFont typeface="Wingdings" pitchFamily="2" charset="2"/>
              <a:buChar char="Ø"/>
            </a:pPr>
            <a:endParaRPr lang="en-US" b="1" dirty="0">
              <a:latin typeface="Times New Roman" pitchFamily="18" charset="0"/>
              <a:cs typeface="Times New Roman" pitchFamily="18" charset="0"/>
            </a:endParaRPr>
          </a:p>
          <a:p>
            <a:pPr>
              <a:buFont typeface="Wingdings" pitchFamily="2" charset="2"/>
              <a:buChar char="Ø"/>
            </a:pPr>
            <a:endParaRPr lang="en-US" b="1" dirty="0">
              <a:latin typeface="Times New Roman" pitchFamily="18" charset="0"/>
              <a:cs typeface="Times New Roman" pitchFamily="18" charset="0"/>
            </a:endParaRPr>
          </a:p>
          <a:p>
            <a:pPr>
              <a:buFont typeface="Wingdings" pitchFamily="2" charset="2"/>
              <a:buChar char="Ø"/>
            </a:pPr>
            <a:r>
              <a:rPr lang="en-US" b="1" dirty="0">
                <a:latin typeface="Times New Roman" pitchFamily="18" charset="0"/>
                <a:cs typeface="Times New Roman" pitchFamily="18" charset="0"/>
              </a:rPr>
              <a:t>Intelligent Suggestions</a:t>
            </a:r>
            <a:r>
              <a:rPr lang="en-US" dirty="0"/>
              <a:t>: </a:t>
            </a:r>
          </a:p>
          <a:p>
            <a:pPr algn="just">
              <a:buNone/>
            </a:pPr>
            <a:r>
              <a:rPr lang="en-US" sz="2800" dirty="0">
                <a:latin typeface="Times New Roman" pitchFamily="18" charset="0"/>
                <a:cs typeface="Times New Roman" pitchFamily="18" charset="0"/>
              </a:rPr>
              <a:t>           The virtual assistant should provide intelligent suggestions to users based on their queries and actions. It can analyze the user's intent and context to offer relevant recommendations, such as suggesting alternative queries, proposing optimizations, or providing insights on data patterns or trends.</a:t>
            </a:r>
          </a:p>
          <a:p>
            <a:pPr algn="just">
              <a:buFont typeface="Wingdings" pitchFamily="2" charset="2"/>
              <a:buChar char="Ø"/>
            </a:pPr>
            <a:endParaRPr lang="en-US" sz="2800" dirty="0">
              <a:latin typeface="Times New Roman" pitchFamily="18" charset="0"/>
              <a:cs typeface="Times New Roman" pitchFamily="18" charset="0"/>
            </a:endParaRPr>
          </a:p>
          <a:p>
            <a:pPr algn="just">
              <a:buFont typeface="Wingdings" pitchFamily="2" charset="2"/>
              <a:buChar char="Ø"/>
            </a:pPr>
            <a:r>
              <a:rPr lang="en-US" sz="2800" b="1" dirty="0">
                <a:latin typeface="Times New Roman" pitchFamily="18" charset="0"/>
                <a:cs typeface="Times New Roman" pitchFamily="18" charset="0"/>
              </a:rPr>
              <a:t>Machine Learning and Automation</a:t>
            </a:r>
            <a:r>
              <a:rPr lang="en-US" sz="2800" dirty="0">
                <a:latin typeface="Times New Roman" pitchFamily="18" charset="0"/>
                <a:cs typeface="Times New Roman" pitchFamily="18" charset="0"/>
              </a:rPr>
              <a:t>: </a:t>
            </a:r>
          </a:p>
          <a:p>
            <a:pPr algn="just">
              <a:buNone/>
            </a:pPr>
            <a:r>
              <a:rPr lang="en-US" sz="2800" dirty="0">
                <a:latin typeface="Times New Roman" pitchFamily="18" charset="0"/>
                <a:cs typeface="Times New Roman" pitchFamily="18" charset="0"/>
              </a:rPr>
              <a:t>           The virtual assistant can leverage machine learning techniques to continuously learn from user interactions and improve its performance over time. It can automate repetitive tasks, such as generating routine reports or performing database maintenance activities, based on learned patterns and user preferences.</a:t>
            </a:r>
          </a:p>
        </p:txBody>
      </p:sp>
      <p:pic>
        <p:nvPicPr>
          <p:cNvPr id="4" name="Picture 3">
            <a:extLst>
              <a:ext uri="{FF2B5EF4-FFF2-40B4-BE49-F238E27FC236}">
                <a16:creationId xmlns:a16="http://schemas.microsoft.com/office/drawing/2014/main" id="{9F4E1403-3A27-6A75-FA0E-A734F5E87C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8935"/>
            <a:ext cx="997760" cy="9911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17CD-42A5-4993-C346-155C3890F1B5}"/>
              </a:ext>
            </a:extLst>
          </p:cNvPr>
          <p:cNvSpPr>
            <a:spLocks noGrp="1"/>
          </p:cNvSpPr>
          <p:nvPr>
            <p:ph type="title"/>
          </p:nvPr>
        </p:nvSpPr>
        <p:spPr/>
        <p:txBody>
          <a:bodyPr>
            <a:normAutofit fontScale="90000"/>
          </a:bodyPr>
          <a:lstStyle/>
          <a:p>
            <a:r>
              <a:rPr lang="en-US" b="1" dirty="0">
                <a:latin typeface="Times New Roman" pitchFamily="18" charset="0"/>
                <a:cs typeface="Times New Roman" pitchFamily="18" charset="0"/>
              </a:rPr>
              <a:t> </a:t>
            </a:r>
            <a:r>
              <a:rPr lang="en-US" sz="4000" b="1" dirty="0">
                <a:latin typeface="Times New Roman" pitchFamily="18" charset="0"/>
                <a:cs typeface="Times New Roman" pitchFamily="18" charset="0"/>
              </a:rPr>
              <a:t>TOOLS USED FOR                IMPLEMENTATION</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64352CC-5D04-F647-2E71-245EE1C87B3D}"/>
              </a:ext>
            </a:extLst>
          </p:cNvPr>
          <p:cNvSpPr>
            <a:spLocks noGrp="1"/>
          </p:cNvSpPr>
          <p:nvPr>
            <p:ph idx="1"/>
          </p:nvPr>
        </p:nvSpPr>
        <p:spPr>
          <a:xfrm>
            <a:off x="457200" y="1619866"/>
            <a:ext cx="8229600" cy="4525963"/>
          </a:xfrm>
        </p:spPr>
        <p:txBody>
          <a:bodyPr>
            <a:noAutofit/>
          </a:bodyPr>
          <a:lstStyle/>
          <a:p>
            <a:pPr algn="just">
              <a:buFont typeface="Wingdings" pitchFamily="2" charset="2"/>
              <a:buChar char="Ø"/>
            </a:pPr>
            <a:r>
              <a:rPr lang="en-US" sz="2400" dirty="0" err="1">
                <a:latin typeface="Times New Roman" pitchFamily="18" charset="0"/>
                <a:cs typeface="Times New Roman" pitchFamily="18" charset="0"/>
              </a:rPr>
              <a:t>SmartDB</a:t>
            </a:r>
            <a:r>
              <a:rPr lang="en-US" sz="2400" dirty="0">
                <a:latin typeface="Times New Roman" pitchFamily="18" charset="0"/>
                <a:cs typeface="Times New Roman" pitchFamily="18" charset="0"/>
              </a:rPr>
              <a:t> is a large language model that was created using a combination of several different tools and technologies. Here are some of the key components that were used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b="1" dirty="0" err="1">
                <a:latin typeface="Times New Roman" pitchFamily="18" charset="0"/>
                <a:cs typeface="Times New Roman" pitchFamily="18" charset="0"/>
              </a:rPr>
              <a:t>OpenAI</a:t>
            </a:r>
            <a:r>
              <a:rPr lang="en-US" sz="2400" b="1" dirty="0">
                <a:latin typeface="Times New Roman" pitchFamily="18" charset="0"/>
                <a:cs typeface="Times New Roman" pitchFamily="18" charset="0"/>
              </a:rPr>
              <a:t> API: </a:t>
            </a:r>
          </a:p>
          <a:p>
            <a:pPr algn="just">
              <a:buNone/>
            </a:pP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OpenAI</a:t>
            </a:r>
            <a:r>
              <a:rPr lang="en-US" sz="2400" dirty="0">
                <a:latin typeface="Times New Roman" pitchFamily="18" charset="0"/>
                <a:cs typeface="Times New Roman" pitchFamily="18" charset="0"/>
              </a:rPr>
              <a:t> API provides access to a wide range of machine learning </a:t>
            </a:r>
            <a:r>
              <a:rPr lang="en-US" sz="2400" dirty="0" err="1">
                <a:latin typeface="Times New Roman" pitchFamily="18" charset="0"/>
                <a:cs typeface="Times New Roman" pitchFamily="18" charset="0"/>
              </a:rPr>
              <a:t>models,which</a:t>
            </a:r>
            <a:r>
              <a:rPr lang="en-US" sz="2400" dirty="0">
                <a:latin typeface="Times New Roman" pitchFamily="18" charset="0"/>
                <a:cs typeface="Times New Roman" pitchFamily="18" charset="0"/>
              </a:rPr>
              <a:t> was used to train </a:t>
            </a:r>
            <a:r>
              <a:rPr lang="en-US" sz="2400" dirty="0" err="1">
                <a:latin typeface="Times New Roman" pitchFamily="18" charset="0"/>
                <a:cs typeface="Times New Roman" pitchFamily="18" charset="0"/>
              </a:rPr>
              <a:t>SmartDB</a:t>
            </a:r>
            <a:r>
              <a:rPr lang="en-US" sz="2400" dirty="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TensorFlow: </a:t>
            </a:r>
          </a:p>
          <a:p>
            <a:pPr algn="just">
              <a:buNone/>
            </a:pP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 is a popular open-source machine learning framework that was used to develop and train the neural network that powers </a:t>
            </a:r>
            <a:r>
              <a:rPr lang="en-US" sz="2400" dirty="0" err="1">
                <a:latin typeface="Times New Roman" pitchFamily="18" charset="0"/>
                <a:cs typeface="Times New Roman" pitchFamily="18" charset="0"/>
              </a:rPr>
              <a:t>SmartDB</a:t>
            </a:r>
            <a:r>
              <a:rPr lang="en-US" sz="2400" dirty="0">
                <a:latin typeface="Times New Roman" pitchFamily="18" charset="0"/>
                <a:cs typeface="Times New Roman" pitchFamily="18" charset="0"/>
              </a:rPr>
              <a:t>.</a:t>
            </a:r>
          </a:p>
          <a:p>
            <a:pPr algn="l">
              <a:buNone/>
            </a:pPr>
            <a:endParaRPr lang="en-US" sz="2300" dirty="0">
              <a:latin typeface="Söhne"/>
            </a:endParaRPr>
          </a:p>
          <a:p>
            <a:pPr marL="0" indent="0">
              <a:buNone/>
            </a:pPr>
            <a:endParaRPr lang="en-US" sz="2300" dirty="0">
              <a:latin typeface="Söhne"/>
            </a:endParaRPr>
          </a:p>
          <a:p>
            <a:endParaRPr lang="en-IN" sz="2300" dirty="0"/>
          </a:p>
        </p:txBody>
      </p:sp>
      <p:pic>
        <p:nvPicPr>
          <p:cNvPr id="4" name="Picture 3">
            <a:extLst>
              <a:ext uri="{FF2B5EF4-FFF2-40B4-BE49-F238E27FC236}">
                <a16:creationId xmlns:a16="http://schemas.microsoft.com/office/drawing/2014/main" id="{5248F7AC-0150-B1B1-9757-44658DC05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40" y="208935"/>
            <a:ext cx="997760" cy="991108"/>
          </a:xfrm>
          <a:prstGeom prst="rect">
            <a:avLst/>
          </a:prstGeom>
        </p:spPr>
      </p:pic>
    </p:spTree>
    <p:extLst>
      <p:ext uri="{BB962C8B-B14F-4D97-AF65-F5344CB8AC3E}">
        <p14:creationId xmlns:p14="http://schemas.microsoft.com/office/powerpoint/2010/main" val="179015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918</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 Antiqua</vt:lpstr>
      <vt:lpstr>Britannic Bold</vt:lpstr>
      <vt:lpstr>Calibri</vt:lpstr>
      <vt:lpstr>Söhne</vt:lpstr>
      <vt:lpstr>Times New Roman</vt:lpstr>
      <vt:lpstr>Wingdings</vt:lpstr>
      <vt:lpstr>Office Theme</vt:lpstr>
      <vt:lpstr>AI BASED VIRTUAL ASSISTANT</vt:lpstr>
      <vt:lpstr>     PROBLEM STATEMENT</vt:lpstr>
      <vt:lpstr>ABSTRACT </vt:lpstr>
      <vt:lpstr>OBJECTIVE </vt:lpstr>
      <vt:lpstr>EXISTING SYSTEM </vt:lpstr>
      <vt:lpstr>PowerPoint Presentation</vt:lpstr>
      <vt:lpstr>PROPOSED SYSTEM </vt:lpstr>
      <vt:lpstr>PowerPoint Presentation</vt:lpstr>
      <vt:lpstr> TOOLS USED FOR                IMPLEMENTATION</vt:lpstr>
      <vt:lpstr>PowerPoint Presentation</vt:lpstr>
      <vt:lpstr>PowerPoint Presentation</vt:lpstr>
      <vt:lpstr>ADVANTAGES</vt:lpstr>
      <vt:lpstr>FLOW CHART </vt:lpstr>
      <vt:lpstr>OUTPUT</vt:lpstr>
      <vt:lpstr>OUTPUT</vt:lpstr>
      <vt:lpstr>OUTPUT</vt:lpstr>
      <vt:lpstr>OUTPUT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VIRTUAL ASSISTANT</dc:title>
  <dc:creator>Lenovo</dc:creator>
  <cp:lastModifiedBy>HARISH</cp:lastModifiedBy>
  <cp:revision>35</cp:revision>
  <dcterms:created xsi:type="dcterms:W3CDTF">2023-04-17T18:48:04Z</dcterms:created>
  <dcterms:modified xsi:type="dcterms:W3CDTF">2023-05-30T06:05:15Z</dcterms:modified>
</cp:coreProperties>
</file>