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618C94-EA1C-4DCC-9750-DE5464C0AD3D}" v="547" dt="2023-11-05T13:28:48.3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223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8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258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2535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680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653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680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728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980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848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53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591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881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623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436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376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02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6235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sz="1200" dirty="0">
              <a:solidFill>
                <a:srgbClr val="D1D5DB"/>
              </a:solidFill>
            </a:endParaRPr>
          </a:p>
          <a:p>
            <a:r>
              <a:rPr lang="en-US" sz="3500" b="1" i="1" u="sng" dirty="0">
                <a:solidFill>
                  <a:srgbClr val="FFFF00"/>
                </a:solidFill>
              </a:rPr>
              <a:t>Title: "Case Study: Setting Toll Prices for a New 800km Highway</a:t>
            </a:r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b="1" i="1">
                <a:solidFill>
                  <a:srgbClr val="FFFF00"/>
                </a:solidFill>
                <a:ea typeface="+mj-lt"/>
                <a:cs typeface="+mj-lt"/>
              </a:rPr>
              <a:t>Subtitle: "Optimizing Toll Strategies for the Future"</a:t>
            </a:r>
            <a:endParaRPr lang="en-US" sz="2400" b="1" i="1">
              <a:solidFill>
                <a:srgbClr val="FFFF00"/>
              </a:solidFill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text on a white background&#10;&#10;Description automatically generated">
            <a:extLst>
              <a:ext uri="{FF2B5EF4-FFF2-40B4-BE49-F238E27FC236}">
                <a16:creationId xmlns:a16="http://schemas.microsoft.com/office/drawing/2014/main" id="{C855B499-A84B-AF0E-6DB9-0F2732922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51841"/>
            <a:ext cx="12191997" cy="638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982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4996D127-FA5E-39D5-E787-BDD500B12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1495"/>
            <a:ext cx="12191999" cy="638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864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number of vehicles&#10;&#10;Description automatically generated">
            <a:extLst>
              <a:ext uri="{FF2B5EF4-FFF2-40B4-BE49-F238E27FC236}">
                <a16:creationId xmlns:a16="http://schemas.microsoft.com/office/drawing/2014/main" id="{FEBC57EB-7CA3-3F63-CC19-429A286C5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850" y="5255"/>
            <a:ext cx="9033299" cy="4797971"/>
          </a:xfrm>
          <a:prstGeom prst="rect">
            <a:avLst/>
          </a:prstGeom>
        </p:spPr>
      </p:pic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3F564EB4-F6A0-BBA5-42A2-7C4A5E5A3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11123"/>
            <a:ext cx="12192000" cy="194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83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257096C8-7928-3703-8855-B55489FC6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97303"/>
            <a:ext cx="12191999" cy="466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73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06FC66F-A774-28E1-0DFC-3FB88D045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42" y="1971"/>
            <a:ext cx="5223641" cy="3149163"/>
          </a:xfrm>
          <a:prstGeom prst="rect">
            <a:avLst/>
          </a:prstGeom>
        </p:spPr>
      </p:pic>
      <p:pic>
        <p:nvPicPr>
          <p:cNvPr id="3" name="Picture 2" descr="A diagram of revenue distribution&#10;&#10;Description automatically generated">
            <a:extLst>
              <a:ext uri="{FF2B5EF4-FFF2-40B4-BE49-F238E27FC236}">
                <a16:creationId xmlns:a16="http://schemas.microsoft.com/office/drawing/2014/main" id="{EA7D1BBF-994A-5649-2448-F853683BA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92" y="3316014"/>
            <a:ext cx="5226342" cy="3536732"/>
          </a:xfrm>
          <a:prstGeom prst="rect">
            <a:avLst/>
          </a:prstGeom>
        </p:spPr>
      </p:pic>
      <p:pic>
        <p:nvPicPr>
          <p:cNvPr id="4" name="Picture 3" descr="A chart with different colored squares&#10;&#10;Description automatically generated">
            <a:extLst>
              <a:ext uri="{FF2B5EF4-FFF2-40B4-BE49-F238E27FC236}">
                <a16:creationId xmlns:a16="http://schemas.microsoft.com/office/drawing/2014/main" id="{021C13C5-364A-C79B-C4D0-9EB59AD28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1978" y="5256"/>
            <a:ext cx="6780872" cy="3221421"/>
          </a:xfrm>
          <a:prstGeom prst="rect">
            <a:avLst/>
          </a:prstGeom>
        </p:spPr>
      </p:pic>
      <p:pic>
        <p:nvPicPr>
          <p:cNvPr id="5" name="Picture 4" descr="A comparison of a bar graph&#10;&#10;Description automatically generated">
            <a:extLst>
              <a:ext uri="{FF2B5EF4-FFF2-40B4-BE49-F238E27FC236}">
                <a16:creationId xmlns:a16="http://schemas.microsoft.com/office/drawing/2014/main" id="{A84BA2F0-53ED-C853-A827-4E66A28D31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2827" y="3323979"/>
            <a:ext cx="6779172" cy="354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854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F4989-FA0F-6BED-E7C8-AA1BA8F8C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8737"/>
          </a:xfrm>
        </p:spPr>
        <p:txBody>
          <a:bodyPr/>
          <a:lstStyle/>
          <a:p>
            <a:r>
              <a:rPr lang="en-US" sz="4000" b="1" i="1" dirty="0">
                <a:solidFill>
                  <a:srgbClr val="FFFF00"/>
                </a:solidFill>
              </a:rPr>
              <a:t>Conclusion:-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5584F-A315-C6B3-F681-B7FBFB553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85" y="1304057"/>
            <a:ext cx="10102680" cy="5088858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>
              <a:buClr>
                <a:srgbClr val="8AD0D6"/>
              </a:buClr>
            </a:pPr>
            <a:endParaRPr lang="en-US" b="1" dirty="0"/>
          </a:p>
          <a:p>
            <a:pPr>
              <a:buClr>
                <a:srgbClr val="8AD0D6"/>
              </a:buClr>
            </a:pPr>
            <a:r>
              <a:rPr lang="en-US" b="1" dirty="0">
                <a:ea typeface="+mj-lt"/>
                <a:cs typeface="+mj-lt"/>
              </a:rPr>
              <a:t>- Lucrative Investment:- This project promises substantial returns on investment, driven by the high demand for the new 800km highway and the toll collection opportunities it presents.</a:t>
            </a:r>
            <a:endParaRPr lang="en-US" b="1" dirty="0"/>
          </a:p>
          <a:p>
            <a:pPr>
              <a:buClr>
                <a:srgbClr val="8AD0D6"/>
              </a:buClr>
            </a:pPr>
            <a:endParaRPr lang="en-US" b="1" dirty="0"/>
          </a:p>
          <a:p>
            <a:pPr>
              <a:buClr>
                <a:srgbClr val="8AD0D6"/>
              </a:buClr>
            </a:pPr>
            <a:r>
              <a:rPr lang="en-US" b="1" dirty="0">
                <a:ea typeface="+mj-lt"/>
                <a:cs typeface="+mj-lt"/>
              </a:rPr>
              <a:t>- Steady Revenue Stream:- With toll booths strategically placed along the highway, a steady revenue stream is ensured, contributing to the project's long-term profitability.</a:t>
            </a:r>
            <a:endParaRPr lang="en-US" b="1" dirty="0"/>
          </a:p>
          <a:p>
            <a:pPr>
              <a:buClr>
                <a:srgbClr val="8AD0D6"/>
              </a:buClr>
            </a:pPr>
            <a:endParaRPr lang="en-US" b="1" dirty="0"/>
          </a:p>
          <a:p>
            <a:pPr>
              <a:buClr>
                <a:srgbClr val="8AD0D6"/>
              </a:buClr>
            </a:pPr>
            <a:r>
              <a:rPr lang="en-US" b="1" dirty="0">
                <a:ea typeface="+mj-lt"/>
                <a:cs typeface="+mj-lt"/>
              </a:rPr>
              <a:t>- Economic Growth Catalyst:- The new highway is expected to stimulate economic growth in the region, leading to increased traffic and toll collections, further enhancing profitability.</a:t>
            </a:r>
            <a:endParaRPr lang="en-US" b="1" dirty="0"/>
          </a:p>
          <a:p>
            <a:pPr>
              <a:buClr>
                <a:srgbClr val="8AD0D6"/>
              </a:buClr>
            </a:pPr>
            <a:endParaRPr lang="en-US" b="1" dirty="0"/>
          </a:p>
          <a:p>
            <a:pPr>
              <a:buClr>
                <a:srgbClr val="8AD0D6"/>
              </a:buClr>
            </a:pPr>
            <a:r>
              <a:rPr lang="en-US" b="1" dirty="0">
                <a:ea typeface="+mj-lt"/>
                <a:cs typeface="+mj-lt"/>
              </a:rPr>
              <a:t>- Operational Efficiency:- Implementing toll collection systems, backed by data analysis, ensures efficient and cost-effective toll operations, maximizing revenue.</a:t>
            </a:r>
            <a:endParaRPr lang="en-US" b="1" dirty="0"/>
          </a:p>
          <a:p>
            <a:pPr>
              <a:buClr>
                <a:srgbClr val="8AD0D6"/>
              </a:buClr>
            </a:pPr>
            <a:endParaRPr lang="en-US" b="1" dirty="0"/>
          </a:p>
          <a:p>
            <a:pPr>
              <a:buClr>
                <a:srgbClr val="8AD0D6"/>
              </a:buClr>
            </a:pPr>
            <a:r>
              <a:rPr lang="en-US" b="1" dirty="0">
                <a:ea typeface="+mj-lt"/>
                <a:cs typeface="+mj-lt"/>
              </a:rPr>
              <a:t>- Scalability:- The project's success can be replicated for additional highways, offering scalability and the potential for significant profit expansion in the future.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49781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28C92-ED4C-28BD-7A8D-D627DCD47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943304"/>
          </a:xfrm>
        </p:spPr>
        <p:txBody>
          <a:bodyPr/>
          <a:lstStyle/>
          <a:p>
            <a:r>
              <a:rPr lang="en-US" sz="3500" b="1" i="1" dirty="0">
                <a:solidFill>
                  <a:srgbClr val="FFFF00"/>
                </a:solidFill>
              </a:rPr>
              <a:t>Thank you</a:t>
            </a:r>
            <a:br>
              <a:rPr lang="en-US" sz="3500" b="1" i="1" dirty="0">
                <a:solidFill>
                  <a:srgbClr val="FFFF00"/>
                </a:solidFill>
              </a:rPr>
            </a:br>
            <a:endParaRPr lang="en-US" sz="3500" b="1" i="1" dirty="0">
              <a:solidFill>
                <a:srgbClr val="FFFF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EA1D9-845B-5762-EA48-898E59091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2396359"/>
            <a:ext cx="8825659" cy="2362200"/>
          </a:xfrm>
        </p:spPr>
        <p:txBody>
          <a:bodyPr/>
          <a:lstStyle/>
          <a:p>
            <a:r>
              <a:rPr lang="en-US" dirty="0"/>
              <a:t>Name:- Harish Sharma</a:t>
            </a:r>
          </a:p>
          <a:p>
            <a:r>
              <a:rPr lang="en-US" dirty="0"/>
              <a:t>Batch:- Data Analytics</a:t>
            </a:r>
          </a:p>
        </p:txBody>
      </p:sp>
    </p:spTree>
    <p:extLst>
      <p:ext uri="{BB962C8B-B14F-4D97-AF65-F5344CB8AC3E}">
        <p14:creationId xmlns:p14="http://schemas.microsoft.com/office/powerpoint/2010/main" val="1091754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69B84-F7CA-44E1-990C-30CCE60ED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77964"/>
            <a:ext cx="9404723" cy="875876"/>
          </a:xfrm>
        </p:spPr>
        <p:txBody>
          <a:bodyPr/>
          <a:lstStyle/>
          <a:p>
            <a:r>
              <a:rPr lang="en-US" sz="2400" b="1" i="1" dirty="0">
                <a:solidFill>
                  <a:srgbClr val="FFFF00"/>
                </a:solidFill>
              </a:rPr>
              <a:t>graph in Python to represent the expected vehicle flow at each toll booth over a 24-hour period(weekly)</a:t>
            </a:r>
          </a:p>
          <a:p>
            <a:endParaRPr lang="en-US" dirty="0"/>
          </a:p>
        </p:txBody>
      </p:sp>
      <p:pic>
        <p:nvPicPr>
          <p:cNvPr id="4" name="Content Placeholder 3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254C856C-5773-0673-1CE7-3BFF6C3877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446" y="1083219"/>
            <a:ext cx="11035646" cy="5540224"/>
          </a:xfrm>
        </p:spPr>
      </p:pic>
    </p:spTree>
    <p:extLst>
      <p:ext uri="{BB962C8B-B14F-4D97-AF65-F5344CB8AC3E}">
        <p14:creationId xmlns:p14="http://schemas.microsoft.com/office/powerpoint/2010/main" val="1707361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B1C6A-E049-D565-1E8F-978B81893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14" y="84856"/>
            <a:ext cx="9404723" cy="1400530"/>
          </a:xfrm>
        </p:spPr>
        <p:txBody>
          <a:bodyPr/>
          <a:lstStyle/>
          <a:p>
            <a:r>
              <a:rPr lang="en-US" sz="2400" b="1" i="1" dirty="0">
                <a:solidFill>
                  <a:srgbClr val="FFFF00"/>
                </a:solidFill>
              </a:rPr>
              <a:t>graph in Python to represent the expected vehicle flow at </a:t>
            </a:r>
            <a:r>
              <a:rPr lang="en-US" sz="2400" b="1" i="1">
                <a:solidFill>
                  <a:srgbClr val="FFFF00"/>
                </a:solidFill>
              </a:rPr>
              <a:t>each toll booth over a 24-hour period(24 hours)</a:t>
            </a:r>
            <a:endParaRPr lang="en-US" sz="2400">
              <a:solidFill>
                <a:srgbClr val="FFFF00"/>
              </a:solidFill>
            </a:endParaRPr>
          </a:p>
          <a:p>
            <a:endParaRPr lang="en-US" dirty="0"/>
          </a:p>
        </p:txBody>
      </p:sp>
      <p:pic>
        <p:nvPicPr>
          <p:cNvPr id="4" name="Content Placeholder 3" descr="A graph showing different types of vehicles">
            <a:extLst>
              <a:ext uri="{FF2B5EF4-FFF2-40B4-BE49-F238E27FC236}">
                <a16:creationId xmlns:a16="http://schemas.microsoft.com/office/drawing/2014/main" id="{03B8A46B-2A7C-EEAE-A029-C61147D38D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141" y="1093299"/>
            <a:ext cx="9933917" cy="5759996"/>
          </a:xfrm>
        </p:spPr>
      </p:pic>
    </p:spTree>
    <p:extLst>
      <p:ext uri="{BB962C8B-B14F-4D97-AF65-F5344CB8AC3E}">
        <p14:creationId xmlns:p14="http://schemas.microsoft.com/office/powerpoint/2010/main" val="4156834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68EE1-2F27-FFFF-0416-61971B3B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3" y="150546"/>
            <a:ext cx="10482033" cy="875013"/>
          </a:xfrm>
        </p:spPr>
        <p:txBody>
          <a:bodyPr/>
          <a:lstStyle/>
          <a:p>
            <a:r>
              <a:rPr lang="en-US" sz="2800" b="1" i="1" dirty="0">
                <a:solidFill>
                  <a:srgbClr val="FFFF00"/>
                </a:solidFill>
                <a:ea typeface="+mj-lt"/>
                <a:cs typeface="+mj-lt"/>
              </a:rPr>
              <a:t>Impact of seasons on traffic flow and toll revenues</a:t>
            </a:r>
            <a:endParaRPr lang="en-US" sz="2800" b="1" i="1" dirty="0">
              <a:solidFill>
                <a:srgbClr val="FFFF00"/>
              </a:solidFill>
            </a:endParaRPr>
          </a:p>
        </p:txBody>
      </p:sp>
      <p:pic>
        <p:nvPicPr>
          <p:cNvPr id="4" name="Content Placeholder 3" descr="A pie chart with different colors with Crust in the background&#10;&#10;Description automatically generated">
            <a:extLst>
              <a:ext uri="{FF2B5EF4-FFF2-40B4-BE49-F238E27FC236}">
                <a16:creationId xmlns:a16="http://schemas.microsoft.com/office/drawing/2014/main" id="{52014B4A-66B3-EB51-7E8D-75E9CFE694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161" y="1263434"/>
            <a:ext cx="5400017" cy="5393448"/>
          </a:xfrm>
        </p:spPr>
      </p:pic>
      <p:pic>
        <p:nvPicPr>
          <p:cNvPr id="5" name="Picture 4" descr="A pie chart with different colors&#10;&#10;Description automatically generated">
            <a:extLst>
              <a:ext uri="{FF2B5EF4-FFF2-40B4-BE49-F238E27FC236}">
                <a16:creationId xmlns:a16="http://schemas.microsoft.com/office/drawing/2014/main" id="{42902B35-9132-296C-FD61-D75A86B6F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931" y="1257793"/>
            <a:ext cx="5300826" cy="540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251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3ED88-CE12-1A05-4359-60405D640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2" y="6028"/>
            <a:ext cx="11782688" cy="730496"/>
          </a:xfrm>
        </p:spPr>
        <p:txBody>
          <a:bodyPr/>
          <a:lstStyle/>
          <a:p>
            <a:r>
              <a:rPr lang="en-US" sz="2800" b="1" i="1" dirty="0">
                <a:solidFill>
                  <a:srgbClr val="FFFF00"/>
                </a:solidFill>
              </a:rPr>
              <a:t>  Impact of "festivals" on traffic flow and toll revenues</a:t>
            </a:r>
            <a:endParaRPr lang="en-US" sz="2800" dirty="0">
              <a:solidFill>
                <a:srgbClr val="FFFF00"/>
              </a:solidFill>
            </a:endParaRPr>
          </a:p>
          <a:p>
            <a:endParaRPr lang="en-US" dirty="0"/>
          </a:p>
        </p:txBody>
      </p:sp>
      <p:pic>
        <p:nvPicPr>
          <p:cNvPr id="4" name="Content Placeholder 3" descr="A table with numbers and text&#10;&#10;Description automatically generated">
            <a:extLst>
              <a:ext uri="{FF2B5EF4-FFF2-40B4-BE49-F238E27FC236}">
                <a16:creationId xmlns:a16="http://schemas.microsoft.com/office/drawing/2014/main" id="{DA06AE7E-C1D7-E059-9530-B044EA585B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168" y="740337"/>
            <a:ext cx="11666481" cy="5112714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0F69FDC-7CE4-F8A6-DE89-A45200FCE59E}"/>
              </a:ext>
            </a:extLst>
          </p:cNvPr>
          <p:cNvSpPr txBox="1">
            <a:spLocks/>
          </p:cNvSpPr>
          <p:nvPr/>
        </p:nvSpPr>
        <p:spPr>
          <a:xfrm>
            <a:off x="89062" y="5991669"/>
            <a:ext cx="12097998" cy="8618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i="1" dirty="0"/>
              <a:t>Observation:- Here we can see that the "Total number of Vehicles" increases on the "Festive days" so does the " Tax collection"</a:t>
            </a:r>
          </a:p>
        </p:txBody>
      </p:sp>
    </p:spTree>
    <p:extLst>
      <p:ext uri="{BB962C8B-B14F-4D97-AF65-F5344CB8AC3E}">
        <p14:creationId xmlns:p14="http://schemas.microsoft.com/office/powerpoint/2010/main" val="27559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white text with black text&#10;&#10;Description automatically generated">
            <a:extLst>
              <a:ext uri="{FF2B5EF4-FFF2-40B4-BE49-F238E27FC236}">
                <a16:creationId xmlns:a16="http://schemas.microsoft.com/office/drawing/2014/main" id="{1585FB88-D88B-5271-804F-A0FF2C57C4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70" y="790648"/>
            <a:ext cx="12191999" cy="5800365"/>
          </a:xfrm>
        </p:spPr>
      </p:pic>
    </p:spTree>
    <p:extLst>
      <p:ext uri="{BB962C8B-B14F-4D97-AF65-F5344CB8AC3E}">
        <p14:creationId xmlns:p14="http://schemas.microsoft.com/office/powerpoint/2010/main" val="2632817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A59C27DF-22C6-A13B-B211-511BFF9B52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70" y="1289458"/>
            <a:ext cx="12191999" cy="3357574"/>
          </a:xfrm>
        </p:spPr>
      </p:pic>
    </p:spTree>
    <p:extLst>
      <p:ext uri="{BB962C8B-B14F-4D97-AF65-F5344CB8AC3E}">
        <p14:creationId xmlns:p14="http://schemas.microsoft.com/office/powerpoint/2010/main" val="606834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022A38C5-E174-5D1A-7480-9D1F41B311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00" y="-5427"/>
            <a:ext cx="12178861" cy="2294999"/>
          </a:xfrm>
        </p:spPr>
      </p:pic>
      <p:pic>
        <p:nvPicPr>
          <p:cNvPr id="5" name="Picture 4" descr="A graph with blue and orange lines and numbers&#10;&#10;Description automatically generated">
            <a:extLst>
              <a:ext uri="{FF2B5EF4-FFF2-40B4-BE49-F238E27FC236}">
                <a16:creationId xmlns:a16="http://schemas.microsoft.com/office/drawing/2014/main" id="{5B1D9BF5-266E-5E8A-7095-5C1B7C1E2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319" y="2343807"/>
            <a:ext cx="7252224" cy="443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243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white text&#10;&#10;Description automatically generated">
            <a:extLst>
              <a:ext uri="{FF2B5EF4-FFF2-40B4-BE49-F238E27FC236}">
                <a16:creationId xmlns:a16="http://schemas.microsoft.com/office/drawing/2014/main" id="{9C538588-E457-876E-5C0C-30C133569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01" y="366746"/>
            <a:ext cx="12191998" cy="6490514"/>
          </a:xfrm>
        </p:spPr>
      </p:pic>
    </p:spTree>
    <p:extLst>
      <p:ext uri="{BB962C8B-B14F-4D97-AF65-F5344CB8AC3E}">
        <p14:creationId xmlns:p14="http://schemas.microsoft.com/office/powerpoint/2010/main" val="41012616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Ion</vt:lpstr>
      <vt:lpstr> Title: "Case Study: Setting Toll Prices for a New 800km Highway </vt:lpstr>
      <vt:lpstr>graph in Python to represent the expected vehicle flow at each toll booth over a 24-hour period(weekly) </vt:lpstr>
      <vt:lpstr>graph in Python to represent the expected vehicle flow at each toll booth over a 24-hour period(24 hours) </vt:lpstr>
      <vt:lpstr>Impact of seasons on traffic flow and toll revenues</vt:lpstr>
      <vt:lpstr>  Impact of "festivals" on traffic flow and toll revenues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Conclusion:-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314</cp:revision>
  <dcterms:created xsi:type="dcterms:W3CDTF">2023-11-05T12:06:28Z</dcterms:created>
  <dcterms:modified xsi:type="dcterms:W3CDTF">2023-11-05T13:29:33Z</dcterms:modified>
</cp:coreProperties>
</file>