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32" d="100"/>
          <a:sy n="32" d="100"/>
        </p:scale>
        <p:origin x="2670" y="-9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08-04-2025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08-04-2025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08-04-2025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08-04-2025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08-04-2025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08-04-2025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08-04-2025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08-04-2025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08-04-2025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08-04-2025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08-04-2025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08-04-2025</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hyperlink" Target="https://wizardlm.github.io/WizardLM2/"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hyperlink" Target="https://huggingface.co/google/gemma-3-27b-it" TargetMode="External"/><Relationship Id="rId1" Type="http://schemas.openxmlformats.org/officeDocument/2006/relationships/slideLayout" Target="../slideLayouts/slideLayout6.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https://github.com/ollama/ollama/blob/main/docs/modelfile.md" TargetMode="External"/><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511908" y="669462"/>
            <a:ext cx="18390340" cy="1133856"/>
          </a:xfrm>
          <a:prstGeom prst="rect">
            <a:avLst/>
          </a:prstGeom>
        </p:spPr>
        <p:txBody>
          <a:bodyPr vert="horz" lIns="91440" tIns="45720" rIns="91440" bIns="45720" rtlCol="0" anchor="ctr">
            <a:no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GB" sz="4800" dirty="0"/>
              <a:t>Web-Sourced News Content Classification for Cybersecurity: A Comparative Study on Hate Speech Detection Models</a:t>
            </a:r>
            <a:endParaRPr lang="en-IN" sz="4800" dirty="0"/>
          </a:p>
        </p:txBody>
      </p:sp>
      <p:sp>
        <p:nvSpPr>
          <p:cNvPr id="7" name="Text Placeholder 22"/>
          <p:cNvSpPr txBox="1">
            <a:spLocks/>
          </p:cNvSpPr>
          <p:nvPr/>
        </p:nvSpPr>
        <p:spPr>
          <a:xfrm>
            <a:off x="2856621" y="1893288"/>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a:t>Harish Kumar S |</a:t>
            </a:r>
            <a:r>
              <a:rPr lang="en-GB" sz="4400" dirty="0" err="1"/>
              <a:t>Dr.Mehfooza</a:t>
            </a:r>
            <a:r>
              <a:rPr lang="en-US" sz="4400" dirty="0"/>
              <a:t> | Scope</a:t>
            </a:r>
          </a:p>
        </p:txBody>
      </p:sp>
      <p:sp>
        <p:nvSpPr>
          <p:cNvPr id="10" name="Content Placeholder 10"/>
          <p:cNvSpPr txBox="1">
            <a:spLocks/>
          </p:cNvSpPr>
          <p:nvPr/>
        </p:nvSpPr>
        <p:spPr>
          <a:xfrm>
            <a:off x="481377" y="10965916"/>
            <a:ext cx="10376960" cy="18668018"/>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endParaRPr lang="en-GB" sz="2400" dirty="0"/>
          </a:p>
          <a:p>
            <a:r>
              <a:rPr lang="en-GB" sz="2400" dirty="0"/>
              <a:t>The Cybersecurity Content Moderator employs a multimodal pipeline to </a:t>
            </a:r>
            <a:r>
              <a:rPr lang="en-GB" sz="2400" dirty="0" err="1"/>
              <a:t>analyze</a:t>
            </a:r>
            <a:r>
              <a:rPr lang="en-GB" sz="2400" dirty="0"/>
              <a:t> text, images, and PDFs for harmful content. Users upload content via a </a:t>
            </a:r>
            <a:r>
              <a:rPr lang="en-GB" sz="2400" dirty="0" err="1"/>
              <a:t>Streamlit</a:t>
            </a:r>
            <a:r>
              <a:rPr lang="en-GB" sz="2400" dirty="0"/>
              <a:t> UI, which is </a:t>
            </a:r>
            <a:r>
              <a:rPr lang="en-GB" sz="2400" dirty="0" err="1"/>
              <a:t>preprocessed</a:t>
            </a:r>
            <a:r>
              <a:rPr lang="en-GB" sz="2400" dirty="0"/>
              <a:t> accordingly—text is normalized, images undergo OCR, and PDFs are parsed structurally. A fine-tuned </a:t>
            </a:r>
            <a:r>
              <a:rPr lang="en-GB" sz="2400" dirty="0" err="1"/>
              <a:t>WizardLM</a:t>
            </a:r>
            <a:r>
              <a:rPr lang="en-GB" sz="2400" dirty="0"/>
              <a:t> 2 (7B) model handles text moderation, while Gemma Vision (4b/12B) detects graphic or violent elements in images. Semantic similarity using Sentence Transformers and FAISS enhances classification. The backend, built with </a:t>
            </a:r>
            <a:r>
              <a:rPr lang="en-GB" sz="2400" dirty="0" err="1"/>
              <a:t>FastAPI</a:t>
            </a:r>
            <a:r>
              <a:rPr lang="en-GB" sz="2400" dirty="0"/>
              <a:t>, returns results with category, confidence, and explanation. The entire system runs locally via Docker and </a:t>
            </a:r>
            <a:r>
              <a:rPr lang="en-GB" sz="2400" dirty="0" err="1"/>
              <a:t>Ollama</a:t>
            </a:r>
            <a:r>
              <a:rPr lang="en-GB" sz="2400" dirty="0"/>
              <a:t>, ensuring privacy and real-time performance.</a:t>
            </a:r>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p:txBody>
      </p:sp>
      <p:sp>
        <p:nvSpPr>
          <p:cNvPr id="11" name="Text Placeholder 68"/>
          <p:cNvSpPr txBox="1">
            <a:spLocks/>
          </p:cNvSpPr>
          <p:nvPr/>
        </p:nvSpPr>
        <p:spPr>
          <a:xfrm>
            <a:off x="11028333" y="3092215"/>
            <a:ext cx="9995479" cy="2101983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GB" dirty="0"/>
              <a:t>   </a:t>
            </a:r>
            <a:r>
              <a:rPr lang="en-IN" dirty="0"/>
              <a:t>Git action CI CD :</a:t>
            </a:r>
          </a:p>
          <a:p>
            <a:r>
              <a:rPr lang="en-IN" dirty="0"/>
              <a:t>	</a:t>
            </a:r>
          </a:p>
          <a:p>
            <a:endParaRPr lang="en-IN" dirty="0"/>
          </a:p>
          <a:p>
            <a:endParaRPr lang="en-IN" dirty="0"/>
          </a:p>
          <a:p>
            <a:endParaRPr lang="en-IN" dirty="0"/>
          </a:p>
          <a:p>
            <a:endParaRPr lang="en-IN" dirty="0"/>
          </a:p>
          <a:p>
            <a:endParaRPr lang="en-IN" dirty="0"/>
          </a:p>
          <a:p>
            <a:r>
              <a:rPr lang="en-IN" dirty="0"/>
              <a:t>Text Model Outputs: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Vision Model Outputs: </a:t>
            </a:r>
          </a:p>
          <a:p>
            <a:endParaRPr lang="en-IN" dirty="0"/>
          </a:p>
        </p:txBody>
      </p:sp>
      <p:sp>
        <p:nvSpPr>
          <p:cNvPr id="3" name="Rectangle 2"/>
          <p:cNvSpPr/>
          <p:nvPr/>
        </p:nvSpPr>
        <p:spPr>
          <a:xfrm>
            <a:off x="430118" y="6923134"/>
            <a:ext cx="4057265" cy="646331"/>
          </a:xfrm>
          <a:prstGeom prst="rect">
            <a:avLst/>
          </a:prstGeom>
        </p:spPr>
        <p:txBody>
          <a:bodyPr wrap="none">
            <a:spAutoFit/>
          </a:bodyPr>
          <a:lstStyle/>
          <a:p>
            <a:pPr algn="ctr"/>
            <a:r>
              <a:rPr lang="en-US" sz="3600" dirty="0"/>
              <a:t>SCOPE of the Project</a:t>
            </a:r>
          </a:p>
        </p:txBody>
      </p:sp>
      <p:sp>
        <p:nvSpPr>
          <p:cNvPr id="12" name="Rectangle 11"/>
          <p:cNvSpPr/>
          <p:nvPr/>
        </p:nvSpPr>
        <p:spPr>
          <a:xfrm>
            <a:off x="10970379" y="2481980"/>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359812" y="10298296"/>
            <a:ext cx="2706895" cy="646331"/>
          </a:xfrm>
          <a:prstGeom prst="rect">
            <a:avLst/>
          </a:prstGeom>
        </p:spPr>
        <p:txBody>
          <a:bodyPr wrap="none">
            <a:spAutoFit/>
          </a:bodyPr>
          <a:lstStyle/>
          <a:p>
            <a:r>
              <a:rPr lang="en-US" altLang="zh-CN" sz="3600" dirty="0"/>
              <a:t>Methodology</a:t>
            </a:r>
          </a:p>
        </p:txBody>
      </p:sp>
      <p:sp>
        <p:nvSpPr>
          <p:cNvPr id="14" name="Content Placeholder 10"/>
          <p:cNvSpPr txBox="1">
            <a:spLocks/>
          </p:cNvSpPr>
          <p:nvPr/>
        </p:nvSpPr>
        <p:spPr>
          <a:xfrm>
            <a:off x="430118" y="7705256"/>
            <a:ext cx="10225694" cy="2555699"/>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GB" sz="2400" dirty="0"/>
              <a:t>This project focuses on building a real-time, multimodal AI system for moderating harmful content across text and images, ensuring safer digital interactions. Designed to be privacy-preserving and locally hosted via </a:t>
            </a:r>
            <a:r>
              <a:rPr lang="en-GB" sz="2400" dirty="0" err="1"/>
              <a:t>Ollama</a:t>
            </a:r>
            <a:r>
              <a:rPr lang="en-GB" sz="2400" dirty="0"/>
              <a:t>, the system can be integrated into various platforms like Discord, Reddit, or other social forums. It is scalable, explainable, and extensible to support additional modalities such as audio or video in future developments.</a:t>
            </a:r>
            <a:endParaRPr lang="en-US" sz="2400" dirty="0"/>
          </a:p>
        </p:txBody>
      </p:sp>
      <p:sp>
        <p:nvSpPr>
          <p:cNvPr id="21" name="Text Placeholder 68"/>
          <p:cNvSpPr txBox="1">
            <a:spLocks/>
          </p:cNvSpPr>
          <p:nvPr/>
        </p:nvSpPr>
        <p:spPr>
          <a:xfrm>
            <a:off x="451048" y="3092216"/>
            <a:ext cx="10258764" cy="175459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GB" dirty="0"/>
              <a:t>With the rise of user-generated content, harmful material like hate speech and threats is also increasing. This project introduces an AI-powered moderation system using NLP and computer vision to detect such content in real-time. Built with </a:t>
            </a:r>
            <a:r>
              <a:rPr lang="en-GB" dirty="0" err="1"/>
              <a:t>FastAPI</a:t>
            </a:r>
            <a:r>
              <a:rPr lang="en-GB" dirty="0"/>
              <a:t>, </a:t>
            </a:r>
            <a:r>
              <a:rPr lang="en-GB" dirty="0" err="1"/>
              <a:t>Ollama</a:t>
            </a:r>
            <a:r>
              <a:rPr lang="en-GB" dirty="0"/>
              <a:t>, and FAISS, it ensures private, scalable, and explainable moderation.</a:t>
            </a:r>
            <a:endParaRPr lang="en-IN" dirty="0"/>
          </a:p>
        </p:txBody>
      </p:sp>
      <p:sp>
        <p:nvSpPr>
          <p:cNvPr id="22" name="Rectangle 21"/>
          <p:cNvSpPr/>
          <p:nvPr/>
        </p:nvSpPr>
        <p:spPr>
          <a:xfrm>
            <a:off x="415049" y="2481980"/>
            <a:ext cx="2514919" cy="646331"/>
          </a:xfrm>
          <a:prstGeom prst="rect">
            <a:avLst/>
          </a:prstGeom>
        </p:spPr>
        <p:txBody>
          <a:bodyPr wrap="none">
            <a:spAutoFit/>
          </a:bodyPr>
          <a:lstStyle/>
          <a:p>
            <a:pPr algn="ctr"/>
            <a:r>
              <a:rPr lang="en-US" sz="3600" dirty="0"/>
              <a:t>Introduction</a:t>
            </a:r>
          </a:p>
        </p:txBody>
      </p:sp>
      <p:sp>
        <p:nvSpPr>
          <p:cNvPr id="27" name="Text Placeholder 68"/>
          <p:cNvSpPr txBox="1">
            <a:spLocks/>
          </p:cNvSpPr>
          <p:nvPr/>
        </p:nvSpPr>
        <p:spPr>
          <a:xfrm>
            <a:off x="10943771" y="24738227"/>
            <a:ext cx="9967995" cy="170680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GB" dirty="0"/>
              <a:t>By reconfiguring base models (</a:t>
            </a:r>
            <a:r>
              <a:rPr lang="en-GB" dirty="0" err="1"/>
              <a:t>WizardLM</a:t>
            </a:r>
            <a:r>
              <a:rPr lang="en-GB" dirty="0"/>
              <a:t> 2, Gemma 3) with custom fine-tuned files, the system enables accurate, multimodal content moderation. Combined with semantic search, a simple UI, and Docker-based deployment, it delivers explainable and scalable real-time moderation.</a:t>
            </a:r>
            <a:endParaRPr lang="en-IN" dirty="0"/>
          </a:p>
        </p:txBody>
      </p:sp>
      <p:sp>
        <p:nvSpPr>
          <p:cNvPr id="28" name="Rectangle 27"/>
          <p:cNvSpPr/>
          <p:nvPr/>
        </p:nvSpPr>
        <p:spPr>
          <a:xfrm>
            <a:off x="10970379" y="26528142"/>
            <a:ext cx="10075162" cy="2677656"/>
          </a:xfrm>
          <a:prstGeom prst="rect">
            <a:avLst/>
          </a:prstGeom>
        </p:spPr>
        <p:txBody>
          <a:bodyPr wrap="square">
            <a:spAutoFit/>
          </a:bodyPr>
          <a:lstStyle/>
          <a:p>
            <a:r>
              <a:rPr lang="en-US" sz="3600" dirty="0"/>
              <a:t>References</a:t>
            </a:r>
          </a:p>
          <a:p>
            <a:r>
              <a:rPr lang="en-IN" sz="2400" dirty="0"/>
              <a:t>Model Info : </a:t>
            </a:r>
            <a:r>
              <a:rPr lang="en-IN" sz="2400" dirty="0">
                <a:hlinkClick r:id="rId2"/>
              </a:rPr>
              <a:t>https://huggingface.co/google/gemma-3-27b-it</a:t>
            </a:r>
            <a:r>
              <a:rPr lang="en-IN" sz="2400" dirty="0"/>
              <a:t>     </a:t>
            </a:r>
          </a:p>
          <a:p>
            <a:r>
              <a:rPr lang="en-IN" sz="2400" dirty="0"/>
              <a:t>                        </a:t>
            </a:r>
            <a:r>
              <a:rPr lang="en-IN" sz="2400" dirty="0">
                <a:hlinkClick r:id="rId3"/>
              </a:rPr>
              <a:t>https://wizardlm.github.io/WizardLM2/</a:t>
            </a:r>
            <a:r>
              <a:rPr lang="en-US" sz="2400" dirty="0"/>
              <a:t> ,</a:t>
            </a:r>
          </a:p>
          <a:p>
            <a:r>
              <a:rPr lang="en-US" sz="2400" dirty="0"/>
              <a:t>Custom Model info : </a:t>
            </a:r>
            <a:r>
              <a:rPr lang="en-US" sz="2400" dirty="0">
                <a:hlinkClick r:id="rId4"/>
              </a:rPr>
              <a:t>https://github.com/ollama/ollama/blob/main/docs/modelfile.md</a:t>
            </a:r>
            <a:r>
              <a:rPr lang="en-US" sz="2400" dirty="0"/>
              <a:t> </a:t>
            </a:r>
            <a:endParaRPr lang="en-US" sz="3600" dirty="0"/>
          </a:p>
          <a:p>
            <a:pPr algn="ctr"/>
            <a:endParaRPr lang="en-US" sz="3600" dirty="0"/>
          </a:p>
        </p:txBody>
      </p:sp>
      <p:sp>
        <p:nvSpPr>
          <p:cNvPr id="29" name="Rectangle 28"/>
          <p:cNvSpPr/>
          <p:nvPr/>
        </p:nvSpPr>
        <p:spPr>
          <a:xfrm>
            <a:off x="10885915" y="24075063"/>
            <a:ext cx="2233304" cy="646331"/>
          </a:xfrm>
          <a:prstGeom prst="rect">
            <a:avLst/>
          </a:prstGeom>
        </p:spPr>
        <p:txBody>
          <a:bodyPr wrap="none">
            <a:spAutoFit/>
          </a:bodyPr>
          <a:lstStyle/>
          <a:p>
            <a:pPr algn="ctr"/>
            <a:r>
              <a:rPr lang="en-US" sz="3600" dirty="0"/>
              <a:t>Conclusion</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sp>
        <p:nvSpPr>
          <p:cNvPr id="24" name="Text Placeholder 68"/>
          <p:cNvSpPr txBox="1">
            <a:spLocks/>
          </p:cNvSpPr>
          <p:nvPr/>
        </p:nvSpPr>
        <p:spPr>
          <a:xfrm>
            <a:off x="415049" y="5478592"/>
            <a:ext cx="10258763" cy="1377049"/>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GB" dirty="0"/>
              <a:t>The rise of harmful online content has made manual moderation ineffective and unsafe. Most existing tools miss context by </a:t>
            </a:r>
            <a:r>
              <a:rPr lang="en-GB" dirty="0" err="1"/>
              <a:t>analyzing</a:t>
            </a:r>
            <a:r>
              <a:rPr lang="en-GB" dirty="0"/>
              <a:t> text and images separately. This project introduces a private, multimodal AI system that detects harmful content in real time using fine-tuned open-source models.</a:t>
            </a:r>
            <a:endParaRPr lang="en-IN" dirty="0"/>
          </a:p>
        </p:txBody>
      </p:sp>
      <p:sp>
        <p:nvSpPr>
          <p:cNvPr id="25" name="Rectangle 24"/>
          <p:cNvSpPr/>
          <p:nvPr/>
        </p:nvSpPr>
        <p:spPr>
          <a:xfrm>
            <a:off x="396948" y="4878812"/>
            <a:ext cx="2246321" cy="646331"/>
          </a:xfrm>
          <a:prstGeom prst="rect">
            <a:avLst/>
          </a:prstGeom>
        </p:spPr>
        <p:txBody>
          <a:bodyPr wrap="none">
            <a:spAutoFit/>
          </a:bodyPr>
          <a:lstStyle/>
          <a:p>
            <a:pPr algn="ctr"/>
            <a:r>
              <a:rPr lang="en-US" sz="3600" dirty="0"/>
              <a:t>Motivation</a:t>
            </a:r>
          </a:p>
        </p:txBody>
      </p:sp>
      <p:pic>
        <p:nvPicPr>
          <p:cNvPr id="4" name="Picture 3">
            <a:extLst>
              <a:ext uri="{FF2B5EF4-FFF2-40B4-BE49-F238E27FC236}">
                <a16:creationId xmlns:a16="http://schemas.microsoft.com/office/drawing/2014/main" id="{54E1E5CF-DC40-4E50-B023-EFCFC81E40B1}"/>
              </a:ext>
            </a:extLst>
          </p:cNvPr>
          <p:cNvPicPr>
            <a:picLocks noChangeAspect="1"/>
          </p:cNvPicPr>
          <p:nvPr/>
        </p:nvPicPr>
        <p:blipFill rotWithShape="1">
          <a:blip r:embed="rId6"/>
          <a:srcRect r="2086"/>
          <a:stretch/>
        </p:blipFill>
        <p:spPr>
          <a:xfrm>
            <a:off x="3200401" y="14857882"/>
            <a:ext cx="7509411" cy="6433277"/>
          </a:xfrm>
          <a:prstGeom prst="rect">
            <a:avLst/>
          </a:prstGeom>
        </p:spPr>
      </p:pic>
      <p:pic>
        <p:nvPicPr>
          <p:cNvPr id="15" name="Picture 14">
            <a:extLst>
              <a:ext uri="{FF2B5EF4-FFF2-40B4-BE49-F238E27FC236}">
                <a16:creationId xmlns:a16="http://schemas.microsoft.com/office/drawing/2014/main" id="{55A60599-331E-4627-B47E-CE689A05E6F1}"/>
              </a:ext>
            </a:extLst>
          </p:cNvPr>
          <p:cNvPicPr>
            <a:picLocks noChangeAspect="1"/>
          </p:cNvPicPr>
          <p:nvPr/>
        </p:nvPicPr>
        <p:blipFill>
          <a:blip r:embed="rId7"/>
          <a:stretch>
            <a:fillRect/>
          </a:stretch>
        </p:blipFill>
        <p:spPr>
          <a:xfrm>
            <a:off x="659931" y="26117078"/>
            <a:ext cx="9962699" cy="3361241"/>
          </a:xfrm>
          <a:prstGeom prst="rect">
            <a:avLst/>
          </a:prstGeom>
        </p:spPr>
      </p:pic>
      <p:pic>
        <p:nvPicPr>
          <p:cNvPr id="17" name="Picture 16">
            <a:extLst>
              <a:ext uri="{FF2B5EF4-FFF2-40B4-BE49-F238E27FC236}">
                <a16:creationId xmlns:a16="http://schemas.microsoft.com/office/drawing/2014/main" id="{13078434-D84F-4DE7-8FF5-221625829921}"/>
              </a:ext>
            </a:extLst>
          </p:cNvPr>
          <p:cNvPicPr>
            <a:picLocks noChangeAspect="1"/>
          </p:cNvPicPr>
          <p:nvPr/>
        </p:nvPicPr>
        <p:blipFill>
          <a:blip r:embed="rId8"/>
          <a:stretch>
            <a:fillRect/>
          </a:stretch>
        </p:blipFill>
        <p:spPr>
          <a:xfrm>
            <a:off x="528628" y="21541863"/>
            <a:ext cx="6057900" cy="4419600"/>
          </a:xfrm>
          <a:prstGeom prst="rect">
            <a:avLst/>
          </a:prstGeom>
        </p:spPr>
      </p:pic>
      <p:sp>
        <p:nvSpPr>
          <p:cNvPr id="18" name="TextBox 17">
            <a:extLst>
              <a:ext uri="{FF2B5EF4-FFF2-40B4-BE49-F238E27FC236}">
                <a16:creationId xmlns:a16="http://schemas.microsoft.com/office/drawing/2014/main" id="{9484C124-C9DF-462E-8625-7044CEF4E6B4}"/>
              </a:ext>
            </a:extLst>
          </p:cNvPr>
          <p:cNvSpPr txBox="1"/>
          <p:nvPr/>
        </p:nvSpPr>
        <p:spPr>
          <a:xfrm>
            <a:off x="6763788" y="24112048"/>
            <a:ext cx="3892024" cy="1754326"/>
          </a:xfrm>
          <a:prstGeom prst="rect">
            <a:avLst/>
          </a:prstGeom>
          <a:noFill/>
        </p:spPr>
        <p:txBody>
          <a:bodyPr wrap="square" rtlCol="0">
            <a:spAutoFit/>
          </a:bodyPr>
          <a:lstStyle/>
          <a:p>
            <a:r>
              <a:rPr lang="en-GB" sz="1800" b="1" dirty="0"/>
              <a:t>MT-Bench Score Comparison:</a:t>
            </a:r>
            <a:br>
              <a:rPr lang="en-GB" sz="1800" dirty="0"/>
            </a:br>
            <a:r>
              <a:rPr lang="en-GB" sz="1800" dirty="0"/>
              <a:t>Comparison of top LLMs grouped by scale — showing how larger models like Claude 3 Opus and GPT-4 lead, while </a:t>
            </a:r>
            <a:r>
              <a:rPr lang="en-GB" sz="1800" dirty="0" err="1"/>
              <a:t>WizardLM</a:t>
            </a:r>
            <a:r>
              <a:rPr lang="en-GB" sz="1800" dirty="0"/>
              <a:t> variants perform strongly across different size categories.</a:t>
            </a:r>
          </a:p>
        </p:txBody>
      </p:sp>
      <p:sp>
        <p:nvSpPr>
          <p:cNvPr id="32" name="TextBox 31">
            <a:extLst>
              <a:ext uri="{FF2B5EF4-FFF2-40B4-BE49-F238E27FC236}">
                <a16:creationId xmlns:a16="http://schemas.microsoft.com/office/drawing/2014/main" id="{D736169A-CA29-4AB9-8586-3F7CA71443A7}"/>
              </a:ext>
            </a:extLst>
          </p:cNvPr>
          <p:cNvSpPr txBox="1"/>
          <p:nvPr/>
        </p:nvSpPr>
        <p:spPr>
          <a:xfrm>
            <a:off x="6807051" y="21780292"/>
            <a:ext cx="3892025" cy="1477328"/>
          </a:xfrm>
          <a:prstGeom prst="rect">
            <a:avLst/>
          </a:prstGeom>
          <a:noFill/>
        </p:spPr>
        <p:txBody>
          <a:bodyPr wrap="square" rtlCol="0">
            <a:spAutoFit/>
          </a:bodyPr>
          <a:lstStyle/>
          <a:p>
            <a:r>
              <a:rPr lang="en-GB" sz="1800" b="1" dirty="0"/>
              <a:t>Gemma 3 Benchmark Performance:</a:t>
            </a:r>
            <a:br>
              <a:rPr lang="en-GB" sz="1800" dirty="0"/>
            </a:br>
            <a:r>
              <a:rPr lang="en-GB" sz="1800" dirty="0"/>
              <a:t>Area chart showing how Gemma 3 models improve across tasks with increasing size, from 1B to 27B parameters.</a:t>
            </a:r>
          </a:p>
        </p:txBody>
      </p:sp>
      <p:sp>
        <p:nvSpPr>
          <p:cNvPr id="39" name="TextBox 38">
            <a:extLst>
              <a:ext uri="{FF2B5EF4-FFF2-40B4-BE49-F238E27FC236}">
                <a16:creationId xmlns:a16="http://schemas.microsoft.com/office/drawing/2014/main" id="{86AA322C-570B-4ECA-82E1-602FE75D0E20}"/>
              </a:ext>
            </a:extLst>
          </p:cNvPr>
          <p:cNvSpPr txBox="1"/>
          <p:nvPr/>
        </p:nvSpPr>
        <p:spPr>
          <a:xfrm>
            <a:off x="659931" y="15152519"/>
            <a:ext cx="2775153" cy="5724644"/>
          </a:xfrm>
          <a:prstGeom prst="rect">
            <a:avLst/>
          </a:prstGeom>
          <a:noFill/>
        </p:spPr>
        <p:txBody>
          <a:bodyPr wrap="square" rtlCol="0">
            <a:spAutoFit/>
          </a:bodyPr>
          <a:lstStyle/>
          <a:p>
            <a:endParaRPr lang="en-IN" sz="3200" b="1" dirty="0">
              <a:latin typeface="+mj-lt"/>
            </a:endParaRPr>
          </a:p>
          <a:p>
            <a:pPr lvl="0" defTabSz="914400" eaLnBrk="0" fontAlgn="base" hangingPunct="0">
              <a:lnSpc>
                <a:spcPct val="100000"/>
              </a:lnSpc>
              <a:spcBef>
                <a:spcPct val="0"/>
              </a:spcBef>
              <a:spcAft>
                <a:spcPct val="0"/>
              </a:spcAft>
            </a:pPr>
            <a:r>
              <a:rPr lang="en-US" altLang="en-US" sz="1800" b="1" dirty="0">
                <a:latin typeface="+mj-lt"/>
              </a:rPr>
              <a:t>Users upload text, images, or PDFs via a </a:t>
            </a:r>
            <a:r>
              <a:rPr lang="en-US" altLang="en-US" sz="1800" b="1" dirty="0" err="1">
                <a:latin typeface="+mj-lt"/>
              </a:rPr>
              <a:t>Streamlit</a:t>
            </a:r>
            <a:r>
              <a:rPr lang="en-US" altLang="en-US" sz="1800" b="1" dirty="0">
                <a:latin typeface="+mj-lt"/>
              </a:rPr>
              <a:t> UI.</a:t>
            </a:r>
          </a:p>
          <a:p>
            <a:pPr lvl="0" defTabSz="914400" eaLnBrk="0" fontAlgn="base" hangingPunct="0">
              <a:lnSpc>
                <a:spcPct val="100000"/>
              </a:lnSpc>
              <a:spcBef>
                <a:spcPct val="0"/>
              </a:spcBef>
              <a:spcAft>
                <a:spcPct val="0"/>
              </a:spcAft>
            </a:pPr>
            <a:endParaRPr lang="en-US" altLang="en-US" sz="1800" b="1" dirty="0">
              <a:latin typeface="+mj-lt"/>
            </a:endParaRPr>
          </a:p>
          <a:p>
            <a:pPr lvl="0" defTabSz="914400" eaLnBrk="0" fontAlgn="base" hangingPunct="0">
              <a:lnSpc>
                <a:spcPct val="100000"/>
              </a:lnSpc>
              <a:spcBef>
                <a:spcPct val="0"/>
              </a:spcBef>
              <a:spcAft>
                <a:spcPct val="0"/>
              </a:spcAft>
            </a:pPr>
            <a:r>
              <a:rPr lang="en-US" altLang="en-US" sz="1800" b="1" dirty="0" err="1">
                <a:latin typeface="+mj-lt"/>
              </a:rPr>
              <a:t>FastAPI</a:t>
            </a:r>
            <a:r>
              <a:rPr lang="en-US" altLang="en-US" sz="1800" b="1" dirty="0">
                <a:latin typeface="+mj-lt"/>
              </a:rPr>
              <a:t> backend routes content to custom moderation models.</a:t>
            </a:r>
          </a:p>
          <a:p>
            <a:pPr lvl="0" defTabSz="914400" eaLnBrk="0" fontAlgn="base" hangingPunct="0">
              <a:lnSpc>
                <a:spcPct val="100000"/>
              </a:lnSpc>
              <a:spcBef>
                <a:spcPct val="0"/>
              </a:spcBef>
              <a:spcAft>
                <a:spcPct val="0"/>
              </a:spcAft>
              <a:buFontTx/>
              <a:buChar char="•"/>
            </a:pPr>
            <a:endParaRPr lang="en-US" altLang="en-US" sz="1800" b="1" dirty="0">
              <a:latin typeface="+mj-lt"/>
            </a:endParaRPr>
          </a:p>
          <a:p>
            <a:pPr lvl="0" defTabSz="914400" eaLnBrk="0" fontAlgn="base" hangingPunct="0">
              <a:lnSpc>
                <a:spcPct val="100000"/>
              </a:lnSpc>
              <a:spcBef>
                <a:spcPct val="0"/>
              </a:spcBef>
              <a:spcAft>
                <a:spcPct val="0"/>
              </a:spcAft>
            </a:pPr>
            <a:r>
              <a:rPr lang="en-US" altLang="en-US" sz="1800" b="1" dirty="0">
                <a:latin typeface="+mj-lt"/>
              </a:rPr>
              <a:t>LLMs (Gemma, WizardLM2) analyze and classify harmful content.</a:t>
            </a:r>
          </a:p>
          <a:p>
            <a:pPr lvl="0" defTabSz="914400" eaLnBrk="0" fontAlgn="base" hangingPunct="0">
              <a:lnSpc>
                <a:spcPct val="100000"/>
              </a:lnSpc>
              <a:spcBef>
                <a:spcPct val="0"/>
              </a:spcBef>
              <a:spcAft>
                <a:spcPct val="0"/>
              </a:spcAft>
            </a:pPr>
            <a:endParaRPr lang="en-US" altLang="en-US" sz="1800" b="1" dirty="0">
              <a:latin typeface="+mj-lt"/>
            </a:endParaRPr>
          </a:p>
          <a:p>
            <a:pPr lvl="0" defTabSz="914400" eaLnBrk="0" fontAlgn="base" hangingPunct="0">
              <a:lnSpc>
                <a:spcPct val="100000"/>
              </a:lnSpc>
              <a:spcBef>
                <a:spcPct val="0"/>
              </a:spcBef>
              <a:spcAft>
                <a:spcPct val="0"/>
              </a:spcAft>
            </a:pPr>
            <a:r>
              <a:rPr lang="en-US" altLang="en-US" sz="1800" b="1" dirty="0">
                <a:latin typeface="+mj-lt"/>
              </a:rPr>
              <a:t>Semantic matching via Sentence Transformers + FAISS improves accuracy.</a:t>
            </a:r>
          </a:p>
          <a:p>
            <a:pPr lvl="0" defTabSz="914400" eaLnBrk="0" fontAlgn="base" hangingPunct="0">
              <a:lnSpc>
                <a:spcPct val="100000"/>
              </a:lnSpc>
              <a:spcBef>
                <a:spcPct val="0"/>
              </a:spcBef>
              <a:spcAft>
                <a:spcPct val="0"/>
              </a:spcAft>
            </a:pPr>
            <a:endParaRPr lang="en-US" altLang="en-US" sz="1800" b="1" dirty="0">
              <a:latin typeface="+mj-lt"/>
            </a:endParaRPr>
          </a:p>
          <a:p>
            <a:pPr lvl="0" defTabSz="914400" eaLnBrk="0" fontAlgn="base" hangingPunct="0">
              <a:lnSpc>
                <a:spcPct val="100000"/>
              </a:lnSpc>
              <a:spcBef>
                <a:spcPct val="0"/>
              </a:spcBef>
              <a:spcAft>
                <a:spcPct val="0"/>
              </a:spcAft>
            </a:pPr>
            <a:r>
              <a:rPr lang="en-US" altLang="en-US" sz="1800" b="1" dirty="0">
                <a:latin typeface="+mj-lt"/>
              </a:rPr>
              <a:t>Results are displayed, with the system running via Docker &amp; CI/CD.</a:t>
            </a:r>
          </a:p>
          <a:p>
            <a:endParaRPr lang="en-GB" sz="1000" dirty="0">
              <a:latin typeface="+mj-lt"/>
            </a:endParaRPr>
          </a:p>
        </p:txBody>
      </p:sp>
      <p:pic>
        <p:nvPicPr>
          <p:cNvPr id="45" name="Picture 44">
            <a:extLst>
              <a:ext uri="{FF2B5EF4-FFF2-40B4-BE49-F238E27FC236}">
                <a16:creationId xmlns:a16="http://schemas.microsoft.com/office/drawing/2014/main" id="{8F49EA2B-3CCB-4848-8318-C21890C7414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358255" y="3559066"/>
            <a:ext cx="8550616" cy="3839052"/>
          </a:xfrm>
          <a:prstGeom prst="rect">
            <a:avLst/>
          </a:prstGeom>
        </p:spPr>
      </p:pic>
      <p:pic>
        <p:nvPicPr>
          <p:cNvPr id="51" name="Picture 50">
            <a:extLst>
              <a:ext uri="{FF2B5EF4-FFF2-40B4-BE49-F238E27FC236}">
                <a16:creationId xmlns:a16="http://schemas.microsoft.com/office/drawing/2014/main" id="{2683B4C5-2CAA-4FCD-A43C-6C6C0D7EC90C}"/>
              </a:ext>
            </a:extLst>
          </p:cNvPr>
          <p:cNvPicPr>
            <a:picLocks noChangeAspect="1"/>
          </p:cNvPicPr>
          <p:nvPr/>
        </p:nvPicPr>
        <p:blipFill rotWithShape="1">
          <a:blip r:embed="rId10">
            <a:extLst>
              <a:ext uri="{28A0092B-C50C-407E-A947-70E740481C1C}">
                <a14:useLocalDpi xmlns:a14="http://schemas.microsoft.com/office/drawing/2010/main" val="0"/>
              </a:ext>
            </a:extLst>
          </a:blip>
          <a:srcRect r="48382"/>
          <a:stretch/>
        </p:blipFill>
        <p:spPr>
          <a:xfrm>
            <a:off x="11140959" y="8189900"/>
            <a:ext cx="4469513" cy="4868585"/>
          </a:xfrm>
          <a:prstGeom prst="rect">
            <a:avLst/>
          </a:prstGeom>
        </p:spPr>
      </p:pic>
      <p:pic>
        <p:nvPicPr>
          <p:cNvPr id="53" name="Picture 52">
            <a:extLst>
              <a:ext uri="{FF2B5EF4-FFF2-40B4-BE49-F238E27FC236}">
                <a16:creationId xmlns:a16="http://schemas.microsoft.com/office/drawing/2014/main" id="{9A2A4439-804C-4DBE-831C-E4DF60EA60F8}"/>
              </a:ext>
            </a:extLst>
          </p:cNvPr>
          <p:cNvPicPr>
            <a:picLocks noChangeAspect="1"/>
          </p:cNvPicPr>
          <p:nvPr/>
        </p:nvPicPr>
        <p:blipFill rotWithShape="1">
          <a:blip r:embed="rId11">
            <a:extLst>
              <a:ext uri="{28A0092B-C50C-407E-A947-70E740481C1C}">
                <a14:useLocalDpi xmlns:a14="http://schemas.microsoft.com/office/drawing/2010/main" val="0"/>
              </a:ext>
            </a:extLst>
          </a:blip>
          <a:srcRect r="44777"/>
          <a:stretch/>
        </p:blipFill>
        <p:spPr>
          <a:xfrm>
            <a:off x="15633563" y="8168347"/>
            <a:ext cx="4975693" cy="4868585"/>
          </a:xfrm>
          <a:prstGeom prst="rect">
            <a:avLst/>
          </a:prstGeom>
        </p:spPr>
      </p:pic>
      <p:pic>
        <p:nvPicPr>
          <p:cNvPr id="55" name="Picture 54">
            <a:extLst>
              <a:ext uri="{FF2B5EF4-FFF2-40B4-BE49-F238E27FC236}">
                <a16:creationId xmlns:a16="http://schemas.microsoft.com/office/drawing/2014/main" id="{EE441548-841B-4DD6-839A-CD66FE94967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176858" y="13504763"/>
            <a:ext cx="9734908" cy="4868585"/>
          </a:xfrm>
          <a:prstGeom prst="rect">
            <a:avLst/>
          </a:prstGeom>
        </p:spPr>
      </p:pic>
      <p:pic>
        <p:nvPicPr>
          <p:cNvPr id="57" name="Picture 56">
            <a:extLst>
              <a:ext uri="{FF2B5EF4-FFF2-40B4-BE49-F238E27FC236}">
                <a16:creationId xmlns:a16="http://schemas.microsoft.com/office/drawing/2014/main" id="{8ED1E7C0-154A-4BDA-8708-FE21EF0B257F}"/>
              </a:ext>
            </a:extLst>
          </p:cNvPr>
          <p:cNvPicPr>
            <a:picLocks noChangeAspect="1"/>
          </p:cNvPicPr>
          <p:nvPr/>
        </p:nvPicPr>
        <p:blipFill rotWithShape="1">
          <a:blip r:embed="rId13">
            <a:extLst>
              <a:ext uri="{28A0092B-C50C-407E-A947-70E740481C1C}">
                <a14:useLocalDpi xmlns:a14="http://schemas.microsoft.com/office/drawing/2010/main" val="0"/>
              </a:ext>
            </a:extLst>
          </a:blip>
          <a:srcRect r="42405"/>
          <a:stretch/>
        </p:blipFill>
        <p:spPr>
          <a:xfrm>
            <a:off x="11140959" y="18512457"/>
            <a:ext cx="5187091" cy="4928775"/>
          </a:xfrm>
          <a:prstGeom prst="rect">
            <a:avLst/>
          </a:prstGeom>
        </p:spPr>
      </p:pic>
      <p:pic>
        <p:nvPicPr>
          <p:cNvPr id="59" name="Picture 58">
            <a:extLst>
              <a:ext uri="{FF2B5EF4-FFF2-40B4-BE49-F238E27FC236}">
                <a16:creationId xmlns:a16="http://schemas.microsoft.com/office/drawing/2014/main" id="{742AC1CC-389A-4D95-8D36-FEB4AC09CA4A}"/>
              </a:ext>
            </a:extLst>
          </p:cNvPr>
          <p:cNvPicPr>
            <a:picLocks noChangeAspect="1"/>
          </p:cNvPicPr>
          <p:nvPr/>
        </p:nvPicPr>
        <p:blipFill rotWithShape="1">
          <a:blip r:embed="rId14">
            <a:extLst>
              <a:ext uri="{28A0092B-C50C-407E-A947-70E740481C1C}">
                <a14:useLocalDpi xmlns:a14="http://schemas.microsoft.com/office/drawing/2010/main" val="0"/>
              </a:ext>
            </a:extLst>
          </a:blip>
          <a:srcRect l="1" r="43605"/>
          <a:stretch/>
        </p:blipFill>
        <p:spPr>
          <a:xfrm>
            <a:off x="15879304" y="18512456"/>
            <a:ext cx="4975693" cy="4928775"/>
          </a:xfrm>
          <a:prstGeom prst="rect">
            <a:avLst/>
          </a:prstGeom>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726</TotalTime>
  <Words>496</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宋体</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Harish Kumar</cp:lastModifiedBy>
  <cp:revision>37</cp:revision>
  <dcterms:created xsi:type="dcterms:W3CDTF">2016-03-28T06:32:15Z</dcterms:created>
  <dcterms:modified xsi:type="dcterms:W3CDTF">2025-04-08T07:11:22Z</dcterms:modified>
</cp:coreProperties>
</file>