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4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6E131-EB64-4EAE-815B-FF601C693BD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9602-E1F2-4BC3-BC02-B0C5FD716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9602-E1F2-4BC3-BC02-B0C5FD71688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7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9350" y="405350"/>
            <a:ext cx="2695575" cy="41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 u="heavy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574" y="2129785"/>
            <a:ext cx="1026885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885" y="0"/>
            <a:ext cx="12191406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00400" y="3927218"/>
            <a:ext cx="63955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900" b="1" spc="-10" dirty="0">
                <a:solidFill>
                  <a:srgbClr val="202124"/>
                </a:solidFill>
                <a:latin typeface="Times New Roman"/>
                <a:cs typeface="Times New Roman"/>
              </a:rPr>
              <a:t>IMDB </a:t>
            </a:r>
            <a:r>
              <a:rPr lang="en-IN" sz="2900" b="1" spc="-5" dirty="0">
                <a:solidFill>
                  <a:srgbClr val="202124"/>
                </a:solidFill>
                <a:latin typeface="Times New Roman"/>
                <a:cs typeface="Times New Roman"/>
              </a:rPr>
              <a:t>Data</a:t>
            </a:r>
            <a:r>
              <a:rPr lang="en-IN" sz="2900" b="1" spc="-1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lang="en-IN" sz="2900" b="1" spc="-5" dirty="0">
                <a:solidFill>
                  <a:srgbClr val="202124"/>
                </a:solidFill>
                <a:latin typeface="Times New Roman"/>
                <a:cs typeface="Times New Roman"/>
              </a:rPr>
              <a:t>Analysis</a:t>
            </a:r>
            <a:r>
              <a:rPr lang="en-IN" sz="2900" b="1" spc="-1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lang="en-IN" sz="2900" b="1" dirty="0">
                <a:solidFill>
                  <a:srgbClr val="202124"/>
                </a:solidFill>
                <a:latin typeface="Times New Roman"/>
                <a:cs typeface="Times New Roman"/>
              </a:rPr>
              <a:t>&amp;</a:t>
            </a:r>
            <a:r>
              <a:rPr lang="en-IN" sz="2900" b="1" spc="-6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lang="en-IN" sz="2900" b="1" spc="-15" dirty="0">
                <a:solidFill>
                  <a:srgbClr val="202124"/>
                </a:solidFill>
                <a:latin typeface="Times New Roman"/>
                <a:cs typeface="Times New Roman"/>
              </a:rPr>
              <a:t>Visualization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6075" y="5525405"/>
            <a:ext cx="31210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BY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IN" b="1" spc="-5" dirty="0">
                <a:latin typeface="Arial"/>
                <a:cs typeface="Arial"/>
              </a:rPr>
              <a:t>Harish </a:t>
            </a:r>
            <a:r>
              <a:rPr lang="en-IN" b="1" spc="-5" dirty="0" err="1">
                <a:latin typeface="Arial"/>
                <a:cs typeface="Arial"/>
              </a:rPr>
              <a:t>Reddy.Y</a:t>
            </a:r>
            <a:r>
              <a:rPr sz="1800" b="1" spc="-5" dirty="0">
                <a:latin typeface="Arial"/>
                <a:cs typeface="Arial"/>
              </a:rPr>
              <a:t> </a:t>
            </a:r>
            <a:endParaRPr lang="en-IN" sz="1800" b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BATCH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lang="en-IN" sz="1800" b="1" dirty="0">
                <a:latin typeface="Arial"/>
                <a:cs typeface="Arial"/>
              </a:rPr>
              <a:t>–277,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lang="en-IN" sz="1800" b="1" spc="-5" dirty="0">
                <a:latin typeface="Arial"/>
                <a:cs typeface="Arial"/>
              </a:rPr>
              <a:t>91_292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874" y="5959393"/>
            <a:ext cx="9109075" cy="274320"/>
          </a:xfrm>
          <a:custGeom>
            <a:avLst/>
            <a:gdLst/>
            <a:ahLst/>
            <a:cxnLst/>
            <a:rect l="l" t="t" r="r" b="b"/>
            <a:pathLst>
              <a:path w="9109075" h="274320">
                <a:moveTo>
                  <a:pt x="9108950" y="274320"/>
                </a:moveTo>
                <a:lnTo>
                  <a:pt x="0" y="274320"/>
                </a:lnTo>
                <a:lnTo>
                  <a:pt x="0" y="0"/>
                </a:lnTo>
                <a:lnTo>
                  <a:pt x="9108950" y="0"/>
                </a:lnTo>
                <a:lnTo>
                  <a:pt x="910895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3174" y="5580933"/>
            <a:ext cx="9413875" cy="6597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latin typeface="Calibri"/>
                <a:cs typeface="Calibri"/>
              </a:rPr>
              <a:t>There is no relation between rating and </a:t>
            </a:r>
            <a:r>
              <a:rPr lang="en-IN" sz="1800" dirty="0" err="1">
                <a:latin typeface="Calibri"/>
                <a:cs typeface="Calibri"/>
              </a:rPr>
              <a:t>meta</a:t>
            </a:r>
            <a:r>
              <a:rPr lang="en-IN" dirty="0" err="1">
                <a:latin typeface="Calibri"/>
                <a:cs typeface="Calibri"/>
              </a:rPr>
              <a:t>_score</a:t>
            </a:r>
            <a:endParaRPr lang="en-IN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latin typeface="Calibri"/>
                <a:cs typeface="Calibri"/>
              </a:rPr>
              <a:t>We can see 5.5 rating as 68 </a:t>
            </a:r>
            <a:r>
              <a:rPr lang="en-IN" sz="1800" dirty="0" err="1">
                <a:latin typeface="Calibri"/>
                <a:cs typeface="Calibri"/>
              </a:rPr>
              <a:t>meta_score</a:t>
            </a:r>
            <a:r>
              <a:rPr lang="en-IN" sz="1800" dirty="0">
                <a:latin typeface="Calibri"/>
                <a:cs typeface="Calibri"/>
              </a:rPr>
              <a:t>, 8.8 rating as 74 </a:t>
            </a:r>
            <a:r>
              <a:rPr lang="en-IN" sz="1800" dirty="0" err="1">
                <a:latin typeface="Calibri"/>
                <a:cs typeface="Calibri"/>
              </a:rPr>
              <a:t>meta_score</a:t>
            </a:r>
            <a:endParaRPr lang="en-IN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925" y="145322"/>
            <a:ext cx="229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Bivariat</a:t>
            </a:r>
            <a:r>
              <a:rPr sz="2400" i="1" u="none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i="1" u="none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81AE2-B6DD-A57B-9372-7F25FB39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624286"/>
            <a:ext cx="8734425" cy="47859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099" y="5071383"/>
            <a:ext cx="10107930" cy="31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latin typeface="Calibri"/>
                <a:cs typeface="Calibri"/>
              </a:rPr>
              <a:t>Top 10 directors with rating on their movies collection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60B83-EFE1-01F6-11B9-69119288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04800"/>
            <a:ext cx="11906250" cy="47665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565" y="5109030"/>
            <a:ext cx="9952990" cy="30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5285" algn="l"/>
                <a:tab pos="375920" algn="l"/>
              </a:tabLst>
            </a:pPr>
            <a:r>
              <a:rPr lang="en-IN" sz="1750" dirty="0">
                <a:latin typeface="Calibri"/>
                <a:cs typeface="Calibri"/>
              </a:rPr>
              <a:t>Gross earnings doesn’t depend on Rating</a:t>
            </a:r>
            <a:endParaRPr sz="175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195C8-FF60-47F6-D6E9-D9CE375F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66687"/>
            <a:ext cx="10791825" cy="47863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6949" y="5613970"/>
            <a:ext cx="10738901" cy="421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marR="5080" indent="-416559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8625" algn="l"/>
                <a:tab pos="429259" algn="l"/>
              </a:tabLst>
            </a:pPr>
            <a:r>
              <a:rPr lang="en-IN" sz="2450" dirty="0">
                <a:latin typeface="Calibri"/>
                <a:cs typeface="Calibri"/>
              </a:rPr>
              <a:t>Rating </a:t>
            </a:r>
            <a:r>
              <a:rPr lang="en-IN" sz="2450" dirty="0" err="1">
                <a:latin typeface="Calibri"/>
                <a:cs typeface="Calibri"/>
              </a:rPr>
              <a:t>doesnot</a:t>
            </a:r>
            <a:r>
              <a:rPr lang="en-IN" sz="2450" dirty="0">
                <a:latin typeface="Calibri"/>
                <a:cs typeface="Calibri"/>
              </a:rPr>
              <a:t> depend on run time</a:t>
            </a:r>
            <a:endParaRPr sz="245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A413C4-5759-CD9C-DF86-CEE5234B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81000"/>
            <a:ext cx="107632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329D1-15B3-43E6-B3C8-16D4CAF8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762000"/>
            <a:ext cx="10515600" cy="54864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051762BA-7854-4850-BEA3-17767BF8BDD5}"/>
              </a:ext>
            </a:extLst>
          </p:cNvPr>
          <p:cNvSpPr txBox="1">
            <a:spLocks/>
          </p:cNvSpPr>
          <p:nvPr/>
        </p:nvSpPr>
        <p:spPr>
          <a:xfrm>
            <a:off x="782955" y="228600"/>
            <a:ext cx="2265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-15" dirty="0">
                <a:solidFill>
                  <a:srgbClr val="000000"/>
                </a:solidFill>
              </a:rPr>
              <a:t>Multivariate </a:t>
            </a:r>
            <a:r>
              <a:rPr lang="en-US" sz="2000" kern="0" spc="-10" dirty="0">
                <a:solidFill>
                  <a:srgbClr val="000000"/>
                </a:solidFill>
              </a:rPr>
              <a:t>Analysis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63FC1-CE92-4C44-A074-BCB58430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00" y="794558"/>
            <a:ext cx="2067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Conclusion</a:t>
            </a:r>
            <a:r>
              <a:rPr sz="3000" u="none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u="none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96393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endParaRPr lang="en-US" sz="2000" spc="-1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D267F-B7F8-C51A-1EFE-89772C22B585}"/>
              </a:ext>
            </a:extLst>
          </p:cNvPr>
          <p:cNvSpPr txBox="1"/>
          <p:nvPr/>
        </p:nvSpPr>
        <p:spPr>
          <a:xfrm>
            <a:off x="2644681" y="1277158"/>
            <a:ext cx="87122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directors consistently produce high-grossing films within specific genres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Collaborating with these directors and focusing on their successful genres can maximize income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creative endeavors with audience preferences to increase revenue generation.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102" y="2888750"/>
            <a:ext cx="38785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none" spc="350" dirty="0">
                <a:solidFill>
                  <a:srgbClr val="C00000"/>
                </a:solidFill>
                <a:latin typeface="Palatino Linotype"/>
                <a:cs typeface="Palatino Linotype"/>
              </a:rPr>
              <a:t>THANK</a:t>
            </a:r>
            <a:r>
              <a:rPr sz="4400" b="0" u="none" spc="-18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4400" b="0" u="none" spc="375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50" y="648212"/>
            <a:ext cx="2695575" cy="414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45" dirty="0"/>
              <a:t> </a:t>
            </a:r>
            <a:r>
              <a:rPr spc="-20" dirty="0"/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350" y="1370190"/>
            <a:ext cx="9584055" cy="713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600"/>
              </a:lnSpc>
              <a:spcBef>
                <a:spcPts val="100"/>
              </a:spcBef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Determining</a:t>
            </a:r>
            <a:r>
              <a:rPr lang="en-I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which genre and director to choose for creating a successful movie involves a combination of factors, including audience preferences, industry trends, directorial style, and the specific vision for the film.</a:t>
            </a:r>
            <a:endParaRPr lang="en-IN"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350" y="3224212"/>
            <a:ext cx="7264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Goal: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050" y="3810000"/>
            <a:ext cx="9786620" cy="1139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600"/>
              </a:lnSpc>
              <a:spcBef>
                <a:spcPts val="100"/>
              </a:spcBef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</a:t>
            </a:r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ilmmakers and studio executives can navigate the uncertainty surrounding genre and director selection with greater confidence and clarity, ultimately increasing the likelihood of creating a successful and impactful movie.</a:t>
            </a:r>
            <a:endParaRPr lang="en-IN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075" y="691554"/>
            <a:ext cx="2369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15" dirty="0"/>
              <a:t>Libraries</a:t>
            </a:r>
            <a:r>
              <a:rPr sz="2800" u="none" spc="100" dirty="0"/>
              <a:t> </a:t>
            </a:r>
            <a:r>
              <a:rPr sz="2800" u="none" spc="-5" dirty="0">
                <a:latin typeface="Arial"/>
                <a:cs typeface="Arial"/>
              </a:rPr>
              <a:t>Used: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075" y="1371600"/>
            <a:ext cx="3446925" cy="42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1385" indent="-3054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20" dirty="0">
                <a:latin typeface="Calibri"/>
                <a:cs typeface="Calibri"/>
              </a:rPr>
              <a:t>Regex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(re)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15" dirty="0">
                <a:latin typeface="Calibri"/>
                <a:cs typeface="Calibri"/>
              </a:rPr>
              <a:t>Requests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5" dirty="0">
                <a:latin typeface="Calibri"/>
                <a:cs typeface="Calibri"/>
              </a:rPr>
              <a:t>Beautiful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Soup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10" dirty="0">
                <a:latin typeface="Calibri"/>
                <a:cs typeface="Calibri"/>
              </a:rPr>
              <a:t>Pandas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5" dirty="0">
                <a:latin typeface="Calibri"/>
                <a:cs typeface="Calibri"/>
              </a:rPr>
              <a:t>NumPy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10" dirty="0" err="1">
                <a:latin typeface="Calibri"/>
                <a:cs typeface="Calibri"/>
              </a:rPr>
              <a:t>Matplotlib.pyplot</a:t>
            </a:r>
            <a:endParaRPr sz="2000" dirty="0">
              <a:latin typeface="Calibri"/>
              <a:cs typeface="Calibri"/>
            </a:endParaRPr>
          </a:p>
          <a:p>
            <a:pPr marL="921385" indent="-305435">
              <a:lnSpc>
                <a:spcPct val="100000"/>
              </a:lnSpc>
              <a:buFont typeface="Arial MT"/>
              <a:buChar char="•"/>
              <a:tabLst>
                <a:tab pos="921385" algn="l"/>
                <a:tab pos="922019" algn="l"/>
              </a:tabLst>
            </a:pPr>
            <a:r>
              <a:rPr sz="2000" spc="-5" dirty="0">
                <a:latin typeface="Calibri"/>
                <a:cs typeface="Calibri"/>
              </a:rPr>
              <a:t>Seaborn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Extracting</a:t>
            </a:r>
            <a:r>
              <a:rPr sz="2800" b="1" spc="1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the</a:t>
            </a:r>
            <a:r>
              <a:rPr sz="2800" b="1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Data: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290"/>
              </a:spcBef>
            </a:pP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using Beautiful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Soup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lang="en-IN" sz="2000" dirty="0">
                <a:latin typeface="Calibri"/>
                <a:cs typeface="Calibri"/>
              </a:rPr>
              <a:t>Request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Libraries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extracted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Imdb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6EC55-0CBB-625A-D425-CB66CFBC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91554"/>
            <a:ext cx="4495800" cy="4794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6" y="199383"/>
            <a:ext cx="17519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5" dirty="0">
                <a:latin typeface="Times New Roman"/>
                <a:cs typeface="Times New Roman"/>
              </a:rPr>
              <a:t>Raw</a:t>
            </a:r>
            <a:r>
              <a:rPr sz="3200" u="none" spc="-90" dirty="0">
                <a:latin typeface="Times New Roman"/>
                <a:cs typeface="Times New Roman"/>
              </a:rPr>
              <a:t> </a:t>
            </a:r>
            <a:r>
              <a:rPr sz="3200" u="none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5564-D18F-B58D-D33D-65B1BEFA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990600"/>
            <a:ext cx="114966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471" y="295369"/>
            <a:ext cx="298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latin typeface="Times New Roman"/>
                <a:cs typeface="Times New Roman"/>
              </a:rPr>
              <a:t>Data</a:t>
            </a:r>
            <a:r>
              <a:rPr sz="3600" u="none" spc="-90" dirty="0">
                <a:latin typeface="Times New Roman"/>
                <a:cs typeface="Times New Roman"/>
              </a:rPr>
              <a:t> </a:t>
            </a:r>
            <a:r>
              <a:rPr sz="3600" u="none" spc="-5" dirty="0">
                <a:latin typeface="Times New Roman"/>
                <a:cs typeface="Times New Roman"/>
              </a:rPr>
              <a:t>Cleaning: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447800"/>
            <a:ext cx="4500880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5745" algn="l"/>
              </a:tabLst>
            </a:pPr>
            <a:r>
              <a:rPr sz="2800" spc="-5" dirty="0">
                <a:latin typeface="Calibri"/>
                <a:cs typeface="Calibri"/>
              </a:rPr>
              <a:t>Filling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Missing/Null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5110" indent="-233045">
              <a:lnSpc>
                <a:spcPct val="100000"/>
              </a:lnSpc>
              <a:buFont typeface="Arial MT"/>
              <a:buChar char="•"/>
              <a:tabLst>
                <a:tab pos="245745" algn="l"/>
              </a:tabLst>
            </a:pPr>
            <a:r>
              <a:rPr sz="2800" spc="-10" dirty="0">
                <a:latin typeface="Calibri"/>
                <a:cs typeface="Calibri"/>
              </a:rPr>
              <a:t>Dropping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Duplicates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245110" indent="-233045">
              <a:lnSpc>
                <a:spcPct val="100000"/>
              </a:lnSpc>
              <a:buFont typeface="Arial MT"/>
              <a:buChar char="•"/>
              <a:tabLst>
                <a:tab pos="245745" algn="l"/>
              </a:tabLst>
            </a:pPr>
            <a:r>
              <a:rPr sz="2800" spc="-15" dirty="0">
                <a:latin typeface="Calibri"/>
                <a:cs typeface="Calibri"/>
              </a:rPr>
              <a:t>Noisy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5" y="4167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latin typeface="Times New Roman"/>
                <a:cs typeface="Times New Roman"/>
              </a:rPr>
              <a:t>After</a:t>
            </a:r>
            <a:r>
              <a:rPr sz="3000" u="none" spc="-95" dirty="0">
                <a:latin typeface="Times New Roman"/>
                <a:cs typeface="Times New Roman"/>
              </a:rPr>
              <a:t> </a:t>
            </a:r>
            <a:r>
              <a:rPr sz="3000" u="none" spc="-5" dirty="0">
                <a:latin typeface="Times New Roman"/>
                <a:cs typeface="Times New Roman"/>
              </a:rPr>
              <a:t>Data</a:t>
            </a:r>
            <a:r>
              <a:rPr sz="3000" u="none" spc="-50" dirty="0">
                <a:latin typeface="Times New Roman"/>
                <a:cs typeface="Times New Roman"/>
              </a:rPr>
              <a:t> </a:t>
            </a:r>
            <a:r>
              <a:rPr sz="3000" u="none" spc="-5" dirty="0">
                <a:latin typeface="Times New Roman"/>
                <a:cs typeface="Times New Roman"/>
              </a:rPr>
              <a:t>Cleaning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F9A81-C24F-1201-4432-A7773CBC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66800"/>
            <a:ext cx="114585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4876800"/>
            <a:ext cx="10591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lang="en-IN" spc="-15" dirty="0">
                <a:latin typeface="Calibri"/>
                <a:cs typeface="Calibri"/>
              </a:rPr>
              <a:t>Drama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Genre is present in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 </a:t>
            </a:r>
            <a:r>
              <a:rPr sz="1800" spc="-5" dirty="0">
                <a:latin typeface="Calibri"/>
                <a:cs typeface="Calibri"/>
              </a:rPr>
              <a:t> number of </a:t>
            </a:r>
            <a:r>
              <a:rPr lang="en-IN" spc="-15" dirty="0">
                <a:latin typeface="Calibri"/>
                <a:cs typeface="Calibri"/>
              </a:rPr>
              <a:t>movies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around </a:t>
            </a:r>
            <a:r>
              <a:rPr lang="en-IN" spc="-5" dirty="0">
                <a:latin typeface="Calibri"/>
                <a:cs typeface="Calibri"/>
              </a:rPr>
              <a:t>450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5" dirty="0">
                <a:latin typeface="Calibri"/>
                <a:cs typeface="Calibri"/>
              </a:rPr>
              <a:t>followed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lang="en-IN" spc="-5" dirty="0">
                <a:latin typeface="Calibri"/>
                <a:cs typeface="Calibri"/>
              </a:rPr>
              <a:t>crime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lang="en-IN" sz="1800" spc="-5" dirty="0">
                <a:latin typeface="Calibri"/>
                <a:cs typeface="Calibri"/>
              </a:rPr>
              <a:t>21</a:t>
            </a:r>
            <a:r>
              <a:rPr sz="1800" spc="-5" dirty="0">
                <a:latin typeface="Calibri"/>
                <a:cs typeface="Calibri"/>
              </a:rPr>
              <a:t>0)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comedy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lang="en-IN" sz="1800" spc="-5" dirty="0">
                <a:latin typeface="Calibri"/>
                <a:cs typeface="Calibri"/>
              </a:rPr>
              <a:t>8</a:t>
            </a:r>
            <a:r>
              <a:rPr sz="1800" spc="-5" dirty="0">
                <a:latin typeface="Calibri"/>
                <a:cs typeface="Calibri"/>
              </a:rPr>
              <a:t>0)</a:t>
            </a:r>
            <a:endParaRPr sz="1800" dirty="0">
              <a:latin typeface="Calibri"/>
              <a:cs typeface="Calibri"/>
            </a:endParaRPr>
          </a:p>
          <a:p>
            <a:pPr marL="12700" marR="40830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lang="en-IN" spc="-10" dirty="0">
                <a:latin typeface="Calibri"/>
                <a:cs typeface="Calibri"/>
              </a:rPr>
              <a:t>Film-Noir  Genre is present in less number of movies almost zero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203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15" dirty="0">
                <a:solidFill>
                  <a:srgbClr val="000000"/>
                </a:solidFill>
              </a:rPr>
              <a:t>Univariate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spc="-10" dirty="0">
                <a:solidFill>
                  <a:srgbClr val="000000"/>
                </a:solidFill>
              </a:rPr>
              <a:t>Analysis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05FF8-A160-61B6-1937-BE06C5E9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65201"/>
            <a:ext cx="11420475" cy="3835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159" y="4820573"/>
            <a:ext cx="5175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335" algn="l"/>
                <a:tab pos="267970" algn="l"/>
              </a:tabLst>
            </a:pPr>
            <a:r>
              <a:rPr sz="1600" spc="-10" dirty="0">
                <a:latin typeface="Calibri"/>
                <a:cs typeface="Calibri"/>
              </a:rPr>
              <a:t>Around </a:t>
            </a:r>
            <a:r>
              <a:rPr lang="en-IN" sz="1600" spc="-5" dirty="0">
                <a:latin typeface="Calibri"/>
                <a:cs typeface="Calibri"/>
              </a:rPr>
              <a:t>230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lang="en-IN" sz="1600" spc="-10" dirty="0">
                <a:latin typeface="Calibri"/>
                <a:cs typeface="Calibri"/>
              </a:rPr>
              <a:t>Movies got A certificate, 170 Movies got U/A certificate and 140 movies got U certificate.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5983" y="4987872"/>
            <a:ext cx="4756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290830" indent="-259079">
              <a:lnSpc>
                <a:spcPct val="100000"/>
              </a:lnSpc>
              <a:spcBef>
                <a:spcPts val="100"/>
              </a:spcBef>
              <a:buChar char="•"/>
              <a:tabLst>
                <a:tab pos="271145" algn="l"/>
                <a:tab pos="271780" algn="l"/>
              </a:tabLst>
            </a:pPr>
            <a:r>
              <a:rPr lang="en-IN" sz="1400" dirty="0">
                <a:latin typeface="Arial MT"/>
                <a:cs typeface="Arial MT"/>
              </a:rPr>
              <a:t>Top 15 Directors based on number movies they done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6377A-A6B7-1885-5885-6AEF6EAD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0" y="685800"/>
            <a:ext cx="5333999" cy="4134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47730-7C96-17D3-9766-D43453E5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57238"/>
            <a:ext cx="5715001" cy="4063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5105400"/>
            <a:ext cx="102772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lang="en-IN" spc="-10" dirty="0">
                <a:latin typeface="Calibri"/>
                <a:cs typeface="Calibri"/>
              </a:rPr>
              <a:t>In 2011 more number of movies are released followed by 2010 and 2012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71E56-7F51-BB6B-63BB-05D4E916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5829"/>
            <a:ext cx="11658600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319</Words>
  <Application>Microsoft Office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Palatino Linotype</vt:lpstr>
      <vt:lpstr>Söhne</vt:lpstr>
      <vt:lpstr>Times New Roman</vt:lpstr>
      <vt:lpstr>Office Theme</vt:lpstr>
      <vt:lpstr>PowerPoint Presentation</vt:lpstr>
      <vt:lpstr>Problem statement:</vt:lpstr>
      <vt:lpstr>Libraries Used:</vt:lpstr>
      <vt:lpstr>Raw Data</vt:lpstr>
      <vt:lpstr>Data Cleaning:</vt:lpstr>
      <vt:lpstr>After Data Cleaning</vt:lpstr>
      <vt:lpstr>Univariate Analysis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EDA-Project_charan</dc:title>
  <dc:creator>HARISH REDDY</dc:creator>
  <cp:lastModifiedBy>HARISH REDDY</cp:lastModifiedBy>
  <cp:revision>18</cp:revision>
  <dcterms:created xsi:type="dcterms:W3CDTF">2024-05-03T14:03:38Z</dcterms:created>
  <dcterms:modified xsi:type="dcterms:W3CDTF">2024-09-05T11:47:08Z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