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78" r:id="rId5"/>
    <p:sldId id="280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1" r:id="rId16"/>
    <p:sldId id="304" r:id="rId17"/>
    <p:sldId id="305" r:id="rId18"/>
    <p:sldId id="306" r:id="rId19"/>
    <p:sldId id="265" r:id="rId20"/>
    <p:sldId id="288" r:id="rId21"/>
    <p:sldId id="289" r:id="rId22"/>
    <p:sldId id="290" r:id="rId23"/>
    <p:sldId id="291" r:id="rId24"/>
    <p:sldId id="292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7988" y="9832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649779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Why De-normalization? - Database Tuning - Database Performance Tuning to Improve DBMS Performance. 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429000"/>
            <a:ext cx="3485072" cy="20228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/>
              <a:t>Boomika DM                    24mx105</a:t>
            </a:r>
          </a:p>
          <a:p>
            <a:pPr algn="l"/>
            <a:r>
              <a:rPr lang="en-US" sz="1800" dirty="0"/>
              <a:t>Akshaya M                        24mx203</a:t>
            </a:r>
          </a:p>
          <a:p>
            <a:pPr algn="l"/>
            <a:r>
              <a:rPr lang="en-US" sz="1800" dirty="0"/>
              <a:t>Harish                               24mx208</a:t>
            </a:r>
          </a:p>
          <a:p>
            <a:pPr algn="l"/>
            <a:r>
              <a:rPr lang="en-US" sz="1800" dirty="0" err="1"/>
              <a:t>Midhuna</a:t>
            </a:r>
            <a:r>
              <a:rPr lang="en-US" sz="1800" dirty="0"/>
              <a:t> GT                    24mx214</a:t>
            </a:r>
          </a:p>
          <a:p>
            <a:pPr algn="l"/>
            <a:r>
              <a:rPr lang="en-US" sz="1800" dirty="0"/>
              <a:t>Mohamed Riyaz S             24mx216</a:t>
            </a:r>
          </a:p>
          <a:p>
            <a:pPr algn="l"/>
            <a:endParaRPr lang="en-US" sz="18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8D02-1C4E-7DA3-ABD3-DC7EB6E4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1893"/>
            <a:ext cx="10353762" cy="1257300"/>
          </a:xfrm>
        </p:spPr>
        <p:txBody>
          <a:bodyPr>
            <a:normAutofit/>
          </a:bodyPr>
          <a:lstStyle/>
          <a:p>
            <a:r>
              <a:rPr lang="en-IN" sz="4400" b="1" dirty="0"/>
              <a:t>When to Use Denormalization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6F1F-2681-42B6-0215-54BD2D007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75" y="1739081"/>
            <a:ext cx="10353762" cy="4088376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4500" b="1" dirty="0"/>
              <a:t>Scenarios Where Denormalization is Beneficial</a:t>
            </a:r>
            <a:r>
              <a:rPr lang="en-US" sz="4500" dirty="0"/>
              <a:t>: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1" dirty="0"/>
              <a:t>Data Warehouses</a:t>
            </a:r>
            <a:r>
              <a:rPr lang="en-US" sz="4500" dirty="0"/>
              <a:t>: Typically read-heavy, with large amounts of data. Denormalization helps optimize reporting queries.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1" dirty="0"/>
              <a:t>Reporting Systems</a:t>
            </a:r>
            <a:r>
              <a:rPr lang="en-US" sz="4500" dirty="0"/>
              <a:t>: For systems that generate frequent reports and dashboards, where performance and query speed are critical.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1" dirty="0"/>
              <a:t>E-commerce Systems</a:t>
            </a:r>
            <a:r>
              <a:rPr lang="en-US" sz="4500" dirty="0"/>
              <a:t>: Where frequent queries (e.g., product catalog searches) require rapid data retrieval.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1" dirty="0"/>
              <a:t>Real-Time Analytics</a:t>
            </a:r>
            <a:r>
              <a:rPr lang="en-US" sz="4500" dirty="0"/>
              <a:t>: For applications needing fast analytics over large datasets (e.g., monitoring, fraud detection).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68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50DE-9263-7D64-39F2-B9BBF245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9" y="32446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Impact of Denormalization on Database Performance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F771B-8690-4AA4-6D7D-E292B4031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9736" y="1654408"/>
            <a:ext cx="9852528" cy="495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Improved Read 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Denormalization significantly improves read performance by reducing or eliminating the need for joins, which are often expensive.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Increased Storage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trade-off for faster reads is that more disk space is consumed due to duplicated data.</a:t>
            </a:r>
            <a:endParaRPr lang="en-US" altLang="en-US" sz="24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solidFill>
                  <a:schemeClr val="tx1"/>
                </a:solidFill>
              </a:rPr>
              <a:t>Effect on Write Performance</a:t>
            </a:r>
            <a:r>
              <a:rPr lang="en-US" sz="2400" dirty="0">
                <a:solidFill>
                  <a:schemeClr val="tx1"/>
                </a:solidFill>
              </a:rPr>
              <a:t>: Writing data becomes slower due to the need to update multiple redundant entries in the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378C-352F-C6A5-FF78-80DFF64D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1272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Reason of Denormalization 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303F-BB92-D1D6-04D7-BA9AC6EE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2324"/>
            <a:ext cx="10353762" cy="4626076"/>
          </a:xfrm>
        </p:spPr>
        <p:txBody>
          <a:bodyPr/>
          <a:lstStyle/>
          <a:p>
            <a:r>
              <a:rPr lang="en-US" dirty="0"/>
              <a:t>Faster Query Execution</a:t>
            </a:r>
          </a:p>
          <a:p>
            <a:pPr marL="36900" indent="0">
              <a:buNone/>
            </a:pPr>
            <a:r>
              <a:rPr lang="en-US" dirty="0"/>
              <a:t>           Eliminates complex joins, allowing queries to access data directly from a single table.</a:t>
            </a:r>
          </a:p>
          <a:p>
            <a:r>
              <a:rPr lang="en-US" dirty="0"/>
              <a:t>Improved Read Performance</a:t>
            </a:r>
          </a:p>
          <a:p>
            <a:pPr marL="36900" indent="0">
              <a:buNone/>
            </a:pPr>
            <a:r>
              <a:rPr lang="en-US" dirty="0"/>
              <a:t>           Reduces the number of database operations required for data retrieval, resulting in faster response times.</a:t>
            </a:r>
          </a:p>
          <a:p>
            <a:r>
              <a:rPr lang="en-US" dirty="0"/>
              <a:t>Simplified Data Access</a:t>
            </a:r>
          </a:p>
          <a:p>
            <a:pPr marL="36900" indent="0">
              <a:buNone/>
            </a:pPr>
            <a:r>
              <a:rPr lang="en-US" dirty="0"/>
              <a:t>           Makes it easier for applications to retrieve related information without the need for complex joins.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28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E367-12B6-B52E-40EF-393943B9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6831"/>
            <a:ext cx="10353762" cy="1257300"/>
          </a:xfrm>
        </p:spPr>
        <p:txBody>
          <a:bodyPr/>
          <a:lstStyle/>
          <a:p>
            <a:r>
              <a:rPr lang="en-IN" dirty="0"/>
              <a:t>Best Practices for Denormalization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4C22CF-E6C3-AEA6-78A8-4546EA8D9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5073" y="1701163"/>
            <a:ext cx="953649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Selective Denormalization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Only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denormalize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parts of the database where performance improvements are significant. For example, frequently accessed data or data that requires complex joins.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Monitoring and Performance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Regularly monitor query performance to ensure denormalization is having the desired effect.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query execution plans to identify bottlenecks.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Balancing Read and Write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Carefully assess whether the benefits of faster reads outweigh the trade-offs in slower writes and higher storage costs.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Denormalize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read-heavy reporting system but keep transactional data normalized for faster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4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4835-081F-A3AA-243B-6D96881A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7148"/>
            <a:ext cx="10353762" cy="1257300"/>
          </a:xfrm>
        </p:spPr>
        <p:txBody>
          <a:bodyPr>
            <a:normAutofit/>
          </a:bodyPr>
          <a:lstStyle/>
          <a:p>
            <a:r>
              <a:rPr lang="en-IN" sz="4400" b="1" dirty="0"/>
              <a:t>Alternatives to Denormalization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6CD571-8296-8C83-4FD5-17DCC3E0F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9736" y="1178642"/>
            <a:ext cx="985252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Indexing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Indexes can be used to improve query performance without introducing redundancy.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Indexing foreign keys or commonly queried fields (e.g.,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table).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Caching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Using caching systems (e.g., Redis, Memcached) to store frequently accessed data in memory, reducing the load on the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Partitioning and Sharding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Breaking large tables into smaller, more manageable pieces (horizontal partitioning) to improve query speed.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Materialized Views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Pre-aggregating data into materialized views can speed up report generation and analytics without fully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denormalizing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schema.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3BA6-426C-69F2-99DA-485A26D0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9703"/>
            <a:ext cx="10353762" cy="1257300"/>
          </a:xfrm>
        </p:spPr>
        <p:txBody>
          <a:bodyPr>
            <a:normAutofit/>
          </a:bodyPr>
          <a:lstStyle/>
          <a:p>
            <a:r>
              <a:rPr lang="en-US" sz="4400" b="1" dirty="0"/>
              <a:t>Case Studies and Real-World Examples</a:t>
            </a:r>
            <a:endParaRPr lang="en-IN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B6F325-3437-260A-44E4-48D8E9BFE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5575" y="1998677"/>
            <a:ext cx="962692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E-Commerce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 An online store might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denormalize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by storing product details directly in the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table for fast order processing and quick access to product information during order management.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Reporting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financial reporting system where large sets of transactional data are pre-aggregated in materialized views to improve the speed of financial reporting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1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FBCF-ADD7-5150-9142-7932C95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Example</a:t>
            </a:r>
            <a:endParaRPr lang="en-IN" sz="44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B70016-CCD5-35CC-09F7-5A4CD7F931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07172"/>
          <a:ext cx="10058400" cy="306158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1073005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900600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795685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755868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86471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18967864"/>
                    </a:ext>
                  </a:extLst>
                </a:gridCol>
              </a:tblGrid>
              <a:tr h="765396">
                <a:tc>
                  <a:txBody>
                    <a:bodyPr/>
                    <a:lstStyle/>
                    <a:p>
                      <a:r>
                        <a:rPr lang="en-IN" dirty="0" err="1"/>
                        <a:t>Book_ID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Book_Title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Author_Name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Author_Phone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Publisher_Name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Publisher_Address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239666"/>
                  </a:ext>
                </a:extLst>
              </a:tr>
              <a:tr h="765396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Database 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John Smith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1234567890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TechBooks Ltd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123 Main St, New York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50952"/>
                  </a:ext>
                </a:extLst>
              </a:tr>
              <a:tr h="765396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SQL Mastery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Jane Doe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9876543210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CodePress 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456 Elm St, Los Angeles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986896"/>
                  </a:ext>
                </a:extLst>
              </a:tr>
              <a:tr h="765396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Database 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Alice Johnson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5556667777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TechBooks</a:t>
                      </a:r>
                      <a:r>
                        <a:rPr lang="en-IN" dirty="0"/>
                        <a:t> Ltd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St, New York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357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71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251-D278-E2DC-90EA-E97E0A41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05" y="241356"/>
            <a:ext cx="10353762" cy="1257300"/>
          </a:xfrm>
        </p:spPr>
        <p:txBody>
          <a:bodyPr>
            <a:normAutofit/>
          </a:bodyPr>
          <a:lstStyle/>
          <a:p>
            <a:r>
              <a:rPr lang="en-IN" sz="4400" b="1" dirty="0">
                <a:cs typeface="Times New Roman" panose="02020603050405020304" pitchFamily="18" charset="0"/>
              </a:rPr>
              <a:t>First Normal Form (1NF)</a:t>
            </a:r>
            <a:endParaRPr lang="en-IN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5EC4-407F-929F-1726-BCF1867D4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78" y="3657600"/>
            <a:ext cx="9880179" cy="2959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8267A-8ABA-0BBE-FBDA-87152D918BF0}"/>
              </a:ext>
            </a:extLst>
          </p:cNvPr>
          <p:cNvSpPr txBox="1"/>
          <p:nvPr/>
        </p:nvSpPr>
        <p:spPr>
          <a:xfrm>
            <a:off x="1387378" y="1966903"/>
            <a:ext cx="95067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Rules:  </a:t>
            </a:r>
          </a:p>
          <a:p>
            <a:r>
              <a:rPr lang="en-US" sz="2400" dirty="0"/>
              <a:t>Every column must contain atomic values, meaning each value in a column should be indivisible. There should be no repeating groups or arrays.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96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7A30-2A0E-244C-572D-7B23B9F1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cs typeface="Times New Roman" panose="02020603050405020304" pitchFamily="18" charset="0"/>
              </a:rPr>
              <a:t>Second Normal Form (2NF)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B1A8-824E-470F-C95A-684C6F08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Rules:</a:t>
            </a:r>
            <a:br>
              <a:rPr lang="en-US" dirty="0"/>
            </a:br>
            <a:r>
              <a:rPr lang="en-US" sz="2400" dirty="0"/>
              <a:t>Must satisfy 1NF.</a:t>
            </a:r>
            <a:br>
              <a:rPr lang="en-US" sz="2400" dirty="0"/>
            </a:br>
            <a:r>
              <a:rPr lang="en-US" sz="2400" dirty="0"/>
              <a:t>Remove partial dependencies (attributes dependent on part of a composite primary key).</a:t>
            </a:r>
            <a:endParaRPr lang="en-IN" dirty="0"/>
          </a:p>
        </p:txBody>
      </p:sp>
      <p:pic>
        <p:nvPicPr>
          <p:cNvPr id="4" name="Content Placeholder 27">
            <a:extLst>
              <a:ext uri="{FF2B5EF4-FFF2-40B4-BE49-F238E27FC236}">
                <a16:creationId xmlns:a16="http://schemas.microsoft.com/office/drawing/2014/main" id="{7707FD66-67C8-399C-5794-DCEF079D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71" y="4008120"/>
            <a:ext cx="9137949" cy="1992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90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3182F-F1AA-E58F-B90A-2EE40868B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97" y="768530"/>
            <a:ext cx="8520662" cy="197195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E869A2-ACBE-2683-9399-2A0FF68A8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96" y="3712780"/>
            <a:ext cx="8520663" cy="1971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49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ECF9-3417-BE39-43ED-56AA715E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 </a:t>
            </a:r>
            <a:r>
              <a:rPr lang="en-US" sz="4000" b="1" dirty="0"/>
              <a:t>Introduction to Database Performance Tuning</a:t>
            </a:r>
            <a:br>
              <a:rPr lang="en-US" sz="4800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7C60F-5D54-E9C4-69D7-2C643E6E6B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7230" y="1866900"/>
            <a:ext cx="98715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Definition: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Database performance tuning is the process of optimizing the efficiency and speed of a database to ensure fast access and retrieval of data while minimizing system resource consumption (CPU, memory, disk I/O).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Goals: 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Improve query response times, reduce system load, optimize storage, and ensure scalability. </a:t>
            </a:r>
          </a:p>
        </p:txBody>
      </p:sp>
    </p:spTree>
    <p:extLst>
      <p:ext uri="{BB962C8B-B14F-4D97-AF65-F5344CB8AC3E}">
        <p14:creationId xmlns:p14="http://schemas.microsoft.com/office/powerpoint/2010/main" val="133038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CD0A-9C71-7460-203E-F3321651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cs typeface="Times New Roman" panose="02020603050405020304" pitchFamily="18" charset="0"/>
              </a:rPr>
              <a:t>Third Normal Form (3NF)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1E44-3BB1-02B2-A7E0-F2707D83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Must satisfy 2NF.</a:t>
            </a:r>
          </a:p>
          <a:p>
            <a:pPr>
              <a:buFont typeface="+mj-lt"/>
              <a:buAutoNum type="arabicPeriod"/>
            </a:pPr>
            <a:r>
              <a:rPr lang="en-US" dirty="0"/>
              <a:t>Remove transitive dependencies (non-key attributes dependent on other non-key attributes).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A4EDC-CF29-14E4-3A0C-5B6610087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82" y="4324115"/>
            <a:ext cx="855771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9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44E7D-486F-2C38-D7AC-AD00CDE0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762000"/>
            <a:ext cx="98298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8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29CE-5BF4-33F1-51B9-76A5D1E8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71C9-22C9-E9ED-D114-552D157F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en-US" dirty="0"/>
              <a:t>De-normalization is most effective in scenarios where performance demands—particularly for read-heavy operations—are paramount. However, its implementation requires a thorough understanding of the trade-offs, as well as careful monitoring and maintenance to ensure data integrity and system efficiency. Use de-normalization selectively, focusing on high-impact areas to strike a balance between performance and manageability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70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B9F0-4273-3CCD-E0AE-6157F1F0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557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Key Areas of Performance Tuning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103A36-F0EB-8E6D-8082-920D00BA9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1959" y="1514801"/>
            <a:ext cx="9857433" cy="46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Query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process of refining SQL queries to ensure they execute more efficiently (e.g., minimizing unnecessary joins, avoiding suboptimal queries).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Indexing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Creating indexes on frequently queried columns to speed up data retrieval.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Schema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Designing a well-structured schema to minimize redundant data and optimize queries. This is where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denormalization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comes into play.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Caching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Storing frequently accessed data temporarily to reduce database load and improve response times. </a:t>
            </a:r>
          </a:p>
        </p:txBody>
      </p:sp>
    </p:spTree>
    <p:extLst>
      <p:ext uri="{BB962C8B-B14F-4D97-AF65-F5344CB8AC3E}">
        <p14:creationId xmlns:p14="http://schemas.microsoft.com/office/powerpoint/2010/main" val="287654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E824-D6DD-E41F-92D4-68C4499F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5574"/>
          </a:xfrm>
        </p:spPr>
        <p:txBody>
          <a:bodyPr>
            <a:normAutofit/>
          </a:bodyPr>
          <a:lstStyle/>
          <a:p>
            <a:r>
              <a:rPr lang="en-IN" sz="4400" b="1" dirty="0"/>
              <a:t>Understanding Database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A13C-9DBA-4CEA-1EE7-C3D00B3C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What is Normalization?</a:t>
            </a:r>
            <a:endParaRPr lang="en-US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The process of organizing data in a database to minimize redundancy and dependency by dividing the database into smaller tables and linking them through relationships (e.g., foreign keys).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Ensure data integrity (no anomalies) and reduce redundancy to make updates more efficient.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2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7D04-766F-25E2-D2D4-7C6E2DCE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36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4400" b="1" dirty="0"/>
              <a:t>Types of </a:t>
            </a:r>
            <a:r>
              <a:rPr lang="en-US" sz="4400" b="1" dirty="0" err="1"/>
              <a:t>Normalisation</a:t>
            </a:r>
            <a:r>
              <a:rPr lang="en-US" sz="4400" b="1" dirty="0"/>
              <a:t> </a:t>
            </a:r>
            <a:endParaRPr lang="en-IN" sz="44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060B24-45D7-DBD2-5BB5-E4AE63D30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077" y="1502151"/>
            <a:ext cx="9817845" cy="551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1st Normal Form (1NF)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Ensures that each column contains atomic (indivisible) values and eliminates repeating groups of data.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2nd Normal Form (2NF)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Achieved when the database is in 1NF and all non-key attributes are fully dependent on the primary key (no partial dependencies).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3rd Normal Form (3NF)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Achieved when the database is in 2NF, and there is no transitive dependency (non-key attributes depend only on the primary key).</a:t>
            </a:r>
          </a:p>
          <a:p>
            <a:pPr marL="36900" indent="0">
              <a:buNone/>
            </a:pPr>
            <a:endParaRPr lang="en-US" sz="2400" b="1" dirty="0"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8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736B-C2DD-7578-E083-C8FF3A78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81548"/>
          </a:xfrm>
        </p:spPr>
        <p:txBody>
          <a:bodyPr>
            <a:normAutofit/>
          </a:bodyPr>
          <a:lstStyle/>
          <a:p>
            <a:r>
              <a:rPr lang="en-IN" sz="4400" b="1" dirty="0"/>
              <a:t>Introduction to Denormalization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231DA1-4276-FE93-260F-ABE7A697C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8117" y="1213008"/>
            <a:ext cx="1014944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Denormalization is the process of intentionally introducing redundancy into a database schema to optimize the performance of read-heavy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Improve the performance of SELECT queries by reducing the need for joins and simplifying complex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9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73D2-410B-E1E1-F518-2F6D2376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Why is Denormalization Used?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957893-DC39-6CC1-02FD-BD7508E3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087166"/>
            <a:ext cx="99585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Performance Improvement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Denormalization helps speed up query performance by reducing the complexity of joins, which can be slow, especially in large databases.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Retrieval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It is used in read-heavy systems, where the performance of queries (especially complex aggregations and multi-table joins) is more critical than the costs of redundant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7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C75E-1890-6C12-EF3D-77069AC5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Types of Denormalization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1AB9DB-99B7-AD4E-5706-36BE6C518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087165"/>
            <a:ext cx="1068827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Adding Redundant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Storing the same data in multiple places, often in a single table to reduce the need for joins.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Precomputing Aggregate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Storing the results of common aggregate operations (e.g., SUM, AVG, COUNT) directly in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213B5AF6-1057-C6BF-EE04-E8BBA11F9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568" y="474345"/>
            <a:ext cx="980719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Flattening Hierarchical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 Combining hierarchical data (e.g., parent-child relationships) into a single table, rather than keeping them in separate tables.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Using Indexed Views/Materialized Views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 Storing the results of complex queries (e.g., aggregations, joins) as a view that gets refreshed periodically to avoid the need for repeated complex calculations.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Concatenating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   Combining multiple columns into one to avoid repeatedly performing string concatenation in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2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{5B5AF209-3A7F-41D3-BBE6-FBABDD0D8C9C}tf55705232_win32</Template>
  <TotalTime>111</TotalTime>
  <Words>1294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Goudy Old Style</vt:lpstr>
      <vt:lpstr>Times New Roman</vt:lpstr>
      <vt:lpstr>Wingdings 2</vt:lpstr>
      <vt:lpstr>SlateVTI</vt:lpstr>
      <vt:lpstr>Why De-normalization? - Database Tuning - Database Performance Tuning to Improve DBMS Performance. </vt:lpstr>
      <vt:lpstr> Introduction to Database Performance Tuning </vt:lpstr>
      <vt:lpstr>Key Areas of Performance Tuning </vt:lpstr>
      <vt:lpstr>Understanding Database Normalization</vt:lpstr>
      <vt:lpstr>Types of Normalisation </vt:lpstr>
      <vt:lpstr>Introduction to Denormalization</vt:lpstr>
      <vt:lpstr>Why is Denormalization Used?</vt:lpstr>
      <vt:lpstr>Types of Denormalization Techniques</vt:lpstr>
      <vt:lpstr>PowerPoint Presentation</vt:lpstr>
      <vt:lpstr>When to Use Denormalization</vt:lpstr>
      <vt:lpstr>Impact of Denormalization on Database Performance</vt:lpstr>
      <vt:lpstr>Reason of Denormalization  </vt:lpstr>
      <vt:lpstr>Best Practices for Denormalization</vt:lpstr>
      <vt:lpstr>Alternatives to Denormalization</vt:lpstr>
      <vt:lpstr>Case Studies and Real-World Examples</vt:lpstr>
      <vt:lpstr>Example</vt:lpstr>
      <vt:lpstr>First Normal Form (1NF)</vt:lpstr>
      <vt:lpstr>Second Normal Form (2NF)</vt:lpstr>
      <vt:lpstr>PowerPoint Presentation</vt:lpstr>
      <vt:lpstr>Third Normal Form (3NF)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Boomika DM</dc:creator>
  <cp:lastModifiedBy>Boomika DM</cp:lastModifiedBy>
  <cp:revision>2</cp:revision>
  <dcterms:created xsi:type="dcterms:W3CDTF">2024-12-07T16:03:52Z</dcterms:created>
  <dcterms:modified xsi:type="dcterms:W3CDTF">2024-12-07T18:03:18Z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