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8" r:id="rId3"/>
    <p:sldId id="320" r:id="rId4"/>
    <p:sldId id="322" r:id="rId5"/>
    <p:sldId id="304" r:id="rId6"/>
    <p:sldId id="305" r:id="rId7"/>
    <p:sldId id="310" r:id="rId8"/>
    <p:sldId id="316" r:id="rId9"/>
    <p:sldId id="257" r:id="rId10"/>
    <p:sldId id="260" r:id="rId11"/>
    <p:sldId id="262" r:id="rId12"/>
    <p:sldId id="266" r:id="rId13"/>
    <p:sldId id="267" r:id="rId14"/>
    <p:sldId id="308" r:id="rId15"/>
    <p:sldId id="268" r:id="rId16"/>
    <p:sldId id="269" r:id="rId17"/>
    <p:sldId id="270" r:id="rId18"/>
    <p:sldId id="271" r:id="rId19"/>
    <p:sldId id="272" r:id="rId20"/>
    <p:sldId id="273" r:id="rId21"/>
    <p:sldId id="274" r:id="rId22"/>
    <p:sldId id="275" r:id="rId23"/>
    <p:sldId id="290" r:id="rId24"/>
    <p:sldId id="292" r:id="rId25"/>
    <p:sldId id="294" r:id="rId26"/>
    <p:sldId id="295" r:id="rId27"/>
    <p:sldId id="297" r:id="rId28"/>
    <p:sldId id="298" r:id="rId29"/>
    <p:sldId id="299" r:id="rId30"/>
    <p:sldId id="300" r:id="rId31"/>
    <p:sldId id="303" r:id="rId32"/>
    <p:sldId id="276" r:id="rId33"/>
    <p:sldId id="277" r:id="rId34"/>
    <p:sldId id="278" r:id="rId35"/>
    <p:sldId id="279" r:id="rId36"/>
    <p:sldId id="280" r:id="rId37"/>
    <p:sldId id="281" r:id="rId38"/>
    <p:sldId id="282" r:id="rId39"/>
    <p:sldId id="283" r:id="rId40"/>
    <p:sldId id="284" r:id="rId41"/>
    <p:sldId id="286" r:id="rId42"/>
    <p:sldId id="288" r:id="rId43"/>
    <p:sldId id="289" r:id="rId44"/>
    <p:sldId id="31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103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0BCE-34CF-E9F5-DBCD-597623390F67}"/>
              </a:ext>
            </a:extLst>
          </p:cNvPr>
          <p:cNvSpPr>
            <a:spLocks noGrp="1"/>
          </p:cNvSpPr>
          <p:nvPr>
            <p:ph type="ctrTitle"/>
          </p:nvPr>
        </p:nvSpPr>
        <p:spPr/>
        <p:txBody>
          <a:bodyPr/>
          <a:lstStyle/>
          <a:p>
            <a:r>
              <a:rPr lang="en-IN" dirty="0"/>
              <a:t>SYSTEM SIMULATION</a:t>
            </a:r>
          </a:p>
        </p:txBody>
      </p:sp>
      <p:sp>
        <p:nvSpPr>
          <p:cNvPr id="3" name="Subtitle 2">
            <a:extLst>
              <a:ext uri="{FF2B5EF4-FFF2-40B4-BE49-F238E27FC236}">
                <a16:creationId xmlns:a16="http://schemas.microsoft.com/office/drawing/2014/main" id="{AA569165-A223-A9B8-FABE-2F8D4A91F778}"/>
              </a:ext>
            </a:extLst>
          </p:cNvPr>
          <p:cNvSpPr>
            <a:spLocks noGrp="1"/>
          </p:cNvSpPr>
          <p:nvPr>
            <p:ph type="subTitle" idx="1"/>
          </p:nvPr>
        </p:nvSpPr>
        <p:spPr/>
        <p:txBody>
          <a:bodyPr/>
          <a:lstStyle/>
          <a:p>
            <a:r>
              <a:rPr lang="en-IN" dirty="0"/>
              <a:t>EMMANUEL PRATHYUSHCHAND</a:t>
            </a:r>
          </a:p>
          <a:p>
            <a:r>
              <a:rPr lang="en-IN" dirty="0"/>
              <a:t>24MS02</a:t>
            </a:r>
          </a:p>
        </p:txBody>
      </p:sp>
    </p:spTree>
    <p:extLst>
      <p:ext uri="{BB962C8B-B14F-4D97-AF65-F5344CB8AC3E}">
        <p14:creationId xmlns:p14="http://schemas.microsoft.com/office/powerpoint/2010/main" val="83887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46363-E5F4-DC64-94CB-BD8DBAD6A4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5FBE84-C63F-931C-97B2-AA6D7E9532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85ECBD-C5F0-696C-1B54-476BED37A1CA}"/>
              </a:ext>
            </a:extLst>
          </p:cNvPr>
          <p:cNvSpPr>
            <a:spLocks noGrp="1"/>
          </p:cNvSpPr>
          <p:nvPr>
            <p:ph idx="1"/>
          </p:nvPr>
        </p:nvSpPr>
        <p:spPr>
          <a:xfrm>
            <a:off x="1371600" y="2286000"/>
            <a:ext cx="9601200" cy="4572000"/>
          </a:xfrm>
        </p:spPr>
        <p:txBody>
          <a:bodyPr>
            <a:normAutofit/>
          </a:bodyPr>
          <a:lstStyle/>
          <a:p>
            <a:pPr marL="0" indent="0">
              <a:buNone/>
            </a:pPr>
            <a:r>
              <a:rPr lang="en-IN" dirty="0"/>
              <a:t>2. NATURE OF SIMULATION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Simulation is a problem-solving and experimental technique.</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simulation runs are often required to fully understand and explore a system’s relationships. </a:t>
            </a:r>
          </a:p>
          <a:p>
            <a:pPr marL="0" indent="0" eaLnBrk="0" fontAlgn="base" hangingPunct="0">
              <a:lnSpc>
                <a:spcPct val="100000"/>
              </a:lnSpc>
              <a:spcBef>
                <a:spcPct val="0"/>
              </a:spcBef>
              <a:spcAft>
                <a:spcPct val="0"/>
              </a:spcAft>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PLANNING :</a:t>
            </a:r>
          </a:p>
          <a:p>
            <a:pPr eaLnBrk="0" fontAlgn="base" hangingPunct="0">
              <a:lnSpc>
                <a:spcPct val="100000"/>
              </a:lnSpc>
              <a:spcBef>
                <a:spcPct val="0"/>
              </a:spcBef>
              <a:spcAft>
                <a:spcPct val="0"/>
              </a:spcAft>
            </a:pPr>
            <a:r>
              <a:rPr lang="en-US" dirty="0">
                <a:latin typeface="Times New Roman" panose="02020603050405020304" pitchFamily="18" charset="0"/>
                <a:cs typeface="Times New Roman" panose="02020603050405020304" pitchFamily="18" charset="0"/>
              </a:rPr>
              <a:t>The use of simulations must be carefully planned as a sequence of experiments to uncover meaningful insights.</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Therefore, Simulation is essentially an experimental problem–solving technique.</a:t>
            </a:r>
          </a:p>
          <a:p>
            <a:pPr marL="0" indent="0" eaLnBrk="0" fontAlgn="base" hangingPunct="0">
              <a:lnSpc>
                <a:spcPct val="100000"/>
              </a:lnSpc>
              <a:spcBef>
                <a:spcPct val="0"/>
              </a:spcBef>
              <a:spcAft>
                <a:spcPct val="0"/>
              </a:spcAft>
              <a:buNone/>
            </a:pPr>
            <a:r>
              <a:rPr lang="en-US" dirty="0">
                <a:latin typeface="Times New Roman" panose="02020603050405020304" pitchFamily="18" charset="0"/>
                <a:cs typeface="Times New Roman" panose="02020603050405020304" pitchFamily="18" charset="0"/>
              </a:rPr>
              <a:t>It is an experimental tool used to study dynamic systems by observing variable interactions, rather than strictly analyzing them mathematically.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57972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0E1F3-8979-942D-D5BD-F23D4F3F6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0D253-9321-EC2A-29B3-E523DDDCFBD6}"/>
              </a:ext>
            </a:extLst>
          </p:cNvPr>
          <p:cNvSpPr>
            <a:spLocks noGrp="1"/>
          </p:cNvSpPr>
          <p:nvPr>
            <p:ph type="title"/>
          </p:nvPr>
        </p:nvSpPr>
        <p:spPr/>
        <p:txBody>
          <a:bodyPr/>
          <a:lstStyle/>
          <a:p>
            <a:r>
              <a:rPr lang="en-IN" dirty="0"/>
              <a:t>TYPES OF SYSTEM SIMULATION</a:t>
            </a:r>
          </a:p>
        </p:txBody>
      </p:sp>
      <p:sp>
        <p:nvSpPr>
          <p:cNvPr id="3" name="Content Placeholder 2">
            <a:extLst>
              <a:ext uri="{FF2B5EF4-FFF2-40B4-BE49-F238E27FC236}">
                <a16:creationId xmlns:a16="http://schemas.microsoft.com/office/drawing/2014/main" id="{5BEFC28B-A518-5231-9C91-4243688EEB5F}"/>
              </a:ext>
            </a:extLst>
          </p:cNvPr>
          <p:cNvSpPr>
            <a:spLocks noGrp="1"/>
          </p:cNvSpPr>
          <p:nvPr>
            <p:ph idx="1"/>
          </p:nvPr>
        </p:nvSpPr>
        <p:spPr>
          <a:xfrm>
            <a:off x="1371600" y="2286000"/>
            <a:ext cx="9601200" cy="4429432"/>
          </a:xfrm>
        </p:spPr>
        <p:txBody>
          <a:bodyPr/>
          <a:lstStyle/>
          <a:p>
            <a:pPr marL="0" indent="0">
              <a:lnSpc>
                <a:spcPct val="100000"/>
              </a:lnSpc>
              <a:buNone/>
            </a:pPr>
            <a:r>
              <a:rPr lang="en-IN" dirty="0">
                <a:latin typeface="Times New Roman" panose="02020603050405020304" pitchFamily="18" charset="0"/>
                <a:cs typeface="Times New Roman" panose="02020603050405020304" pitchFamily="18" charset="0"/>
              </a:rPr>
              <a:t>1. CLASSIFICATION OF SYSTEM:</a:t>
            </a:r>
          </a:p>
          <a:p>
            <a:pPr>
              <a:lnSpc>
                <a:spcPct val="100000"/>
              </a:lnSpc>
            </a:pPr>
            <a:r>
              <a:rPr lang="en-US" dirty="0">
                <a:latin typeface="Times New Roman" panose="02020603050405020304" pitchFamily="18" charset="0"/>
                <a:cs typeface="Times New Roman" panose="02020603050405020304" pitchFamily="18" charset="0"/>
              </a:rPr>
              <a:t>Systems are categorized as continuous or discrete based on how changes occur within them.</a:t>
            </a:r>
          </a:p>
          <a:p>
            <a:pPr>
              <a:lnSpc>
                <a:spcPct val="100000"/>
              </a:lnSpc>
            </a:pPr>
            <a:r>
              <a:rPr lang="en-US" u="sng" dirty="0">
                <a:latin typeface="Times New Roman" panose="02020603050405020304" pitchFamily="18" charset="0"/>
                <a:cs typeface="Times New Roman" panose="02020603050405020304" pitchFamily="18" charset="0"/>
              </a:rPr>
              <a:t>Continuous systems:</a:t>
            </a:r>
            <a:r>
              <a:rPr lang="en-US" dirty="0">
                <a:latin typeface="Times New Roman" panose="02020603050405020304" pitchFamily="18" charset="0"/>
                <a:cs typeface="Times New Roman" panose="02020603050405020304" pitchFamily="18" charset="0"/>
              </a:rPr>
              <a:t> exhibit smooth, gradual changes.</a:t>
            </a:r>
          </a:p>
          <a:p>
            <a:pPr>
              <a:lnSpc>
                <a:spcPct val="100000"/>
              </a:lnSpc>
            </a:pPr>
            <a:r>
              <a:rPr lang="en-US" u="sng" dirty="0">
                <a:latin typeface="Times New Roman" panose="02020603050405020304" pitchFamily="18" charset="0"/>
                <a:cs typeface="Times New Roman" panose="02020603050405020304" pitchFamily="18" charset="0"/>
              </a:rPr>
              <a:t>Discrete systems:</a:t>
            </a:r>
            <a:r>
              <a:rPr lang="en-US" dirty="0">
                <a:latin typeface="Times New Roman" panose="02020603050405020304" pitchFamily="18" charset="0"/>
                <a:cs typeface="Times New Roman" panose="02020603050405020304" pitchFamily="18" charset="0"/>
              </a:rPr>
              <a:t> experience sudden, distinct changes.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classification of models does not emphasize whether the analysis uses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techniques.</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Instead, the distinction between continuous and discrete models becomes critical during simulation, especially when implemented on a computer or a programming system.</a:t>
            </a:r>
          </a:p>
          <a:p>
            <a:pPr>
              <a:lnSpc>
                <a:spcPct val="100000"/>
              </a:lnSpc>
            </a:pP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10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3FF6E-05BE-4093-0229-188B4962C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824585-5F86-24B4-7798-EEA6E19DCB68}"/>
              </a:ext>
            </a:extLst>
          </p:cNvPr>
          <p:cNvSpPr>
            <a:spLocks noGrp="1"/>
          </p:cNvSpPr>
          <p:nvPr>
            <p:ph type="title"/>
          </p:nvPr>
        </p:nvSpPr>
        <p:spPr/>
        <p:txBody>
          <a:bodyPr/>
          <a:lstStyle/>
          <a:p>
            <a:r>
              <a:rPr lang="en-IN" dirty="0"/>
              <a:t>NUMERICAL COMPUTATION TECHNIQUE FOR CONTINUOUS MODELS</a:t>
            </a:r>
          </a:p>
        </p:txBody>
      </p:sp>
      <p:sp>
        <p:nvSpPr>
          <p:cNvPr id="3" name="Content Placeholder 2">
            <a:extLst>
              <a:ext uri="{FF2B5EF4-FFF2-40B4-BE49-F238E27FC236}">
                <a16:creationId xmlns:a16="http://schemas.microsoft.com/office/drawing/2014/main" id="{4715DD84-1FD1-4C37-2827-597414B90EFD}"/>
              </a:ext>
            </a:extLst>
          </p:cNvPr>
          <p:cNvSpPr>
            <a:spLocks noGrp="1"/>
          </p:cNvSpPr>
          <p:nvPr>
            <p:ph idx="1"/>
          </p:nvPr>
        </p:nvSpPr>
        <p:spPr>
          <a:xfrm>
            <a:off x="1371600" y="2286000"/>
            <a:ext cx="9601200" cy="3581400"/>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A continuous model is a mathematical model that describes a system whose state changes smoothly over time</a:t>
            </a:r>
          </a:p>
          <a:p>
            <a:pPr>
              <a:lnSpc>
                <a:spcPct val="150000"/>
              </a:lnSpc>
            </a:pPr>
            <a:r>
              <a:rPr lang="en-US" sz="2400" dirty="0">
                <a:latin typeface="Times New Roman" panose="02020603050405020304" pitchFamily="18" charset="0"/>
                <a:cs typeface="Times New Roman" panose="02020603050405020304" pitchFamily="18" charset="0"/>
              </a:rPr>
              <a:t>This topic introduces a general numerical technique for simulating continuous models. The core idea is to approximate a continuous system using discrete time steps.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85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609CFC9-7C02-E6CF-69BA-FAEE86B35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DE119-87C5-E2AC-8295-91EB8A772327}"/>
              </a:ext>
            </a:extLst>
          </p:cNvPr>
          <p:cNvSpPr>
            <a:spLocks noGrp="1"/>
          </p:cNvSpPr>
          <p:nvPr>
            <p:ph type="title"/>
          </p:nvPr>
        </p:nvSpPr>
        <p:spPr>
          <a:xfrm>
            <a:off x="1371600" y="685800"/>
            <a:ext cx="3282695" cy="1485900"/>
          </a:xfrm>
        </p:spPr>
        <p:txBody>
          <a:bodyPr>
            <a:normAutofit/>
          </a:bodyPr>
          <a:lstStyle/>
          <a:p>
            <a:pPr marL="0" indent="0">
              <a:buNone/>
            </a:pPr>
            <a:r>
              <a:rPr lang="en-US" sz="2400" b="1" u="sng"/>
              <a:t>EXAMPLE: HOUSE AND AIR CONDITIONER SALES</a:t>
            </a:r>
            <a:endParaRPr lang="en-US" sz="2400" b="1" u="sng">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4280E0E7-D12B-4D63-2D2C-894A81999D23}"/>
              </a:ext>
            </a:extLst>
          </p:cNvPr>
          <p:cNvSpPr>
            <a:spLocks noGrp="1" noChangeArrowheads="1"/>
          </p:cNvSpPr>
          <p:nvPr>
            <p:ph idx="1"/>
          </p:nvPr>
        </p:nvSpPr>
        <p:spPr bwMode="auto">
          <a:xfrm>
            <a:off x="1371600" y="1803679"/>
            <a:ext cx="3282694" cy="46775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indent="0" eaLnBrk="0" fontAlgn="base" hangingPunct="0">
              <a:spcBef>
                <a:spcPct val="0"/>
              </a:spcBef>
              <a:spcAft>
                <a:spcPts val="600"/>
              </a:spcAft>
              <a:buNone/>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Potential Market (H):</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Represents the total number of potential households. </a:t>
            </a:r>
          </a:p>
          <a:p>
            <a:pPr marL="0" marR="0" lvl="0" indent="0"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Number of Houses Sold (y):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The number of houses sold at a given time. </a:t>
            </a:r>
          </a:p>
          <a:p>
            <a:pPr marL="0" marR="0" lvl="0" indent="0"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Rate of House Sales: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The rate at which houses are sold decreases as the number of unsold houses diminishes. This is represented by the equation: </a:t>
            </a:r>
          </a:p>
          <a:p>
            <a:pPr marL="0" indent="0" eaLnBrk="0" fontAlgn="base" hangingPunct="0">
              <a:spcBef>
                <a:spcPct val="0"/>
              </a:spcBef>
              <a:spcAft>
                <a:spcPts val="600"/>
              </a:spcAft>
              <a:buNone/>
            </a:pP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dy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/dt = k</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 (H - y)</a:t>
            </a:r>
          </a:p>
        </p:txBody>
      </p:sp>
      <p:pic>
        <p:nvPicPr>
          <p:cNvPr id="5" name="Content Placeholder 4" descr="A graph on a paper&#10;&#10;Description automatically generated">
            <a:extLst>
              <a:ext uri="{FF2B5EF4-FFF2-40B4-BE49-F238E27FC236}">
                <a16:creationId xmlns:a16="http://schemas.microsoft.com/office/drawing/2014/main" id="{E6DB7E53-2414-7C65-0600-7AF06A981F84}"/>
              </a:ext>
            </a:extLst>
          </p:cNvPr>
          <p:cNvPicPr>
            <a:picLocks noChangeAspect="1"/>
          </p:cNvPicPr>
          <p:nvPr/>
        </p:nvPicPr>
        <p:blipFill>
          <a:blip r:embed="rId2"/>
          <a:stretch>
            <a:fillRect/>
          </a:stretch>
        </p:blipFill>
        <p:spPr>
          <a:xfrm>
            <a:off x="5031467" y="776202"/>
            <a:ext cx="6517065" cy="4985554"/>
          </a:xfrm>
          <a:prstGeom prst="rect">
            <a:avLst/>
          </a:prstGeom>
        </p:spPr>
      </p:pic>
    </p:spTree>
    <p:extLst>
      <p:ext uri="{BB962C8B-B14F-4D97-AF65-F5344CB8AC3E}">
        <p14:creationId xmlns:p14="http://schemas.microsoft.com/office/powerpoint/2010/main" val="202581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DCE6574-16B4-AF14-CE8B-3B571FEAA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16794D-3166-5499-167D-B2E13484CA4F}"/>
              </a:ext>
            </a:extLst>
          </p:cNvPr>
          <p:cNvSpPr>
            <a:spLocks noGrp="1"/>
          </p:cNvSpPr>
          <p:nvPr>
            <p:ph type="title"/>
          </p:nvPr>
        </p:nvSpPr>
        <p:spPr>
          <a:xfrm>
            <a:off x="1371600" y="685800"/>
            <a:ext cx="3282695" cy="1485900"/>
          </a:xfrm>
        </p:spPr>
        <p:txBody>
          <a:bodyPr>
            <a:normAutofit/>
          </a:bodyPr>
          <a:lstStyle/>
          <a:p>
            <a:pPr marL="0" indent="0">
              <a:buNone/>
            </a:pPr>
            <a:r>
              <a:rPr lang="en-US" sz="2400" b="1" u="sng"/>
              <a:t>EXAMPLE: HOUSE AND AIR CONDITIONER SALES</a:t>
            </a:r>
            <a:endParaRPr lang="en-US" sz="2400" b="1" u="sng">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4255733E-DD4D-B328-335E-B3ED6E3FE9EF}"/>
              </a:ext>
            </a:extLst>
          </p:cNvPr>
          <p:cNvSpPr>
            <a:spLocks noGrp="1" noChangeArrowheads="1"/>
          </p:cNvSpPr>
          <p:nvPr>
            <p:ph idx="1"/>
          </p:nvPr>
        </p:nvSpPr>
        <p:spPr bwMode="auto">
          <a:xfrm>
            <a:off x="1371600" y="1803679"/>
            <a:ext cx="3282694" cy="46775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indent="0" eaLnBrk="0" fontAlgn="base" hangingPunct="0">
              <a:spcBef>
                <a:spcPct val="0"/>
              </a:spcBef>
              <a:spcAft>
                <a:spcPts val="600"/>
              </a:spcAft>
              <a:buNone/>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Potential Market (H):</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Represents the total number of potential households. </a:t>
            </a:r>
          </a:p>
          <a:p>
            <a:pPr marL="0" marR="0" lvl="0" indent="0"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Number of Houses Sold (</a:t>
            </a:r>
            <a:r>
              <a:rPr lang="en-US" altLang="en-US" b="1" dirty="0">
                <a:latin typeface="Times New Roman" panose="02020603050405020304" pitchFamily="18" charset="0"/>
                <a:cs typeface="Times New Roman" panose="02020603050405020304" pitchFamily="18" charset="0"/>
              </a:rPr>
              <a:t>x</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The number of houses </a:t>
            </a:r>
            <a:r>
              <a:rPr lang="en-US" altLang="en-US" dirty="0">
                <a:latin typeface="Times New Roman" panose="02020603050405020304" pitchFamily="18" charset="0"/>
                <a:cs typeface="Times New Roman" panose="02020603050405020304" pitchFamily="18" charset="0"/>
              </a:rPr>
              <a:t>installed air conditioners</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Rate of House Sales: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The rate at which houses </a:t>
            </a:r>
            <a:r>
              <a:rPr lang="en-US" altLang="en-US" dirty="0">
                <a:latin typeface="Times New Roman" panose="02020603050405020304" pitchFamily="18" charset="0"/>
                <a:cs typeface="Times New Roman" panose="02020603050405020304" pitchFamily="18" charset="0"/>
              </a:rPr>
              <a:t>with air conditioners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decreases as the number of houses sold.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This is represented by the equation: </a:t>
            </a:r>
          </a:p>
          <a:p>
            <a:pPr marL="0" indent="0" eaLnBrk="0" fontAlgn="base" hangingPunct="0">
              <a:spcBef>
                <a:spcPct val="0"/>
              </a:spcBef>
              <a:spcAft>
                <a:spcPts val="600"/>
              </a:spcAft>
              <a:buNone/>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dx/dt = k</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 (y - x)</a:t>
            </a:r>
          </a:p>
        </p:txBody>
      </p:sp>
      <p:pic>
        <p:nvPicPr>
          <p:cNvPr id="5" name="Content Placeholder 4" descr="A graph on a paper&#10;&#10;Description automatically generated">
            <a:extLst>
              <a:ext uri="{FF2B5EF4-FFF2-40B4-BE49-F238E27FC236}">
                <a16:creationId xmlns:a16="http://schemas.microsoft.com/office/drawing/2014/main" id="{BB4835D6-288E-94C0-6801-89D822CC52C2}"/>
              </a:ext>
            </a:extLst>
          </p:cNvPr>
          <p:cNvPicPr>
            <a:picLocks noChangeAspect="1"/>
          </p:cNvPicPr>
          <p:nvPr/>
        </p:nvPicPr>
        <p:blipFill>
          <a:blip r:embed="rId2"/>
          <a:stretch>
            <a:fillRect/>
          </a:stretch>
        </p:blipFill>
        <p:spPr>
          <a:xfrm>
            <a:off x="5031467" y="776202"/>
            <a:ext cx="6517065" cy="4985554"/>
          </a:xfrm>
          <a:prstGeom prst="rect">
            <a:avLst/>
          </a:prstGeom>
        </p:spPr>
      </p:pic>
    </p:spTree>
    <p:extLst>
      <p:ext uri="{BB962C8B-B14F-4D97-AF65-F5344CB8AC3E}">
        <p14:creationId xmlns:p14="http://schemas.microsoft.com/office/powerpoint/2010/main" val="405713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98243-08F4-CA7B-A769-83DE1F296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C1F5D9-8082-79B8-C5A9-713E8342003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9D5F657-25D1-B814-747C-0B4B851BB7B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two equations constitute a model of the growth of air conditioner sales. Because of its simplicity, it is possible to solve the model analytically.</a:t>
            </a:r>
          </a:p>
          <a:p>
            <a:r>
              <a:rPr lang="en-US" dirty="0">
                <a:latin typeface="Times New Roman" panose="02020603050405020304" pitchFamily="18" charset="0"/>
                <a:cs typeface="Times New Roman" panose="02020603050405020304" pitchFamily="18" charset="0"/>
              </a:rPr>
              <a:t>However, it quickly becomes insoluble if it is more representative of an actual marketing condition. </a:t>
            </a:r>
          </a:p>
          <a:p>
            <a:r>
              <a:rPr lang="en-US" dirty="0">
                <a:latin typeface="Times New Roman" panose="02020603050405020304" pitchFamily="18" charset="0"/>
                <a:cs typeface="Times New Roman" panose="02020603050405020304" pitchFamily="18" charset="0"/>
              </a:rPr>
              <a:t>The market limit may not be stable, It could grow with population growth or fluctuate with economic conditions. </a:t>
            </a:r>
          </a:p>
          <a:p>
            <a:r>
              <a:rPr lang="en-US" dirty="0">
                <a:latin typeface="Times New Roman" panose="02020603050405020304" pitchFamily="18" charset="0"/>
                <a:cs typeface="Times New Roman" panose="02020603050405020304" pitchFamily="18" charset="0"/>
              </a:rPr>
              <a:t>The coefficients that determine the rates of growth could be influenced by the amount of money spent on advertising, and there could be competitive influences, such as mobile homes or apartment housing. These influences could also depend upon the population growth or the economic conditions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80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01C85-63AC-C6A9-2B5D-C6E60387F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6A212-F9C4-8BC0-EB53-01B3C1A08E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B279AF-D2D2-FDDE-8A75-9CD3C9627B0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simulation technique is to compute the output, step by step. Suppose that the computation is made at uniform intervals of time and that the calculation has already progressed to the time </a:t>
            </a:r>
            <a:r>
              <a:rPr lang="en-US" dirty="0" err="1">
                <a:latin typeface="Times New Roman" panose="02020603050405020304" pitchFamily="18" charset="0"/>
                <a:cs typeface="Times New Roman" panose="02020603050405020304" pitchFamily="18" charset="0"/>
              </a:rPr>
              <a:t>t</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Assuming the rates of change are constant over the time interval </a:t>
            </a:r>
            <a:r>
              <a:rPr lang="en-US" dirty="0" err="1">
                <a:latin typeface="Times New Roman" panose="02020603050405020304" pitchFamily="18" charset="0"/>
                <a:cs typeface="Times New Roman" panose="02020603050405020304" pitchFamily="18" charset="0"/>
              </a:rPr>
              <a:t>Δt</a:t>
            </a:r>
            <a:r>
              <a:rPr lang="en-US" dirty="0">
                <a:latin typeface="Times New Roman" panose="02020603050405020304" pitchFamily="18" charset="0"/>
                <a:cs typeface="Times New Roman" panose="02020603050405020304" pitchFamily="18" charset="0"/>
              </a:rPr>
              <a:t>, we can approximate the changes in y and 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98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E4D3204-2762-F5FD-E001-34A19BD1F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798BDB-4502-6BEC-4A1D-637890645163}"/>
              </a:ext>
            </a:extLst>
          </p:cNvPr>
          <p:cNvSpPr>
            <a:spLocks noGrp="1"/>
          </p:cNvSpPr>
          <p:nvPr>
            <p:ph type="title"/>
          </p:nvPr>
        </p:nvSpPr>
        <p:spPr>
          <a:xfrm>
            <a:off x="6389914" y="685800"/>
            <a:ext cx="5127172" cy="1485900"/>
          </a:xfrm>
        </p:spPr>
        <p:txBody>
          <a:bodyPr vert="horz" lIns="91440" tIns="45720" rIns="91440" bIns="45720" rtlCol="0" anchor="t">
            <a:normAutofit/>
          </a:bodyPr>
          <a:lstStyle/>
          <a:p>
            <a:endParaRPr lang="en-US"/>
          </a:p>
        </p:txBody>
      </p:sp>
      <p:sp>
        <p:nvSpPr>
          <p:cNvPr id="12" name="Rectangle 11">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Content Placeholder 4">
            <a:extLst>
              <a:ext uri="{FF2B5EF4-FFF2-40B4-BE49-F238E27FC236}">
                <a16:creationId xmlns:a16="http://schemas.microsoft.com/office/drawing/2014/main" id="{EE586B21-5979-A4EB-0AEF-699B113D98C4}"/>
              </a:ext>
            </a:extLst>
          </p:cNvPr>
          <p:cNvPicPr>
            <a:picLocks noGrp="1" noChangeAspect="1"/>
          </p:cNvPicPr>
          <p:nvPr>
            <p:ph idx="1"/>
          </p:nvPr>
        </p:nvPicPr>
        <p:blipFill>
          <a:blip r:embed="rId2"/>
          <a:stretch>
            <a:fillRect/>
          </a:stretch>
        </p:blipFill>
        <p:spPr>
          <a:xfrm>
            <a:off x="1023562" y="758708"/>
            <a:ext cx="5071256" cy="5020543"/>
          </a:xfrm>
          <a:prstGeom prst="rect">
            <a:avLst/>
          </a:prstGeom>
        </p:spPr>
      </p:pic>
      <p:sp>
        <p:nvSpPr>
          <p:cNvPr id="7" name="TextBox 6">
            <a:extLst>
              <a:ext uri="{FF2B5EF4-FFF2-40B4-BE49-F238E27FC236}">
                <a16:creationId xmlns:a16="http://schemas.microsoft.com/office/drawing/2014/main" id="{283226C2-4ED0-1961-7A2A-E9D8B868C881}"/>
              </a:ext>
            </a:extLst>
          </p:cNvPr>
          <p:cNvSpPr txBox="1"/>
          <p:nvPr/>
        </p:nvSpPr>
        <p:spPr>
          <a:xfrm>
            <a:off x="6389914" y="2286000"/>
            <a:ext cx="5127172"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dirty="0">
                <a:solidFill>
                  <a:schemeClr val="tx2"/>
                </a:solidFill>
              </a:rPr>
              <a:t>The changes in y and x are :</a:t>
            </a: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a:p>
            <a:pPr marL="384048" indent="-384048" defTabSz="914400">
              <a:lnSpc>
                <a:spcPct val="94000"/>
              </a:lnSpc>
              <a:spcAft>
                <a:spcPts val="200"/>
              </a:spcAft>
              <a:buFont typeface="Franklin Gothic Book" panose="020B0503020102020204" pitchFamily="34" charset="0"/>
            </a:pPr>
            <a:r>
              <a:rPr lang="en-US" sz="2000" dirty="0" err="1">
                <a:solidFill>
                  <a:schemeClr val="tx2"/>
                </a:solidFill>
              </a:rPr>
              <a:t>Δy</a:t>
            </a:r>
            <a:r>
              <a:rPr lang="en-US" sz="1400" dirty="0" err="1">
                <a:solidFill>
                  <a:schemeClr val="tx2"/>
                </a:solidFill>
              </a:rPr>
              <a:t>t</a:t>
            </a:r>
            <a:r>
              <a:rPr lang="en-US" sz="2000" dirty="0">
                <a:solidFill>
                  <a:schemeClr val="tx2"/>
                </a:solidFill>
              </a:rPr>
              <a:t> = (</a:t>
            </a:r>
            <a:r>
              <a:rPr lang="en-US" sz="2000" dirty="0" err="1">
                <a:solidFill>
                  <a:schemeClr val="tx2"/>
                </a:solidFill>
              </a:rPr>
              <a:t>dy</a:t>
            </a:r>
            <a:r>
              <a:rPr lang="en-US" sz="2000" dirty="0">
                <a:solidFill>
                  <a:schemeClr val="tx2"/>
                </a:solidFill>
              </a:rPr>
              <a:t>/dt) * </a:t>
            </a:r>
            <a:r>
              <a:rPr lang="en-US" sz="2000" dirty="0" err="1">
                <a:solidFill>
                  <a:schemeClr val="tx2"/>
                </a:solidFill>
              </a:rPr>
              <a:t>Δt</a:t>
            </a:r>
            <a:r>
              <a:rPr lang="en-US" sz="2000" dirty="0">
                <a:solidFill>
                  <a:schemeClr val="tx2"/>
                </a:solidFill>
              </a:rPr>
              <a:t> </a:t>
            </a:r>
          </a:p>
          <a:p>
            <a:pPr marL="384048" indent="-384048" defTabSz="914400">
              <a:lnSpc>
                <a:spcPct val="94000"/>
              </a:lnSpc>
              <a:spcAft>
                <a:spcPts val="200"/>
              </a:spcAft>
              <a:buFont typeface="Franklin Gothic Book" panose="020B0503020102020204" pitchFamily="34" charset="0"/>
            </a:pPr>
            <a:r>
              <a:rPr lang="en-US" sz="2000" dirty="0" err="1">
                <a:solidFill>
                  <a:schemeClr val="tx2"/>
                </a:solidFill>
              </a:rPr>
              <a:t>Δx</a:t>
            </a:r>
            <a:r>
              <a:rPr lang="en-US" sz="1400" dirty="0" err="1">
                <a:solidFill>
                  <a:schemeClr val="tx2"/>
                </a:solidFill>
              </a:rPr>
              <a:t>t</a:t>
            </a:r>
            <a:r>
              <a:rPr lang="en-US" sz="2000" dirty="0">
                <a:solidFill>
                  <a:schemeClr val="tx2"/>
                </a:solidFill>
              </a:rPr>
              <a:t> = (dx/dt) * </a:t>
            </a:r>
            <a:r>
              <a:rPr lang="en-US" sz="2000" dirty="0" err="1">
                <a:solidFill>
                  <a:schemeClr val="tx2"/>
                </a:solidFill>
              </a:rPr>
              <a:t>Δt</a:t>
            </a:r>
            <a:endParaRPr lang="en-US" sz="2000" dirty="0">
              <a:solidFill>
                <a:schemeClr val="tx2"/>
              </a:solidFill>
            </a:endParaRP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a:p>
            <a:pPr marL="384048" indent="-384048" defTabSz="914400">
              <a:lnSpc>
                <a:spcPct val="94000"/>
              </a:lnSpc>
              <a:spcAft>
                <a:spcPts val="200"/>
              </a:spcAft>
              <a:buFont typeface="Franklin Gothic Book" panose="020B0503020102020204" pitchFamily="34" charset="0"/>
            </a:pPr>
            <a:r>
              <a:rPr lang="en-US" dirty="0">
                <a:solidFill>
                  <a:schemeClr val="tx2"/>
                </a:solidFill>
              </a:rPr>
              <a:t>The updated values of y and x at the end of</a:t>
            </a:r>
          </a:p>
          <a:p>
            <a:pPr marL="384048" indent="-384048" defTabSz="914400">
              <a:lnSpc>
                <a:spcPct val="94000"/>
              </a:lnSpc>
              <a:spcAft>
                <a:spcPts val="200"/>
              </a:spcAft>
              <a:buFont typeface="Franklin Gothic Book" panose="020B0503020102020204" pitchFamily="34" charset="0"/>
            </a:pPr>
            <a:r>
              <a:rPr lang="en-US" dirty="0">
                <a:solidFill>
                  <a:schemeClr val="tx2"/>
                </a:solidFill>
              </a:rPr>
              <a:t> the time interval (</a:t>
            </a:r>
            <a:r>
              <a:rPr lang="en-US" dirty="0" err="1">
                <a:solidFill>
                  <a:schemeClr val="tx2"/>
                </a:solidFill>
              </a:rPr>
              <a:t>t+Δt</a:t>
            </a:r>
            <a:r>
              <a:rPr lang="en-US" dirty="0">
                <a:solidFill>
                  <a:schemeClr val="tx2"/>
                </a:solidFill>
              </a:rPr>
              <a:t>) can be calculated as:</a:t>
            </a: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a:p>
            <a:pPr marL="384048" indent="-384048" defTabSz="914400">
              <a:lnSpc>
                <a:spcPct val="94000"/>
              </a:lnSpc>
              <a:spcAft>
                <a:spcPts val="200"/>
              </a:spcAft>
              <a:buFont typeface="Franklin Gothic Book" panose="020B0503020102020204" pitchFamily="34" charset="0"/>
            </a:pPr>
            <a:r>
              <a:rPr lang="en-US" sz="2000" dirty="0" err="1">
                <a:solidFill>
                  <a:schemeClr val="tx2"/>
                </a:solidFill>
              </a:rPr>
              <a:t>Δy</a:t>
            </a:r>
            <a:r>
              <a:rPr lang="en-US" sz="1400" dirty="0" err="1">
                <a:solidFill>
                  <a:schemeClr val="tx2"/>
                </a:solidFill>
              </a:rPr>
              <a:t>t</a:t>
            </a:r>
            <a:r>
              <a:rPr lang="en-US" sz="2000" dirty="0">
                <a:solidFill>
                  <a:schemeClr val="tx2"/>
                </a:solidFill>
              </a:rPr>
              <a:t> = </a:t>
            </a:r>
            <a:r>
              <a:rPr kumimoji="0" lang="en-US" altLang="en-US" sz="2000" b="0" i="0" u="none" strike="noStrike" cap="none" normalizeH="0" dirty="0">
                <a:ln>
                  <a:noFill/>
                </a:ln>
                <a:solidFill>
                  <a:schemeClr val="tx2"/>
                </a:solidFill>
                <a:effectLst/>
              </a:rPr>
              <a:t>k</a:t>
            </a:r>
            <a:r>
              <a:rPr kumimoji="0" lang="en-US" altLang="en-US" sz="1400" b="0" i="0" u="none" strike="noStrike" cap="none" normalizeH="0" dirty="0">
                <a:ln>
                  <a:noFill/>
                </a:ln>
                <a:solidFill>
                  <a:schemeClr val="tx2"/>
                </a:solidFill>
                <a:effectLst/>
              </a:rPr>
              <a:t>1</a:t>
            </a:r>
            <a:r>
              <a:rPr kumimoji="0" lang="en-US" altLang="en-US" sz="2000" b="0" i="0" u="none" strike="noStrike" cap="none" normalizeH="0" dirty="0">
                <a:ln>
                  <a:noFill/>
                </a:ln>
                <a:solidFill>
                  <a:schemeClr val="tx2"/>
                </a:solidFill>
                <a:effectLst/>
              </a:rPr>
              <a:t> * (H - </a:t>
            </a:r>
            <a:r>
              <a:rPr kumimoji="0" lang="en-US" altLang="en-US" sz="2000" b="0" i="0" u="none" strike="noStrike" cap="none" normalizeH="0" dirty="0" err="1">
                <a:ln>
                  <a:noFill/>
                </a:ln>
                <a:solidFill>
                  <a:schemeClr val="tx2"/>
                </a:solidFill>
                <a:effectLst/>
              </a:rPr>
              <a:t>y</a:t>
            </a:r>
            <a:r>
              <a:rPr kumimoji="0" lang="en-US" altLang="en-US" sz="1400" b="0" i="0" u="none" strike="noStrike" cap="none" normalizeH="0" dirty="0" err="1">
                <a:ln>
                  <a:noFill/>
                </a:ln>
                <a:solidFill>
                  <a:schemeClr val="tx2"/>
                </a:solidFill>
                <a:effectLst/>
              </a:rPr>
              <a:t>t</a:t>
            </a:r>
            <a:r>
              <a:rPr kumimoji="0" lang="en-US" altLang="en-US" sz="2000" b="0" i="0" u="none" strike="noStrike" cap="none" normalizeH="0" dirty="0">
                <a:ln>
                  <a:noFill/>
                </a:ln>
                <a:solidFill>
                  <a:schemeClr val="tx2"/>
                </a:solidFill>
                <a:effectLst/>
              </a:rPr>
              <a:t>) </a:t>
            </a:r>
            <a:r>
              <a:rPr lang="en-US" sz="2000" dirty="0">
                <a:solidFill>
                  <a:schemeClr val="tx2"/>
                </a:solidFill>
              </a:rPr>
              <a:t>* </a:t>
            </a:r>
            <a:r>
              <a:rPr lang="en-US" sz="2000" dirty="0" err="1">
                <a:solidFill>
                  <a:schemeClr val="tx2"/>
                </a:solidFill>
              </a:rPr>
              <a:t>Δt</a:t>
            </a:r>
            <a:r>
              <a:rPr lang="en-US" sz="2000" dirty="0">
                <a:solidFill>
                  <a:schemeClr val="tx2"/>
                </a:solidFill>
              </a:rPr>
              <a:t> </a:t>
            </a:r>
          </a:p>
          <a:p>
            <a:pPr marL="384048" indent="-384048" defTabSz="914400">
              <a:lnSpc>
                <a:spcPct val="94000"/>
              </a:lnSpc>
              <a:spcAft>
                <a:spcPts val="200"/>
              </a:spcAft>
              <a:buFont typeface="Franklin Gothic Book" panose="020B0503020102020204" pitchFamily="34" charset="0"/>
            </a:pPr>
            <a:r>
              <a:rPr lang="en-US" sz="2000" dirty="0" err="1">
                <a:solidFill>
                  <a:schemeClr val="tx2"/>
                </a:solidFill>
              </a:rPr>
              <a:t>Δx</a:t>
            </a:r>
            <a:r>
              <a:rPr lang="en-US" sz="1400" dirty="0" err="1">
                <a:solidFill>
                  <a:schemeClr val="tx2"/>
                </a:solidFill>
              </a:rPr>
              <a:t>t</a:t>
            </a:r>
            <a:r>
              <a:rPr lang="en-US" sz="2000" dirty="0">
                <a:solidFill>
                  <a:schemeClr val="tx2"/>
                </a:solidFill>
              </a:rPr>
              <a:t> = </a:t>
            </a:r>
            <a:r>
              <a:rPr kumimoji="0" lang="en-US" altLang="en-US" sz="2000" b="0" i="0" u="none" strike="noStrike" cap="none" normalizeH="0" dirty="0">
                <a:ln>
                  <a:noFill/>
                </a:ln>
                <a:solidFill>
                  <a:schemeClr val="tx2"/>
                </a:solidFill>
                <a:effectLst/>
              </a:rPr>
              <a:t>k</a:t>
            </a:r>
            <a:r>
              <a:rPr kumimoji="0" lang="en-US" altLang="en-US" sz="1400" b="0" i="0" u="none" strike="noStrike" cap="none" normalizeH="0" dirty="0">
                <a:ln>
                  <a:noFill/>
                </a:ln>
                <a:solidFill>
                  <a:schemeClr val="tx2"/>
                </a:solidFill>
                <a:effectLst/>
              </a:rPr>
              <a:t>2</a:t>
            </a:r>
            <a:r>
              <a:rPr kumimoji="0" lang="en-US" altLang="en-US" sz="2000" b="0" i="0" u="none" strike="noStrike" cap="none" normalizeH="0" dirty="0">
                <a:ln>
                  <a:noFill/>
                </a:ln>
                <a:solidFill>
                  <a:schemeClr val="tx2"/>
                </a:solidFill>
                <a:effectLst/>
              </a:rPr>
              <a:t> * (</a:t>
            </a:r>
            <a:r>
              <a:rPr kumimoji="0" lang="en-US" altLang="en-US" sz="2000" b="0" i="0" u="none" strike="noStrike" cap="none" normalizeH="0" dirty="0" err="1">
                <a:ln>
                  <a:noFill/>
                </a:ln>
                <a:solidFill>
                  <a:schemeClr val="tx2"/>
                </a:solidFill>
                <a:effectLst/>
              </a:rPr>
              <a:t>y</a:t>
            </a:r>
            <a:r>
              <a:rPr kumimoji="0" lang="en-US" altLang="en-US" sz="1400" b="0" i="0" u="none" strike="noStrike" cap="none" normalizeH="0" dirty="0" err="1">
                <a:ln>
                  <a:noFill/>
                </a:ln>
                <a:solidFill>
                  <a:schemeClr val="tx2"/>
                </a:solidFill>
                <a:effectLst/>
              </a:rPr>
              <a:t>t</a:t>
            </a:r>
            <a:r>
              <a:rPr kumimoji="0" lang="en-US" altLang="en-US" sz="2000" b="0" i="0" u="none" strike="noStrike" cap="none" normalizeH="0" dirty="0">
                <a:ln>
                  <a:noFill/>
                </a:ln>
                <a:solidFill>
                  <a:schemeClr val="tx2"/>
                </a:solidFill>
                <a:effectLst/>
              </a:rPr>
              <a:t> - </a:t>
            </a:r>
            <a:r>
              <a:rPr kumimoji="0" lang="en-US" altLang="en-US" sz="2000" b="0" i="0" u="none" strike="noStrike" cap="none" normalizeH="0" dirty="0" err="1">
                <a:ln>
                  <a:noFill/>
                </a:ln>
                <a:solidFill>
                  <a:schemeClr val="tx2"/>
                </a:solidFill>
                <a:effectLst/>
              </a:rPr>
              <a:t>x</a:t>
            </a:r>
            <a:r>
              <a:rPr kumimoji="0" lang="en-US" altLang="en-US" sz="1400" b="0" i="0" u="none" strike="noStrike" cap="none" normalizeH="0" dirty="0" err="1">
                <a:ln>
                  <a:noFill/>
                </a:ln>
                <a:solidFill>
                  <a:schemeClr val="tx2"/>
                </a:solidFill>
                <a:effectLst/>
              </a:rPr>
              <a:t>t</a:t>
            </a:r>
            <a:r>
              <a:rPr kumimoji="0" lang="en-US" altLang="en-US" sz="2000" b="0" i="0" u="none" strike="noStrike" cap="none" normalizeH="0" dirty="0">
                <a:ln>
                  <a:noFill/>
                </a:ln>
                <a:solidFill>
                  <a:schemeClr val="tx2"/>
                </a:solidFill>
                <a:effectLst/>
              </a:rPr>
              <a:t>)</a:t>
            </a:r>
            <a:r>
              <a:rPr lang="en-US" sz="2000" dirty="0">
                <a:solidFill>
                  <a:schemeClr val="tx2"/>
                </a:solidFill>
              </a:rPr>
              <a:t> * </a:t>
            </a:r>
            <a:r>
              <a:rPr lang="en-US" sz="2000" dirty="0" err="1">
                <a:solidFill>
                  <a:schemeClr val="tx2"/>
                </a:solidFill>
              </a:rPr>
              <a:t>Δt</a:t>
            </a:r>
            <a:endParaRPr lang="en-US" sz="2000" dirty="0">
              <a:solidFill>
                <a:schemeClr val="tx2"/>
              </a:solidFill>
            </a:endParaRP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p:txBody>
      </p:sp>
    </p:spTree>
    <p:extLst>
      <p:ext uri="{BB962C8B-B14F-4D97-AF65-F5344CB8AC3E}">
        <p14:creationId xmlns:p14="http://schemas.microsoft.com/office/powerpoint/2010/main" val="117323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3EDC2-9C02-05A4-9D6B-5A548C596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80BD1-1B62-E3E6-36AC-DC0B01CE4C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B4374-B4B5-726A-A745-426B02BC62C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Repetition of the calculation using the new values of y and x produces the output at the end of the next interval. As illustrated in Fig. 3-3, the calculation is equivalent to calculating the slope at each point and projecting a short straight line at that slope.</a:t>
            </a:r>
          </a:p>
          <a:p>
            <a:r>
              <a:rPr lang="en-US" dirty="0">
                <a:latin typeface="Times New Roman" panose="02020603050405020304" pitchFamily="18" charset="0"/>
                <a:cs typeface="Times New Roman" panose="02020603050405020304" pitchFamily="18" charset="0"/>
              </a:rPr>
              <a:t>The method described is a very simple way of integrating differential equations numerically, but it is not a very accurate method unless small steps are used.  </a:t>
            </a:r>
          </a:p>
          <a:p>
            <a:r>
              <a:rPr lang="en-US" dirty="0">
                <a:latin typeface="Times New Roman" panose="02020603050405020304" pitchFamily="18" charset="0"/>
                <a:cs typeface="Times New Roman" panose="02020603050405020304" pitchFamily="18" charset="0"/>
              </a:rPr>
              <a:t>There are many programming systems available that incorporate continuous system simulation languages. They usually include several computational methods for the user's selection.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53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3F503-2FBB-8112-D566-CA0B7A7DE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C8938-5245-2064-CE80-09A22CC29449}"/>
              </a:ext>
            </a:extLst>
          </p:cNvPr>
          <p:cNvSpPr>
            <a:spLocks noGrp="1"/>
          </p:cNvSpPr>
          <p:nvPr>
            <p:ph type="title"/>
          </p:nvPr>
        </p:nvSpPr>
        <p:spPr/>
        <p:txBody>
          <a:bodyPr/>
          <a:lstStyle/>
          <a:p>
            <a:r>
              <a:rPr lang="en-IN" dirty="0"/>
              <a:t>NUMERICAL COMPUTATION TECHNIQUE FOR DISCRETE MODELS</a:t>
            </a:r>
          </a:p>
        </p:txBody>
      </p:sp>
      <p:sp>
        <p:nvSpPr>
          <p:cNvPr id="3" name="Content Placeholder 2">
            <a:extLst>
              <a:ext uri="{FF2B5EF4-FFF2-40B4-BE49-F238E27FC236}">
                <a16:creationId xmlns:a16="http://schemas.microsoft.com/office/drawing/2014/main" id="{F5535DE0-7ACA-8161-EA5E-170A877936CB}"/>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 discrete model is a mathematical model that describes a system whose state changes in discrete steps or at specific points in time. In such models, time is divided into discrete intervals</a:t>
            </a:r>
          </a:p>
          <a:p>
            <a:r>
              <a:rPr lang="en-US" sz="2800" dirty="0">
                <a:latin typeface="Times New Roman" panose="02020603050405020304" pitchFamily="18" charset="0"/>
                <a:cs typeface="Times New Roman" panose="02020603050405020304" pitchFamily="18" charset="0"/>
              </a:rPr>
              <a:t>Unlike continuous models, where variables change smoothly over time, discrete models involve variables that change in discrete steps or at specific points in time.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49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A53C-73E0-03EF-E50F-21E2BBC344F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0DD1972-28D7-A1E6-EBEF-5F476683E4C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What is System Simulation?</a:t>
            </a:r>
          </a:p>
          <a:p>
            <a:pPr marL="0" indent="0">
              <a:buNone/>
            </a:pPr>
            <a:r>
              <a:rPr lang="en-IN" dirty="0">
                <a:latin typeface="Times New Roman" panose="02020603050405020304" pitchFamily="18" charset="0"/>
                <a:cs typeface="Times New Roman" panose="02020603050405020304" pitchFamily="18" charset="0"/>
              </a:rPr>
              <a:t>Given a mathematical model of a system it is sometimes possible to derive information about the system by analytical means, where this is not possible it is necessary to use numerical computation methods for solving the equations.</a:t>
            </a:r>
          </a:p>
          <a:p>
            <a:pPr marL="0" indent="0">
              <a:buNone/>
            </a:pPr>
            <a:r>
              <a:rPr lang="en-IN" dirty="0">
                <a:latin typeface="Times New Roman" panose="02020603050405020304" pitchFamily="18" charset="0"/>
                <a:cs typeface="Times New Roman" panose="02020603050405020304" pitchFamily="18" charset="0"/>
              </a:rPr>
              <a:t>Analytical methods directly produce general solutions whereas numerical methods produce solutions insteps each step gives the solution for on set of condition and calculations must be repeated to expand the range of the solution</a:t>
            </a:r>
          </a:p>
          <a:p>
            <a:pPr marL="0" indent="0">
              <a:buNone/>
            </a:pPr>
            <a:r>
              <a:rPr lang="en-IN" dirty="0">
                <a:latin typeface="Times New Roman" panose="02020603050405020304" pitchFamily="18" charset="0"/>
                <a:cs typeface="Times New Roman" panose="02020603050405020304" pitchFamily="18" charset="0"/>
              </a:rPr>
              <a:t>SIMULATION is used to describe any procedure of establishing a model and deriving a solution numerically, the word simulation is used in preference to the general term numerical computation.</a:t>
            </a:r>
          </a:p>
        </p:txBody>
      </p:sp>
    </p:spTree>
    <p:extLst>
      <p:ext uri="{BB962C8B-B14F-4D97-AF65-F5344CB8AC3E}">
        <p14:creationId xmlns:p14="http://schemas.microsoft.com/office/powerpoint/2010/main" val="476592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49A68C4-E3BA-EDA5-F623-D3358CF253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3507DE-8316-34F4-7FF5-8F39083EC488}"/>
              </a:ext>
            </a:extLst>
          </p:cNvPr>
          <p:cNvSpPr>
            <a:spLocks noGrp="1"/>
          </p:cNvSpPr>
          <p:nvPr>
            <p:ph type="title"/>
          </p:nvPr>
        </p:nvSpPr>
        <p:spPr>
          <a:xfrm>
            <a:off x="1070781" y="479115"/>
            <a:ext cx="10493524" cy="1485900"/>
          </a:xfrm>
        </p:spPr>
        <p:txBody>
          <a:bodyPr>
            <a:normAutofit/>
          </a:bodyPr>
          <a:lstStyle/>
          <a:p>
            <a:r>
              <a:rPr lang="en-IN" u="sng" dirty="0"/>
              <a:t>EXAMPLE: PROCESSING DOCUMENTS</a:t>
            </a:r>
          </a:p>
        </p:txBody>
      </p:sp>
      <p:sp>
        <p:nvSpPr>
          <p:cNvPr id="12" name="Rectangle 11">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Content Placeholder 4" descr="A paper with numbers and text&#10;&#10;Description automatically generated">
            <a:extLst>
              <a:ext uri="{FF2B5EF4-FFF2-40B4-BE49-F238E27FC236}">
                <a16:creationId xmlns:a16="http://schemas.microsoft.com/office/drawing/2014/main" id="{7ABFB9CD-B9F0-8F43-8295-EDAAB0FAB0E2}"/>
              </a:ext>
            </a:extLst>
          </p:cNvPr>
          <p:cNvPicPr>
            <a:picLocks noChangeAspect="1"/>
          </p:cNvPicPr>
          <p:nvPr/>
        </p:nvPicPr>
        <p:blipFill>
          <a:blip r:embed="rId2"/>
          <a:stretch>
            <a:fillRect/>
          </a:stretch>
        </p:blipFill>
        <p:spPr>
          <a:xfrm>
            <a:off x="6475976" y="2146256"/>
            <a:ext cx="5105445" cy="3202491"/>
          </a:xfrm>
          <a:prstGeom prst="rect">
            <a:avLst/>
          </a:prstGeom>
        </p:spPr>
      </p:pic>
      <p:sp>
        <p:nvSpPr>
          <p:cNvPr id="6" name="Rectangle 1">
            <a:extLst>
              <a:ext uri="{FF2B5EF4-FFF2-40B4-BE49-F238E27FC236}">
                <a16:creationId xmlns:a16="http://schemas.microsoft.com/office/drawing/2014/main" id="{7F10A9C8-D5F4-7FE8-5D6C-1FB7FA15B386}"/>
              </a:ext>
            </a:extLst>
          </p:cNvPr>
          <p:cNvSpPr>
            <a:spLocks noGrp="1" noChangeArrowheads="1"/>
          </p:cNvSpPr>
          <p:nvPr>
            <p:ph idx="1"/>
          </p:nvPr>
        </p:nvSpPr>
        <p:spPr bwMode="auto">
          <a:xfrm>
            <a:off x="959227" y="1222065"/>
            <a:ext cx="519988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 Number: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column simply numbers the documents in the order they are processed.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 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column indicates the time at which the clerk starts working on a particular document.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 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column shows the time required to process the document.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Finish 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column gives the time at which the processing of the document is completed.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Cumulative 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column tracks the cumulative time since the start of work or the last break.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 Flag: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column indicates whether the clerk should take a break after finishing the current document. A value of 1 signifies a break, while 0 indicates no break.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Jobs: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column keeps track of the remaining number of documents to be processed. </a:t>
            </a:r>
          </a:p>
        </p:txBody>
      </p:sp>
    </p:spTree>
    <p:extLst>
      <p:ext uri="{BB962C8B-B14F-4D97-AF65-F5344CB8AC3E}">
        <p14:creationId xmlns:p14="http://schemas.microsoft.com/office/powerpoint/2010/main" val="176780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9C1816F-8FE1-F0B8-6353-8690A2870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BF314-5A94-7BFB-78CA-DC093DBC5DEB}"/>
              </a:ext>
            </a:extLst>
          </p:cNvPr>
          <p:cNvSpPr>
            <a:spLocks noGrp="1"/>
          </p:cNvSpPr>
          <p:nvPr>
            <p:ph type="title"/>
          </p:nvPr>
        </p:nvSpPr>
        <p:spPr>
          <a:xfrm>
            <a:off x="1168761" y="675968"/>
            <a:ext cx="6562905" cy="1485900"/>
          </a:xfrm>
        </p:spPr>
        <p:txBody>
          <a:bodyPr>
            <a:normAutofit/>
          </a:bodyPr>
          <a:lstStyle/>
          <a:p>
            <a:r>
              <a:rPr lang="en-IN" dirty="0"/>
              <a:t>SIMULATION</a:t>
            </a:r>
          </a:p>
        </p:txBody>
      </p:sp>
      <p:sp>
        <p:nvSpPr>
          <p:cNvPr id="10" name="Rectangle 9">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Content Placeholder 4" descr="A paper with numbers and text">
            <a:extLst>
              <a:ext uri="{FF2B5EF4-FFF2-40B4-BE49-F238E27FC236}">
                <a16:creationId xmlns:a16="http://schemas.microsoft.com/office/drawing/2014/main" id="{2AB41796-9CA0-4010-7030-96E0E1858C6B}"/>
              </a:ext>
            </a:extLst>
          </p:cNvPr>
          <p:cNvPicPr>
            <a:picLocks noChangeAspect="1"/>
          </p:cNvPicPr>
          <p:nvPr/>
        </p:nvPicPr>
        <p:blipFill>
          <a:blip r:embed="rId2"/>
          <a:stretch>
            <a:fillRect/>
          </a:stretch>
        </p:blipFill>
        <p:spPr>
          <a:xfrm>
            <a:off x="1023562" y="2361023"/>
            <a:ext cx="4627418" cy="2859906"/>
          </a:xfrm>
          <a:prstGeom prst="rect">
            <a:avLst/>
          </a:prstGeom>
        </p:spPr>
      </p:pic>
      <p:sp>
        <p:nvSpPr>
          <p:cNvPr id="4" name="Rectangle 1">
            <a:extLst>
              <a:ext uri="{FF2B5EF4-FFF2-40B4-BE49-F238E27FC236}">
                <a16:creationId xmlns:a16="http://schemas.microsoft.com/office/drawing/2014/main" id="{33CE3DDA-F06A-3CCA-4F99-5422DB989278}"/>
              </a:ext>
            </a:extLst>
          </p:cNvPr>
          <p:cNvSpPr>
            <a:spLocks noGrp="1" noChangeArrowheads="1"/>
          </p:cNvSpPr>
          <p:nvPr>
            <p:ph idx="1"/>
          </p:nvPr>
        </p:nvSpPr>
        <p:spPr bwMode="auto">
          <a:xfrm>
            <a:off x="5810865" y="1740309"/>
            <a:ext cx="5906552" cy="47391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eaLnBrk="0" fontAlgn="base" hangingPunct="0">
              <a:spcBef>
                <a:spcPct val="0"/>
              </a:spcBef>
              <a:spcAft>
                <a:spcPts val="60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Initialization:</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The simulation starts with the first document, and the start time is set to 0. </a:t>
            </a:r>
          </a:p>
          <a:p>
            <a:pPr eaLnBrk="0" fontAlgn="base" hangingPunct="0">
              <a:spcBef>
                <a:spcPct val="0"/>
              </a:spcBef>
              <a:spcAft>
                <a:spcPts val="60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Processing:</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The work time for the first document is 45 minutes. The finish time is calculated as the start time plus the work time, which is 45 minutes. </a:t>
            </a:r>
          </a:p>
          <a:p>
            <a:pPr eaLnBrk="0" fontAlgn="base" hangingPunct="0">
              <a:spcBef>
                <a:spcPct val="0"/>
              </a:spcBef>
              <a:spcAft>
                <a:spcPts val="60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Break Check:</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The cumulative time is 45 minutes, which is not enough for a break, so the break flag is set to 0. </a:t>
            </a:r>
          </a:p>
          <a:p>
            <a:pPr eaLnBrk="0" fontAlgn="base" hangingPunct="0">
              <a:spcBef>
                <a:spcPct val="0"/>
              </a:spcBef>
              <a:spcAft>
                <a:spcPts val="60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Decrement Jobs: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The number of remaining jobs is decremented to 56. </a:t>
            </a:r>
          </a:p>
          <a:p>
            <a:pPr eaLnBrk="0" fontAlgn="base" hangingPunct="0">
              <a:spcBef>
                <a:spcPct val="0"/>
              </a:spcBef>
              <a:spcAft>
                <a:spcPts val="60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Next Document: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The second document is started at 45 minutes, which is the finish time of the previous document. </a:t>
            </a:r>
          </a:p>
          <a:p>
            <a:pPr eaLnBrk="0" fontAlgn="base" hangingPunct="0">
              <a:spcBef>
                <a:spcPct val="0"/>
              </a:spcBef>
              <a:spcAft>
                <a:spcPts val="60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Repeat: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The process continues, with the start time of each document being the finish time of the previous one. The break flag is set to 1 when the cumulative time exceeds the threshold for a break. </a:t>
            </a:r>
          </a:p>
        </p:txBody>
      </p:sp>
    </p:spTree>
    <p:extLst>
      <p:ext uri="{BB962C8B-B14F-4D97-AF65-F5344CB8AC3E}">
        <p14:creationId xmlns:p14="http://schemas.microsoft.com/office/powerpoint/2010/main" val="2835864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6AAECF5-6C58-2F30-D572-4CA976EAC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A7CD4-E0F2-83C8-F178-145058D37731}"/>
              </a:ext>
            </a:extLst>
          </p:cNvPr>
          <p:cNvSpPr>
            <a:spLocks noGrp="1"/>
          </p:cNvSpPr>
          <p:nvPr>
            <p:ph type="title"/>
          </p:nvPr>
        </p:nvSpPr>
        <p:spPr>
          <a:xfrm>
            <a:off x="1371600" y="685800"/>
            <a:ext cx="9601200" cy="1485900"/>
          </a:xfrm>
        </p:spPr>
        <p:txBody>
          <a:bodyPr>
            <a:normAutofit/>
          </a:bodyPr>
          <a:lstStyle/>
          <a:p>
            <a:r>
              <a:rPr lang="en-IN" dirty="0"/>
              <a:t>KEY FEATURES</a:t>
            </a:r>
          </a:p>
        </p:txBody>
      </p:sp>
      <p:graphicFrame>
        <p:nvGraphicFramePr>
          <p:cNvPr id="4" name="Content Placeholder 3">
            <a:extLst>
              <a:ext uri="{FF2B5EF4-FFF2-40B4-BE49-F238E27FC236}">
                <a16:creationId xmlns:a16="http://schemas.microsoft.com/office/drawing/2014/main" id="{5F786E7C-DC63-F378-2A17-8472E7AB3A18}"/>
              </a:ext>
            </a:extLst>
          </p:cNvPr>
          <p:cNvGraphicFramePr>
            <a:graphicFrameLocks noGrp="1"/>
          </p:cNvGraphicFramePr>
          <p:nvPr>
            <p:ph idx="1"/>
            <p:extLst>
              <p:ext uri="{D42A27DB-BD31-4B8C-83A1-F6EECF244321}">
                <p14:modId xmlns:p14="http://schemas.microsoft.com/office/powerpoint/2010/main" val="1278204687"/>
              </p:ext>
            </p:extLst>
          </p:nvPr>
        </p:nvGraphicFramePr>
        <p:xfrm>
          <a:off x="1371600" y="2330260"/>
          <a:ext cx="9601202" cy="3492883"/>
        </p:xfrm>
        <a:graphic>
          <a:graphicData uri="http://schemas.openxmlformats.org/drawingml/2006/table">
            <a:tbl>
              <a:tblPr>
                <a:solidFill>
                  <a:srgbClr val="F2F2F2">
                    <a:alpha val="30196"/>
                  </a:srgbClr>
                </a:solidFill>
              </a:tblPr>
              <a:tblGrid>
                <a:gridCol w="2329920">
                  <a:extLst>
                    <a:ext uri="{9D8B030D-6E8A-4147-A177-3AD203B41FA5}">
                      <a16:colId xmlns:a16="http://schemas.microsoft.com/office/drawing/2014/main" val="2641812822"/>
                    </a:ext>
                  </a:extLst>
                </a:gridCol>
                <a:gridCol w="3212542">
                  <a:extLst>
                    <a:ext uri="{9D8B030D-6E8A-4147-A177-3AD203B41FA5}">
                      <a16:colId xmlns:a16="http://schemas.microsoft.com/office/drawing/2014/main" val="4165949277"/>
                    </a:ext>
                  </a:extLst>
                </a:gridCol>
                <a:gridCol w="4058740">
                  <a:extLst>
                    <a:ext uri="{9D8B030D-6E8A-4147-A177-3AD203B41FA5}">
                      <a16:colId xmlns:a16="http://schemas.microsoft.com/office/drawing/2014/main" val="882203388"/>
                    </a:ext>
                  </a:extLst>
                </a:gridCol>
              </a:tblGrid>
              <a:tr h="582117">
                <a:tc>
                  <a:txBody>
                    <a:bodyPr/>
                    <a:lstStyle/>
                    <a:p>
                      <a:pPr rtl="0" fontAlgn="b"/>
                      <a:r>
                        <a:rPr lang="en-IN" sz="1900" b="1" cap="none" spc="0" dirty="0">
                          <a:solidFill>
                            <a:schemeClr val="tx1"/>
                          </a:solidFill>
                          <a:effectLst/>
                        </a:rPr>
                        <a:t>Feature</a:t>
                      </a:r>
                    </a:p>
                  </a:txBody>
                  <a:tcPr marL="165225" marR="31774" marT="127096" marB="127096" anchor="b">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rtl="0" fontAlgn="b"/>
                      <a:r>
                        <a:rPr lang="en-IN" sz="1900" cap="none" spc="0">
                          <a:solidFill>
                            <a:schemeClr val="tx1"/>
                          </a:solidFill>
                          <a:effectLst/>
                        </a:rPr>
                        <a:t>Continuous Models</a:t>
                      </a:r>
                    </a:p>
                  </a:txBody>
                  <a:tcPr marL="165225" marR="31774" marT="127096" marB="127096"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rtl="0" fontAlgn="b"/>
                      <a:r>
                        <a:rPr lang="en-IN" sz="1900" cap="none" spc="0">
                          <a:solidFill>
                            <a:schemeClr val="tx1"/>
                          </a:solidFill>
                          <a:effectLst/>
                        </a:rPr>
                        <a:t>Discrete Models</a:t>
                      </a:r>
                    </a:p>
                  </a:txBody>
                  <a:tcPr marL="165225" marR="31774" marT="127096" marB="127096" anchor="b">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116264824"/>
                  </a:ext>
                </a:extLst>
              </a:tr>
              <a:tr h="582117">
                <a:tc>
                  <a:txBody>
                    <a:bodyPr/>
                    <a:lstStyle/>
                    <a:p>
                      <a:pPr rtl="0" fontAlgn="b"/>
                      <a:r>
                        <a:rPr lang="en-IN" sz="1900" b="1" cap="none" spc="0" dirty="0">
                          <a:solidFill>
                            <a:schemeClr val="tx1"/>
                          </a:solidFill>
                          <a:effectLst/>
                        </a:rPr>
                        <a:t>Time</a:t>
                      </a:r>
                    </a:p>
                  </a:txBody>
                  <a:tcPr marL="165225" marR="31774" marT="127096" marB="127096"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rtl="0" fontAlgn="b"/>
                      <a:r>
                        <a:rPr lang="en-IN" sz="1900" cap="none" spc="0">
                          <a:solidFill>
                            <a:schemeClr val="tx1"/>
                          </a:solidFill>
                          <a:effectLst/>
                        </a:rPr>
                        <a:t>Continuous</a:t>
                      </a:r>
                    </a:p>
                  </a:txBody>
                  <a:tcPr marL="165225" marR="31774" marT="127096" marB="127096"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rtl="0" fontAlgn="b"/>
                      <a:r>
                        <a:rPr lang="en-IN" sz="1900" cap="none" spc="0">
                          <a:solidFill>
                            <a:schemeClr val="tx1"/>
                          </a:solidFill>
                          <a:effectLst/>
                        </a:rPr>
                        <a:t>Discrete</a:t>
                      </a:r>
                    </a:p>
                  </a:txBody>
                  <a:tcPr marL="165225" marR="31774" marT="127096" marB="127096"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1368749416"/>
                  </a:ext>
                </a:extLst>
              </a:tr>
              <a:tr h="582117">
                <a:tc>
                  <a:txBody>
                    <a:bodyPr/>
                    <a:lstStyle/>
                    <a:p>
                      <a:pPr rtl="0" fontAlgn="b"/>
                      <a:r>
                        <a:rPr lang="en-IN" sz="1900" b="1" cap="none" spc="0" dirty="0">
                          <a:solidFill>
                            <a:schemeClr val="tx1"/>
                          </a:solidFill>
                          <a:effectLst/>
                        </a:rPr>
                        <a:t>Change</a:t>
                      </a:r>
                    </a:p>
                  </a:txBody>
                  <a:tcPr marL="165225" marR="31774" marT="127096" marB="127096"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rtl="0" fontAlgn="b"/>
                      <a:r>
                        <a:rPr lang="en-IN" sz="1900" cap="none" spc="0">
                          <a:solidFill>
                            <a:schemeClr val="tx1"/>
                          </a:solidFill>
                          <a:effectLst/>
                        </a:rPr>
                        <a:t>Smooth</a:t>
                      </a:r>
                    </a:p>
                  </a:txBody>
                  <a:tcPr marL="165225" marR="31774" marT="127096" marB="127096"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rtl="0" fontAlgn="b"/>
                      <a:r>
                        <a:rPr lang="en-IN" sz="1900" cap="none" spc="0">
                          <a:solidFill>
                            <a:schemeClr val="tx1"/>
                          </a:solidFill>
                          <a:effectLst/>
                        </a:rPr>
                        <a:t>Stepwise</a:t>
                      </a:r>
                    </a:p>
                  </a:txBody>
                  <a:tcPr marL="165225" marR="31774" marT="127096" marB="127096"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554411124"/>
                  </a:ext>
                </a:extLst>
              </a:tr>
              <a:tr h="873266">
                <a:tc>
                  <a:txBody>
                    <a:bodyPr/>
                    <a:lstStyle/>
                    <a:p>
                      <a:pPr rtl="0" fontAlgn="b"/>
                      <a:r>
                        <a:rPr lang="en-IN" sz="1900" b="1" cap="none" spc="0" dirty="0">
                          <a:solidFill>
                            <a:schemeClr val="tx1"/>
                          </a:solidFill>
                          <a:effectLst/>
                        </a:rPr>
                        <a:t>Numerical Methods</a:t>
                      </a:r>
                    </a:p>
                  </a:txBody>
                  <a:tcPr marL="165225" marR="31774" marT="127096" marB="127096"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rtl="0" fontAlgn="b"/>
                      <a:r>
                        <a:rPr lang="en-IN" sz="1900" cap="none" spc="0">
                          <a:solidFill>
                            <a:schemeClr val="tx1"/>
                          </a:solidFill>
                          <a:effectLst/>
                        </a:rPr>
                        <a:t>Differential equation solvers</a:t>
                      </a:r>
                    </a:p>
                  </a:txBody>
                  <a:tcPr marL="165225" marR="31774" marT="127096" marB="127096"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rtl="0" fontAlgn="b"/>
                      <a:r>
                        <a:rPr lang="en-IN" sz="1900" cap="none" spc="0">
                          <a:solidFill>
                            <a:schemeClr val="tx1"/>
                          </a:solidFill>
                          <a:effectLst/>
                        </a:rPr>
                        <a:t>Discrete event simulation</a:t>
                      </a:r>
                    </a:p>
                  </a:txBody>
                  <a:tcPr marL="165225" marR="31774" marT="127096" marB="127096"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236796634"/>
                  </a:ext>
                </a:extLst>
              </a:tr>
              <a:tr h="873266">
                <a:tc>
                  <a:txBody>
                    <a:bodyPr/>
                    <a:lstStyle/>
                    <a:p>
                      <a:pPr rtl="0" fontAlgn="b"/>
                      <a:r>
                        <a:rPr lang="en-IN" sz="1900" b="1" cap="none" spc="0" dirty="0">
                          <a:solidFill>
                            <a:schemeClr val="tx1"/>
                          </a:solidFill>
                          <a:effectLst/>
                        </a:rPr>
                        <a:t>Examples</a:t>
                      </a:r>
                    </a:p>
                  </a:txBody>
                  <a:tcPr marL="165225" marR="31774" marT="127096" marB="127096"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rtl="0" fontAlgn="b"/>
                      <a:r>
                        <a:rPr lang="en-IN" sz="1900" cap="none" spc="0">
                          <a:solidFill>
                            <a:schemeClr val="tx1"/>
                          </a:solidFill>
                          <a:effectLst/>
                        </a:rPr>
                        <a:t>Population growth, heat transfer</a:t>
                      </a:r>
                    </a:p>
                  </a:txBody>
                  <a:tcPr marL="165225" marR="31774" marT="127096" marB="127096"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rtl="0" fontAlgn="b"/>
                      <a:r>
                        <a:rPr lang="en-IN" sz="1900" cap="none" spc="0" dirty="0">
                          <a:solidFill>
                            <a:schemeClr val="tx1"/>
                          </a:solidFill>
                          <a:effectLst/>
                        </a:rPr>
                        <a:t>Manufacturing systems, queuing systems</a:t>
                      </a:r>
                    </a:p>
                  </a:txBody>
                  <a:tcPr marL="165225" marR="31774" marT="127096" marB="127096"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285285491"/>
                  </a:ext>
                </a:extLst>
              </a:tr>
            </a:tbl>
          </a:graphicData>
        </a:graphic>
      </p:graphicFrame>
    </p:spTree>
    <p:extLst>
      <p:ext uri="{BB962C8B-B14F-4D97-AF65-F5344CB8AC3E}">
        <p14:creationId xmlns:p14="http://schemas.microsoft.com/office/powerpoint/2010/main" val="90255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DB866-0BB4-0439-9625-33A34852A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11900-4280-4107-BB56-E3A65AE75AE8}"/>
              </a:ext>
            </a:extLst>
          </p:cNvPr>
          <p:cNvSpPr>
            <a:spLocks noGrp="1"/>
          </p:cNvSpPr>
          <p:nvPr>
            <p:ph type="title"/>
          </p:nvPr>
        </p:nvSpPr>
        <p:spPr/>
        <p:txBody>
          <a:bodyPr/>
          <a:lstStyle/>
          <a:p>
            <a:r>
              <a:rPr lang="en-IN" dirty="0"/>
              <a:t>DISTRIBUTED LAG MODELS</a:t>
            </a:r>
          </a:p>
        </p:txBody>
      </p:sp>
      <p:sp>
        <p:nvSpPr>
          <p:cNvPr id="3" name="Content Placeholder 2">
            <a:extLst>
              <a:ext uri="{FF2B5EF4-FFF2-40B4-BE49-F238E27FC236}">
                <a16:creationId xmlns:a16="http://schemas.microsoft.com/office/drawing/2014/main" id="{F53F0D30-F680-6559-A951-AD2ECB091185}"/>
              </a:ext>
            </a:extLst>
          </p:cNvPr>
          <p:cNvSpPr>
            <a:spLocks noGrp="1"/>
          </p:cNvSpPr>
          <p:nvPr>
            <p:ph idx="1"/>
          </p:nvPr>
        </p:nvSpPr>
        <p:spPr/>
        <p:txBody>
          <a:bodyPr>
            <a:normAutofit lnSpcReduction="10000"/>
          </a:bodyPr>
          <a:lstStyle/>
          <a:p>
            <a:pPr>
              <a:lnSpc>
                <a:spcPct val="100000"/>
              </a:lnSpc>
            </a:pPr>
            <a:r>
              <a:rPr lang="en-IN" dirty="0">
                <a:latin typeface="Times New Roman" panose="02020603050405020304" pitchFamily="18" charset="0"/>
                <a:ea typeface="Tahoma" panose="020B0604030504040204" pitchFamily="34" charset="0"/>
                <a:cs typeface="Times New Roman" panose="02020603050405020304" pitchFamily="18" charset="0"/>
              </a:rPr>
              <a:t>The previous computation for the model was straight forward, but it can be imagined that the record keeping quickly becomes burden as the model becomes larger or more complex. </a:t>
            </a:r>
          </a:p>
          <a:p>
            <a:pPr>
              <a:lnSpc>
                <a:spcPct val="100000"/>
              </a:lnSpc>
            </a:pPr>
            <a:r>
              <a:rPr lang="en-IN" dirty="0">
                <a:latin typeface="Times New Roman" panose="02020603050405020304" pitchFamily="18" charset="0"/>
                <a:ea typeface="Tahoma" panose="020B0604030504040204" pitchFamily="34" charset="0"/>
                <a:cs typeface="Times New Roman" panose="02020603050405020304" pitchFamily="18" charset="0"/>
              </a:rPr>
              <a:t>If the events in the system occur synchronously, at a fixed intervals of time, the computation remains simple.</a:t>
            </a:r>
          </a:p>
          <a:p>
            <a:pPr>
              <a:lnSpc>
                <a:spcPct val="100000"/>
              </a:lnSpc>
            </a:pPr>
            <a:r>
              <a:rPr lang="en-IN" dirty="0">
                <a:latin typeface="Times New Roman" panose="02020603050405020304" pitchFamily="18" charset="0"/>
                <a:ea typeface="Tahoma" panose="020B0604030504040204" pitchFamily="34" charset="0"/>
                <a:cs typeface="Times New Roman" panose="02020603050405020304" pitchFamily="18" charset="0"/>
              </a:rPr>
              <a:t>But if the models have the properties of changing only at fixed intervals of time and a basing current values of the variables on other current values and values that occurred in previous intervals are called DISTRIBUTED LAG MODELS.</a:t>
            </a:r>
          </a:p>
          <a:p>
            <a:pPr>
              <a:lnSpc>
                <a:spcPct val="100000"/>
              </a:lnSpc>
            </a:pPr>
            <a:r>
              <a:rPr lang="en-IN" dirty="0">
                <a:latin typeface="Times New Roman" panose="02020603050405020304" pitchFamily="18" charset="0"/>
                <a:ea typeface="Tahoma" panose="020B0604030504040204" pitchFamily="34" charset="0"/>
                <a:cs typeface="Times New Roman" panose="02020603050405020304" pitchFamily="18" charset="0"/>
              </a:rPr>
              <a:t>They represent a continuous system but one in which the data is only available at fixed points in time.</a:t>
            </a:r>
          </a:p>
        </p:txBody>
      </p:sp>
    </p:spTree>
    <p:extLst>
      <p:ext uri="{BB962C8B-B14F-4D97-AF65-F5344CB8AC3E}">
        <p14:creationId xmlns:p14="http://schemas.microsoft.com/office/powerpoint/2010/main" val="3796919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BF25E-3495-DE1A-07C8-1CF4F6754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7CEC7-6C28-774B-9444-C3D46F046B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87980F-D9BC-051F-7B45-18ED76746530}"/>
              </a:ext>
            </a:extLst>
          </p:cNvPr>
          <p:cNvSpPr>
            <a:spLocks noGrp="1"/>
          </p:cNvSpPr>
          <p:nvPr>
            <p:ph idx="1"/>
          </p:nvPr>
        </p:nvSpPr>
        <p:spPr/>
        <p:txBody>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are models that use past values of variables (lags) to predict the current value. They operate on the principle that the effects of a change in a variable (e.g., an economic policy) are distributed over time.</a:t>
            </a:r>
          </a:p>
          <a:p>
            <a:pPr eaLnBrk="0" fontAlgn="base" hangingPunct="0">
              <a:lnSpc>
                <a:spcPct val="100000"/>
              </a:lnSpc>
              <a:spcBef>
                <a:spcPct val="0"/>
              </a:spcBef>
              <a:spcAft>
                <a:spcPct val="0"/>
              </a:spcAft>
            </a:pPr>
            <a:endParaRPr lang="en-US" altLang="en-US" dirty="0">
              <a:solidFill>
                <a:schemeClr val="tx1"/>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are helpful for analyzing systems were data changes only at fixed time intervals, such as monthly or yearly. </a:t>
            </a:r>
          </a:p>
          <a:p>
            <a:pPr eaLnBrk="0" fontAlgn="base" hangingPunct="0">
              <a:lnSpc>
                <a:spcPct val="150000"/>
              </a:lnSpc>
              <a:spcBef>
                <a:spcPct val="0"/>
              </a:spcBef>
              <a:spcAft>
                <a:spcPct val="0"/>
              </a:spcAft>
            </a:pPr>
            <a:endParaRPr lang="en-US" altLang="en-US" dirty="0">
              <a:solidFill>
                <a:schemeClr val="tx1"/>
              </a:solidFill>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487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28464-F1E0-BD2D-4071-801BE5107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1882F-DFEE-397B-7D97-1ABA5592753A}"/>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AAC19AB-C29D-FF00-62F7-8B4010EC6958}"/>
              </a:ext>
            </a:extLst>
          </p:cNvPr>
          <p:cNvSpPr>
            <a:spLocks noGrp="1"/>
          </p:cNvSpPr>
          <p:nvPr>
            <p:ph idx="1"/>
          </p:nvPr>
        </p:nvSpPr>
        <p:spPr>
          <a:xfrm>
            <a:off x="1371600" y="1991032"/>
            <a:ext cx="9601200" cy="4572000"/>
          </a:xfrm>
        </p:spPr>
        <p:txBody>
          <a:bodyPr>
            <a:normAutofit/>
          </a:bodyPr>
          <a:lstStyle/>
          <a:p>
            <a:r>
              <a:rPr lang="en-IN" dirty="0">
                <a:latin typeface="Times New Roman" panose="02020603050405020304" pitchFamily="18" charset="0"/>
                <a:cs typeface="Times New Roman" panose="02020603050405020304" pitchFamily="18" charset="0"/>
              </a:rPr>
              <a:t>Let us consider an example of a simple mathematical model of the national economy </a:t>
            </a:r>
          </a:p>
          <a:p>
            <a:pPr marL="0" indent="0">
              <a:buNone/>
            </a:pPr>
            <a:r>
              <a:rPr lang="en-IN" dirty="0">
                <a:latin typeface="Times New Roman" panose="02020603050405020304" pitchFamily="18" charset="0"/>
                <a:cs typeface="Times New Roman" panose="02020603050405020304" pitchFamily="18" charset="0"/>
              </a:rPr>
              <a:t>Let , C – CONSUMPTION</a:t>
            </a:r>
          </a:p>
          <a:p>
            <a:pPr marL="530352" lvl="1" indent="0">
              <a:buNone/>
            </a:pPr>
            <a:r>
              <a:rPr lang="en-IN" dirty="0">
                <a:latin typeface="Times New Roman" panose="02020603050405020304" pitchFamily="18" charset="0"/>
                <a:cs typeface="Times New Roman" panose="02020603050405020304" pitchFamily="18" charset="0"/>
              </a:rPr>
              <a:t>I – INVESTMENT</a:t>
            </a:r>
          </a:p>
          <a:p>
            <a:pPr marL="530352" lvl="1" indent="0">
              <a:buNone/>
            </a:pPr>
            <a:r>
              <a:rPr lang="en-IN" dirty="0">
                <a:latin typeface="Times New Roman" panose="02020603050405020304" pitchFamily="18" charset="0"/>
                <a:cs typeface="Times New Roman" panose="02020603050405020304" pitchFamily="18" charset="0"/>
              </a:rPr>
              <a:t>T – TAXES</a:t>
            </a:r>
          </a:p>
          <a:p>
            <a:pPr marL="530352" lvl="1" indent="0">
              <a:buNone/>
            </a:pPr>
            <a:r>
              <a:rPr lang="en-IN" dirty="0">
                <a:latin typeface="Times New Roman" panose="02020603050405020304" pitchFamily="18" charset="0"/>
                <a:cs typeface="Times New Roman" panose="02020603050405020304" pitchFamily="18" charset="0"/>
              </a:rPr>
              <a:t>G – GOVERNMENT EXPENDITURE</a:t>
            </a:r>
          </a:p>
          <a:p>
            <a:pPr marL="530352" lvl="1" indent="0">
              <a:buNone/>
            </a:pPr>
            <a:r>
              <a:rPr lang="en-IN" dirty="0">
                <a:latin typeface="Times New Roman" panose="02020603050405020304" pitchFamily="18" charset="0"/>
                <a:cs typeface="Times New Roman" panose="02020603050405020304" pitchFamily="18" charset="0"/>
              </a:rPr>
              <a:t>Y – NATIONAL INCOME</a:t>
            </a:r>
          </a:p>
          <a:p>
            <a:pPr marL="530352" lvl="1" indent="0">
              <a:buNone/>
            </a:pPr>
            <a:endParaRPr lang="en-IN"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C=20+0.7(Y−T)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Consumption depends on income after taxes.</a:t>
            </a:r>
          </a:p>
          <a:p>
            <a:pPr marL="0"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I=2+0.1Y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Investment depends on national income.</a:t>
            </a:r>
          </a:p>
          <a:p>
            <a:pPr marL="0"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T=0.2Y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Taxes are 20% of income.</a:t>
            </a:r>
          </a:p>
          <a:p>
            <a:pPr marL="0"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Y=C+I+G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National income is the sum of consumption, 					     investment, and government expenditure.</a:t>
            </a:r>
          </a:p>
          <a:p>
            <a:pPr marL="530352" lvl="1" indent="0">
              <a:buNone/>
            </a:pPr>
            <a:endParaRPr lang="en-IN" dirty="0">
              <a:latin typeface="Times New Roman" panose="02020603050405020304" pitchFamily="18" charset="0"/>
              <a:cs typeface="Times New Roman" panose="02020603050405020304" pitchFamily="18" charset="0"/>
            </a:endParaRPr>
          </a:p>
          <a:p>
            <a:pPr marL="530352" lvl="1"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228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E6841-AE23-52E3-B768-816A5C6D5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16DAE-8E62-68A3-1E23-4607A6334C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A368EF-A511-5AC0-D7C7-E92DA3DE20CE}"/>
              </a:ext>
            </a:extLst>
          </p:cNvPr>
          <p:cNvSpPr>
            <a:spLocks noGrp="1"/>
          </p:cNvSpPr>
          <p:nvPr>
            <p:ph idx="1"/>
          </p:nvPr>
        </p:nvSpPr>
        <p:spPr>
          <a:xfrm>
            <a:off x="1371600" y="2286000"/>
            <a:ext cx="9601200" cy="4272116"/>
          </a:xfrm>
        </p:spPr>
        <p:txBody>
          <a:bodyPr>
            <a:normAutofit/>
          </a:bodyPr>
          <a:lstStyle/>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quantities are in billions of dollars.</a:t>
            </a:r>
            <a:endParaRPr lang="en-US" dirty="0"/>
          </a:p>
          <a:p>
            <a:r>
              <a:rPr lang="en-US" dirty="0">
                <a:latin typeface="Times New Roman" panose="02020603050405020304" pitchFamily="18" charset="0"/>
                <a:cs typeface="Times New Roman" panose="02020603050405020304" pitchFamily="18" charset="0"/>
              </a:rPr>
              <a:t>The model is static because it considers variables only at one fixed interval (e.g., yearly)</a:t>
            </a:r>
          </a:p>
          <a:p>
            <a:r>
              <a:rPr lang="en-US" dirty="0">
                <a:latin typeface="Times New Roman" panose="02020603050405020304" pitchFamily="18" charset="0"/>
                <a:cs typeface="Times New Roman" panose="02020603050405020304" pitchFamily="18" charset="0"/>
              </a:rPr>
              <a:t>This is a static model, but it can be made dynamic by picking fixed time interval say one year and expressing the current value of the variables in terms of values at previous intervals</a:t>
            </a:r>
          </a:p>
          <a:p>
            <a:r>
              <a:rPr lang="en-US" dirty="0">
                <a:latin typeface="Times New Roman" panose="02020603050405020304" pitchFamily="18" charset="0"/>
                <a:cs typeface="Times New Roman" panose="02020603050405020304" pitchFamily="18" charset="0"/>
              </a:rPr>
              <a:t>The static model is transformed into a </a:t>
            </a:r>
            <a:r>
              <a:rPr lang="en-US" b="1" u="sng" dirty="0">
                <a:latin typeface="Times New Roman" panose="02020603050405020304" pitchFamily="18" charset="0"/>
                <a:cs typeface="Times New Roman" panose="02020603050405020304" pitchFamily="18" charset="0"/>
              </a:rPr>
              <a:t>dynamic model</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introducing </a:t>
            </a:r>
            <a:r>
              <a:rPr lang="en-US" b="1" u="sng" dirty="0">
                <a:latin typeface="Times New Roman" panose="02020603050405020304" pitchFamily="18" charset="0"/>
                <a:cs typeface="Times New Roman" panose="02020603050405020304" pitchFamily="18" charset="0"/>
              </a:rPr>
              <a:t>lagged variables</a:t>
            </a:r>
            <a:r>
              <a:rPr lang="en-US" dirty="0">
                <a:latin typeface="Times New Roman" panose="02020603050405020304" pitchFamily="18" charset="0"/>
                <a:cs typeface="Times New Roman" panose="02020603050405020304" pitchFamily="18" charset="0"/>
              </a:rPr>
              <a:t>. Lagged variables are denoted with a subscript indicating the time interval (e.g., Y−1) Y−1​  :  for the previous year’s national income.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714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AA24F-61A8-F058-034C-31CF59AC4C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86851-867D-C350-D6D8-346AD9B0FD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C63C07-7817-9078-1CBA-A122EB0B9277}"/>
              </a:ext>
            </a:extLst>
          </p:cNvPr>
          <p:cNvSpPr>
            <a:spLocks noGrp="1"/>
          </p:cNvSpPr>
          <p:nvPr>
            <p:ph idx="1"/>
          </p:nvPr>
        </p:nvSpPr>
        <p:spPr>
          <a:xfrm>
            <a:off x="1371600" y="2286000"/>
            <a:ext cx="10427110" cy="3581400"/>
          </a:xfrm>
        </p:spPr>
        <p:txBody>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I=2+0.1Y</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Investment depends on the previous year’s income.</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T=0.2Y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:Taxes are proportional to the current income.</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Y=C</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national income is derived from previous values </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C=20+0.7(Y</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Consumption depends on the previous year’s disposable income</a:t>
            </a:r>
          </a:p>
          <a:p>
            <a:pPr eaLnBrk="0" fontAlgn="base" hangingPunct="0">
              <a:lnSpc>
                <a:spcPct val="100000"/>
              </a:lnSpc>
              <a:spcBef>
                <a:spcPct val="0"/>
              </a:spcBef>
              <a:spcAft>
                <a:spcPct val="0"/>
              </a:spcAft>
            </a:pPr>
            <a:endParaRPr lang="en-US" altLang="en-US"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final simplified equation : </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I=2+0.1Y</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T=0.2Y</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Y=45.45+2.27(I+G)</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C=20+0.7(Y−T) </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967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27A3F-E31B-1EBF-F3AB-83BCEC1D5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D9AD4-24F4-032C-58FB-460B6D5792CF}"/>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4E6BD0DC-3497-B05C-C80F-8232E9AAA440}"/>
              </a:ext>
            </a:extLst>
          </p:cNvPr>
          <p:cNvSpPr>
            <a:spLocks noGrp="1" noChangeArrowheads="1"/>
          </p:cNvSpPr>
          <p:nvPr>
            <p:ph idx="1"/>
          </p:nvPr>
        </p:nvSpPr>
        <p:spPr bwMode="auto">
          <a:xfrm>
            <a:off x="1371601" y="2036803"/>
            <a:ext cx="9601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dynamic process involves computing the </a:t>
            </a: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values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all variables using their </a:t>
            </a: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lagged values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previous intervals).</a:t>
            </a:r>
          </a:p>
          <a:p>
            <a:pPr algn="just"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calculated value of Y (national income) for the current interval is then used as the lagged variable Y−1​ in the next interval.</a:t>
            </a:r>
          </a:p>
          <a:p>
            <a:pPr algn="just"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process can be repeated iteratively to simulate the system over multiple time periods. </a:t>
            </a:r>
          </a:p>
        </p:txBody>
      </p:sp>
    </p:spTree>
    <p:extLst>
      <p:ext uri="{BB962C8B-B14F-4D97-AF65-F5344CB8AC3E}">
        <p14:creationId xmlns:p14="http://schemas.microsoft.com/office/powerpoint/2010/main" val="396213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54987-2157-4ED7-ABC4-A455D9B7418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83BB-A8CE-EE84-FF1C-4E24882322CF}"/>
              </a:ext>
            </a:extLst>
          </p:cNvPr>
          <p:cNvSpPr>
            <a:spLocks noGrp="1"/>
          </p:cNvSpPr>
          <p:nvPr>
            <p:ph idx="1"/>
          </p:nvPr>
        </p:nvSpPr>
        <p:spPr>
          <a:xfrm>
            <a:off x="1295400" y="1428750"/>
            <a:ext cx="9601200" cy="4814734"/>
          </a:xfrm>
        </p:spPr>
        <p:txBody>
          <a:bodyPr>
            <a:noAutofit/>
          </a:bodyPr>
          <a:lstStyle/>
          <a:p>
            <a:r>
              <a:rPr lang="en-IN" dirty="0">
                <a:latin typeface="Times New Roman" panose="02020603050405020304" pitchFamily="18" charset="0"/>
                <a:cs typeface="Times New Roman" panose="02020603050405020304" pitchFamily="18" charset="0"/>
              </a:rPr>
              <a:t>Although distributed lag models are conceptually simple, and they can be computed by hand, computers are extensively used to run them. </a:t>
            </a:r>
          </a:p>
          <a:p>
            <a:r>
              <a:rPr lang="en-IN" dirty="0">
                <a:latin typeface="Times New Roman" panose="02020603050405020304" pitchFamily="18" charset="0"/>
                <a:cs typeface="Times New Roman" panose="02020603050405020304" pitchFamily="18" charset="0"/>
              </a:rPr>
              <a:t>However, the value of the computer is its more conventional data – processing capability. Unlike other types of model used for simulation purposes there is not need for a special programming language to organize the simulation task.</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Widely used in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econometric modeling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study national economies, particularly in industrialized countries.</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and industries often use these models to understand the effects of economic factors (e.g., tax policy, government expenditure) on their operations.</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97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C7D3C-25AE-A05A-567C-B743A7C42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121DEB-871D-DE64-86BF-72B193C37236}"/>
              </a:ext>
            </a:extLst>
          </p:cNvPr>
          <p:cNvSpPr>
            <a:spLocks noGrp="1"/>
          </p:cNvSpPr>
          <p:nvPr>
            <p:ph type="title"/>
          </p:nvPr>
        </p:nvSpPr>
        <p:spPr/>
        <p:txBody>
          <a:bodyPr/>
          <a:lstStyle/>
          <a:p>
            <a:r>
              <a:rPr lang="en-IN" dirty="0"/>
              <a:t>TECHNIQUES OF SIMULATION</a:t>
            </a:r>
          </a:p>
        </p:txBody>
      </p:sp>
      <p:sp>
        <p:nvSpPr>
          <p:cNvPr id="3" name="Content Placeholder 2">
            <a:extLst>
              <a:ext uri="{FF2B5EF4-FFF2-40B4-BE49-F238E27FC236}">
                <a16:creationId xmlns:a16="http://schemas.microsoft.com/office/drawing/2014/main" id="{835992FA-D322-952E-BC4A-8E72DC9C5B01}"/>
              </a:ext>
            </a:extLst>
          </p:cNvPr>
          <p:cNvSpPr>
            <a:spLocks noGrp="1"/>
          </p:cNvSpPr>
          <p:nvPr>
            <p:ph idx="1"/>
          </p:nvPr>
        </p:nvSpPr>
        <p:spPr>
          <a:xfrm>
            <a:off x="1371600" y="2315497"/>
            <a:ext cx="9817510" cy="3581400"/>
          </a:xfrm>
        </p:spPr>
        <p:txBody>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Simulation breaks down the system's behavior into time steps.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each step, the current state of the system is computed, representing its behavior at that specific point in time. </a:t>
            </a:r>
          </a:p>
          <a:p>
            <a:r>
              <a:rPr lang="en-IN" dirty="0">
                <a:latin typeface="Times New Roman" panose="02020603050405020304" pitchFamily="18" charset="0"/>
                <a:cs typeface="Times New Roman" panose="02020603050405020304" pitchFamily="18" charset="0"/>
              </a:rPr>
              <a:t>Previously we saw the equation of the vehicles stability : </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wheel model's motion stability depends on specific conditions (e.g., damping factor ζ)</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When solved analytically, we observe stable motion if ζ≥1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solved numerically, we focus on incremental computation without directly knowing the full motion dynamics.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268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290A1-1B2A-8603-BB5A-16976EEC0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3803B-349F-1040-26E9-3FDC74518A11}"/>
              </a:ext>
            </a:extLst>
          </p:cNvPr>
          <p:cNvSpPr>
            <a:spLocks noGrp="1"/>
          </p:cNvSpPr>
          <p:nvPr>
            <p:ph type="title"/>
          </p:nvPr>
        </p:nvSpPr>
        <p:spPr>
          <a:xfrm>
            <a:off x="1295400" y="263013"/>
            <a:ext cx="9601200" cy="769374"/>
          </a:xfrm>
        </p:spPr>
        <p:txBody>
          <a:bodyPr/>
          <a:lstStyle/>
          <a:p>
            <a:r>
              <a:rPr lang="en-IN" dirty="0"/>
              <a:t>PROBLEM</a:t>
            </a:r>
          </a:p>
        </p:txBody>
      </p:sp>
      <p:sp>
        <p:nvSpPr>
          <p:cNvPr id="3" name="Content Placeholder 2">
            <a:extLst>
              <a:ext uri="{FF2B5EF4-FFF2-40B4-BE49-F238E27FC236}">
                <a16:creationId xmlns:a16="http://schemas.microsoft.com/office/drawing/2014/main" id="{46DEED30-A665-30A5-995B-B5DC88BF23E6}"/>
              </a:ext>
            </a:extLst>
          </p:cNvPr>
          <p:cNvSpPr>
            <a:spLocks noGrp="1"/>
          </p:cNvSpPr>
          <p:nvPr>
            <p:ph idx="1"/>
          </p:nvPr>
        </p:nvSpPr>
        <p:spPr>
          <a:xfrm>
            <a:off x="1295400" y="1032386"/>
            <a:ext cx="9601200" cy="5673213"/>
          </a:xfrm>
        </p:spPr>
        <p:txBody>
          <a:bodyPr>
            <a:normAutofit/>
          </a:bodyPr>
          <a:lstStyle/>
          <a:p>
            <a:r>
              <a:rPr lang="en-IN" dirty="0">
                <a:latin typeface="Times New Roman" panose="02020603050405020304" pitchFamily="18" charset="0"/>
                <a:cs typeface="Times New Roman" panose="02020603050405020304" pitchFamily="18" charset="0"/>
              </a:rPr>
              <a:t>Find the growth in national consumption for five years using the model that was discussed before. Assume the initial income Y-1 is 80 and take the government expenditure in the 5 years to be as follows :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2000" i="0" dirty="0">
                <a:latin typeface="Times New Roman" panose="02020603050405020304" pitchFamily="18" charset="0"/>
                <a:cs typeface="Times New Roman" panose="02020603050405020304" pitchFamily="18" charset="0"/>
              </a:rPr>
              <a:t>1</a:t>
            </a:r>
            <a:r>
              <a:rPr lang="en-IN" sz="2000" i="0" baseline="30000" dirty="0">
                <a:latin typeface="Times New Roman" panose="02020603050405020304" pitchFamily="18" charset="0"/>
                <a:cs typeface="Times New Roman" panose="02020603050405020304" pitchFamily="18" charset="0"/>
              </a:rPr>
              <a:t>st</a:t>
            </a:r>
            <a:r>
              <a:rPr lang="en-IN" sz="2000" i="0" dirty="0">
                <a:latin typeface="Times New Roman" panose="02020603050405020304" pitchFamily="18" charset="0"/>
                <a:cs typeface="Times New Roman" panose="02020603050405020304" pitchFamily="18" charset="0"/>
              </a:rPr>
              <a:t> Year : G = 20</a:t>
            </a:r>
          </a:p>
          <a:p>
            <a:pPr marL="3273552" lvl="7" indent="0">
              <a:buNone/>
            </a:pPr>
            <a:r>
              <a:rPr lang="en-IN" sz="2000" i="0" dirty="0">
                <a:latin typeface="Times New Roman" panose="02020603050405020304" pitchFamily="18" charset="0"/>
                <a:cs typeface="Times New Roman" panose="02020603050405020304" pitchFamily="18" charset="0"/>
              </a:rPr>
              <a:t>2</a:t>
            </a:r>
            <a:r>
              <a:rPr lang="en-IN" sz="2000" i="0" baseline="30000" dirty="0">
                <a:latin typeface="Times New Roman" panose="02020603050405020304" pitchFamily="18" charset="0"/>
                <a:cs typeface="Times New Roman" panose="02020603050405020304" pitchFamily="18" charset="0"/>
              </a:rPr>
              <a:t>nd</a:t>
            </a:r>
            <a:r>
              <a:rPr lang="en-IN" sz="2000" i="0" dirty="0">
                <a:latin typeface="Times New Roman" panose="02020603050405020304" pitchFamily="18" charset="0"/>
                <a:cs typeface="Times New Roman" panose="02020603050405020304" pitchFamily="18" charset="0"/>
              </a:rPr>
              <a:t> Year : G = 25</a:t>
            </a:r>
          </a:p>
          <a:p>
            <a:pPr marL="3273552" lvl="7" indent="0">
              <a:buNone/>
            </a:pPr>
            <a:r>
              <a:rPr lang="en-IN" sz="2000" i="0" dirty="0">
                <a:latin typeface="Times New Roman" panose="02020603050405020304" pitchFamily="18" charset="0"/>
                <a:cs typeface="Times New Roman" panose="02020603050405020304" pitchFamily="18" charset="0"/>
              </a:rPr>
              <a:t>3</a:t>
            </a:r>
            <a:r>
              <a:rPr lang="en-IN" sz="2000" i="0" baseline="30000" dirty="0">
                <a:latin typeface="Times New Roman" panose="02020603050405020304" pitchFamily="18" charset="0"/>
                <a:cs typeface="Times New Roman" panose="02020603050405020304" pitchFamily="18" charset="0"/>
              </a:rPr>
              <a:t>rd</a:t>
            </a:r>
            <a:r>
              <a:rPr lang="en-IN" sz="2000" i="0" dirty="0">
                <a:latin typeface="Times New Roman" panose="02020603050405020304" pitchFamily="18" charset="0"/>
                <a:cs typeface="Times New Roman" panose="02020603050405020304" pitchFamily="18" charset="0"/>
              </a:rPr>
              <a:t> Year : G = 30</a:t>
            </a:r>
          </a:p>
          <a:p>
            <a:pPr marL="3273552" lvl="7" indent="0">
              <a:buNone/>
            </a:pPr>
            <a:r>
              <a:rPr lang="en-IN" sz="2000" i="0" dirty="0">
                <a:latin typeface="Times New Roman" panose="02020603050405020304" pitchFamily="18" charset="0"/>
                <a:cs typeface="Times New Roman" panose="02020603050405020304" pitchFamily="18" charset="0"/>
              </a:rPr>
              <a:t>4</a:t>
            </a:r>
            <a:r>
              <a:rPr lang="en-IN" sz="2000" i="0" baseline="30000" dirty="0">
                <a:latin typeface="Times New Roman" panose="02020603050405020304" pitchFamily="18" charset="0"/>
                <a:cs typeface="Times New Roman" panose="02020603050405020304" pitchFamily="18" charset="0"/>
              </a:rPr>
              <a:t>th</a:t>
            </a:r>
            <a:r>
              <a:rPr lang="en-IN" sz="2000" i="0" dirty="0">
                <a:latin typeface="Times New Roman" panose="02020603050405020304" pitchFamily="18" charset="0"/>
                <a:cs typeface="Times New Roman" panose="02020603050405020304" pitchFamily="18" charset="0"/>
              </a:rPr>
              <a:t> Year : G = 35</a:t>
            </a:r>
          </a:p>
          <a:p>
            <a:pPr marL="3273552" lvl="7" indent="0">
              <a:buNone/>
            </a:pPr>
            <a:r>
              <a:rPr lang="en-IN" sz="2000" i="0" dirty="0">
                <a:latin typeface="Times New Roman" panose="02020603050405020304" pitchFamily="18" charset="0"/>
                <a:cs typeface="Times New Roman" panose="02020603050405020304" pitchFamily="18" charset="0"/>
              </a:rPr>
              <a:t>5</a:t>
            </a:r>
            <a:r>
              <a:rPr lang="en-IN" sz="2000" i="0" baseline="30000" dirty="0">
                <a:latin typeface="Times New Roman" panose="02020603050405020304" pitchFamily="18" charset="0"/>
                <a:cs typeface="Times New Roman" panose="02020603050405020304" pitchFamily="18" charset="0"/>
              </a:rPr>
              <a:t>th</a:t>
            </a:r>
            <a:r>
              <a:rPr lang="en-IN" sz="2000" i="0" dirty="0">
                <a:latin typeface="Times New Roman" panose="02020603050405020304" pitchFamily="18" charset="0"/>
                <a:cs typeface="Times New Roman" panose="02020603050405020304" pitchFamily="18" charset="0"/>
              </a:rPr>
              <a:t> Year : G = 40</a:t>
            </a:r>
          </a:p>
          <a:p>
            <a:pPr marL="0" indent="0" eaLnBrk="0" fontAlgn="base" hangingPunct="0">
              <a:lnSpc>
                <a:spcPct val="100000"/>
              </a:lnSpc>
              <a:spcBef>
                <a:spcPct val="0"/>
              </a:spcBef>
              <a:spcAft>
                <a:spcPct val="0"/>
              </a:spcAft>
              <a:buNone/>
            </a:pPr>
            <a:endParaRPr lang="en-IN" altLang="en-US"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MODEL EQUATION FORMULA:</a:t>
            </a:r>
          </a:p>
          <a:p>
            <a:pPr marL="2816352" lvl="6" indent="0" eaLnBrk="0" fontAlgn="base" hangingPunct="0">
              <a:lnSpc>
                <a:spcPct val="100000"/>
              </a:lnSpc>
              <a:spcBef>
                <a:spcPct val="0"/>
              </a:spcBef>
              <a:spcAft>
                <a:spcPct val="0"/>
              </a:spcAft>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16352" lvl="6"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I=2+0.1Y</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a:p>
            <a:pPr marL="2816352" lvl="6"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T=0.2Y</a:t>
            </a:r>
          </a:p>
          <a:p>
            <a:pPr marL="2816352" lvl="6"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Y=45.45+2.27(I+G)</a:t>
            </a:r>
          </a:p>
          <a:p>
            <a:pPr marL="2816352" lvl="6"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C=20+0.7(Y−T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273552" lvl="7" indent="0">
              <a:buNone/>
            </a:pP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56102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2FFCDD2-0175-7DCB-8271-B2832EA6C9F0}"/>
            </a:ext>
          </a:extLst>
        </p:cNvPr>
        <p:cNvGrpSpPr/>
        <p:nvPr/>
      </p:nvGrpSpPr>
      <p:grpSpPr>
        <a:xfrm>
          <a:off x="0" y="0"/>
          <a:ext cx="0" cy="0"/>
          <a:chOff x="0" y="0"/>
          <a:chExt cx="0" cy="0"/>
        </a:xfrm>
      </p:grpSpPr>
      <p:sp>
        <p:nvSpPr>
          <p:cNvPr id="25" name="Title 1">
            <a:extLst>
              <a:ext uri="{FF2B5EF4-FFF2-40B4-BE49-F238E27FC236}">
                <a16:creationId xmlns:a16="http://schemas.microsoft.com/office/drawing/2014/main" id="{A9D1067C-19B3-DBE2-9613-235DECEC5936}"/>
              </a:ext>
            </a:extLst>
          </p:cNvPr>
          <p:cNvSpPr>
            <a:spLocks noGrp="1"/>
          </p:cNvSpPr>
          <p:nvPr>
            <p:ph type="title"/>
          </p:nvPr>
        </p:nvSpPr>
        <p:spPr>
          <a:xfrm>
            <a:off x="1371600" y="685800"/>
            <a:ext cx="9601200" cy="1485900"/>
          </a:xfrm>
        </p:spPr>
        <p:txBody>
          <a:bodyPr>
            <a:normAutofit/>
          </a:bodyPr>
          <a:lstStyle/>
          <a:p>
            <a:r>
              <a:rPr lang="en-IN" dirty="0"/>
              <a:t>SOLUTION</a:t>
            </a:r>
          </a:p>
        </p:txBody>
      </p:sp>
      <p:graphicFrame>
        <p:nvGraphicFramePr>
          <p:cNvPr id="26" name="Content Placeholder 9">
            <a:extLst>
              <a:ext uri="{FF2B5EF4-FFF2-40B4-BE49-F238E27FC236}">
                <a16:creationId xmlns:a16="http://schemas.microsoft.com/office/drawing/2014/main" id="{4977A2A7-1872-780A-2084-520541A4C9D3}"/>
              </a:ext>
            </a:extLst>
          </p:cNvPr>
          <p:cNvGraphicFramePr>
            <a:graphicFrameLocks noGrp="1"/>
          </p:cNvGraphicFramePr>
          <p:nvPr>
            <p:ph idx="1"/>
            <p:extLst>
              <p:ext uri="{D42A27DB-BD31-4B8C-83A1-F6EECF244321}">
                <p14:modId xmlns:p14="http://schemas.microsoft.com/office/powerpoint/2010/main" val="26773629"/>
              </p:ext>
            </p:extLst>
          </p:nvPr>
        </p:nvGraphicFramePr>
        <p:xfrm>
          <a:off x="1440575" y="2005781"/>
          <a:ext cx="9463249" cy="4050888"/>
        </p:xfrm>
        <a:graphic>
          <a:graphicData uri="http://schemas.openxmlformats.org/drawingml/2006/table">
            <a:tbl>
              <a:tblPr firstRow="1" bandRow="1"/>
              <a:tblGrid>
                <a:gridCol w="828821">
                  <a:extLst>
                    <a:ext uri="{9D8B030D-6E8A-4147-A177-3AD203B41FA5}">
                      <a16:colId xmlns:a16="http://schemas.microsoft.com/office/drawing/2014/main" val="1633774501"/>
                    </a:ext>
                  </a:extLst>
                </a:gridCol>
                <a:gridCol w="2031620">
                  <a:extLst>
                    <a:ext uri="{9D8B030D-6E8A-4147-A177-3AD203B41FA5}">
                      <a16:colId xmlns:a16="http://schemas.microsoft.com/office/drawing/2014/main" val="923831488"/>
                    </a:ext>
                  </a:extLst>
                </a:gridCol>
                <a:gridCol w="2087971">
                  <a:extLst>
                    <a:ext uri="{9D8B030D-6E8A-4147-A177-3AD203B41FA5}">
                      <a16:colId xmlns:a16="http://schemas.microsoft.com/office/drawing/2014/main" val="4036135638"/>
                    </a:ext>
                  </a:extLst>
                </a:gridCol>
                <a:gridCol w="1408160">
                  <a:extLst>
                    <a:ext uri="{9D8B030D-6E8A-4147-A177-3AD203B41FA5}">
                      <a16:colId xmlns:a16="http://schemas.microsoft.com/office/drawing/2014/main" val="1034659468"/>
                    </a:ext>
                  </a:extLst>
                </a:gridCol>
                <a:gridCol w="1075344">
                  <a:extLst>
                    <a:ext uri="{9D8B030D-6E8A-4147-A177-3AD203B41FA5}">
                      <a16:colId xmlns:a16="http://schemas.microsoft.com/office/drawing/2014/main" val="2547519092"/>
                    </a:ext>
                  </a:extLst>
                </a:gridCol>
                <a:gridCol w="2031333">
                  <a:extLst>
                    <a:ext uri="{9D8B030D-6E8A-4147-A177-3AD203B41FA5}">
                      <a16:colId xmlns:a16="http://schemas.microsoft.com/office/drawing/2014/main" val="1346311029"/>
                    </a:ext>
                  </a:extLst>
                </a:gridCol>
              </a:tblGrid>
              <a:tr h="1370633">
                <a:tc>
                  <a:txBody>
                    <a:bodyPr/>
                    <a:lstStyle/>
                    <a:p>
                      <a:pPr algn="ctr" rtl="0" fontAlgn="b"/>
                      <a:r>
                        <a:rPr lang="en-IN" sz="2000" b="1" dirty="0">
                          <a:effectLst/>
                          <a:latin typeface="Times New Roman" panose="02020603050405020304" pitchFamily="18" charset="0"/>
                          <a:cs typeface="Times New Roman" panose="02020603050405020304" pitchFamily="18" charset="0"/>
                        </a:rPr>
                        <a:t>Year</a:t>
                      </a:r>
                    </a:p>
                  </a:txBody>
                  <a:tcPr marL="32248" marR="32248" marT="21499" marB="214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000" b="1" dirty="0">
                          <a:effectLst/>
                          <a:latin typeface="Times New Roman" panose="02020603050405020304" pitchFamily="18" charset="0"/>
                          <a:cs typeface="Times New Roman" panose="02020603050405020304" pitchFamily="18" charset="0"/>
                        </a:rPr>
                        <a:t>Government Expenditure (G)</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000" b="1" dirty="0">
                          <a:effectLst/>
                          <a:latin typeface="Times New Roman" panose="02020603050405020304" pitchFamily="18" charset="0"/>
                          <a:cs typeface="Times New Roman" panose="02020603050405020304" pitchFamily="18" charset="0"/>
                        </a:rPr>
                        <a:t>Investment (I)</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000" b="1" dirty="0">
                          <a:effectLst/>
                          <a:latin typeface="Times New Roman" panose="02020603050405020304" pitchFamily="18" charset="0"/>
                          <a:cs typeface="Times New Roman" panose="02020603050405020304" pitchFamily="18" charset="0"/>
                        </a:rPr>
                        <a:t>National Income (Y)</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000" b="1" dirty="0">
                          <a:effectLst/>
                          <a:latin typeface="Times New Roman" panose="02020603050405020304" pitchFamily="18" charset="0"/>
                          <a:cs typeface="Times New Roman" panose="02020603050405020304" pitchFamily="18" charset="0"/>
                        </a:rPr>
                        <a:t>Taxes (T)</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000" b="1" dirty="0">
                          <a:effectLst/>
                          <a:latin typeface="Times New Roman" panose="02020603050405020304" pitchFamily="18" charset="0"/>
                          <a:cs typeface="Times New Roman" panose="02020603050405020304" pitchFamily="18" charset="0"/>
                        </a:rPr>
                        <a:t>Consumption (C)</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5205541"/>
                  </a:ext>
                </a:extLst>
              </a:tr>
              <a:tr h="536051">
                <a:tc>
                  <a:txBody>
                    <a:bodyPr/>
                    <a:lstStyle/>
                    <a:p>
                      <a:pPr algn="ctr" rtl="0" fontAlgn="b"/>
                      <a:r>
                        <a:rPr lang="en-IN" sz="2500">
                          <a:effectLst/>
                        </a:rPr>
                        <a:t>1</a:t>
                      </a:r>
                    </a:p>
                  </a:txBody>
                  <a:tcPr marL="32248" marR="32248" marT="21499" marB="214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20</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10</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113.55</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22.71</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83.59</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12871539"/>
                  </a:ext>
                </a:extLst>
              </a:tr>
              <a:tr h="536051">
                <a:tc>
                  <a:txBody>
                    <a:bodyPr/>
                    <a:lstStyle/>
                    <a:p>
                      <a:pPr algn="ctr" rtl="0" fontAlgn="b"/>
                      <a:r>
                        <a:rPr lang="en-IN" sz="2500">
                          <a:effectLst/>
                        </a:rPr>
                        <a:t>2</a:t>
                      </a:r>
                    </a:p>
                  </a:txBody>
                  <a:tcPr marL="32248" marR="32248" marT="21499" marB="214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25</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13.36</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132.52</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26.5</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94.21</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5663468"/>
                  </a:ext>
                </a:extLst>
              </a:tr>
              <a:tr h="536051">
                <a:tc>
                  <a:txBody>
                    <a:bodyPr/>
                    <a:lstStyle/>
                    <a:p>
                      <a:pPr algn="ctr" rtl="0" fontAlgn="b"/>
                      <a:r>
                        <a:rPr lang="en-IN" sz="2500">
                          <a:effectLst/>
                        </a:rPr>
                        <a:t>3</a:t>
                      </a:r>
                    </a:p>
                  </a:txBody>
                  <a:tcPr marL="32248" marR="32248" marT="21499" marB="214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30</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15.25</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148.17</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29.63</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102.98</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7667962"/>
                  </a:ext>
                </a:extLst>
              </a:tr>
              <a:tr h="536051">
                <a:tc>
                  <a:txBody>
                    <a:bodyPr/>
                    <a:lstStyle/>
                    <a:p>
                      <a:pPr algn="ctr" rtl="0" fontAlgn="b"/>
                      <a:r>
                        <a:rPr lang="en-IN" sz="2500">
                          <a:effectLst/>
                        </a:rPr>
                        <a:t>4</a:t>
                      </a:r>
                    </a:p>
                  </a:txBody>
                  <a:tcPr marL="32248" marR="32248" marT="21499" marB="214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35</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16.82</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163.07</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32.61</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2500">
                          <a:effectLst/>
                        </a:rPr>
                        <a:t>111.32</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81114064"/>
                  </a:ext>
                </a:extLst>
              </a:tr>
              <a:tr h="536051">
                <a:tc>
                  <a:txBody>
                    <a:bodyPr/>
                    <a:lstStyle/>
                    <a:p>
                      <a:pPr algn="ctr" rtl="0" fontAlgn="b"/>
                      <a:r>
                        <a:rPr lang="en-IN" sz="2500">
                          <a:effectLst/>
                        </a:rPr>
                        <a:t>5</a:t>
                      </a:r>
                    </a:p>
                  </a:txBody>
                  <a:tcPr marL="32248" marR="32248" marT="21499" marB="214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
                      <a:r>
                        <a:rPr lang="en-IN" sz="2500">
                          <a:effectLst/>
                        </a:rPr>
                        <a:t>40</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
                      <a:r>
                        <a:rPr lang="en-IN" sz="2500">
                          <a:effectLst/>
                        </a:rPr>
                        <a:t>18.31</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
                      <a:r>
                        <a:rPr lang="en-IN" sz="2500">
                          <a:effectLst/>
                        </a:rPr>
                        <a:t>177.81</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
                      <a:r>
                        <a:rPr lang="en-IN" sz="2500">
                          <a:effectLst/>
                        </a:rPr>
                        <a:t>35.56</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
                      <a:r>
                        <a:rPr lang="en-IN" sz="2500" dirty="0">
                          <a:effectLst/>
                        </a:rPr>
                        <a:t>119.57</a:t>
                      </a:r>
                    </a:p>
                  </a:txBody>
                  <a:tcPr marL="32248" marR="32248" marT="21499" marB="214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0070081"/>
                  </a:ext>
                </a:extLst>
              </a:tr>
            </a:tbl>
          </a:graphicData>
        </a:graphic>
      </p:graphicFrame>
    </p:spTree>
    <p:extLst>
      <p:ext uri="{BB962C8B-B14F-4D97-AF65-F5344CB8AC3E}">
        <p14:creationId xmlns:p14="http://schemas.microsoft.com/office/powerpoint/2010/main" val="855039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9FB7D-88CD-FB07-AC8B-58F0C697FB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84F7F4-8AEC-AF3B-BC95-D12DC60858CA}"/>
              </a:ext>
            </a:extLst>
          </p:cNvPr>
          <p:cNvSpPr>
            <a:spLocks noGrp="1"/>
          </p:cNvSpPr>
          <p:nvPr>
            <p:ph type="title"/>
          </p:nvPr>
        </p:nvSpPr>
        <p:spPr>
          <a:xfrm>
            <a:off x="6915859" y="2598768"/>
            <a:ext cx="5158154" cy="1485900"/>
          </a:xfrm>
        </p:spPr>
        <p:txBody>
          <a:bodyPr/>
          <a:lstStyle/>
          <a:p>
            <a:r>
              <a:rPr lang="en-IN" dirty="0"/>
              <a:t>PROGRESS OF A SIMULATION STUDY</a:t>
            </a:r>
          </a:p>
        </p:txBody>
      </p:sp>
      <p:pic>
        <p:nvPicPr>
          <p:cNvPr id="5" name="Content Placeholder 4" descr="A diagram of a flowchart">
            <a:extLst>
              <a:ext uri="{FF2B5EF4-FFF2-40B4-BE49-F238E27FC236}">
                <a16:creationId xmlns:a16="http://schemas.microsoft.com/office/drawing/2014/main" id="{240437DD-528F-B3A8-BDA7-58A3EC4AF467}"/>
              </a:ext>
            </a:extLst>
          </p:cNvPr>
          <p:cNvPicPr>
            <a:picLocks noGrp="1" noChangeAspect="1"/>
          </p:cNvPicPr>
          <p:nvPr>
            <p:ph idx="1"/>
          </p:nvPr>
        </p:nvPicPr>
        <p:blipFill>
          <a:blip r:embed="rId2"/>
          <a:stretch>
            <a:fillRect/>
          </a:stretch>
        </p:blipFill>
        <p:spPr>
          <a:xfrm>
            <a:off x="1467059" y="267629"/>
            <a:ext cx="5158154" cy="6252271"/>
          </a:xfrm>
        </p:spPr>
      </p:pic>
    </p:spTree>
    <p:extLst>
      <p:ext uri="{BB962C8B-B14F-4D97-AF65-F5344CB8AC3E}">
        <p14:creationId xmlns:p14="http://schemas.microsoft.com/office/powerpoint/2010/main" val="3501657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82274-9351-5DB0-E226-3DC49188C0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8B777-4D28-91DA-D711-B83CD83AB635}"/>
              </a:ext>
            </a:extLst>
          </p:cNvPr>
          <p:cNvSpPr>
            <a:spLocks noGrp="1"/>
          </p:cNvSpPr>
          <p:nvPr>
            <p:ph idx="1"/>
          </p:nvPr>
        </p:nvSpPr>
        <p:spPr>
          <a:xfrm>
            <a:off x="1138084" y="614516"/>
            <a:ext cx="9915832" cy="6395884"/>
          </a:xfrm>
        </p:spPr>
        <p:txBody>
          <a:bodyPr>
            <a:noAutofit/>
          </a:bodyPr>
          <a:lstStyle/>
          <a:p>
            <a:pPr marL="0" indent="0">
              <a:lnSpc>
                <a:spcPct val="100000"/>
              </a:lnSpc>
              <a:buNone/>
            </a:pPr>
            <a:r>
              <a:rPr lang="en-US" sz="2200" b="1" dirty="0">
                <a:latin typeface="Times New Roman" panose="02020603050405020304" pitchFamily="18" charset="0"/>
                <a:cs typeface="Times New Roman" panose="02020603050405020304" pitchFamily="18" charset="0"/>
              </a:rPr>
              <a:t>1. Describe the Problem :</a:t>
            </a: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Clearly define the problem to be solved.</a:t>
            </a:r>
          </a:p>
          <a:p>
            <a:pPr marL="0" indent="0">
              <a:lnSpc>
                <a:spcPct val="100000"/>
              </a:lnSpc>
              <a:buNone/>
            </a:pPr>
            <a:r>
              <a:rPr lang="en-US" sz="2200" dirty="0">
                <a:latin typeface="Times New Roman" panose="02020603050405020304" pitchFamily="18" charset="0"/>
                <a:cs typeface="Times New Roman" panose="02020603050405020304" pitchFamily="18" charset="0"/>
              </a:rPr>
              <a:t>Identify the questions to be answered.</a:t>
            </a:r>
          </a:p>
          <a:p>
            <a:pPr marL="0" indent="0">
              <a:lnSpc>
                <a:spcPct val="100000"/>
              </a:lnSpc>
              <a:buNone/>
            </a:pPr>
            <a:r>
              <a:rPr lang="en-US" sz="2200" dirty="0">
                <a:latin typeface="Times New Roman" panose="02020603050405020304" pitchFamily="18" charset="0"/>
                <a:cs typeface="Times New Roman" panose="02020603050405020304" pitchFamily="18" charset="0"/>
              </a:rPr>
              <a:t>Determine the metrics to be measured.</a:t>
            </a:r>
          </a:p>
          <a:p>
            <a:pPr marL="0" indent="0">
              <a:buNone/>
            </a:pPr>
            <a:r>
              <a:rPr lang="en-US" sz="2200" b="1" dirty="0">
                <a:latin typeface="Times New Roman" panose="02020603050405020304" pitchFamily="18" charset="0"/>
                <a:cs typeface="Times New Roman" panose="02020603050405020304" pitchFamily="18" charset="0"/>
              </a:rPr>
              <a:t>2. Define a Model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Develop a mathematical or computational representation of the system.</a:t>
            </a:r>
          </a:p>
          <a:p>
            <a:pPr marL="0" indent="0">
              <a:buNone/>
            </a:pPr>
            <a:r>
              <a:rPr lang="en-US" sz="2200" dirty="0">
                <a:latin typeface="Times New Roman" panose="02020603050405020304" pitchFamily="18" charset="0"/>
                <a:cs typeface="Times New Roman" panose="02020603050405020304" pitchFamily="18" charset="0"/>
              </a:rPr>
              <a:t>Consider the level of detail required and the inclusion of relevant random variables.</a:t>
            </a:r>
          </a:p>
          <a:p>
            <a:pPr marL="0" indent="0">
              <a:buNone/>
            </a:pPr>
            <a:r>
              <a:rPr lang="en-US" sz="2200" dirty="0">
                <a:latin typeface="Times New Roman" panose="02020603050405020304" pitchFamily="18" charset="0"/>
                <a:cs typeface="Times New Roman" panose="02020603050405020304" pitchFamily="18" charset="0"/>
              </a:rPr>
              <a:t>Make simplifying assumptions to create a manageable model.</a:t>
            </a:r>
          </a:p>
          <a:p>
            <a:pPr marL="0" indent="0">
              <a:buNone/>
            </a:pPr>
            <a:r>
              <a:rPr lang="en-US" sz="2200" dirty="0">
                <a:latin typeface="Times New Roman" panose="02020603050405020304" pitchFamily="18" charset="0"/>
                <a:cs typeface="Times New Roman" panose="02020603050405020304" pitchFamily="18" charset="0"/>
              </a:rPr>
              <a:t>Validate the model to ensure its accuracy and reliability.</a:t>
            </a:r>
          </a:p>
          <a:p>
            <a:pPr marL="0" indent="0">
              <a:buNone/>
            </a:pPr>
            <a:r>
              <a:rPr lang="en-US" sz="2200" b="1" dirty="0">
                <a:latin typeface="Times New Roman" panose="02020603050405020304" pitchFamily="18" charset="0"/>
                <a:cs typeface="Times New Roman" panose="02020603050405020304" pitchFamily="18" charset="0"/>
              </a:rPr>
              <a:t>3. Simulate: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Decide whether an analytical or simulation approach is appropriate.</a:t>
            </a:r>
          </a:p>
          <a:p>
            <a:pPr marL="0" indent="0">
              <a:buNone/>
            </a:pPr>
            <a:r>
              <a:rPr lang="en-US" sz="2200" dirty="0">
                <a:latin typeface="Times New Roman" panose="02020603050405020304" pitchFamily="18" charset="0"/>
                <a:cs typeface="Times New Roman" panose="02020603050405020304" pitchFamily="18" charset="0"/>
              </a:rPr>
              <a:t>Consider the complexity of the problem and the availability of analytical solutions.</a:t>
            </a:r>
          </a:p>
          <a:p>
            <a:pPr marL="0" indent="0">
              <a:lnSpc>
                <a:spcPct val="10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724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D02C9-E100-0D41-099F-BFD671B08E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76784-F9FB-5435-7653-9E304D77692D}"/>
              </a:ext>
            </a:extLst>
          </p:cNvPr>
          <p:cNvSpPr>
            <a:spLocks noGrp="1"/>
          </p:cNvSpPr>
          <p:nvPr>
            <p:ph idx="1"/>
          </p:nvPr>
        </p:nvSpPr>
        <p:spPr>
          <a:xfrm>
            <a:off x="1410929" y="948813"/>
            <a:ext cx="9601200" cy="5176684"/>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4. Use Analytic Methods:</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Apply mathematical techniques to solve the problem directly.</a:t>
            </a:r>
          </a:p>
          <a:p>
            <a:pPr marL="0" indent="0">
              <a:buNone/>
            </a:pPr>
            <a:r>
              <a:rPr lang="en-US" sz="2200" dirty="0">
                <a:latin typeface="Times New Roman" panose="02020603050405020304" pitchFamily="18" charset="0"/>
                <a:cs typeface="Times New Roman" panose="02020603050405020304" pitchFamily="18" charset="0"/>
              </a:rPr>
              <a:t>Consider the limitations of analytical methods and the potential for inaccuracies.</a:t>
            </a:r>
          </a:p>
          <a:p>
            <a:pPr marL="0" indent="0">
              <a:buNone/>
            </a:pPr>
            <a:r>
              <a:rPr lang="en-US" sz="2200" b="1" dirty="0">
                <a:latin typeface="Times New Roman" panose="02020603050405020304" pitchFamily="18" charset="0"/>
                <a:cs typeface="Times New Roman" panose="02020603050405020304" pitchFamily="18" charset="0"/>
              </a:rPr>
              <a:t>5. Reasonable: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Evaluate the reasonableness and accuracy of the analytical solution.</a:t>
            </a:r>
          </a:p>
          <a:p>
            <a:pPr marL="0" indent="0">
              <a:buNone/>
            </a:pPr>
            <a:r>
              <a:rPr lang="en-US" sz="2200" dirty="0">
                <a:latin typeface="Times New Roman" panose="02020603050405020304" pitchFamily="18" charset="0"/>
                <a:cs typeface="Times New Roman" panose="02020603050405020304" pitchFamily="18" charset="0"/>
              </a:rPr>
              <a:t>If it is reasonable then stop the process, if not then redefine the model </a:t>
            </a:r>
          </a:p>
          <a:p>
            <a:pPr marL="0" indent="0">
              <a:buNone/>
            </a:pPr>
            <a:r>
              <a:rPr lang="en-US" sz="2200" b="1" dirty="0">
                <a:latin typeface="Times New Roman" panose="02020603050405020304" pitchFamily="18" charset="0"/>
                <a:cs typeface="Times New Roman" panose="02020603050405020304" pitchFamily="18" charset="0"/>
              </a:rPr>
              <a:t>6. Simulate: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Implement the simulation model in a programming language.</a:t>
            </a:r>
          </a:p>
          <a:p>
            <a:pPr marL="0" indent="0">
              <a:buNone/>
            </a:pPr>
            <a:r>
              <a:rPr lang="en-US" sz="2200" dirty="0">
                <a:latin typeface="Times New Roman" panose="02020603050405020304" pitchFamily="18" charset="0"/>
                <a:cs typeface="Times New Roman" panose="02020603050405020304" pitchFamily="18" charset="0"/>
              </a:rPr>
              <a:t>Generate random numbers and run multiple simulations to obtain statistically significant results.</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306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AF51E-E5CB-A6B0-438F-4233C59C7D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5EF2D-FD88-68EC-5E45-5F74E8468C64}"/>
              </a:ext>
            </a:extLst>
          </p:cNvPr>
          <p:cNvSpPr>
            <a:spLocks noGrp="1"/>
          </p:cNvSpPr>
          <p:nvPr>
            <p:ph idx="1"/>
          </p:nvPr>
        </p:nvSpPr>
        <p:spPr>
          <a:xfrm>
            <a:off x="1174955" y="240889"/>
            <a:ext cx="9601200" cy="6277897"/>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7. Plan the Study:</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Design the simulation experiment, including the number of runs, the experimental design, and the statistical analysis plan.</a:t>
            </a:r>
          </a:p>
          <a:p>
            <a:pPr marL="0" indent="0">
              <a:buNone/>
            </a:pPr>
            <a:r>
              <a:rPr lang="en-US" sz="2200" dirty="0">
                <a:latin typeface="Times New Roman" panose="02020603050405020304" pitchFamily="18" charset="0"/>
                <a:cs typeface="Times New Roman" panose="02020603050405020304" pitchFamily="18" charset="0"/>
              </a:rPr>
              <a:t>Set the initial conditions and parameter values for the simulation.</a:t>
            </a:r>
          </a:p>
          <a:p>
            <a:pPr marL="0" indent="0">
              <a:buNone/>
            </a:pPr>
            <a:r>
              <a:rPr lang="en-US" sz="2200" dirty="0">
                <a:latin typeface="Times New Roman" panose="02020603050405020304" pitchFamily="18" charset="0"/>
                <a:cs typeface="Times New Roman" panose="02020603050405020304" pitchFamily="18" charset="0"/>
              </a:rPr>
              <a:t>Determine the appropriate statistical techniques to analyze the simulation results.</a:t>
            </a:r>
          </a:p>
          <a:p>
            <a:pPr marL="0" indent="0">
              <a:buNone/>
            </a:pPr>
            <a:r>
              <a:rPr lang="en-US" sz="2200" b="1" dirty="0">
                <a:latin typeface="Times New Roman" panose="02020603050405020304" pitchFamily="18" charset="0"/>
                <a:cs typeface="Times New Roman" panose="02020603050405020304" pitchFamily="18" charset="0"/>
              </a:rPr>
              <a:t>8. Write a Program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Develop the simulation code, including the model equations, random number generation, and statistical analysis functions.</a:t>
            </a:r>
          </a:p>
          <a:p>
            <a:pPr marL="0" indent="0">
              <a:buNone/>
            </a:pPr>
            <a:r>
              <a:rPr lang="en-US" sz="2200" dirty="0">
                <a:latin typeface="Times New Roman" panose="02020603050405020304" pitchFamily="18" charset="0"/>
                <a:cs typeface="Times New Roman" panose="02020603050405020304" pitchFamily="18" charset="0"/>
              </a:rPr>
              <a:t>Choose a suitable programming language and simulation software.</a:t>
            </a:r>
          </a:p>
          <a:p>
            <a:pPr marL="0" indent="0">
              <a:buNone/>
            </a:pPr>
            <a:r>
              <a:rPr lang="en-US" sz="2200" dirty="0">
                <a:latin typeface="Times New Roman" panose="02020603050405020304" pitchFamily="18" charset="0"/>
                <a:cs typeface="Times New Roman" panose="02020603050405020304" pitchFamily="18" charset="0"/>
              </a:rPr>
              <a:t>Test and debug the code to ensure its correctness.</a:t>
            </a:r>
          </a:p>
          <a:p>
            <a:pPr marL="0" indent="0">
              <a:buNone/>
            </a:pPr>
            <a:r>
              <a:rPr lang="en-US" sz="2200" b="1" dirty="0">
                <a:latin typeface="Times New Roman" panose="02020603050405020304" pitchFamily="18" charset="0"/>
                <a:cs typeface="Times New Roman" panose="02020603050405020304" pitchFamily="18" charset="0"/>
              </a:rPr>
              <a:t>9. Validate the Model: </a:t>
            </a:r>
          </a:p>
          <a:p>
            <a:pPr marL="0" indent="0">
              <a:buNone/>
            </a:pPr>
            <a:r>
              <a:rPr lang="en-US" sz="2200" dirty="0">
                <a:latin typeface="Times New Roman" panose="02020603050405020304" pitchFamily="18" charset="0"/>
                <a:cs typeface="Times New Roman" panose="02020603050405020304" pitchFamily="18" charset="0"/>
              </a:rPr>
              <a:t>Compare simulation results to real-world data or known analytical solutions.</a:t>
            </a:r>
          </a:p>
          <a:p>
            <a:pPr marL="0" indent="0">
              <a:buNone/>
            </a:pPr>
            <a:r>
              <a:rPr lang="en-US" sz="2200" dirty="0">
                <a:latin typeface="Times New Roman" panose="02020603050405020304" pitchFamily="18" charset="0"/>
                <a:cs typeface="Times New Roman" panose="02020603050405020304" pitchFamily="18" charset="0"/>
              </a:rPr>
              <a:t>Adjust the model as needed to improve its accuracy and reliability.</a:t>
            </a:r>
          </a:p>
          <a:p>
            <a:pPr marL="0" indent="0">
              <a:buNone/>
            </a:pPr>
            <a:r>
              <a:rPr lang="en-US" sz="2200" dirty="0">
                <a:latin typeface="Times New Roman" panose="02020603050405020304" pitchFamily="18" charset="0"/>
                <a:cs typeface="Times New Roman" panose="02020603050405020304" pitchFamily="18" charset="0"/>
              </a:rPr>
              <a:t>Assess the sensitivity of the results to changes in model parameters.</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207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5B66F-48F7-B725-28B8-BC875CD679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32A6A-4FD5-AD85-2E16-DC8A8D096740}"/>
              </a:ext>
            </a:extLst>
          </p:cNvPr>
          <p:cNvSpPr>
            <a:spLocks noGrp="1"/>
          </p:cNvSpPr>
          <p:nvPr>
            <p:ph idx="1"/>
          </p:nvPr>
        </p:nvSpPr>
        <p:spPr>
          <a:xfrm>
            <a:off x="1295400" y="762000"/>
            <a:ext cx="9601200" cy="5088194"/>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10. Run the Model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Execute the simulation program to generate the results.</a:t>
            </a:r>
          </a:p>
          <a:p>
            <a:pPr marL="0" indent="0">
              <a:buNone/>
            </a:pPr>
            <a:r>
              <a:rPr lang="en-US" sz="2200" dirty="0">
                <a:latin typeface="Times New Roman" panose="02020603050405020304" pitchFamily="18" charset="0"/>
                <a:cs typeface="Times New Roman" panose="02020603050405020304" pitchFamily="18" charset="0"/>
              </a:rPr>
              <a:t>Monitor the progress of the simulation and check for errors.</a:t>
            </a:r>
          </a:p>
          <a:p>
            <a:pPr marL="0" indent="0">
              <a:buNone/>
            </a:pPr>
            <a:r>
              <a:rPr lang="en-US" sz="2200" dirty="0">
                <a:latin typeface="Times New Roman" panose="02020603050405020304" pitchFamily="18" charset="0"/>
                <a:cs typeface="Times New Roman" panose="02020603050405020304" pitchFamily="18" charset="0"/>
              </a:rPr>
              <a:t>Analyze the simulation output to identify trends and patterns.</a:t>
            </a:r>
          </a:p>
          <a:p>
            <a:pPr marL="0" indent="0">
              <a:buNone/>
            </a:pPr>
            <a:r>
              <a:rPr lang="en-US" sz="2200" b="1" dirty="0">
                <a:latin typeface="Times New Roman" panose="02020603050405020304" pitchFamily="18" charset="0"/>
                <a:cs typeface="Times New Roman" panose="02020603050405020304" pitchFamily="18" charset="0"/>
              </a:rPr>
              <a:t>11. Reasonable: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Evaluate the reasonableness and consistency of the simulation results.</a:t>
            </a:r>
          </a:p>
          <a:p>
            <a:pPr marL="0" indent="0">
              <a:buNone/>
            </a:pPr>
            <a:r>
              <a:rPr lang="en-US" sz="2200" dirty="0">
                <a:latin typeface="Times New Roman" panose="02020603050405020304" pitchFamily="18" charset="0"/>
                <a:cs typeface="Times New Roman" panose="02020603050405020304" pitchFamily="18" charset="0"/>
              </a:rPr>
              <a:t>If the model is Reasonable simulate more runs, if not then redefine the model again</a:t>
            </a:r>
          </a:p>
          <a:p>
            <a:pPr marL="0" indent="0">
              <a:buNone/>
            </a:pPr>
            <a:r>
              <a:rPr lang="en-US" sz="2200" b="1" dirty="0">
                <a:latin typeface="Times New Roman" panose="02020603050405020304" pitchFamily="18" charset="0"/>
                <a:cs typeface="Times New Roman" panose="02020603050405020304" pitchFamily="18" charset="0"/>
              </a:rPr>
              <a:t>12. More Runs:</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Decide whether additional simulation runs are needed to improve the precision of the results or to explore different scenarios.</a:t>
            </a:r>
          </a:p>
          <a:p>
            <a:pPr marL="0" indent="0">
              <a:buNone/>
            </a:pPr>
            <a:r>
              <a:rPr lang="en-US" sz="2200" dirty="0">
                <a:latin typeface="Times New Roman" panose="02020603050405020304" pitchFamily="18" charset="0"/>
                <a:cs typeface="Times New Roman" panose="02020603050405020304" pitchFamily="18" charset="0"/>
              </a:rPr>
              <a:t>Consider the computational cost and the trade-off between accuracy and efficiency.</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481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043F0-E21B-CB80-8CD6-169532B93A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61EB2-F090-25AE-02A1-BE8D5C39DD51}"/>
              </a:ext>
            </a:extLst>
          </p:cNvPr>
          <p:cNvSpPr>
            <a:spLocks noGrp="1"/>
          </p:cNvSpPr>
          <p:nvPr>
            <p:ph idx="1"/>
          </p:nvPr>
        </p:nvSpPr>
        <p:spPr>
          <a:xfrm>
            <a:off x="1295400" y="663676"/>
            <a:ext cx="9601200" cy="5973097"/>
          </a:xfrm>
        </p:spPr>
        <p:txBody>
          <a:bodyPr>
            <a:noAutofit/>
          </a:bodyPr>
          <a:lstStyle/>
          <a:p>
            <a:pPr marL="0" indent="0">
              <a:lnSpc>
                <a:spcPct val="100000"/>
              </a:lnSpc>
              <a:buNone/>
            </a:pPr>
            <a:r>
              <a:rPr lang="en-US" sz="2200" b="1" dirty="0">
                <a:latin typeface="Times New Roman" panose="02020603050405020304" pitchFamily="18" charset="0"/>
                <a:cs typeface="Times New Roman" panose="02020603050405020304" pitchFamily="18" charset="0"/>
              </a:rPr>
              <a:t>13. Verify Results :</a:t>
            </a: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Conduct statistical analysis of the simulation results, such as hypothesis testing and confidence interval estimation.</a:t>
            </a:r>
          </a:p>
          <a:p>
            <a:pPr marL="0" indent="0">
              <a:lnSpc>
                <a:spcPct val="100000"/>
              </a:lnSpc>
              <a:buNone/>
            </a:pPr>
            <a:r>
              <a:rPr lang="en-US" sz="2200" dirty="0">
                <a:latin typeface="Times New Roman" panose="02020603050405020304" pitchFamily="18" charset="0"/>
                <a:cs typeface="Times New Roman" panose="02020603050405020304" pitchFamily="18" charset="0"/>
              </a:rPr>
              <a:t>Compare the results to theoretical predictions and empirical data.</a:t>
            </a:r>
          </a:p>
          <a:p>
            <a:pPr marL="0" indent="0">
              <a:lnSpc>
                <a:spcPct val="100000"/>
              </a:lnSpc>
              <a:buNone/>
            </a:pPr>
            <a:r>
              <a:rPr lang="en-US" sz="2200" dirty="0">
                <a:latin typeface="Times New Roman" panose="02020603050405020304" pitchFamily="18" charset="0"/>
                <a:cs typeface="Times New Roman" panose="02020603050405020304" pitchFamily="18" charset="0"/>
              </a:rPr>
              <a:t>Assess the overall quality and reliability of the simulation study.</a:t>
            </a:r>
          </a:p>
          <a:p>
            <a:pPr marL="0" indent="0">
              <a:lnSpc>
                <a:spcPct val="100000"/>
              </a:lnSpc>
              <a:buNone/>
            </a:pPr>
            <a:r>
              <a:rPr lang="en-US" sz="2200" b="1" dirty="0">
                <a:latin typeface="Times New Roman" panose="02020603050405020304" pitchFamily="18" charset="0"/>
                <a:cs typeface="Times New Roman" panose="02020603050405020304" pitchFamily="18" charset="0"/>
              </a:rPr>
              <a:t>14. Reasonable:</a:t>
            </a: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Evaluate the overall usefulness of the simulation study in addressing the original problem.</a:t>
            </a:r>
          </a:p>
          <a:p>
            <a:pPr marL="0" indent="0">
              <a:lnSpc>
                <a:spcPct val="100000"/>
              </a:lnSpc>
              <a:buNone/>
            </a:pPr>
            <a:r>
              <a:rPr lang="en-US" sz="2200" dirty="0">
                <a:latin typeface="Times New Roman" panose="02020603050405020304" pitchFamily="18" charset="0"/>
                <a:cs typeface="Times New Roman" panose="02020603050405020304" pitchFamily="18" charset="0"/>
              </a:rPr>
              <a:t>If the result is Reasonable then stop the simulation, if not redefine the model again</a:t>
            </a:r>
          </a:p>
          <a:p>
            <a:pPr marL="0" indent="0">
              <a:lnSpc>
                <a:spcPct val="100000"/>
              </a:lnSpc>
              <a:buNone/>
            </a:pPr>
            <a:r>
              <a:rPr lang="en-US" sz="2200" b="1" dirty="0">
                <a:latin typeface="Times New Roman" panose="02020603050405020304" pitchFamily="18" charset="0"/>
                <a:cs typeface="Times New Roman" panose="02020603050405020304" pitchFamily="18" charset="0"/>
              </a:rPr>
              <a:t>15. Stop :</a:t>
            </a: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Conclude the simulation study and document the findings.</a:t>
            </a:r>
          </a:p>
        </p:txBody>
      </p:sp>
    </p:spTree>
    <p:extLst>
      <p:ext uri="{BB962C8B-B14F-4D97-AF65-F5344CB8AC3E}">
        <p14:creationId xmlns:p14="http://schemas.microsoft.com/office/powerpoint/2010/main" val="3140363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5E0DF-6589-9F85-7D1C-D95A15A37F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310E2-D92E-0EDF-DF4A-B53EA589BEBC}"/>
              </a:ext>
            </a:extLst>
          </p:cNvPr>
          <p:cNvSpPr>
            <a:spLocks noGrp="1"/>
          </p:cNvSpPr>
          <p:nvPr>
            <p:ph type="title"/>
          </p:nvPr>
        </p:nvSpPr>
        <p:spPr>
          <a:xfrm>
            <a:off x="1371599" y="538316"/>
            <a:ext cx="9601200" cy="1485900"/>
          </a:xfrm>
        </p:spPr>
        <p:txBody>
          <a:bodyPr/>
          <a:lstStyle/>
          <a:p>
            <a:r>
              <a:rPr lang="en-IN" dirty="0"/>
              <a:t>COMPONENTS OF A SIMULATION STUDY</a:t>
            </a:r>
          </a:p>
        </p:txBody>
      </p:sp>
      <p:sp>
        <p:nvSpPr>
          <p:cNvPr id="3" name="Content Placeholder 2">
            <a:extLst>
              <a:ext uri="{FF2B5EF4-FFF2-40B4-BE49-F238E27FC236}">
                <a16:creationId xmlns:a16="http://schemas.microsoft.com/office/drawing/2014/main" id="{026F0423-98AA-5A9B-D175-ACEB9C6A05DD}"/>
              </a:ext>
            </a:extLst>
          </p:cNvPr>
          <p:cNvSpPr>
            <a:spLocks noGrp="1"/>
          </p:cNvSpPr>
          <p:nvPr>
            <p:ph idx="1"/>
          </p:nvPr>
        </p:nvSpPr>
        <p:spPr>
          <a:xfrm>
            <a:off x="1371599" y="1696063"/>
            <a:ext cx="10161639" cy="4694903"/>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1. Statement of the Decision Problem and Objectives</a:t>
            </a:r>
          </a:p>
          <a:p>
            <a:pPr marL="0" indent="0">
              <a:buNone/>
            </a:pPr>
            <a:r>
              <a:rPr lang="en-US" dirty="0">
                <a:latin typeface="Times New Roman" panose="02020603050405020304" pitchFamily="18" charset="0"/>
                <a:cs typeface="Times New Roman" panose="02020603050405020304" pitchFamily="18" charset="0"/>
              </a:rPr>
              <a:t>Define the problem and the goals for the simulation. This ensures the model will be focused on relevant decisions and avoids unnecessary complexity.</a:t>
            </a:r>
          </a:p>
          <a:p>
            <a:pPr marL="0" indent="0">
              <a:buNone/>
            </a:pPr>
            <a:r>
              <a:rPr lang="en-US" b="1" dirty="0">
                <a:latin typeface="Times New Roman" panose="02020603050405020304" pitchFamily="18" charset="0"/>
                <a:cs typeface="Times New Roman" panose="02020603050405020304" pitchFamily="18" charset="0"/>
              </a:rPr>
              <a:t>2. System Analysis</a:t>
            </a:r>
          </a:p>
          <a:p>
            <a:pPr marL="0" indent="0">
              <a:buNone/>
            </a:pPr>
            <a:r>
              <a:rPr lang="en-US" dirty="0">
                <a:latin typeface="Times New Roman" panose="02020603050405020304" pitchFamily="18" charset="0"/>
                <a:cs typeface="Times New Roman" panose="02020603050405020304" pitchFamily="18" charset="0"/>
              </a:rPr>
              <a:t>Analyze and document the existing system carefully. This step helps in identifying the important components and relationships that need to be modeled.</a:t>
            </a:r>
          </a:p>
          <a:p>
            <a:pPr marL="0" indent="0">
              <a:buNone/>
            </a:pPr>
            <a:r>
              <a:rPr lang="en-US" b="1" dirty="0">
                <a:latin typeface="Times New Roman" panose="02020603050405020304" pitchFamily="18" charset="0"/>
                <a:cs typeface="Times New Roman" panose="02020603050405020304" pitchFamily="18" charset="0"/>
              </a:rPr>
              <a:t>3. Analysis of Input Distributions and Parameters</a:t>
            </a:r>
          </a:p>
          <a:p>
            <a:pPr marL="0" indent="0">
              <a:buNone/>
            </a:pPr>
            <a:r>
              <a:rPr lang="en-US" dirty="0">
                <a:latin typeface="Times New Roman" panose="02020603050405020304" pitchFamily="18" charset="0"/>
                <a:cs typeface="Times New Roman" panose="02020603050405020304" pitchFamily="18" charset="0"/>
              </a:rPr>
              <a:t>Determine the data and parameters required for the simulation. Input parameters should reflect the actual system's characteristics accurately.</a:t>
            </a:r>
          </a:p>
          <a:p>
            <a:pPr marL="0" indent="0">
              <a:buNone/>
            </a:pPr>
            <a:r>
              <a:rPr lang="en-US" b="1" dirty="0">
                <a:latin typeface="Times New Roman" panose="02020603050405020304" pitchFamily="18" charset="0"/>
                <a:cs typeface="Times New Roman" panose="02020603050405020304" pitchFamily="18" charset="0"/>
              </a:rPr>
              <a:t>4. Model Building</a:t>
            </a:r>
          </a:p>
          <a:p>
            <a:pPr marL="0" indent="0">
              <a:buNone/>
            </a:pPr>
            <a:r>
              <a:rPr lang="en-US" dirty="0">
                <a:latin typeface="Times New Roman" panose="02020603050405020304" pitchFamily="18" charset="0"/>
                <a:cs typeface="Times New Roman" panose="02020603050405020304" pitchFamily="18" charset="0"/>
              </a:rPr>
              <a:t>Create a conceptual model that represents the system. This involves identifying the logic, structure, and assumptions that will govern the simulation.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499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60C2B-EB63-5CC1-C7C5-AA05803991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23468-80AE-05D2-3AA5-7B9994C3A3A5}"/>
              </a:ext>
            </a:extLst>
          </p:cNvPr>
          <p:cNvSpPr>
            <a:spLocks noGrp="1"/>
          </p:cNvSpPr>
          <p:nvPr>
            <p:ph idx="1"/>
          </p:nvPr>
        </p:nvSpPr>
        <p:spPr>
          <a:xfrm>
            <a:off x="1371600" y="1361768"/>
            <a:ext cx="10279626" cy="4822722"/>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5. Design and Coding of the Simulation Program</a:t>
            </a:r>
          </a:p>
          <a:p>
            <a:pPr marL="0" indent="0">
              <a:buNone/>
            </a:pPr>
            <a:r>
              <a:rPr lang="en-US" dirty="0">
                <a:latin typeface="Times New Roman" panose="02020603050405020304" pitchFamily="18" charset="0"/>
                <a:cs typeface="Times New Roman" panose="02020603050405020304" pitchFamily="18" charset="0"/>
              </a:rPr>
              <a:t>Translate the conceptual model into a computational simulation program. This step involves programming and ensuring the model operates as intended.</a:t>
            </a:r>
          </a:p>
          <a:p>
            <a:pPr marL="0" indent="0">
              <a:buNone/>
            </a:pPr>
            <a:r>
              <a:rPr lang="en-US" b="1" dirty="0">
                <a:latin typeface="Times New Roman" panose="02020603050405020304" pitchFamily="18" charset="0"/>
                <a:cs typeface="Times New Roman" panose="02020603050405020304" pitchFamily="18" charset="0"/>
              </a:rPr>
              <a:t>6. Verification of the Simulation Program</a:t>
            </a:r>
          </a:p>
          <a:p>
            <a:pPr marL="0" indent="0">
              <a:buNone/>
            </a:pPr>
            <a:r>
              <a:rPr lang="en-US" dirty="0">
                <a:latin typeface="Times New Roman" panose="02020603050405020304" pitchFamily="18" charset="0"/>
                <a:cs typeface="Times New Roman" panose="02020603050405020304" pitchFamily="18" charset="0"/>
              </a:rPr>
              <a:t>Test the program to ensure it runs correctly without logical or coding errors. This step confirms that the model behaves as designed.</a:t>
            </a:r>
          </a:p>
          <a:p>
            <a:pPr marL="0" indent="0">
              <a:buNone/>
            </a:pPr>
            <a:r>
              <a:rPr lang="en-US" b="1" dirty="0">
                <a:latin typeface="Times New Roman" panose="02020603050405020304" pitchFamily="18" charset="0"/>
                <a:cs typeface="Times New Roman" panose="02020603050405020304" pitchFamily="18" charset="0"/>
              </a:rPr>
              <a:t>7. Analysis of Output Data to Estimate Parameters</a:t>
            </a:r>
          </a:p>
          <a:p>
            <a:pPr marL="0" indent="0">
              <a:buNone/>
            </a:pPr>
            <a:r>
              <a:rPr lang="en-US" dirty="0">
                <a:latin typeface="Times New Roman" panose="02020603050405020304" pitchFamily="18" charset="0"/>
                <a:cs typeface="Times New Roman" panose="02020603050405020304" pitchFamily="18" charset="0"/>
              </a:rPr>
              <a:t>Analyze the data generated by the simulation to estimate performance parameters. This includes applying statistical techniques to validate results.</a:t>
            </a:r>
          </a:p>
          <a:p>
            <a:pPr marL="0" indent="0">
              <a:buNone/>
            </a:pPr>
            <a:r>
              <a:rPr lang="en-US" b="1" dirty="0">
                <a:latin typeface="Times New Roman" panose="02020603050405020304" pitchFamily="18" charset="0"/>
                <a:cs typeface="Times New Roman" panose="02020603050405020304" pitchFamily="18" charset="0"/>
              </a:rPr>
              <a:t>8. Validation of the Model</a:t>
            </a:r>
          </a:p>
          <a:p>
            <a:pPr marL="0" indent="0">
              <a:buNone/>
            </a:pPr>
            <a:r>
              <a:rPr lang="en-US" dirty="0">
                <a:latin typeface="Times New Roman" panose="02020603050405020304" pitchFamily="18" charset="0"/>
                <a:cs typeface="Times New Roman" panose="02020603050405020304" pitchFamily="18" charset="0"/>
              </a:rPr>
              <a:t>Check if the model accurately represents the real-world system. Data from the actual system is compared to the simulation outputs to confirm validity.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80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33DE7-66A3-0D89-1CF7-F0B68D45D0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FE004-82D7-6A8F-45A9-F8D605E14091}"/>
              </a:ext>
            </a:extLst>
          </p:cNvPr>
          <p:cNvSpPr>
            <a:spLocks noGrp="1"/>
          </p:cNvSpPr>
          <p:nvPr>
            <p:ph type="title"/>
          </p:nvPr>
        </p:nvSpPr>
        <p:spPr/>
        <p:txBody>
          <a:bodyPr/>
          <a:lstStyle/>
          <a:p>
            <a:r>
              <a:rPr lang="en-IN" dirty="0"/>
              <a:t>SIMULATION CHARACTERSTICS AND APPLICATION</a:t>
            </a:r>
          </a:p>
        </p:txBody>
      </p:sp>
      <p:sp>
        <p:nvSpPr>
          <p:cNvPr id="3" name="Content Placeholder 2">
            <a:extLst>
              <a:ext uri="{FF2B5EF4-FFF2-40B4-BE49-F238E27FC236}">
                <a16:creationId xmlns:a16="http://schemas.microsoft.com/office/drawing/2014/main" id="{3068E4BB-24E6-40F1-ADF7-A47EAFA6C4D3}"/>
              </a:ext>
            </a:extLst>
          </p:cNvPr>
          <p:cNvSpPr>
            <a:spLocks noGrp="1"/>
          </p:cNvSpPr>
          <p:nvPr>
            <p:ph idx="1"/>
          </p:nvPr>
        </p:nvSpPr>
        <p:spPr/>
        <p:txBody>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It's the study of dynamic systems using numerical computations to observe their performance over time.</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broad enough to include both mathematical models and physical models, such as dynamic testing of physical systems.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simulations involve making successive decisions with given probabilities.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Finding the likelihood of different outcomes in a probabilistic system. </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certain problems, time is divided into a uniform intervals for step-by-step computation.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6031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F8BD7-3CCB-8F9C-1AB7-CC469DEF885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F7BE5-D7B4-FC97-EC07-8D4CC6F6EB31}"/>
              </a:ext>
            </a:extLst>
          </p:cNvPr>
          <p:cNvSpPr>
            <a:spLocks noGrp="1"/>
          </p:cNvSpPr>
          <p:nvPr>
            <p:ph idx="1"/>
          </p:nvPr>
        </p:nvSpPr>
        <p:spPr>
          <a:xfrm>
            <a:off x="1076632" y="663677"/>
            <a:ext cx="10672916" cy="5609303"/>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9. Experimental Design</a:t>
            </a:r>
          </a:p>
          <a:p>
            <a:pPr marL="0" indent="0">
              <a:buNone/>
            </a:pPr>
            <a:r>
              <a:rPr lang="en-US" dirty="0">
                <a:latin typeface="Times New Roman" panose="02020603050405020304" pitchFamily="18" charset="0"/>
                <a:cs typeface="Times New Roman" panose="02020603050405020304" pitchFamily="18" charset="0"/>
              </a:rPr>
              <a:t>Plan and determine the set of experiments (scenarios) to evaluate. Decisions are made about what alternative systems or conditions to simulate.</a:t>
            </a:r>
          </a:p>
          <a:p>
            <a:pPr marL="0" indent="0">
              <a:buNone/>
            </a:pPr>
            <a:r>
              <a:rPr lang="en-US" b="1" dirty="0">
                <a:latin typeface="Times New Roman" panose="02020603050405020304" pitchFamily="18" charset="0"/>
                <a:cs typeface="Times New Roman" panose="02020603050405020304" pitchFamily="18" charset="0"/>
              </a:rPr>
              <a:t>10. Simulation Production Runs</a:t>
            </a:r>
          </a:p>
          <a:p>
            <a:pPr marL="0" indent="0">
              <a:buNone/>
            </a:pPr>
            <a:r>
              <a:rPr lang="en-US" dirty="0">
                <a:latin typeface="Times New Roman" panose="02020603050405020304" pitchFamily="18" charset="0"/>
                <a:cs typeface="Times New Roman" panose="02020603050405020304" pitchFamily="18" charset="0"/>
              </a:rPr>
              <a:t>Conduct the experiments using the simulation. Sometimes, initial "pilot runs" are used to determine the appropriate run length for reliable results.</a:t>
            </a:r>
          </a:p>
          <a:p>
            <a:pPr marL="0" indent="0">
              <a:buNone/>
            </a:pPr>
            <a:r>
              <a:rPr lang="en-US" b="1" dirty="0">
                <a:latin typeface="Times New Roman" panose="02020603050405020304" pitchFamily="18" charset="0"/>
                <a:cs typeface="Times New Roman" panose="02020603050405020304" pitchFamily="18" charset="0"/>
              </a:rPr>
              <a:t>11. Statistical Analysis and Interpretation of Data</a:t>
            </a:r>
          </a:p>
          <a:p>
            <a:pPr marL="0" indent="0">
              <a:buNone/>
            </a:pPr>
            <a:r>
              <a:rPr lang="en-US" dirty="0">
                <a:latin typeface="Times New Roman" panose="02020603050405020304" pitchFamily="18" charset="0"/>
                <a:cs typeface="Times New Roman" panose="02020603050405020304" pitchFamily="18" charset="0"/>
              </a:rPr>
              <a:t>Perform a statistical analysis of the simulation results to measure accuracy. Use these findings to evaluate performance or recommend alternatives.</a:t>
            </a:r>
          </a:p>
          <a:p>
            <a:pPr marL="0" indent="0">
              <a:buNone/>
            </a:pPr>
            <a:r>
              <a:rPr lang="en-US" b="1" dirty="0">
                <a:latin typeface="Times New Roman" panose="02020603050405020304" pitchFamily="18" charset="0"/>
                <a:cs typeface="Times New Roman" panose="02020603050405020304" pitchFamily="18" charset="0"/>
              </a:rPr>
              <a:t>12. Recommendations for Decisions and Implementation of the Model</a:t>
            </a:r>
          </a:p>
          <a:p>
            <a:pPr marL="0" indent="0">
              <a:buNone/>
            </a:pPr>
            <a:r>
              <a:rPr lang="en-US" dirty="0">
                <a:latin typeface="Times New Roman" panose="02020603050405020304" pitchFamily="18" charset="0"/>
                <a:cs typeface="Times New Roman" panose="02020603050405020304" pitchFamily="18" charset="0"/>
              </a:rPr>
              <a:t>Based on the analysis, provide recommendations for decision-making. This step may include installing the model on computers for repeated use.</a:t>
            </a:r>
          </a:p>
          <a:p>
            <a:pPr marL="0" indent="0">
              <a:buNone/>
            </a:pPr>
            <a:r>
              <a:rPr lang="en-US" b="1" dirty="0">
                <a:latin typeface="Times New Roman" panose="02020603050405020304" pitchFamily="18" charset="0"/>
                <a:cs typeface="Times New Roman" panose="02020603050405020304" pitchFamily="18" charset="0"/>
              </a:rPr>
              <a:t>13. Final Documentation of the Model and Simulation Program</a:t>
            </a:r>
          </a:p>
          <a:p>
            <a:pPr marL="0" indent="0">
              <a:buNone/>
            </a:pPr>
            <a:r>
              <a:rPr lang="en-US" dirty="0">
                <a:latin typeface="Times New Roman" panose="02020603050405020304" pitchFamily="18" charset="0"/>
                <a:cs typeface="Times New Roman" panose="02020603050405020304" pitchFamily="18" charset="0"/>
              </a:rPr>
              <a:t>Document the entire model and simulation program.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997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0C0BD-C04F-46D3-02A9-D4B42496A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B8882-AF5D-6BBF-F1F7-9B06A1AFB39F}"/>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F56D8B67-FEA8-794E-45CA-709D3910B633}"/>
              </a:ext>
            </a:extLst>
          </p:cNvPr>
          <p:cNvSpPr>
            <a:spLocks noGrp="1"/>
          </p:cNvSpPr>
          <p:nvPr>
            <p:ph idx="1"/>
          </p:nvPr>
        </p:nvSpPr>
        <p:spPr/>
        <p:txBody>
          <a:bodyPr>
            <a:normAutofit/>
          </a:bodyPr>
          <a:lstStyle/>
          <a:p>
            <a:pPr eaLnBrk="0" fontAlgn="base" hangingPunct="0">
              <a:lnSpc>
                <a:spcPct val="100000"/>
              </a:lnSpc>
              <a:spcBef>
                <a:spcPct val="0"/>
              </a:spcBef>
              <a:spcAft>
                <a:spcPct val="0"/>
              </a:spcAf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decision-makers rely on some form of model to assess various alternatives. </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Operations Research (OR) and Management Science (MS) employ explicit mathematical models to analyze the effects of different decisions. </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system is a collection of interconnected components working together towards a shared goal. </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Real-world systems are often complex, necessitating the creation of a model—a simplified representation—for analysis. </a:t>
            </a:r>
          </a:p>
          <a:p>
            <a:pPr marL="0" indent="0"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917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F6FE0-6990-6A6D-AB89-6204961524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AD01-D015-1D29-4633-F290A3C967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F38115-C757-E753-6716-0CA079B3C5DF}"/>
              </a:ext>
            </a:extLst>
          </p:cNvPr>
          <p:cNvSpPr>
            <a:spLocks noGrp="1"/>
          </p:cNvSpPr>
          <p:nvPr>
            <p:ph idx="1"/>
          </p:nvPr>
        </p:nvSpPr>
        <p:spPr>
          <a:xfrm>
            <a:off x="1371600" y="2250831"/>
            <a:ext cx="10113666" cy="4401178"/>
          </a:xfrm>
        </p:spPr>
        <p:txBody>
          <a:bodyPr>
            <a:noAutofit/>
          </a:bodyPr>
          <a:lstStyle/>
          <a:p>
            <a:r>
              <a:rPr lang="en-IN" sz="2200" dirty="0">
                <a:latin typeface="Times New Roman" panose="02020603050405020304" pitchFamily="18" charset="0"/>
                <a:cs typeface="Times New Roman" panose="02020603050405020304" pitchFamily="18" charset="0"/>
              </a:rPr>
              <a:t>There are two ways to determine the relationship between input parameters and operating policies and output parameters : </a:t>
            </a:r>
          </a:p>
          <a:p>
            <a:pPr marL="0" indent="0">
              <a:buNone/>
            </a:pPr>
            <a:r>
              <a:rPr lang="en-IN" sz="2200" dirty="0">
                <a:latin typeface="Times New Roman" panose="02020603050405020304" pitchFamily="18" charset="0"/>
                <a:cs typeface="Times New Roman" panose="02020603050405020304" pitchFamily="18" charset="0"/>
              </a:rPr>
              <a:t>(1) Mathematical Analysis: This technique calculates exact or approximate values for output parameters.</a:t>
            </a:r>
          </a:p>
          <a:p>
            <a:pPr marL="0" indent="0">
              <a:buNone/>
            </a:pPr>
            <a:r>
              <a:rPr lang="en-IN" sz="2200" dirty="0">
                <a:latin typeface="Times New Roman" panose="02020603050405020304" pitchFamily="18" charset="0"/>
                <a:cs typeface="Times New Roman" panose="02020603050405020304" pitchFamily="18" charset="0"/>
              </a:rPr>
              <a:t>(2) Simulation: </a:t>
            </a:r>
            <a:r>
              <a:rPr lang="en-US" sz="2200" dirty="0">
                <a:latin typeface="Times New Roman" panose="02020603050405020304" pitchFamily="18" charset="0"/>
                <a:cs typeface="Times New Roman" panose="02020603050405020304" pitchFamily="18" charset="0"/>
              </a:rPr>
              <a:t>This technique generates statistical estimates of output parameters through sampling experiments</a:t>
            </a:r>
          </a:p>
          <a:p>
            <a:r>
              <a:rPr lang="en-US" sz="2200" dirty="0">
                <a:latin typeface="Times New Roman" panose="02020603050405020304" pitchFamily="18" charset="0"/>
                <a:cs typeface="Times New Roman" panose="02020603050405020304" pitchFamily="18" charset="0"/>
              </a:rPr>
              <a:t>Types of Simulations:</a:t>
            </a:r>
          </a:p>
          <a:p>
            <a:pPr marL="0" indent="0">
              <a:buNone/>
            </a:pPr>
            <a:r>
              <a:rPr lang="en-US" sz="2200" dirty="0">
                <a:latin typeface="Times New Roman" panose="02020603050405020304" pitchFamily="18" charset="0"/>
                <a:cs typeface="Times New Roman" panose="02020603050405020304" pitchFamily="18" charset="0"/>
              </a:rPr>
              <a:t>(1) Gaming Simulations: Involve the interaction of one or more individuals.</a:t>
            </a:r>
          </a:p>
          <a:p>
            <a:pPr marL="0" indent="0">
              <a:buNone/>
            </a:pPr>
            <a:r>
              <a:rPr lang="en-US" sz="2200" dirty="0">
                <a:latin typeface="Times New Roman" panose="02020603050405020304" pitchFamily="18" charset="0"/>
                <a:cs typeface="Times New Roman" panose="02020603050405020304" pitchFamily="18" charset="0"/>
              </a:rPr>
              <a:t>(2) Static Simulations: Produce output parameters without advancing time.</a:t>
            </a:r>
          </a:p>
          <a:p>
            <a:pPr marL="0" indent="0">
              <a:buNone/>
            </a:pPr>
            <a:r>
              <a:rPr lang="en-US" sz="2200" dirty="0">
                <a:latin typeface="Times New Roman" panose="02020603050405020304" pitchFamily="18" charset="0"/>
                <a:cs typeface="Times New Roman" panose="02020603050405020304" pitchFamily="18" charset="0"/>
              </a:rPr>
              <a:t>(3) Dynamic Simulations:  on a digital computer.</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273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C5188-E674-8ED5-CBD8-39A956F55A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EC987-0672-DF43-A6E3-33E43983BCB2}"/>
              </a:ext>
            </a:extLst>
          </p:cNvPr>
          <p:cNvSpPr>
            <a:spLocks noGrp="1"/>
          </p:cNvSpPr>
          <p:nvPr>
            <p:ph idx="1"/>
          </p:nvPr>
        </p:nvSpPr>
        <p:spPr>
          <a:xfrm>
            <a:off x="1295400" y="738554"/>
            <a:ext cx="10431026" cy="5943600"/>
          </a:xfrm>
        </p:spPr>
        <p:txBody>
          <a:bodyPr>
            <a:normAutofit/>
          </a:bodyPr>
          <a:lstStyle/>
          <a:p>
            <a:r>
              <a:rPr lang="en-IN" dirty="0">
                <a:latin typeface="Times New Roman" panose="02020603050405020304" pitchFamily="18" charset="0"/>
                <a:cs typeface="Times New Roman" panose="02020603050405020304" pitchFamily="18" charset="0"/>
              </a:rPr>
              <a:t>Dynamic system simulation can further be classified into Continuous and discrete event simulation</a:t>
            </a:r>
          </a:p>
          <a:p>
            <a:r>
              <a:rPr lang="en-IN" dirty="0">
                <a:latin typeface="Times New Roman" panose="02020603050405020304" pitchFamily="18" charset="0"/>
                <a:cs typeface="Times New Roman" panose="02020603050405020304" pitchFamily="18" charset="0"/>
              </a:rPr>
              <a:t>A simulation study consists of the following steps:</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stating the decision problem and its objectives</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analyzing the system, analyzing data on input parameters and distributions</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building the model</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 writing the simulation program</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 verifying the simulation program </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analyzing output data</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validating the model</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making production runs</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analyzing and interpreting data from production runs</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making recommendations and implementing the model</a:t>
            </a:r>
          </a:p>
          <a:p>
            <a:pPr lvl="1">
              <a:lnSpc>
                <a:spcPct val="1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 documenting the model and simulation.</a:t>
            </a:r>
            <a:r>
              <a:rPr lang="en-IN" i="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91685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511556-9E73-5A05-0CF3-4651012F805B}"/>
              </a:ext>
            </a:extLst>
          </p:cNvPr>
          <p:cNvSpPr txBox="1"/>
          <p:nvPr/>
        </p:nvSpPr>
        <p:spPr>
          <a:xfrm>
            <a:off x="1376516" y="2615381"/>
            <a:ext cx="10087897" cy="1200329"/>
          </a:xfrm>
          <a:prstGeom prst="rect">
            <a:avLst/>
          </a:prstGeom>
          <a:noFill/>
        </p:spPr>
        <p:txBody>
          <a:bodyPr wrap="square" rtlCol="0">
            <a:spAutoFit/>
          </a:bodyPr>
          <a:lstStyle/>
          <a:p>
            <a:pPr algn="ctr"/>
            <a:r>
              <a:rPr lang="en-IN" sz="72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64947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32EB3-833A-95FC-C9E3-8CC765D21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B16D51-8832-28DF-ABAE-6A3EA19021E3}"/>
              </a:ext>
            </a:extLst>
          </p:cNvPr>
          <p:cNvSpPr>
            <a:spLocks noGrp="1"/>
          </p:cNvSpPr>
          <p:nvPr>
            <p:ph type="title"/>
          </p:nvPr>
        </p:nvSpPr>
        <p:spPr/>
        <p:txBody>
          <a:bodyPr/>
          <a:lstStyle/>
          <a:p>
            <a:r>
              <a:rPr lang="en-IN"/>
              <a:t>MONTE CARLO METHOD</a:t>
            </a:r>
            <a:endParaRPr lang="en-IN" dirty="0"/>
          </a:p>
        </p:txBody>
      </p:sp>
      <p:sp>
        <p:nvSpPr>
          <p:cNvPr id="3" name="Content Placeholder 2">
            <a:extLst>
              <a:ext uri="{FF2B5EF4-FFF2-40B4-BE49-F238E27FC236}">
                <a16:creationId xmlns:a16="http://schemas.microsoft.com/office/drawing/2014/main" id="{1CECD584-A5D0-4C30-4DED-1C3E82DB884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numerical computation technique involving experimental sampling with random numbers. It is used to estimate values such as integrals by simulating a large number of random inputs.</a:t>
            </a: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Monte Carlo Method</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numerical computation technique</a:t>
            </a:r>
            <a:r>
              <a:rPr lang="en-US" dirty="0">
                <a:latin typeface="Times New Roman" panose="02020603050405020304" pitchFamily="18" charset="0"/>
                <a:cs typeface="Times New Roman" panose="02020603050405020304" pitchFamily="18" charset="0"/>
              </a:rPr>
              <a:t> that uses random sampling to solve mathematical problems that may be deterministic in principle but are too complex to solve analytically or efficiently using standard methods.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24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21BC1DC-1DF8-D5E5-1A20-22DCD3B02A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F8099-D79E-D35A-DF7D-7C440CB4AA3A}"/>
              </a:ext>
            </a:extLst>
          </p:cNvPr>
          <p:cNvSpPr>
            <a:spLocks noGrp="1"/>
          </p:cNvSpPr>
          <p:nvPr>
            <p:ph type="title"/>
          </p:nvPr>
        </p:nvSpPr>
        <p:spPr>
          <a:xfrm>
            <a:off x="1371600" y="685800"/>
            <a:ext cx="3282695" cy="1485900"/>
          </a:xfrm>
        </p:spPr>
        <p:txBody>
          <a:bodyPr>
            <a:normAutofit/>
          </a:bodyPr>
          <a:lstStyle/>
          <a:p>
            <a:r>
              <a:rPr lang="en-IN" dirty="0"/>
              <a:t>EXAMPLE</a:t>
            </a:r>
          </a:p>
        </p:txBody>
      </p:sp>
      <p:sp>
        <p:nvSpPr>
          <p:cNvPr id="7" name="Content Placeholder 6">
            <a:extLst>
              <a:ext uri="{FF2B5EF4-FFF2-40B4-BE49-F238E27FC236}">
                <a16:creationId xmlns:a16="http://schemas.microsoft.com/office/drawing/2014/main" id="{5FF7AD1C-926A-4A5E-FA89-C93C39C90204}"/>
              </a:ext>
            </a:extLst>
          </p:cNvPr>
          <p:cNvSpPr>
            <a:spLocks noGrp="1"/>
          </p:cNvSpPr>
          <p:nvPr>
            <p:ph idx="1"/>
          </p:nvPr>
        </p:nvSpPr>
        <p:spPr>
          <a:xfrm>
            <a:off x="1371601" y="1638300"/>
            <a:ext cx="3282694" cy="3581400"/>
          </a:xfrm>
        </p:spPr>
        <p:txBody>
          <a:bodyPr>
            <a:normAutofit/>
          </a:bodyPr>
          <a:lstStyle/>
          <a:p>
            <a:r>
              <a:rPr lang="en-IN" dirty="0">
                <a:latin typeface="Times New Roman" panose="02020603050405020304" pitchFamily="18" charset="0"/>
                <a:cs typeface="Times New Roman" panose="02020603050405020304" pitchFamily="18" charset="0"/>
              </a:rPr>
              <a:t>Let us consider a function, f(x) is positive and has lower and upper bounds a and b, respectively. The function is also bounded above by the value c.</a:t>
            </a:r>
          </a:p>
          <a:p>
            <a:r>
              <a:rPr lang="en-IN" dirty="0">
                <a:latin typeface="Times New Roman" panose="02020603050405020304" pitchFamily="18" charset="0"/>
                <a:cs typeface="Times New Roman" panose="02020603050405020304" pitchFamily="18" charset="0"/>
              </a:rPr>
              <a:t>As shown in the figure is then contained within a rectangle with sides of length c, and b – a2.</a:t>
            </a:r>
          </a:p>
        </p:txBody>
      </p:sp>
      <p:pic>
        <p:nvPicPr>
          <p:cNvPr id="9" name="Picture 8" descr="A diagram of a function&#10;&#10;Description automatically generated">
            <a:extLst>
              <a:ext uri="{FF2B5EF4-FFF2-40B4-BE49-F238E27FC236}">
                <a16:creationId xmlns:a16="http://schemas.microsoft.com/office/drawing/2014/main" id="{24739723-1BB8-FC9B-B78C-E1589461F376}"/>
              </a:ext>
            </a:extLst>
          </p:cNvPr>
          <p:cNvPicPr>
            <a:picLocks noChangeAspect="1"/>
          </p:cNvPicPr>
          <p:nvPr/>
        </p:nvPicPr>
        <p:blipFill>
          <a:blip r:embed="rId2"/>
          <a:stretch>
            <a:fillRect/>
          </a:stretch>
        </p:blipFill>
        <p:spPr>
          <a:xfrm>
            <a:off x="5508171" y="1419762"/>
            <a:ext cx="6040361" cy="3698434"/>
          </a:xfrm>
          <a:prstGeom prst="rect">
            <a:avLst/>
          </a:prstGeom>
        </p:spPr>
      </p:pic>
    </p:spTree>
    <p:extLst>
      <p:ext uri="{BB962C8B-B14F-4D97-AF65-F5344CB8AC3E}">
        <p14:creationId xmlns:p14="http://schemas.microsoft.com/office/powerpoint/2010/main" val="137191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917F0-0AE4-E166-2933-F86E0D51196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C5A6AE-2F60-0301-1A65-25C06B251ADA}"/>
                  </a:ext>
                </a:extLst>
              </p:cNvPr>
              <p:cNvSpPr>
                <a:spLocks noGrp="1"/>
              </p:cNvSpPr>
              <p:nvPr>
                <p:ph idx="1"/>
              </p:nvPr>
            </p:nvSpPr>
            <p:spPr>
              <a:xfrm>
                <a:off x="1295400" y="1042220"/>
                <a:ext cx="10228006" cy="5319252"/>
              </a:xfrm>
            </p:spPr>
            <p:txBody>
              <a:bodyPr>
                <a:normAutofit/>
              </a:bodyPr>
              <a:lstStyle/>
              <a:p>
                <a:r>
                  <a:rPr lang="en-IN" dirty="0">
                    <a:latin typeface="Times New Roman" panose="02020603050405020304" pitchFamily="18" charset="0"/>
                    <a:cs typeface="Times New Roman" panose="02020603050405020304" pitchFamily="18" charset="0"/>
                  </a:rPr>
                  <a:t>To find the area under a curve f(x) from a to b, the region is enclosed in a rectangle with width b – a and height c, where c is the upper bound of f(x).</a:t>
                </a:r>
              </a:p>
              <a:p>
                <a:r>
                  <a:rPr lang="en-IN" dirty="0">
                    <a:latin typeface="Times New Roman" panose="02020603050405020304" pitchFamily="18" charset="0"/>
                    <a:cs typeface="Times New Roman" panose="02020603050405020304" pitchFamily="18" charset="0"/>
                  </a:rPr>
                  <a:t>Points are randomly distributed within the rectangle</a:t>
                </a:r>
              </a:p>
              <a:p>
                <a:r>
                  <a:rPr lang="en-IN" dirty="0">
                    <a:latin typeface="Times New Roman" panose="02020603050405020304" pitchFamily="18" charset="0"/>
                    <a:cs typeface="Times New Roman" panose="02020603050405020304" pitchFamily="18" charset="0"/>
                  </a:rPr>
                  <a:t>For each point, check if it lies below f(x). If yes, it is “accepted” otherwise, it is “rejected.”</a:t>
                </a:r>
              </a:p>
              <a:p>
                <a:r>
                  <a:rPr lang="en-IN" dirty="0">
                    <a:latin typeface="Times New Roman" panose="02020603050405020304" pitchFamily="18" charset="0"/>
                    <a:cs typeface="Times New Roman" panose="02020603050405020304" pitchFamily="18" charset="0"/>
                  </a:rPr>
                  <a:t>The ratio of the accepted points to the total points approximates the area under the curve divided by the area of the rectangle. </a:t>
                </a:r>
              </a:p>
              <a:p>
                <a:r>
                  <a:rPr lang="en-IN" dirty="0">
                    <a:latin typeface="Times New Roman" panose="02020603050405020304" pitchFamily="18" charset="0"/>
                    <a:cs typeface="Times New Roman" panose="02020603050405020304" pitchFamily="18" charset="0"/>
                  </a:rPr>
                  <a:t>The mathematical formula :</a:t>
                </a:r>
              </a:p>
              <a:p>
                <a:pPr marL="0" indent="0" algn="ctr">
                  <a:buNone/>
                </a:pPr>
                <a:r>
                  <a:rPr lang="en-IN" dirty="0"/>
                  <a:t>​</a:t>
                </a:r>
                <a14:m>
                  <m:oMath xmlns:m="http://schemas.openxmlformats.org/officeDocument/2006/math">
                    <m:f>
                      <m:fPr>
                        <m:ctrlPr>
                          <a:rPr lang="en-IN" sz="3200" i="1" smtClean="0">
                            <a:latin typeface="Cambria Math" panose="02040503050406030204" pitchFamily="18" charset="0"/>
                            <a:cs typeface="Times New Roman" panose="02020603050405020304" pitchFamily="18" charset="0"/>
                          </a:rPr>
                        </m:ctrlPr>
                      </m:fPr>
                      <m:num>
                        <m:r>
                          <a:rPr lang="en-IN" sz="3200" b="0" i="1" smtClean="0">
                            <a:latin typeface="Cambria Math" panose="02040503050406030204" pitchFamily="18" charset="0"/>
                            <a:cs typeface="Times New Roman" panose="02020603050405020304" pitchFamily="18" charset="0"/>
                          </a:rPr>
                          <m:t>𝑛</m:t>
                        </m:r>
                      </m:num>
                      <m:den>
                        <m:r>
                          <a:rPr lang="en-IN" sz="3200" b="0" i="1" smtClean="0">
                            <a:latin typeface="Cambria Math" panose="02040503050406030204" pitchFamily="18" charset="0"/>
                            <a:cs typeface="Times New Roman" panose="02020603050405020304" pitchFamily="18" charset="0"/>
                          </a:rPr>
                          <m:t>𝑁</m:t>
                        </m:r>
                      </m:den>
                    </m:f>
                  </m:oMath>
                </a14:m>
                <a:r>
                  <a:rPr lang="en-IN" sz="3200" dirty="0">
                    <a:latin typeface="Times New Roman" panose="02020603050405020304" pitchFamily="18" charset="0"/>
                    <a:cs typeface="Times New Roman" panose="02020603050405020304" pitchFamily="18" charset="0"/>
                  </a:rPr>
                  <a:t> = </a:t>
                </a:r>
                <a14:m>
                  <m:oMath xmlns:m="http://schemas.openxmlformats.org/officeDocument/2006/math">
                    <m:nary>
                      <m:naryPr>
                        <m:ctrlPr>
                          <a:rPr lang="en-IN" sz="3200" i="1" smtClean="0">
                            <a:latin typeface="Cambria Math" panose="02040503050406030204" pitchFamily="18" charset="0"/>
                            <a:cs typeface="Times New Roman" panose="02020603050405020304" pitchFamily="18" charset="0"/>
                          </a:rPr>
                        </m:ctrlPr>
                      </m:naryPr>
                      <m:sub>
                        <m:r>
                          <m:rPr>
                            <m:brk m:alnAt="23"/>
                          </m:rPr>
                          <a:rPr lang="en-IN" sz="3200" b="0" i="1" smtClean="0">
                            <a:latin typeface="Cambria Math" panose="02040503050406030204" pitchFamily="18" charset="0"/>
                            <a:cs typeface="Times New Roman" panose="02020603050405020304" pitchFamily="18" charset="0"/>
                          </a:rPr>
                          <m:t>𝑎</m:t>
                        </m:r>
                      </m:sub>
                      <m:sup>
                        <m:r>
                          <a:rPr lang="en-IN" sz="3200" b="0" i="1" smtClean="0">
                            <a:latin typeface="Cambria Math" panose="02040503050406030204" pitchFamily="18" charset="0"/>
                            <a:cs typeface="Times New Roman" panose="02020603050405020304" pitchFamily="18" charset="0"/>
                          </a:rPr>
                          <m:t>𝑏</m:t>
                        </m:r>
                      </m:sup>
                      <m:e>
                        <m:f>
                          <m:fPr>
                            <m:ctrlPr>
                              <a:rPr lang="en-IN" sz="3200" i="1">
                                <a:latin typeface="Cambria Math" panose="02040503050406030204" pitchFamily="18" charset="0"/>
                                <a:cs typeface="Times New Roman" panose="02020603050405020304" pitchFamily="18" charset="0"/>
                              </a:rPr>
                            </m:ctrlPr>
                          </m:fPr>
                          <m:num>
                            <m:r>
                              <a:rPr lang="en-IN" sz="3200" i="1">
                                <a:latin typeface="Cambria Math" panose="02040503050406030204" pitchFamily="18" charset="0"/>
                                <a:cs typeface="Times New Roman" panose="02020603050405020304" pitchFamily="18" charset="0"/>
                              </a:rPr>
                              <m:t>𝑓</m:t>
                            </m:r>
                            <m:d>
                              <m:dPr>
                                <m:ctrlPr>
                                  <a:rPr lang="en-IN" sz="3200" i="1">
                                    <a:latin typeface="Cambria Math" panose="02040503050406030204" pitchFamily="18" charset="0"/>
                                    <a:cs typeface="Times New Roman" panose="02020603050405020304" pitchFamily="18" charset="0"/>
                                  </a:rPr>
                                </m:ctrlPr>
                              </m:dPr>
                              <m:e>
                                <m:r>
                                  <a:rPr lang="en-IN" sz="3200" i="1">
                                    <a:latin typeface="Cambria Math" panose="02040503050406030204" pitchFamily="18" charset="0"/>
                                    <a:cs typeface="Times New Roman" panose="02020603050405020304" pitchFamily="18" charset="0"/>
                                  </a:rPr>
                                  <m:t>𝑥</m:t>
                                </m:r>
                              </m:e>
                            </m:d>
                            <m:r>
                              <a:rPr lang="en-IN" sz="3200" i="1">
                                <a:latin typeface="Cambria Math" panose="02040503050406030204" pitchFamily="18" charset="0"/>
                                <a:cs typeface="Times New Roman" panose="02020603050405020304" pitchFamily="18" charset="0"/>
                              </a:rPr>
                              <m:t>𝑑𝑥</m:t>
                            </m:r>
                          </m:num>
                          <m:den>
                            <m:r>
                              <a:rPr lang="en-IN" sz="3200" i="1">
                                <a:latin typeface="Cambria Math" panose="02040503050406030204" pitchFamily="18" charset="0"/>
                                <a:cs typeface="Times New Roman" panose="02020603050405020304" pitchFamily="18" charset="0"/>
                              </a:rPr>
                              <m:t>𝑐</m:t>
                            </m:r>
                            <m:r>
                              <a:rPr lang="en-IN" sz="3200" i="1">
                                <a:latin typeface="Cambria Math" panose="02040503050406030204" pitchFamily="18" charset="0"/>
                                <a:cs typeface="Times New Roman" panose="02020603050405020304" pitchFamily="18" charset="0"/>
                              </a:rPr>
                              <m:t>(</m:t>
                            </m:r>
                            <m:r>
                              <a:rPr lang="en-IN" sz="3200" i="1">
                                <a:latin typeface="Cambria Math" panose="02040503050406030204" pitchFamily="18" charset="0"/>
                                <a:cs typeface="Times New Roman" panose="02020603050405020304" pitchFamily="18" charset="0"/>
                              </a:rPr>
                              <m:t>𝑏</m:t>
                            </m:r>
                            <m:r>
                              <a:rPr lang="en-IN" sz="3200" i="1">
                                <a:latin typeface="Cambria Math" panose="02040503050406030204" pitchFamily="18" charset="0"/>
                                <a:cs typeface="Times New Roman" panose="02020603050405020304" pitchFamily="18" charset="0"/>
                              </a:rPr>
                              <m:t>−</m:t>
                            </m:r>
                            <m:r>
                              <a:rPr lang="en-IN" sz="3200" i="1">
                                <a:latin typeface="Cambria Math" panose="02040503050406030204" pitchFamily="18" charset="0"/>
                                <a:cs typeface="Times New Roman" panose="02020603050405020304" pitchFamily="18" charset="0"/>
                              </a:rPr>
                              <m:t>𝑎</m:t>
                            </m:r>
                            <m:r>
                              <a:rPr lang="en-IN" sz="3200" i="1">
                                <a:latin typeface="Cambria Math" panose="02040503050406030204" pitchFamily="18" charset="0"/>
                                <a:cs typeface="Times New Roman" panose="02020603050405020304" pitchFamily="18" charset="0"/>
                              </a:rPr>
                              <m:t>)</m:t>
                            </m:r>
                          </m:den>
                        </m:f>
                      </m:e>
                    </m:nary>
                  </m:oMath>
                </a14:m>
                <a:endParaRPr lang="en-IN" sz="32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N is the total number of points, and </a:t>
                </a:r>
                <a14:m>
                  <m:oMath xmlns:m="http://schemas.openxmlformats.org/officeDocument/2006/math">
                    <m:r>
                      <a:rPr lang="en-IN" sz="2000" b="0" i="1"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 is the number of points under the curve.</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6C5A6AE-2F60-0301-1A65-25C06B251ADA}"/>
                  </a:ext>
                </a:extLst>
              </p:cNvPr>
              <p:cNvSpPr>
                <a:spLocks noGrp="1" noRot="1" noChangeAspect="1" noMove="1" noResize="1" noEditPoints="1" noAdjustHandles="1" noChangeArrowheads="1" noChangeShapeType="1" noTextEdit="1"/>
              </p:cNvSpPr>
              <p:nvPr>
                <p:ph idx="1"/>
              </p:nvPr>
            </p:nvSpPr>
            <p:spPr>
              <a:xfrm>
                <a:off x="1295400" y="1042220"/>
                <a:ext cx="10228006" cy="5319252"/>
              </a:xfrm>
              <a:blipFill>
                <a:blip r:embed="rId2"/>
                <a:stretch>
                  <a:fillRect l="-537" t="-1031"/>
                </a:stretch>
              </a:blipFill>
            </p:spPr>
            <p:txBody>
              <a:bodyPr/>
              <a:lstStyle/>
              <a:p>
                <a:r>
                  <a:rPr lang="en-IN">
                    <a:noFill/>
                  </a:rPr>
                  <a:t> </a:t>
                </a:r>
              </a:p>
            </p:txBody>
          </p:sp>
        </mc:Fallback>
      </mc:AlternateContent>
    </p:spTree>
    <p:extLst>
      <p:ext uri="{BB962C8B-B14F-4D97-AF65-F5344CB8AC3E}">
        <p14:creationId xmlns:p14="http://schemas.microsoft.com/office/powerpoint/2010/main" val="142888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F9334-FD8E-C38B-B08F-8ABD89E70C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35DCD-8676-FFA7-8D0D-9567860151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78518D-148D-D359-CE8C-DA56114C7A97}"/>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computational technique is  illustrated. For each point, a value of x is selected at random between a and b, say X</a:t>
            </a:r>
            <a:r>
              <a:rPr lang="en-IN" sz="1400" dirty="0">
                <a:latin typeface="Times New Roman" panose="02020603050405020304" pitchFamily="18" charset="0"/>
                <a:cs typeface="Times New Roman" panose="02020603050405020304" pitchFamily="18" charset="0"/>
              </a:rPr>
              <a:t>0. </a:t>
            </a:r>
            <a:r>
              <a:rPr lang="en-IN" dirty="0">
                <a:latin typeface="Times New Roman" panose="02020603050405020304" pitchFamily="18" charset="0"/>
                <a:cs typeface="Times New Roman" panose="02020603050405020304" pitchFamily="18" charset="0"/>
              </a:rPr>
              <a:t>A second random selection is made between 0 and c to give Y. If Y ≤ f(X</a:t>
            </a:r>
            <a:r>
              <a:rPr lang="en-IN" sz="14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the point is accepted in the count n otherwise it is rejected and the next point is picked. </a:t>
            </a:r>
          </a:p>
          <a:p>
            <a:r>
              <a:rPr lang="en-US" dirty="0">
                <a:latin typeface="Times New Roman" panose="02020603050405020304" pitchFamily="18" charset="0"/>
                <a:cs typeface="Times New Roman" panose="02020603050405020304" pitchFamily="18" charset="0"/>
              </a:rPr>
              <a:t>It is not likely that the Monte Carlo method would be used to evaluate an integral of a single variable: there are more efficient numerical computation methods for that purpose. However, the method is often used on integrals of many variables by using a random number for each of the variables.</a:t>
            </a:r>
          </a:p>
          <a:p>
            <a:r>
              <a:rPr lang="en-US" dirty="0">
                <a:latin typeface="Times New Roman" panose="02020603050405020304" pitchFamily="18" charset="0"/>
                <a:cs typeface="Times New Roman" panose="02020603050405020304" pitchFamily="18" charset="0"/>
              </a:rPr>
              <a:t>Monte Carlo applications are sometimes classified as being simulations. In addition, simulation is sometimes described as being an application of the Monte Carlo method, presumably because so many simulations involve the use of random numbers.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33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6A28-905E-DC5F-725F-8225A9C3D32E}"/>
              </a:ext>
            </a:extLst>
          </p:cNvPr>
          <p:cNvSpPr>
            <a:spLocks noGrp="1"/>
          </p:cNvSpPr>
          <p:nvPr>
            <p:ph type="title"/>
          </p:nvPr>
        </p:nvSpPr>
        <p:spPr/>
        <p:txBody>
          <a:bodyPr/>
          <a:lstStyle/>
          <a:p>
            <a:r>
              <a:rPr lang="en-IN" dirty="0"/>
              <a:t>EXPERIMENTAL NATURE OF SIMULATION</a:t>
            </a:r>
          </a:p>
        </p:txBody>
      </p:sp>
      <p:sp>
        <p:nvSpPr>
          <p:cNvPr id="3" name="Content Placeholder 2">
            <a:extLst>
              <a:ext uri="{FF2B5EF4-FFF2-40B4-BE49-F238E27FC236}">
                <a16:creationId xmlns:a16="http://schemas.microsoft.com/office/drawing/2014/main" id="{A47C8D26-C1E4-12EA-08CA-079180A22887}"/>
              </a:ext>
            </a:extLst>
          </p:cNvPr>
          <p:cNvSpPr>
            <a:spLocks noGrp="1"/>
          </p:cNvSpPr>
          <p:nvPr>
            <p:ph idx="1"/>
          </p:nvPr>
        </p:nvSpPr>
        <p:spPr>
          <a:xfrm>
            <a:off x="1371600" y="2285999"/>
            <a:ext cx="9601200" cy="4370439"/>
          </a:xfrm>
        </p:spPr>
        <p:txBody>
          <a:bodyPr>
            <a:normAutofit/>
          </a:bodyPr>
          <a:lstStyle/>
          <a:p>
            <a:pPr marL="457200" indent="-457200">
              <a:buAutoNum type="arabicPeriod"/>
            </a:pPr>
            <a:r>
              <a:rPr lang="en-IN" dirty="0">
                <a:latin typeface="Times New Roman" panose="02020603050405020304" pitchFamily="18" charset="0"/>
                <a:cs typeface="Times New Roman" panose="02020603050405020304" pitchFamily="18" charset="0"/>
              </a:rPr>
              <a:t>PURPOSE OF SIMULATION :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Simulation does not focus on isolating specific relationships between variables. Instead, it observes how all variables of the system evolve over </a:t>
            </a:r>
            <a:r>
              <a:rPr lang="en-US" altLang="en-US" dirty="0">
                <a:solidFill>
                  <a:schemeClr val="tx1"/>
                </a:solidFill>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Relationships between variables are derived from these observations.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study, the relationship between variables such as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(damping),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(spring constant),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(mass) is not predefined. Instead, their interaction to prevent oscillations is determined experimentally through the simulation.</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observation could lead to the discovery of patterns that might not be evident through analytical methods alone.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buAutoNum type="arabicPeriod"/>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5922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{D793DD60-D83C-455D-84A8-3CEE41AF3EEA}tf10001105</Template>
  <TotalTime>1097</TotalTime>
  <Words>3901</Words>
  <Application>Microsoft Office PowerPoint</Application>
  <PresentationFormat>Widescreen</PresentationFormat>
  <Paragraphs>340</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Cambria Math</vt:lpstr>
      <vt:lpstr>Franklin Gothic Book</vt:lpstr>
      <vt:lpstr>Times New Roman</vt:lpstr>
      <vt:lpstr>Wingdings</vt:lpstr>
      <vt:lpstr>Crop</vt:lpstr>
      <vt:lpstr>SYSTEM SIMULATION</vt:lpstr>
      <vt:lpstr>INTRODUCTION</vt:lpstr>
      <vt:lpstr>TECHNIQUES OF SIMULATION</vt:lpstr>
      <vt:lpstr>SIMULATION CHARACTERSTICS AND APPLICATION</vt:lpstr>
      <vt:lpstr>MONTE CARLO METHOD</vt:lpstr>
      <vt:lpstr>EXAMPLE</vt:lpstr>
      <vt:lpstr>PowerPoint Presentation</vt:lpstr>
      <vt:lpstr>PowerPoint Presentation</vt:lpstr>
      <vt:lpstr>EXPERIMENTAL NATURE OF SIMULATION</vt:lpstr>
      <vt:lpstr>PowerPoint Presentation</vt:lpstr>
      <vt:lpstr>TYPES OF SYSTEM SIMULATION</vt:lpstr>
      <vt:lpstr>NUMERICAL COMPUTATION TECHNIQUE FOR CONTINUOUS MODELS</vt:lpstr>
      <vt:lpstr>EXAMPLE: HOUSE AND AIR CONDITIONER SALES</vt:lpstr>
      <vt:lpstr>EXAMPLE: HOUSE AND AIR CONDITIONER SALES</vt:lpstr>
      <vt:lpstr>PowerPoint Presentation</vt:lpstr>
      <vt:lpstr>PowerPoint Presentation</vt:lpstr>
      <vt:lpstr>PowerPoint Presentation</vt:lpstr>
      <vt:lpstr>PowerPoint Presentation</vt:lpstr>
      <vt:lpstr>NUMERICAL COMPUTATION TECHNIQUE FOR DISCRETE MODELS</vt:lpstr>
      <vt:lpstr>EXAMPLE: PROCESSING DOCUMENTS</vt:lpstr>
      <vt:lpstr>SIMULATION</vt:lpstr>
      <vt:lpstr>KEY FEATURES</vt:lpstr>
      <vt:lpstr>DISTRIBUTED LAG MODELS</vt:lpstr>
      <vt:lpstr>PowerPoint Presentation</vt:lpstr>
      <vt:lpstr>EXAMPLE</vt:lpstr>
      <vt:lpstr>PowerPoint Presentation</vt:lpstr>
      <vt:lpstr>PowerPoint Presentation</vt:lpstr>
      <vt:lpstr>PowerPoint Presentation</vt:lpstr>
      <vt:lpstr>PowerPoint Presentation</vt:lpstr>
      <vt:lpstr>PROBLEM</vt:lpstr>
      <vt:lpstr>SOLUTION</vt:lpstr>
      <vt:lpstr>PROGRESS OF A SIMULATION STUDY</vt:lpstr>
      <vt:lpstr>PowerPoint Presentation</vt:lpstr>
      <vt:lpstr>PowerPoint Presentation</vt:lpstr>
      <vt:lpstr>PowerPoint Presentation</vt:lpstr>
      <vt:lpstr>PowerPoint Presentation</vt:lpstr>
      <vt:lpstr>PowerPoint Presentation</vt:lpstr>
      <vt:lpstr>COMPONENTS OF A SIMULATION STUDY</vt:lpstr>
      <vt:lpstr>PowerPoint Presentation</vt:lpstr>
      <vt:lpstr>PowerPoint Presentation</vt:lpstr>
      <vt:lpstr>SUMMARY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Emmanuel Prathyushchand</dc:creator>
  <cp:lastModifiedBy>Harish V</cp:lastModifiedBy>
  <cp:revision>5</cp:revision>
  <dcterms:created xsi:type="dcterms:W3CDTF">2024-12-04T15:17:48Z</dcterms:created>
  <dcterms:modified xsi:type="dcterms:W3CDTF">2024-12-05T22:46:09Z</dcterms:modified>
</cp:coreProperties>
</file>