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620"/>
    <p:restoredTop sz="77599" autoAdjust="0"/>
  </p:normalViewPr>
  <p:slideViewPr>
    <p:cSldViewPr>
      <p:cViewPr varScale="1">
        <p:scale>
          <a:sx n="73" d="100"/>
          <a:sy n="73" d="100"/>
        </p:scale>
        <p:origin x="-600"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28"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US"/>
          </a:p>
        </p:txBody>
      </p:sp>
      <p:sp>
        <p:nvSpPr>
          <p:cNvPr id="1048629"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E1149F58-C189-4C28-8FC7-ED9EC56614C3}" type="datetimeFigureOut">
              <a:rPr lang="en-US" smtClean="0"/>
              <a:t>4/12/2024</a:t>
            </a:fld>
            <a:endParaRPr lang="en-US"/>
          </a:p>
        </p:txBody>
      </p:sp>
      <p:sp>
        <p:nvSpPr>
          <p:cNvPr id="1048630"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US"/>
          </a:p>
        </p:txBody>
      </p:sp>
      <p:sp>
        <p:nvSpPr>
          <p:cNvPr id="1048631" name="Notes Placeholder 4"/>
          <p:cNvSpPr>
            <a:spLocks noGrp="1"/>
          </p:cNvSpPr>
          <p:nvPr>
            <p:ph type="body" sz="quarter" idx="3"/>
          </p:nvPr>
        </p:nvSpPr>
        <p:spPr>
          <a:xfrm>
            <a:off x="1219200" y="3257550"/>
            <a:ext cx="9753600" cy="30861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US"/>
          </a:p>
        </p:txBody>
      </p:sp>
      <p:sp>
        <p:nvSpPr>
          <p:cNvPr id="1048633"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8A811BEC-7B04-4F2C-8681-6C315564CEB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normAutofit/>
          </a:bodyPr>
          <a:p>
            <a:endParaRPr dirty="0" lang="en-US"/>
          </a:p>
        </p:txBody>
      </p:sp>
      <p:sp>
        <p:nvSpPr>
          <p:cNvPr id="1048612" name="Slide Number Placeholder 3"/>
          <p:cNvSpPr>
            <a:spLocks noGrp="1"/>
          </p:cNvSpPr>
          <p:nvPr>
            <p:ph type="sldNum" sz="quarter" idx="10"/>
          </p:nvPr>
        </p:nvSpPr>
        <p:spPr/>
        <p:txBody>
          <a:bodyPr/>
          <a:p>
            <a:fld id="{8A811BEC-7B04-4F2C-8681-6C315564CEB6}"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42" name=""/>
        <p:cNvGrpSpPr/>
        <p:nvPr/>
      </p:nvGrpSpPr>
      <p:grpSpPr>
        <a:xfrm>
          <a:off x="0" y="0"/>
          <a:ext cx="0" cy="0"/>
          <a:chOff x="0" y="0"/>
          <a:chExt cx="0" cy="0"/>
        </a:xfrm>
      </p:grpSpPr>
      <p:sp>
        <p:nvSpPr>
          <p:cNvPr id="1048614"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1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19"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24"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59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6"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2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27"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9" name="object 3"/>
          <p:cNvSpPr txBox="1">
            <a:spLocks noGrp="1"/>
          </p:cNvSpPr>
          <p:nvPr>
            <p:ph type="title"/>
          </p:nvPr>
        </p:nvSpPr>
        <p:spPr>
          <a:xfrm>
            <a:off x="1981200" y="1371600"/>
            <a:ext cx="8194040" cy="1057909"/>
          </a:xfrm>
          <a:prstGeom prst="rect"/>
        </p:spPr>
        <p:txBody>
          <a:bodyPr bIns="0" lIns="0" rIns="0" rtlCol="0" tIns="16510" vert="horz" wrap="square">
            <a:spAutoFit/>
          </a:bodyPr>
          <a:p>
            <a:pPr algn="ctr"/>
            <a:r>
              <a:rPr cap="all" dirty="0" sz="3200" lang="en-US" smtClean="0">
                <a:solidFill>
                  <a:srgbClr val="FF0000"/>
                </a:solidFill>
              </a:rPr>
              <a:t>BUILDING CHATBOTS</a:t>
            </a:r>
            <a:r>
              <a:rPr altLang="en-GB" cap="all" dirty="0" sz="3200" lang="en-US" smtClean="0">
                <a:solidFill>
                  <a:srgbClr val="FF0000"/>
                </a:solidFill>
              </a:rPr>
              <a:t> </a:t>
            </a:r>
            <a:r>
              <a:rPr altLang="en-GB" cap="all" dirty="0" sz="3200" lang="en-US" smtClean="0">
                <a:solidFill>
                  <a:srgbClr val="FF0000"/>
                </a:solidFill>
              </a:rPr>
              <a:t>u</a:t>
            </a:r>
            <a:r>
              <a:rPr altLang="en-GB" cap="all" dirty="0" sz="3200" lang="en-US" smtClean="0">
                <a:solidFill>
                  <a:srgbClr val="FF0000"/>
                </a:solidFill>
              </a:rPr>
              <a:t>s</a:t>
            </a:r>
            <a:r>
              <a:rPr altLang="en-GB" cap="all" dirty="0" sz="3200" lang="en-US" smtClean="0">
                <a:solidFill>
                  <a:srgbClr val="FF0000"/>
                </a:solidFill>
              </a:rPr>
              <a:t>i</a:t>
            </a:r>
            <a:r>
              <a:rPr altLang="en-GB" cap="all" dirty="0" sz="3200" lang="en-US" smtClean="0">
                <a:solidFill>
                  <a:srgbClr val="FF0000"/>
                </a:solidFill>
              </a:rPr>
              <a:t>n</a:t>
            </a:r>
            <a:r>
              <a:rPr altLang="en-GB" cap="all" dirty="0" sz="3200" lang="en-US" smtClean="0">
                <a:solidFill>
                  <a:srgbClr val="FF0000"/>
                </a:solidFill>
              </a:rPr>
              <a:t>g</a:t>
            </a:r>
            <a:r>
              <a:rPr altLang="en-GB" cap="all" dirty="0" sz="3200" lang="en-US" smtClean="0">
                <a:solidFill>
                  <a:srgbClr val="FF0000"/>
                </a:solidFill>
              </a:rPr>
              <a:t> </a:t>
            </a:r>
            <a:r>
              <a:rPr altLang="en-GB" cap="all" dirty="0" sz="3200" lang="en-US" smtClean="0">
                <a:solidFill>
                  <a:srgbClr val="FF0000"/>
                </a:solidFill>
              </a:rPr>
              <a:t>b</a:t>
            </a:r>
            <a:r>
              <a:rPr altLang="en-GB" cap="all" dirty="0" sz="3200" lang="en-US" smtClean="0">
                <a:solidFill>
                  <a:srgbClr val="FF0000"/>
                </a:solidFill>
              </a:rPr>
              <a:t>y</a:t>
            </a:r>
            <a:r>
              <a:rPr altLang="en-GB" cap="all" dirty="0" sz="3200" lang="en-US" smtClean="0">
                <a:solidFill>
                  <a:srgbClr val="FF0000"/>
                </a:solidFill>
              </a:rPr>
              <a:t> </a:t>
            </a:r>
            <a:r>
              <a:rPr altLang="en-GB" cap="all" dirty="0" sz="3200" lang="en-US" smtClean="0">
                <a:solidFill>
                  <a:srgbClr val="FF0000"/>
                </a:solidFill>
              </a:rPr>
              <a:t>d</a:t>
            </a:r>
            <a:r>
              <a:rPr altLang="en-GB" cap="all" dirty="0" sz="3200" lang="en-US" smtClean="0">
                <a:solidFill>
                  <a:srgbClr val="FF0000"/>
                </a:solidFill>
              </a:rPr>
              <a:t>a</a:t>
            </a:r>
            <a:r>
              <a:rPr altLang="en-GB" cap="all" dirty="0" sz="3200" lang="en-US" smtClean="0">
                <a:solidFill>
                  <a:srgbClr val="FF0000"/>
                </a:solidFill>
              </a:rPr>
              <a:t>t</a:t>
            </a:r>
            <a:r>
              <a:rPr altLang="en-GB" cap="all" dirty="0" sz="3200" lang="en-US" smtClean="0">
                <a:solidFill>
                  <a:srgbClr val="FF0000"/>
                </a:solidFill>
              </a:rPr>
              <a:t>a</a:t>
            </a:r>
            <a:r>
              <a:rPr altLang="en-GB" cap="all" dirty="0" sz="3200" lang="en-US" smtClean="0">
                <a:solidFill>
                  <a:srgbClr val="FF0000"/>
                </a:solidFill>
              </a:rPr>
              <a:t> </a:t>
            </a:r>
            <a:r>
              <a:rPr altLang="en-GB" cap="all" dirty="0" sz="3200" lang="en-US" smtClean="0">
                <a:solidFill>
                  <a:srgbClr val="FF0000"/>
                </a:solidFill>
              </a:rPr>
              <a:t>s</a:t>
            </a:r>
            <a:r>
              <a:rPr altLang="en-GB" cap="all" dirty="0" sz="3200" lang="en-US" smtClean="0">
                <a:solidFill>
                  <a:srgbClr val="FF0000"/>
                </a:solidFill>
              </a:rPr>
              <a:t>c</a:t>
            </a:r>
            <a:r>
              <a:rPr altLang="en-GB" cap="all" dirty="0" sz="3200" lang="en-US" smtClean="0">
                <a:solidFill>
                  <a:srgbClr val="FF0000"/>
                </a:solidFill>
              </a:rPr>
              <a:t>i</a:t>
            </a:r>
            <a:r>
              <a:rPr altLang="en-GB" cap="all" dirty="0" sz="3200" lang="en-US" smtClean="0">
                <a:solidFill>
                  <a:srgbClr val="FF0000"/>
                </a:solidFill>
              </a:rPr>
              <a:t>e</a:t>
            </a:r>
            <a:r>
              <a:rPr altLang="en-GB" cap="all" dirty="0" sz="3200" lang="en-US" smtClean="0">
                <a:solidFill>
                  <a:srgbClr val="FF0000"/>
                </a:solidFill>
              </a:rPr>
              <a:t>nce</a:t>
            </a:r>
            <a:r>
              <a:rPr altLang="en-GB" cap="all" dirty="0" sz="3200" lang="en-US" smtClean="0">
                <a:solidFill>
                  <a:srgbClr val="FF0000"/>
                </a:solidFill>
              </a:rPr>
              <a:t> </a:t>
            </a:r>
            <a:endParaRPr cap="all" dirty="0" sz="3200" lang="en-US">
              <a:solidFill>
                <a:srgbClr val="FF0000"/>
              </a:solidFill>
            </a:endParaRPr>
          </a:p>
        </p:txBody>
      </p:sp>
      <p:sp>
        <p:nvSpPr>
          <p:cNvPr id="1048590" name="object 4"/>
          <p:cNvSpPr txBox="1"/>
          <p:nvPr/>
        </p:nvSpPr>
        <p:spPr>
          <a:xfrm>
            <a:off x="763404" y="3183061"/>
            <a:ext cx="10637980" cy="2006600"/>
          </a:xfrm>
          <a:prstGeom prst="rect"/>
          <a:solidFill>
            <a:srgbClr val="465258"/>
          </a:solidFill>
        </p:spPr>
        <p:txBody>
          <a:bodyPr bIns="0" lIns="0" rIns="0" rtlCol="0" tIns="0" vert="horz" wrap="square">
            <a:spAutoFit/>
          </a:bodyPr>
          <a:p>
            <a:pPr algn="l">
              <a:lnSpc>
                <a:spcPct val="100000"/>
              </a:lnSpc>
            </a:pPr>
            <a:endParaRPr sz="2200">
              <a:latin typeface="Times New Roman"/>
              <a:cs typeface="Times New Roman"/>
            </a:endParaRPr>
          </a:p>
          <a:p>
            <a:pPr algn="l" marL="2763520">
              <a:lnSpc>
                <a:spcPct val="100000"/>
              </a:lnSpc>
            </a:pPr>
            <a:r>
              <a:rPr b="1" sz="2000" spc="15" smtClean="0">
                <a:solidFill>
                  <a:srgbClr val="FFFFFF"/>
                </a:solidFill>
                <a:latin typeface="Arial"/>
                <a:cs typeface="Arial"/>
              </a:rPr>
              <a:t>P</a:t>
            </a:r>
            <a:r>
              <a:rPr b="1" sz="2000" spc="40" smtClean="0">
                <a:solidFill>
                  <a:srgbClr val="FFFFFF"/>
                </a:solidFill>
                <a:latin typeface="Arial"/>
                <a:cs typeface="Arial"/>
              </a:rPr>
              <a:t>r</a:t>
            </a:r>
            <a:r>
              <a:rPr b="1" sz="2000" spc="15" smtClean="0">
                <a:solidFill>
                  <a:srgbClr val="FFFFFF"/>
                </a:solidFill>
                <a:latin typeface="Arial"/>
                <a:cs typeface="Arial"/>
              </a:rPr>
              <a:t>es</a:t>
            </a:r>
            <a:r>
              <a:rPr b="1" sz="2000" spc="5" smtClean="0">
                <a:solidFill>
                  <a:srgbClr val="FFFFFF"/>
                </a:solidFill>
                <a:latin typeface="Arial"/>
                <a:cs typeface="Arial"/>
              </a:rPr>
              <a:t>e</a:t>
            </a:r>
            <a:r>
              <a:rPr b="1" sz="2000" spc="45" smtClean="0">
                <a:solidFill>
                  <a:srgbClr val="FFFFFF"/>
                </a:solidFill>
                <a:latin typeface="Arial"/>
                <a:cs typeface="Arial"/>
              </a:rPr>
              <a:t>n</a:t>
            </a:r>
            <a:r>
              <a:rPr b="1" sz="2000" spc="10" smtClean="0">
                <a:solidFill>
                  <a:srgbClr val="FFFFFF"/>
                </a:solidFill>
                <a:latin typeface="Arial"/>
                <a:cs typeface="Arial"/>
              </a:rPr>
              <a:t>ted</a:t>
            </a:r>
            <a:r>
              <a:rPr b="1" sz="2000" spc="-150" smtClean="0">
                <a:solidFill>
                  <a:srgbClr val="FFFFFF"/>
                </a:solidFill>
                <a:latin typeface="Arial"/>
                <a:cs typeface="Arial"/>
              </a:rPr>
              <a:t> </a:t>
            </a:r>
            <a:r>
              <a:rPr b="1" sz="2000" spc="45" smtClean="0">
                <a:solidFill>
                  <a:srgbClr val="FFFFFF"/>
                </a:solidFill>
                <a:latin typeface="Arial"/>
                <a:cs typeface="Arial"/>
              </a:rPr>
              <a:t>B</a:t>
            </a:r>
            <a:r>
              <a:rPr b="1" sz="2000" spc="10" smtClean="0">
                <a:solidFill>
                  <a:srgbClr val="FFFFFF"/>
                </a:solidFill>
                <a:latin typeface="Arial"/>
                <a:cs typeface="Arial"/>
              </a:rPr>
              <a:t>y</a:t>
            </a:r>
            <a:r>
              <a:rPr b="1" dirty="0" sz="2000" lang="en-IN" spc="10" smtClean="0">
                <a:solidFill>
                  <a:srgbClr val="FFFFFF"/>
                </a:solidFill>
                <a:latin typeface="Arial"/>
                <a:cs typeface="Arial"/>
              </a:rPr>
              <a:t>	</a:t>
            </a:r>
            <a:r>
              <a:rPr b="1" sz="2000" spc="10" smtClean="0">
                <a:solidFill>
                  <a:srgbClr val="FFFFFF"/>
                </a:solidFill>
                <a:latin typeface="Arial"/>
                <a:cs typeface="Arial"/>
              </a:rPr>
              <a:t>:</a:t>
            </a:r>
            <a:r>
              <a:rPr altLang="en-GB" b="1" dirty="0" sz="2000" lang="en-US" spc="10" smtClean="0">
                <a:solidFill>
                  <a:srgbClr val="FFFFFF"/>
                </a:solidFill>
                <a:latin typeface="Arial"/>
                <a:cs typeface="Arial"/>
              </a:rPr>
              <a:t> </a:t>
            </a:r>
            <a:endParaRPr b="1" dirty="0" sz="2000" lang="en-IN" spc="10" smtClean="0">
              <a:solidFill>
                <a:srgbClr val="FFFFFF"/>
              </a:solidFill>
              <a:latin typeface="Arial"/>
              <a:cs typeface="Arial"/>
            </a:endParaRPr>
          </a:p>
          <a:p>
            <a:pPr algn="l" marL="2763520">
              <a:lnSpc>
                <a:spcPct val="100000"/>
              </a:lnSpc>
            </a:pPr>
            <a:r>
              <a:rPr b="1" sz="2000" spc="10" smtClean="0">
                <a:solidFill>
                  <a:srgbClr val="FFFFFF"/>
                </a:solidFill>
                <a:latin typeface="Arial"/>
                <a:cs typeface="Arial"/>
              </a:rPr>
              <a:t>1.</a:t>
            </a:r>
            <a:r>
              <a:rPr b="1" dirty="0" sz="2000" lang="en-IN" spc="10" smtClean="0">
                <a:solidFill>
                  <a:srgbClr val="FFFFFF"/>
                </a:solidFill>
                <a:latin typeface="Arial"/>
                <a:cs typeface="Arial"/>
              </a:rPr>
              <a:t>NAME   </a:t>
            </a:r>
            <a:r>
              <a:rPr altLang="en-GB" b="1" dirty="0" sz="2000" lang="en-US" spc="10" smtClean="0">
                <a:solidFill>
                  <a:srgbClr val="FFFFFF"/>
                </a:solidFill>
                <a:latin typeface="Arial"/>
                <a:cs typeface="Arial"/>
              </a:rPr>
              <a:t> </a:t>
            </a:r>
            <a:r>
              <a:rPr altLang="en-GB" b="1" dirty="0" sz="2000" lang="en-US" spc="10" smtClean="0">
                <a:solidFill>
                  <a:srgbClr val="FFFFFF"/>
                </a:solidFill>
                <a:latin typeface="Arial"/>
                <a:cs typeface="Arial"/>
              </a:rPr>
              <a:t> </a:t>
            </a:r>
            <a:r>
              <a:rPr altLang="en-GB" b="1" dirty="0" sz="2000" lang="en-US" spc="10" smtClean="0">
                <a:solidFill>
                  <a:srgbClr val="FFFFFF"/>
                </a:solidFill>
                <a:latin typeface="Arial"/>
                <a:cs typeface="Arial"/>
              </a:rPr>
              <a:t> </a:t>
            </a:r>
            <a:r>
              <a:rPr altLang="en-GB" b="1" dirty="0" sz="2000" lang="en-US" spc="10" smtClean="0">
                <a:solidFill>
                  <a:srgbClr val="FFFFFF"/>
                </a:solidFill>
                <a:latin typeface="Arial"/>
                <a:cs typeface="Arial"/>
              </a:rPr>
              <a:t> </a:t>
            </a:r>
            <a:r>
              <a:rPr b="1" dirty="0" sz="2000" lang="en-IN" spc="10" smtClean="0">
                <a:solidFill>
                  <a:srgbClr val="FFFFFF"/>
                </a:solidFill>
                <a:latin typeface="Arial"/>
                <a:cs typeface="Arial"/>
              </a:rPr>
              <a:t> </a:t>
            </a:r>
            <a:r>
              <a:rPr b="1" dirty="0" sz="2000" lang="en-IN" spc="10" smtClean="0">
                <a:solidFill>
                  <a:srgbClr val="FFFFFF"/>
                </a:solidFill>
                <a:latin typeface="Arial"/>
                <a:cs typeface="Arial"/>
              </a:rPr>
              <a:t> 	:</a:t>
            </a:r>
            <a:r>
              <a:rPr b="1" sz="2000" spc="-75" smtClean="0">
                <a:solidFill>
                  <a:srgbClr val="FFFFFF"/>
                </a:solidFill>
                <a:latin typeface="Arial"/>
                <a:cs typeface="Arial"/>
              </a:rPr>
              <a:t> </a:t>
            </a:r>
            <a:r>
              <a:rPr b="1" dirty="0" sz="2000" lang="en-IN" spc="10" smtClean="0">
                <a:solidFill>
                  <a:srgbClr val="FFFFFF"/>
                </a:solidFill>
                <a:latin typeface="Arial"/>
                <a:cs typeface="Arial"/>
              </a:rPr>
              <a:t>G.HARISH </a:t>
            </a:r>
            <a:endParaRPr b="1" dirty="0" sz="2000" lang="en-IN" spc="10" smtClean="0">
              <a:solidFill>
                <a:srgbClr val="FFFFFF"/>
              </a:solidFill>
              <a:latin typeface="Arial"/>
              <a:cs typeface="Arial"/>
            </a:endParaRPr>
          </a:p>
          <a:p>
            <a:pPr algn="l" marL="2763520">
              <a:lnSpc>
                <a:spcPct val="100000"/>
              </a:lnSpc>
            </a:pPr>
            <a:r>
              <a:rPr b="1" dirty="0" sz="2000" lang="en-US" smtClean="0">
                <a:solidFill>
                  <a:srgbClr val="FFFFFF"/>
                </a:solidFill>
                <a:latin typeface="Arial"/>
                <a:cs typeface="Arial"/>
              </a:rPr>
              <a:t>2.COLLEGE</a:t>
            </a:r>
            <a:r>
              <a:rPr altLang="en-GB" b="1" dirty="0" sz="2000" lang="en-US" smtClean="0">
                <a:solidFill>
                  <a:srgbClr val="FFFFFF"/>
                </a:solidFill>
                <a:latin typeface="Arial"/>
                <a:cs typeface="Arial"/>
              </a:rPr>
              <a:t> </a:t>
            </a:r>
            <a:r>
              <a:rPr altLang="en-GB" b="1" dirty="0" sz="2000" lang="en-US" smtClean="0">
                <a:solidFill>
                  <a:srgbClr val="FFFFFF"/>
                </a:solidFill>
                <a:latin typeface="Arial"/>
                <a:cs typeface="Arial"/>
              </a:rPr>
              <a:t> </a:t>
            </a:r>
            <a:r>
              <a:rPr altLang="en-GB" b="1" dirty="0" sz="2000" lang="en-US" smtClean="0">
                <a:solidFill>
                  <a:srgbClr val="FFFFFF"/>
                </a:solidFill>
                <a:latin typeface="Arial"/>
                <a:cs typeface="Arial"/>
              </a:rPr>
              <a:t> </a:t>
            </a:r>
            <a:r>
              <a:rPr b="1" dirty="0" sz="2000" lang="en-US" smtClean="0">
                <a:solidFill>
                  <a:srgbClr val="FFFFFF"/>
                </a:solidFill>
                <a:latin typeface="Arial"/>
                <a:cs typeface="Arial"/>
              </a:rPr>
              <a:t>	: </a:t>
            </a:r>
            <a:r>
              <a:rPr b="1" dirty="0" sz="2000" lang="en-IN" spc="-25" smtClean="0">
                <a:solidFill>
                  <a:srgbClr val="FFFFFF"/>
                </a:solidFill>
                <a:latin typeface="Arial"/>
                <a:cs typeface="Arial"/>
              </a:rPr>
              <a:t>SRI VIDYA COLLEGE </a:t>
            </a:r>
            <a:r>
              <a:rPr altLang="en-GB" b="1" dirty="0" sz="2000" lang="en-US" spc="-25" smtClean="0">
                <a:solidFill>
                  <a:srgbClr val="FFFFFF"/>
                </a:solidFill>
                <a:latin typeface="Arial"/>
                <a:cs typeface="Arial"/>
              </a:rPr>
              <a:t>O</a:t>
            </a:r>
            <a:r>
              <a:rPr altLang="en-GB" b="1" dirty="0" sz="2000" lang="en-US" spc="-25" smtClean="0">
                <a:solidFill>
                  <a:srgbClr val="FFFFFF"/>
                </a:solidFill>
                <a:latin typeface="Arial"/>
                <a:cs typeface="Arial"/>
              </a:rPr>
              <a:t>F</a:t>
            </a:r>
            <a:r>
              <a:rPr altLang="en-GB" b="1" dirty="0" sz="2000" lang="en-US" spc="-25" smtClean="0">
                <a:solidFill>
                  <a:srgbClr val="FFFFFF"/>
                </a:solidFill>
                <a:latin typeface="Arial"/>
                <a:cs typeface="Arial"/>
              </a:rPr>
              <a:t> </a:t>
            </a:r>
            <a:r>
              <a:rPr altLang="en-GB" b="1" dirty="0" sz="2000" lang="en-US" spc="-25" smtClean="0">
                <a:solidFill>
                  <a:srgbClr val="FFFFFF"/>
                </a:solidFill>
                <a:latin typeface="Arial"/>
                <a:cs typeface="Arial"/>
              </a:rPr>
              <a:t>EN</a:t>
            </a:r>
            <a:r>
              <a:rPr altLang="en-GB" b="1" dirty="0" sz="2000" lang="en-US" spc="-25" smtClean="0">
                <a:solidFill>
                  <a:srgbClr val="FFFFFF"/>
                </a:solidFill>
                <a:latin typeface="Arial"/>
                <a:cs typeface="Arial"/>
              </a:rPr>
              <a:t>G</a:t>
            </a:r>
            <a:r>
              <a:rPr altLang="en-GB" b="1" dirty="0" sz="2000" lang="en-US" spc="-25" smtClean="0">
                <a:solidFill>
                  <a:srgbClr val="FFFFFF"/>
                </a:solidFill>
                <a:latin typeface="Arial"/>
                <a:cs typeface="Arial"/>
              </a:rPr>
              <a:t>G</a:t>
            </a:r>
            <a:r>
              <a:rPr b="1" dirty="0" sz="2000" lang="en-IN" spc="-25" smtClean="0">
                <a:solidFill>
                  <a:srgbClr val="FFFFFF"/>
                </a:solidFill>
                <a:latin typeface="Arial"/>
                <a:cs typeface="Arial"/>
              </a:rPr>
              <a:t>&amp;TECH</a:t>
            </a:r>
            <a:r>
              <a:rPr b="1" dirty="0" sz="2000" lang="en-IN" spc="-25" smtClean="0">
                <a:solidFill>
                  <a:srgbClr val="FFFFFF"/>
                </a:solidFill>
                <a:latin typeface="Arial"/>
                <a:cs typeface="Arial"/>
              </a:rPr>
              <a:t> </a:t>
            </a:r>
            <a:endParaRPr b="1" dirty="0" sz="2000" lang="en-US" spc="-25" smtClean="0">
              <a:solidFill>
                <a:srgbClr val="FFFFFF"/>
              </a:solidFill>
              <a:latin typeface="Arial"/>
              <a:cs typeface="Arial"/>
            </a:endParaRPr>
          </a:p>
          <a:p>
            <a:pPr algn="l" marL="2763520">
              <a:lnSpc>
                <a:spcPct val="100000"/>
              </a:lnSpc>
            </a:pPr>
            <a:r>
              <a:rPr b="1" dirty="0" sz="2000" lang="en-US" spc="-25" smtClean="0">
                <a:solidFill>
                  <a:srgbClr val="FFFFFF"/>
                </a:solidFill>
                <a:latin typeface="Arial"/>
                <a:cs typeface="Arial"/>
              </a:rPr>
              <a:t>3.DEPARTMENT   : </a:t>
            </a:r>
            <a:r>
              <a:rPr b="1" dirty="0" sz="2000" lang="en-US" smtClean="0">
                <a:solidFill>
                  <a:srgbClr val="FFFFFF"/>
                </a:solidFill>
                <a:latin typeface="Arial"/>
                <a:cs typeface="Arial"/>
              </a:rPr>
              <a:t>MECHANICAL </a:t>
            </a:r>
            <a:r>
              <a:rPr b="1" dirty="0" sz="2000" lang="en-US" spc="-25" smtClean="0">
                <a:solidFill>
                  <a:srgbClr val="FFFFFF"/>
                </a:solidFill>
                <a:latin typeface="Arial"/>
                <a:cs typeface="Arial"/>
              </a:rPr>
              <a:t>ENGINEERING</a:t>
            </a:r>
            <a:endParaRPr b="1" dirty="0" sz="2000" lang="en-IN" spc="5" smtClean="0">
              <a:solidFill>
                <a:srgbClr val="FFFFFF"/>
              </a:solidFill>
              <a:latin typeface="Arial"/>
              <a:cs typeface="Arial"/>
            </a:endParaRPr>
          </a:p>
          <a:p>
            <a:pPr algn="l" marL="2763520">
              <a:lnSpc>
                <a:spcPct val="100000"/>
              </a:lnSpc>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Rectangle 2"/>
          <p:cNvSpPr/>
          <p:nvPr/>
        </p:nvSpPr>
        <p:spPr>
          <a:xfrm>
            <a:off x="685800" y="609600"/>
            <a:ext cx="10668000" cy="6809740"/>
          </a:xfrm>
          <a:prstGeom prst="rect"/>
        </p:spPr>
        <p:txBody>
          <a:bodyPr wrap="square">
            <a:spAutoFit/>
          </a:bodyPr>
          <a:p>
            <a:r>
              <a:rPr dirty="0" lang="en-US" smtClean="0"/>
              <a:t>3. **Dialogue Management**:</a:t>
            </a:r>
          </a:p>
          <a:p>
            <a:r>
              <a:rPr dirty="0" lang="en-US" smtClean="0"/>
              <a:t>   - Implement logic for managing the conversation flow. While GPT can generate responses, you need to control the conversation to ensure it stays relevant and coherent.</a:t>
            </a:r>
          </a:p>
          <a:p>
            <a:r>
              <a:rPr dirty="0" lang="en-US" smtClean="0"/>
              <a:t>   - This could involve context tracking, handling special actions or intents, and deciding when to prompt for more information or clarification.</a:t>
            </a:r>
          </a:p>
          <a:p>
            <a:endParaRPr dirty="0" lang="en-US" smtClean="0"/>
          </a:p>
          <a:p>
            <a:r>
              <a:rPr dirty="0" lang="en-US" smtClean="0"/>
              <a:t>4. **Integration with Input and Output Channels**:</a:t>
            </a:r>
          </a:p>
          <a:p>
            <a:r>
              <a:rPr dirty="0" lang="en-US" smtClean="0"/>
              <a:t>   - Integrate the </a:t>
            </a:r>
            <a:r>
              <a:rPr dirty="0" lang="en-US" err="1" smtClean="0"/>
              <a:t>chatbot</a:t>
            </a:r>
            <a:r>
              <a:rPr dirty="0" lang="en-US" smtClean="0"/>
              <a:t> with input channels such as messaging platforms, websites, or voice assistants.</a:t>
            </a:r>
          </a:p>
          <a:p>
            <a:r>
              <a:rPr dirty="0" lang="en-US" smtClean="0"/>
              <a:t>   - Implement logic to process user inputs, send them to the </a:t>
            </a:r>
            <a:r>
              <a:rPr dirty="0" lang="en-US" err="1" smtClean="0"/>
              <a:t>chatbot</a:t>
            </a:r>
            <a:r>
              <a:rPr dirty="0" lang="en-US" smtClean="0"/>
              <a:t> model, and return the generated responses.</a:t>
            </a:r>
          </a:p>
          <a:p>
            <a:r>
              <a:rPr dirty="0" lang="en-US" smtClean="0"/>
              <a:t>   - Handle output formatting and delivery to users in a user-friendly manner.</a:t>
            </a:r>
          </a:p>
          <a:p>
            <a:endParaRPr dirty="0" lang="en-US" smtClean="0"/>
          </a:p>
          <a:p>
            <a:r>
              <a:rPr dirty="0" lang="en-US" smtClean="0"/>
              <a:t>5. **Testing and Evaluation**:</a:t>
            </a:r>
          </a:p>
          <a:p>
            <a:r>
              <a:rPr dirty="0" lang="en-US" smtClean="0"/>
              <a:t>   - Test the </a:t>
            </a:r>
            <a:r>
              <a:rPr dirty="0" lang="en-US" err="1" smtClean="0"/>
              <a:t>chatbot</a:t>
            </a:r>
            <a:r>
              <a:rPr dirty="0" lang="en-US" smtClean="0"/>
              <a:t> extensively to ensure it behaves as expected in various scenarios.</a:t>
            </a:r>
          </a:p>
          <a:p>
            <a:r>
              <a:rPr dirty="0" lang="en-US" smtClean="0"/>
              <a:t>   - Evaluate its performance using metrics like response coherence, relevance, and user satisfaction.</a:t>
            </a:r>
          </a:p>
          <a:p>
            <a:r>
              <a:rPr dirty="0" lang="en-US" smtClean="0"/>
              <a:t>   - Iterate on the model and logic based on feedback and performance metrics.</a:t>
            </a:r>
          </a:p>
          <a:p>
            <a:endParaRPr dirty="0" lang="en-US" smtClean="0"/>
          </a:p>
          <a:p>
            <a:r>
              <a:rPr dirty="0" lang="en-US" smtClean="0"/>
              <a:t>6. **Deployment**:</a:t>
            </a:r>
          </a:p>
          <a:p>
            <a:r>
              <a:rPr dirty="0" lang="en-US" smtClean="0"/>
              <a:t>   - Deploy the </a:t>
            </a:r>
            <a:r>
              <a:rPr dirty="0" lang="en-US" err="1" smtClean="0"/>
              <a:t>chatbot</a:t>
            </a:r>
            <a:r>
              <a:rPr dirty="0" lang="en-US" smtClean="0"/>
              <a:t> to your desired platform or channels.</a:t>
            </a:r>
          </a:p>
          <a:p>
            <a:r>
              <a:rPr dirty="0" lang="en-US" smtClean="0"/>
              <a:t>   - Monitor its performance in production and make necessary adjustments as needed.</a:t>
            </a:r>
          </a:p>
          <a:p>
            <a:endParaRPr dirty="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object 2"/>
          <p:cNvSpPr txBox="1">
            <a:spLocks noGrp="1"/>
          </p:cNvSpPr>
          <p:nvPr>
            <p:ph type="title"/>
          </p:nvPr>
        </p:nvSpPr>
        <p:spPr>
          <a:xfrm>
            <a:off x="520700" y="867391"/>
            <a:ext cx="11150600" cy="3280410"/>
          </a:xfrm>
          <a:prstGeom prst="rect"/>
        </p:spPr>
        <p:txBody>
          <a:bodyPr bIns="0" lIns="0" rIns="0" rtlCol="0" tIns="16510" vert="horz" wrap="square">
            <a:spAutoFit/>
          </a:bodyPr>
          <a:p>
            <a:r>
              <a:rPr sz="3950" spc="-5" smtClean="0">
                <a:solidFill>
                  <a:srgbClr val="1CACE3"/>
                </a:solidFill>
              </a:rPr>
              <a:t>R</a:t>
            </a:r>
            <a:r>
              <a:rPr sz="3950" spc="-10" smtClean="0">
                <a:solidFill>
                  <a:srgbClr val="1CACE3"/>
                </a:solidFill>
              </a:rPr>
              <a:t>ES</a:t>
            </a:r>
            <a:r>
              <a:rPr sz="3950" spc="-5" smtClean="0">
                <a:solidFill>
                  <a:srgbClr val="1CACE3"/>
                </a:solidFill>
              </a:rPr>
              <a:t>U</a:t>
            </a:r>
            <a:r>
              <a:rPr sz="3950" spc="-315" smtClean="0">
                <a:solidFill>
                  <a:srgbClr val="1CACE3"/>
                </a:solidFill>
              </a:rPr>
              <a:t>L</a:t>
            </a:r>
            <a:r>
              <a:rPr sz="3950" spc="20" smtClean="0">
                <a:solidFill>
                  <a:srgbClr val="1CACE3"/>
                </a:solidFill>
              </a:rPr>
              <a:t>T</a:t>
            </a:r>
            <a:r>
              <a:rPr dirty="0" sz="3950" lang="en-IN" spc="20" smtClean="0">
                <a:solidFill>
                  <a:srgbClr val="1CACE3"/>
                </a:solidFill>
              </a:rPr>
              <a:t/>
            </a:r>
            <a:br>
              <a:rPr dirty="0" sz="3950" lang="en-IN" spc="20" smtClean="0">
                <a:solidFill>
                  <a:srgbClr val="1CACE3"/>
                </a:solidFill>
              </a:rPr>
            </a:br>
            <a:r>
              <a:rPr dirty="0" sz="3950" lang="en-IN" spc="20" smtClean="0">
                <a:solidFill>
                  <a:srgbClr val="1CACE3"/>
                </a:solidFill>
              </a:rPr>
              <a:t> </a:t>
            </a:r>
            <a:r>
              <a:rPr b="0" dirty="0" sz="2800" lang="en-US" spc="20" smtClean="0">
                <a:solidFill>
                  <a:srgbClr val="1CACE3"/>
                </a:solidFill>
              </a:rPr>
              <a:t> </a:t>
            </a:r>
            <a:r>
              <a:rPr b="0" dirty="0" sz="2800" lang="en-US" spc="20" smtClean="0">
                <a:solidFill>
                  <a:schemeClr val="tx1"/>
                </a:solidFill>
              </a:rPr>
              <a:t>T</a:t>
            </a:r>
            <a:r>
              <a:rPr b="0" dirty="0" sz="2800" lang="en-US" spc="20" smtClean="0">
                <a:solidFill>
                  <a:schemeClr val="tx1"/>
                </a:solidFill>
              </a:rPr>
              <a:t>he results of BUILDING CHATBOTS projects can have significant </a:t>
            </a:r>
            <a:r>
              <a:rPr b="0" dirty="0" sz="2800" lang="en-US" spc="20" smtClean="0">
                <a:solidFill>
                  <a:schemeClr val="tx1"/>
                </a:solidFill>
              </a:rPr>
              <a:t/>
            </a:r>
            <a:br>
              <a:rPr b="0" dirty="0" sz="2800" lang="en-US" spc="20" smtClean="0">
                <a:solidFill>
                  <a:schemeClr val="tx1"/>
                </a:solidFill>
              </a:rPr>
            </a:br>
            <a:r>
              <a:rPr b="0" dirty="0" sz="2800" lang="en-US" spc="20" smtClean="0">
                <a:solidFill>
                  <a:schemeClr val="tx1"/>
                </a:solidFill>
              </a:rPr>
              <a:t>implications for businesses, organizations, and individuals, ranging from efficiency gains and cost savings to improved decision-making </a:t>
            </a:r>
            <a:r>
              <a:rPr b="0" dirty="0" sz="2800" lang="en-US" spc="20" smtClean="0">
                <a:solidFill>
                  <a:schemeClr val="tx1"/>
                </a:solidFill>
              </a:rPr>
              <a:t>and user experiences.</a:t>
            </a:r>
            <a:r>
              <a:rPr b="0" dirty="0" sz="4000" lang="en-US" smtClean="0"/>
              <a:t/>
            </a:r>
            <a:br>
              <a:rPr b="0" dirty="0" sz="4000" lang="en-US" smtClean="0"/>
            </a:br>
            <a:r>
              <a:rPr b="0" dirty="0" sz="4000" lang="en-US" smtClean="0"/>
              <a:t> </a:t>
            </a:r>
            <a:endParaRPr sz="39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object 2"/>
          <p:cNvSpPr txBox="1">
            <a:spLocks noGrp="1"/>
          </p:cNvSpPr>
          <p:nvPr>
            <p:ph type="title"/>
          </p:nvPr>
        </p:nvSpPr>
        <p:spPr>
          <a:xfrm>
            <a:off x="660400" y="555307"/>
            <a:ext cx="11074400" cy="5795009"/>
          </a:xfrm>
          <a:prstGeom prst="rect"/>
        </p:spPr>
        <p:txBody>
          <a:bodyPr bIns="0" lIns="0" rIns="0" rtlCol="0" tIns="16510" vert="horz" wrap="square">
            <a:spAutoFit/>
          </a:bodyPr>
          <a:p>
            <a:r>
              <a:rPr sz="3950" smtClean="0">
                <a:solidFill>
                  <a:srgbClr val="1CACE3"/>
                </a:solidFill>
              </a:rPr>
              <a:t>CONCLUSION</a:t>
            </a:r>
            <a:r>
              <a:rPr dirty="0" sz="3950" lang="en-IN" smtClean="0">
                <a:solidFill>
                  <a:srgbClr val="1CACE3"/>
                </a:solidFill>
              </a:rPr>
              <a:t/>
            </a:r>
            <a:br>
              <a:rPr dirty="0" sz="3950" lang="en-IN" smtClean="0">
                <a:solidFill>
                  <a:srgbClr val="1CACE3"/>
                </a:solidFill>
              </a:rPr>
            </a:br>
            <a:r>
              <a:rPr dirty="0" sz="3950" lang="en-IN" smtClean="0">
                <a:solidFill>
                  <a:srgbClr val="1CACE3"/>
                </a:solidFill>
              </a:rPr>
              <a:t> </a:t>
            </a:r>
            <a:r>
              <a:rPr b="0" dirty="0" sz="2800" lang="en-US" smtClean="0"/>
              <a:t>To </a:t>
            </a:r>
            <a:r>
              <a:rPr b="0" dirty="0" sz="2800" lang="en-US" smtClean="0"/>
              <a:t>implement the </a:t>
            </a:r>
            <a:r>
              <a:rPr b="0" dirty="0" sz="2800" lang="en-US" err="1" smtClean="0"/>
              <a:t>chatbot</a:t>
            </a:r>
            <a:r>
              <a:rPr b="0" dirty="0" sz="2800" lang="en-US" smtClean="0"/>
              <a:t>, we will be using </a:t>
            </a:r>
            <a:r>
              <a:rPr b="0" dirty="0" sz="2800" lang="en-US" err="1" smtClean="0"/>
              <a:t>Keras</a:t>
            </a:r>
            <a:r>
              <a:rPr b="0" dirty="0" sz="2800" lang="en-US" smtClean="0"/>
              <a:t>, which is a Deep Learning library, NLTK, which is a Natural Language Processing toolkit, and some helpful libraries. Run the below command to make sure all the libraries are installed:</a:t>
            </a:r>
            <a:br>
              <a:rPr b="0" dirty="0" sz="2800" lang="en-US" smtClean="0"/>
            </a:br>
            <a:r>
              <a:rPr b="0" dirty="0" sz="2800" lang="en-US" smtClean="0"/>
              <a:t/>
            </a:r>
            <a:br>
              <a:rPr b="0" dirty="0" sz="2800" lang="en-US" smtClean="0"/>
            </a:br>
            <a:r>
              <a:rPr b="0" dirty="0" sz="2800" lang="en-US" smtClean="0">
                <a:solidFill>
                  <a:srgbClr val="FF0000"/>
                </a:solidFill>
                <a:effectLst>
                  <a:outerShdw algn="tl" blurRad="38100" dir="2700000" dist="38100">
                    <a:srgbClr val="000000">
                      <a:alpha val="43137"/>
                    </a:srgbClr>
                  </a:outerShdw>
                </a:effectLst>
              </a:rPr>
              <a:t>pip install </a:t>
            </a:r>
            <a:r>
              <a:rPr b="0" dirty="0" sz="2800" lang="en-US" err="1" smtClean="0">
                <a:solidFill>
                  <a:srgbClr val="FF0000"/>
                </a:solidFill>
                <a:effectLst>
                  <a:outerShdw algn="tl" blurRad="38100" dir="2700000" dist="38100">
                    <a:srgbClr val="000000">
                      <a:alpha val="43137"/>
                    </a:srgbClr>
                  </a:outerShdw>
                </a:effectLst>
              </a:rPr>
              <a:t>tensorflow</a:t>
            </a:r>
            <a:r>
              <a:rPr b="0" dirty="0" sz="2800" lang="en-US" smtClean="0">
                <a:solidFill>
                  <a:srgbClr val="FF0000"/>
                </a:solidFill>
                <a:effectLst>
                  <a:outerShdw algn="tl" blurRad="38100" dir="2700000" dist="38100">
                    <a:srgbClr val="000000">
                      <a:alpha val="43137"/>
                    </a:srgbClr>
                  </a:outerShdw>
                </a:effectLst>
              </a:rPr>
              <a:t> </a:t>
            </a:r>
            <a:r>
              <a:rPr b="0" dirty="0" sz="2800" lang="en-US" err="1" smtClean="0">
                <a:solidFill>
                  <a:srgbClr val="FF0000"/>
                </a:solidFill>
                <a:effectLst>
                  <a:outerShdw algn="tl" blurRad="38100" dir="2700000" dist="38100">
                    <a:srgbClr val="000000">
                      <a:alpha val="43137"/>
                    </a:srgbClr>
                  </a:outerShdw>
                </a:effectLst>
              </a:rPr>
              <a:t>keras</a:t>
            </a:r>
            <a:r>
              <a:rPr b="0" dirty="0" sz="2800" lang="en-US" smtClean="0">
                <a:solidFill>
                  <a:srgbClr val="FF0000"/>
                </a:solidFill>
                <a:effectLst>
                  <a:outerShdw algn="tl" blurRad="38100" dir="2700000" dist="38100">
                    <a:srgbClr val="000000">
                      <a:alpha val="43137"/>
                    </a:srgbClr>
                  </a:outerShdw>
                </a:effectLst>
              </a:rPr>
              <a:t> pickle </a:t>
            </a:r>
            <a:r>
              <a:rPr b="0" dirty="0" sz="2800" lang="en-US" err="1" smtClean="0">
                <a:solidFill>
                  <a:srgbClr val="FF0000"/>
                </a:solidFill>
                <a:effectLst>
                  <a:outerShdw algn="tl" blurRad="38100" dir="2700000" dist="38100">
                    <a:srgbClr val="000000">
                      <a:alpha val="43137"/>
                    </a:srgbClr>
                  </a:outerShdw>
                </a:effectLst>
              </a:rPr>
              <a:t>nltk</a:t>
            </a:r>
            <a:r>
              <a:rPr b="0" dirty="0" sz="2800" lang="en-US" smtClean="0">
                <a:solidFill>
                  <a:srgbClr val="FF0000"/>
                </a:solidFill>
                <a:effectLst>
                  <a:outerShdw algn="tl" blurRad="38100" dir="2700000" dist="38100">
                    <a:srgbClr val="000000">
                      <a:alpha val="43137"/>
                    </a:srgbClr>
                  </a:outerShdw>
                </a:effectLst>
              </a:rPr>
              <a:t> </a:t>
            </a:r>
            <a:br>
              <a:rPr b="0" dirty="0" sz="2800" lang="en-US" smtClean="0">
                <a:solidFill>
                  <a:srgbClr val="FF0000"/>
                </a:solidFill>
                <a:effectLst>
                  <a:outerShdw algn="tl" blurRad="38100" dir="2700000" dist="38100">
                    <a:srgbClr val="000000">
                      <a:alpha val="43137"/>
                    </a:srgbClr>
                  </a:outerShdw>
                </a:effectLst>
              </a:rPr>
            </a:br>
            <a:r>
              <a:rPr b="0" dirty="0" sz="2800" lang="en-US" smtClean="0">
                <a:solidFill>
                  <a:srgbClr val="FF0000"/>
                </a:solidFill>
                <a:effectLst>
                  <a:outerShdw algn="tl" blurRad="38100" dir="2700000" dist="38100">
                    <a:srgbClr val="000000">
                      <a:alpha val="43137"/>
                    </a:srgbClr>
                  </a:outerShdw>
                </a:effectLst>
              </a:rPr>
              <a:t/>
            </a:r>
            <a:br>
              <a:rPr b="0" dirty="0" sz="2800" lang="en-US" smtClean="0">
                <a:solidFill>
                  <a:srgbClr val="FF0000"/>
                </a:solidFill>
                <a:effectLst>
                  <a:outerShdw algn="tl" blurRad="38100" dir="2700000" dist="38100">
                    <a:srgbClr val="000000">
                      <a:alpha val="43137"/>
                    </a:srgbClr>
                  </a:outerShdw>
                </a:effectLst>
              </a:rPr>
            </a:br>
            <a:r>
              <a:rPr b="0" dirty="0" sz="3200" lang="en-US" smtClean="0"/>
              <a:t>Future </a:t>
            </a:r>
            <a:r>
              <a:rPr b="0" dirty="0" sz="3200" lang="en-US" smtClean="0"/>
              <a:t>possibilities for extending the </a:t>
            </a:r>
            <a:r>
              <a:rPr b="0" dirty="0" sz="3200" lang="en-US" err="1" smtClean="0"/>
              <a:t>chatbot</a:t>
            </a:r>
            <a:r>
              <a:rPr b="0" dirty="0" sz="3200" lang="en-US" smtClean="0"/>
              <a:t>.</a:t>
            </a:r>
            <a:r>
              <a:rPr b="0" dirty="0" sz="4000" lang="en-US" smtClean="0"/>
              <a:t/>
            </a:r>
            <a:br>
              <a:rPr b="0" dirty="0" sz="4000" lang="en-US" smtClean="0"/>
            </a:br>
            <a:r>
              <a:rPr b="0" dirty="0" sz="4000" lang="en-US" smtClean="0"/>
              <a:t/>
            </a:r>
            <a:br>
              <a:rPr b="0" dirty="0" sz="4000" lang="en-US" smtClean="0"/>
            </a:br>
            <a:endParaRPr sz="39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object 2"/>
          <p:cNvSpPr txBox="1">
            <a:spLocks noGrp="1"/>
          </p:cNvSpPr>
          <p:nvPr>
            <p:ph type="title"/>
          </p:nvPr>
        </p:nvSpPr>
        <p:spPr>
          <a:xfrm>
            <a:off x="614996" y="800988"/>
            <a:ext cx="10815003" cy="7265034"/>
          </a:xfrm>
          <a:prstGeom prst="rect"/>
        </p:spPr>
        <p:txBody>
          <a:bodyPr bIns="0" lIns="0" rIns="0" rtlCol="0" tIns="13335" vert="horz" wrap="square">
            <a:spAutoFit/>
          </a:bodyPr>
          <a:p>
            <a:r>
              <a:rPr sz="3300" spc="5">
                <a:solidFill>
                  <a:srgbClr val="1CACE3"/>
                </a:solidFill>
              </a:rPr>
              <a:t>FUTURE</a:t>
            </a:r>
            <a:r>
              <a:rPr sz="3300" spc="-110">
                <a:solidFill>
                  <a:srgbClr val="1CACE3"/>
                </a:solidFill>
              </a:rPr>
              <a:t> </a:t>
            </a:r>
            <a:r>
              <a:rPr sz="3300" spc="-15" smtClean="0">
                <a:solidFill>
                  <a:srgbClr val="1CACE3"/>
                </a:solidFill>
              </a:rPr>
              <a:t>SCOPE</a:t>
            </a:r>
            <a:r>
              <a:rPr dirty="0" sz="3300" lang="en-IN" spc="-15" smtClean="0">
                <a:solidFill>
                  <a:srgbClr val="1CACE3"/>
                </a:solidFill>
              </a:rPr>
              <a:t/>
            </a:r>
            <a:br>
              <a:rPr dirty="0" sz="3300" lang="en-IN" spc="-15" smtClean="0">
                <a:solidFill>
                  <a:srgbClr val="1CACE3"/>
                </a:solidFill>
              </a:rPr>
            </a:br>
            <a:r>
              <a:rPr dirty="0" sz="3300" lang="en-IN" spc="-15" smtClean="0">
                <a:solidFill>
                  <a:srgbClr val="1CACE3"/>
                </a:solidFill>
              </a:rPr>
              <a:t/>
            </a:r>
            <a:br>
              <a:rPr dirty="0" sz="3300" lang="en-IN" spc="-15" smtClean="0">
                <a:solidFill>
                  <a:srgbClr val="1CACE3"/>
                </a:solidFill>
              </a:rPr>
            </a:br>
            <a:r>
              <a:rPr dirty="0" sz="2000" lang="en-US" smtClean="0"/>
              <a:t>Advanced </a:t>
            </a:r>
            <a:r>
              <a:rPr dirty="0" sz="2000" lang="en-US" smtClean="0"/>
              <a:t>Natural Language Processing (NLP)</a:t>
            </a:r>
            <a:r>
              <a:rPr b="0" dirty="0" sz="2000" lang="en-US" smtClean="0"/>
              <a:t>: As NLP technologies evolve, </a:t>
            </a:r>
            <a:r>
              <a:rPr b="0" dirty="0" sz="2000" lang="en-US" err="1" smtClean="0"/>
              <a:t>chatbots</a:t>
            </a:r>
            <a:r>
              <a:rPr b="0" dirty="0" sz="2000" lang="en-US" smtClean="0"/>
              <a:t> will become more adept at understanding and generating human-like responses. This includes improvements in sentiment analysis, language translation, and contextual understanding.</a:t>
            </a:r>
            <a:br>
              <a:rPr b="0" dirty="0" sz="2000" lang="en-US" smtClean="0"/>
            </a:br>
            <a:r>
              <a:rPr dirty="0" sz="2000" lang="en-US" smtClean="0"/>
              <a:t>Integration with AI Assistants</a:t>
            </a:r>
            <a:r>
              <a:rPr b="0" dirty="0" sz="2000" lang="en-US" smtClean="0"/>
              <a:t>: </a:t>
            </a:r>
            <a:r>
              <a:rPr b="0" dirty="0" sz="2000" lang="en-US" err="1" smtClean="0"/>
              <a:t>Chatbots</a:t>
            </a:r>
            <a:r>
              <a:rPr b="0" dirty="0" sz="2000" lang="en-US" smtClean="0"/>
              <a:t> could seamlessly integrate with AI assistants like </a:t>
            </a:r>
            <a:r>
              <a:rPr b="0" dirty="0" sz="2000" lang="en-US" err="1" smtClean="0"/>
              <a:t>Siri</a:t>
            </a:r>
            <a:r>
              <a:rPr b="0" dirty="0" sz="2000" lang="en-US" smtClean="0"/>
              <a:t>, </a:t>
            </a:r>
            <a:r>
              <a:rPr b="0" dirty="0" sz="2000" lang="en-US" err="1" smtClean="0"/>
              <a:t>Alexa</a:t>
            </a:r>
            <a:r>
              <a:rPr b="0" dirty="0" sz="2000" lang="en-US" smtClean="0"/>
              <a:t>, or Google Assistant, providing a conversational interface for accessing various services and information.</a:t>
            </a:r>
            <a:br>
              <a:rPr b="0" dirty="0" sz="2000" lang="en-US" smtClean="0"/>
            </a:br>
            <a:r>
              <a:rPr dirty="0" sz="2000" lang="en-US" smtClean="0"/>
              <a:t>Emotional Intelligence</a:t>
            </a:r>
            <a:r>
              <a:rPr b="0" dirty="0" sz="2000" lang="en-US" smtClean="0"/>
              <a:t>: Future </a:t>
            </a:r>
            <a:r>
              <a:rPr b="0" dirty="0" sz="2000" lang="en-US" err="1" smtClean="0"/>
              <a:t>chatbots</a:t>
            </a:r>
            <a:r>
              <a:rPr b="0" dirty="0" sz="2000" lang="en-US" smtClean="0"/>
              <a:t> might be equipped with emotional intelligence, allowing them to recognize and respond to users' emotions. This could enhance user engagement and satisfaction.</a:t>
            </a:r>
            <a:br>
              <a:rPr b="0" dirty="0" sz="2000" lang="en-US" smtClean="0"/>
            </a:br>
            <a:r>
              <a:rPr dirty="0" sz="2000" lang="en-US" smtClean="0"/>
              <a:t>Multimodal Interaction</a:t>
            </a:r>
            <a:r>
              <a:rPr b="0" dirty="0" sz="2000" lang="en-US" smtClean="0"/>
              <a:t>: </a:t>
            </a:r>
            <a:r>
              <a:rPr b="0" dirty="0" sz="2000" lang="en-US" err="1" smtClean="0"/>
              <a:t>Chatbots</a:t>
            </a:r>
            <a:r>
              <a:rPr b="0" dirty="0" sz="2000" lang="en-US" smtClean="0"/>
              <a:t> could evolve to support multimodal interactions, including text, speech, images, and gestures. This would enable more versatile and intuitive communication.</a:t>
            </a:r>
            <a:br>
              <a:rPr b="0" dirty="0" sz="2000" lang="en-US" smtClean="0"/>
            </a:br>
            <a:r>
              <a:rPr dirty="0" sz="2000" lang="en-US" smtClean="0"/>
              <a:t>Personalization and Context Awareness</a:t>
            </a:r>
            <a:r>
              <a:rPr b="0" dirty="0" sz="2000" lang="en-US" smtClean="0"/>
              <a:t>: </a:t>
            </a:r>
            <a:r>
              <a:rPr b="0" dirty="0" sz="2000" lang="en-US" err="1" smtClean="0"/>
              <a:t>Chatbots</a:t>
            </a:r>
            <a:r>
              <a:rPr b="0" dirty="0" sz="2000" lang="en-US" smtClean="0"/>
              <a:t> could leverage data analytics and machine learning to personalize interactions based on users' preferences and past interactions. They could also become more context-aware, anticipating users' needs based on the conversation context.</a:t>
            </a:r>
            <a:r>
              <a:rPr b="0" dirty="0" sz="3600" lang="en-US" smtClean="0"/>
              <a:t/>
            </a:r>
            <a:br>
              <a:rPr b="0" dirty="0" sz="3600" lang="en-US" smtClean="0"/>
            </a:b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object 2"/>
          <p:cNvSpPr txBox="1">
            <a:spLocks noGrp="1"/>
          </p:cNvSpPr>
          <p:nvPr>
            <p:ph type="title"/>
          </p:nvPr>
        </p:nvSpPr>
        <p:spPr>
          <a:xfrm>
            <a:off x="660400" y="555307"/>
            <a:ext cx="10998200" cy="4004310"/>
          </a:xfrm>
          <a:prstGeom prst="rect"/>
        </p:spPr>
        <p:txBody>
          <a:bodyPr bIns="0" lIns="0" rIns="0" rtlCol="0" tIns="16510" vert="horz" wrap="square">
            <a:spAutoFit/>
          </a:bodyPr>
          <a:p>
            <a:r>
              <a:rPr sz="3950" spc="-5" smtClean="0">
                <a:solidFill>
                  <a:srgbClr val="1CACE3"/>
                </a:solidFill>
              </a:rPr>
              <a:t>R</a:t>
            </a:r>
            <a:r>
              <a:rPr sz="3950" spc="-10" smtClean="0">
                <a:solidFill>
                  <a:srgbClr val="1CACE3"/>
                </a:solidFill>
              </a:rPr>
              <a:t>E</a:t>
            </a:r>
            <a:r>
              <a:rPr sz="3950" spc="-15" smtClean="0">
                <a:solidFill>
                  <a:srgbClr val="1CACE3"/>
                </a:solidFill>
              </a:rPr>
              <a:t>F</a:t>
            </a:r>
            <a:r>
              <a:rPr sz="3950" spc="-10" smtClean="0">
                <a:solidFill>
                  <a:srgbClr val="1CACE3"/>
                </a:solidFill>
              </a:rPr>
              <a:t>E</a:t>
            </a:r>
            <a:r>
              <a:rPr sz="3950" spc="-5" smtClean="0">
                <a:solidFill>
                  <a:srgbClr val="1CACE3"/>
                </a:solidFill>
              </a:rPr>
              <a:t>R</a:t>
            </a:r>
            <a:r>
              <a:rPr sz="3950" spc="-10" smtClean="0">
                <a:solidFill>
                  <a:srgbClr val="1CACE3"/>
                </a:solidFill>
              </a:rPr>
              <a:t>E</a:t>
            </a:r>
            <a:r>
              <a:rPr sz="3950" spc="-5" smtClean="0">
                <a:solidFill>
                  <a:srgbClr val="1CACE3"/>
                </a:solidFill>
              </a:rPr>
              <a:t>NC</a:t>
            </a:r>
            <a:r>
              <a:rPr sz="3950" spc="-10" smtClean="0">
                <a:solidFill>
                  <a:srgbClr val="1CACE3"/>
                </a:solidFill>
              </a:rPr>
              <a:t>E</a:t>
            </a:r>
            <a:r>
              <a:rPr sz="3950" spc="20" smtClean="0">
                <a:solidFill>
                  <a:srgbClr val="1CACE3"/>
                </a:solidFill>
              </a:rPr>
              <a:t>S</a:t>
            </a:r>
            <a:r>
              <a:rPr dirty="0" sz="3950" lang="en-IN" spc="20" smtClean="0">
                <a:solidFill>
                  <a:srgbClr val="1CACE3"/>
                </a:solidFill>
              </a:rPr>
              <a:t/>
            </a:r>
            <a:br>
              <a:rPr dirty="0" sz="3950" lang="en-IN" spc="20" smtClean="0">
                <a:solidFill>
                  <a:srgbClr val="1CACE3"/>
                </a:solidFill>
              </a:rPr>
            </a:br>
            <a:r>
              <a:rPr dirty="0" sz="3950" lang="en-IN" spc="20" smtClean="0">
                <a:solidFill>
                  <a:srgbClr val="1CACE3"/>
                </a:solidFill>
              </a:rPr>
              <a:t> </a:t>
            </a:r>
            <a:r>
              <a:rPr b="0" dirty="0" sz="2800" lang="en-US" smtClean="0"/>
              <a:t>List </a:t>
            </a:r>
            <a:r>
              <a:rPr b="0" dirty="0" sz="2800" lang="en-US" smtClean="0"/>
              <a:t>of resources used for building the </a:t>
            </a:r>
            <a:r>
              <a:rPr b="0" dirty="0" sz="2800" lang="en-US" err="1" smtClean="0"/>
              <a:t>chatbot</a:t>
            </a:r>
            <a:r>
              <a:rPr b="0" dirty="0" sz="2800" lang="en-US" smtClean="0"/>
              <a:t> (libraries, tutorials, documentation).</a:t>
            </a:r>
            <a:br>
              <a:rPr b="0" dirty="0" sz="2800" lang="en-US" smtClean="0"/>
            </a:br>
            <a:r>
              <a:rPr b="0" dirty="0" sz="2800" lang="en-US" smtClean="0"/>
              <a:t> This </a:t>
            </a:r>
            <a:r>
              <a:rPr b="0" dirty="0" sz="2800" lang="en-US" smtClean="0"/>
              <a:t>outline provides a structured approach to building your first Python </a:t>
            </a:r>
            <a:r>
              <a:rPr b="0" dirty="0" sz="2800" lang="en-US" err="1" smtClean="0"/>
              <a:t>chatbot</a:t>
            </a:r>
            <a:r>
              <a:rPr b="0" dirty="0" sz="2800" lang="en-US" smtClean="0"/>
              <a:t> project, covering everything from setup to deployment. Feel free to adapt it based on your specific requirements and preferences.</a:t>
            </a:r>
            <a:br>
              <a:rPr b="0" dirty="0" sz="2800" lang="en-US" smtClean="0"/>
            </a:br>
            <a:r>
              <a:rPr b="0" dirty="0" sz="2800" lang="en-US" smtClean="0"/>
              <a:t>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object 2"/>
          <p:cNvSpPr txBox="1">
            <a:spLocks noGrp="1"/>
          </p:cNvSpPr>
          <p:nvPr>
            <p:ph type="title"/>
          </p:nvPr>
        </p:nvSpPr>
        <p:spPr>
          <a:xfrm>
            <a:off x="4800600" y="3352800"/>
            <a:ext cx="2514600" cy="439223"/>
          </a:xfrm>
          <a:prstGeom prst="rect"/>
        </p:spPr>
        <p:txBody>
          <a:bodyPr bIns="0" lIns="0" rIns="0" rtlCol="0" tIns="15875" vert="horz" wrap="square">
            <a:spAutoFit/>
          </a:bodyPr>
          <a:p>
            <a:pPr marL="50165">
              <a:lnSpc>
                <a:spcPct val="100000"/>
              </a:lnSpc>
              <a:spcBef>
                <a:spcPts val="125"/>
              </a:spcBef>
            </a:pPr>
            <a:r>
              <a:rPr dirty="0" spc="30">
                <a:solidFill>
                  <a:srgbClr val="FF0000"/>
                </a:solidFill>
              </a:rPr>
              <a:t>THANK</a:t>
            </a:r>
            <a:r>
              <a:rPr dirty="0" spc="-145">
                <a:solidFill>
                  <a:srgbClr val="FF0000"/>
                </a:solidFill>
              </a:rPr>
              <a:t> </a:t>
            </a:r>
            <a:r>
              <a:rPr dirty="0" spc="25">
                <a:solidFill>
                  <a:srgbClr val="FF0000"/>
                </a:solidFill>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1" name="object 2"/>
          <p:cNvSpPr txBox="1">
            <a:spLocks noGrp="1"/>
          </p:cNvSpPr>
          <p:nvPr>
            <p:ph type="title"/>
          </p:nvPr>
        </p:nvSpPr>
        <p:spPr>
          <a:xfrm>
            <a:off x="929005" y="1391602"/>
            <a:ext cx="1575435" cy="448945"/>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2" name="object 3"/>
          <p:cNvSpPr txBox="1"/>
          <p:nvPr/>
        </p:nvSpPr>
        <p:spPr>
          <a:xfrm>
            <a:off x="917575" y="1952988"/>
            <a:ext cx="4178300" cy="400240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object 2"/>
          <p:cNvSpPr txBox="1">
            <a:spLocks noGrp="1"/>
          </p:cNvSpPr>
          <p:nvPr>
            <p:ph type="title"/>
          </p:nvPr>
        </p:nvSpPr>
        <p:spPr>
          <a:xfrm>
            <a:off x="381000" y="513361"/>
            <a:ext cx="11430000" cy="6747509"/>
          </a:xfrm>
          <a:prstGeom prst="rect"/>
          <a:noFill/>
        </p:spPr>
        <p:txBody>
          <a:bodyPr bIns="0" lIns="0" rIns="0" rtlCol="0" tIns="16510" vert="horz" wrap="square">
            <a:spAutoFit/>
          </a:bodyPr>
          <a:p>
            <a:r>
              <a:rPr sz="3950" spc="-5">
                <a:solidFill>
                  <a:srgbClr val="1CACE3"/>
                </a:solidFill>
              </a:rPr>
              <a:t>PROBLEM</a:t>
            </a:r>
            <a:r>
              <a:rPr sz="3950" spc="204">
                <a:solidFill>
                  <a:srgbClr val="1CACE3"/>
                </a:solidFill>
              </a:rPr>
              <a:t> </a:t>
            </a:r>
            <a:r>
              <a:rPr sz="3950" spc="-75" smtClean="0">
                <a:solidFill>
                  <a:srgbClr val="1CACE3"/>
                </a:solidFill>
              </a:rPr>
              <a:t>STATEMENT</a:t>
            </a:r>
            <a:r>
              <a:rPr dirty="0" sz="3950" lang="en-IN" spc="-75" smtClean="0">
                <a:solidFill>
                  <a:srgbClr val="1CACE3"/>
                </a:solidFill>
              </a:rPr>
              <a:t/>
            </a:r>
            <a:br>
              <a:rPr dirty="0" sz="3950" lang="en-IN" spc="-75" smtClean="0">
                <a:solidFill>
                  <a:srgbClr val="1CACE3"/>
                </a:solidFill>
              </a:rPr>
            </a:br>
            <a:r>
              <a:rPr dirty="0" sz="3950" lang="en-IN" spc="-75" smtClean="0">
                <a:solidFill>
                  <a:srgbClr val="1CACE3"/>
                </a:solidFill>
              </a:rPr>
              <a:t> </a:t>
            </a:r>
            <a:r>
              <a:rPr b="0" dirty="0" sz="2800" lang="en-US" err="1" smtClean="0"/>
              <a:t>Chatbots</a:t>
            </a:r>
            <a:r>
              <a:rPr b="0" dirty="0" sz="2800" lang="en-US" smtClean="0"/>
              <a:t> are extremely helpful for business organizations and also the customers. The majority of people prefer to talk directly from a </a:t>
            </a:r>
            <a:r>
              <a:rPr b="0" dirty="0" sz="2800" lang="en-US" err="1" smtClean="0"/>
              <a:t>chatbox</a:t>
            </a:r>
            <a:r>
              <a:rPr b="0" dirty="0" sz="2800" lang="en-US" smtClean="0"/>
              <a:t> instead of calling service centers. </a:t>
            </a:r>
            <a:r>
              <a:rPr b="0" dirty="0" sz="2800" lang="en-US" err="1" smtClean="0"/>
              <a:t>Facebook</a:t>
            </a:r>
            <a:r>
              <a:rPr b="0" dirty="0" sz="2800" lang="en-US" smtClean="0"/>
              <a:t> released data that proved the value of bots. More than 2 billion messages are sent between people and companies monthly. The </a:t>
            </a:r>
            <a:r>
              <a:rPr b="0" dirty="0" sz="2800" lang="en-US" err="1" smtClean="0"/>
              <a:t>HubSpot</a:t>
            </a:r>
            <a:r>
              <a:rPr b="0" dirty="0" sz="2800" lang="en-US" smtClean="0"/>
              <a:t> research tells us that 71% of people want to get customer support from messaging apps. It is a quick way to get their problems solved so </a:t>
            </a:r>
            <a:r>
              <a:rPr b="0" dirty="0" sz="2800" lang="en-US" err="1" smtClean="0"/>
              <a:t>chatbots</a:t>
            </a:r>
            <a:r>
              <a:rPr b="0" dirty="0" sz="2800" lang="en-US" smtClean="0"/>
              <a:t> have a bright future in organizations.</a:t>
            </a:r>
            <a:br>
              <a:rPr b="0" dirty="0" sz="2800" lang="en-US" smtClean="0"/>
            </a:br>
            <a:r>
              <a:rPr b="0" dirty="0" sz="2800" lang="en-US" smtClean="0"/>
              <a:t>  Today we are going to build an exciting project on </a:t>
            </a:r>
            <a:r>
              <a:rPr b="0" dirty="0" sz="2800" lang="en-US" err="1" smtClean="0"/>
              <a:t>Chatbot</a:t>
            </a:r>
            <a:r>
              <a:rPr b="0" dirty="0" sz="2800" lang="en-US" smtClean="0"/>
              <a:t>. We will implement a </a:t>
            </a:r>
            <a:r>
              <a:rPr b="0" dirty="0" sz="2800" lang="en-US" err="1" smtClean="0"/>
              <a:t>chatbot</a:t>
            </a:r>
            <a:r>
              <a:rPr b="0" dirty="0" sz="2800" lang="en-US" smtClean="0"/>
              <a:t> from scratch that will be able to understand what the user is talking about and give an appropriate response.</a:t>
            </a:r>
            <a:br>
              <a:rPr b="0" dirty="0" sz="2800" lang="en-US" smtClean="0"/>
            </a:br>
            <a:r>
              <a:rPr b="0" dirty="0" sz="2800" lang="en-US" smtClean="0"/>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object 2"/>
          <p:cNvSpPr txBox="1">
            <a:spLocks noGrp="1"/>
          </p:cNvSpPr>
          <p:nvPr>
            <p:ph type="title"/>
          </p:nvPr>
        </p:nvSpPr>
        <p:spPr>
          <a:xfrm>
            <a:off x="660400" y="555306"/>
            <a:ext cx="11074400" cy="10151110"/>
          </a:xfrm>
          <a:prstGeom prst="rect"/>
        </p:spPr>
        <p:txBody>
          <a:bodyPr bIns="0" lIns="0" rIns="0" rtlCol="0" tIns="16510" vert="horz" wrap="square">
            <a:spAutoFit/>
          </a:bodyPr>
          <a:p>
            <a:r>
              <a:rPr sz="3950" spc="-5">
                <a:solidFill>
                  <a:srgbClr val="1CACE3"/>
                </a:solidFill>
              </a:rPr>
              <a:t>PROPOSED</a:t>
            </a:r>
            <a:r>
              <a:rPr sz="3950" spc="254">
                <a:solidFill>
                  <a:srgbClr val="1CACE3"/>
                </a:solidFill>
              </a:rPr>
              <a:t> </a:t>
            </a:r>
            <a:r>
              <a:rPr sz="3950" smtClean="0">
                <a:solidFill>
                  <a:srgbClr val="1CACE3"/>
                </a:solidFill>
              </a:rPr>
              <a:t>SOLUTION</a:t>
            </a:r>
            <a:r>
              <a:rPr dirty="0" sz="3950" lang="en-IN" smtClean="0">
                <a:solidFill>
                  <a:srgbClr val="1CACE3"/>
                </a:solidFill>
              </a:rPr>
              <a:t/>
            </a:r>
            <a:br>
              <a:rPr dirty="0" sz="3950" lang="en-IN" smtClean="0">
                <a:solidFill>
                  <a:srgbClr val="1CACE3"/>
                </a:solidFill>
              </a:rPr>
            </a:br>
            <a:r>
              <a:rPr dirty="0" sz="3950" lang="en-IN" smtClean="0">
                <a:solidFill>
                  <a:srgbClr val="1CACE3"/>
                </a:solidFill>
              </a:rPr>
              <a:t> </a:t>
            </a:r>
            <a:r>
              <a:rPr dirty="0" sz="1600" lang="en-IN" smtClean="0">
                <a:solidFill>
                  <a:srgbClr val="1CACE3"/>
                </a:solidFill>
              </a:rPr>
              <a:t>1</a:t>
            </a:r>
            <a:r>
              <a:rPr dirty="0" sz="1600" lang="en-IN" smtClean="0">
                <a:solidFill>
                  <a:srgbClr val="1CACE3"/>
                </a:solidFill>
              </a:rPr>
              <a:t>)  </a:t>
            </a:r>
            <a:r>
              <a:rPr b="0" dirty="0" sz="1800" lang="en-US" smtClean="0"/>
              <a:t>Create a new python file and name it as </a:t>
            </a:r>
            <a:r>
              <a:rPr b="0" dirty="0" sz="1800" lang="en-US" err="1" smtClean="0"/>
              <a:t>train_chatbot</a:t>
            </a:r>
            <a:r>
              <a:rPr b="0" dirty="0" sz="1800" lang="en-US" smtClean="0"/>
              <a:t> and then we are going to import all the required modules. After that, we will read the JSON data file in our Python program.</a:t>
            </a:r>
            <a:br>
              <a:rPr b="0" dirty="0" sz="1800" lang="en-US" smtClean="0"/>
            </a:br>
            <a:r>
              <a:rPr b="0" dirty="0" sz="1800" lang="en-US" smtClean="0"/>
              <a:t>  2</a:t>
            </a:r>
            <a:r>
              <a:rPr b="0" dirty="0" sz="1800" lang="en-US" smtClean="0"/>
              <a:t>)  The model cannot take the raw data. It has to go through a lot of pre-processing for the machine to easily understand. For textual data, there are many preprocessing techniques available. The first technique is tokenizing, in which we break the sentences into words.</a:t>
            </a:r>
            <a:br>
              <a:rPr b="0" dirty="0" sz="1800" lang="en-US" smtClean="0"/>
            </a:br>
            <a:r>
              <a:rPr b="0" dirty="0" sz="1800" lang="en-US" smtClean="0"/>
              <a:t>By observing the intents file, we can see that each tag contains a list of patterns and responses. We tokenize each pattern and add the words in a list. Also, we create a list of classes and documents to add all the intents associated with patterns.</a:t>
            </a:r>
            <a:br>
              <a:rPr b="0" dirty="0" sz="1800" lang="en-US" smtClean="0"/>
            </a:br>
            <a:r>
              <a:rPr b="0" dirty="0" sz="1800" lang="en-US" smtClean="0"/>
              <a:t>  3</a:t>
            </a:r>
            <a:r>
              <a:rPr b="0" dirty="0" sz="1800" lang="en-US" smtClean="0"/>
              <a:t>)  To train the model, we will convert each input pattern into numbers. First, we will lemmatize each word of the pattern and create a list of zeroes of the same length as the total number of words. We will set value 1 to only those indexes that contain the word in the patterns. In the same way, we will create the output by setting 1 to the class input the pattern belongs to.</a:t>
            </a:r>
            <a:br>
              <a:rPr b="0" dirty="0" sz="1800" lang="en-US" smtClean="0"/>
            </a:br>
            <a:r>
              <a:rPr b="0" dirty="0" sz="1800" lang="en-US" smtClean="0"/>
              <a:t>  4</a:t>
            </a:r>
            <a:r>
              <a:rPr b="0" dirty="0" sz="1800" lang="en-US" smtClean="0"/>
              <a:t>)  The architecture of our model will be a neural network consisting of 3 dense layers. The first layer has 128 neurons, the second one has 64 and the last layer will have the same neurons as the number of classes. The dropout layers are introduced to reduce </a:t>
            </a:r>
            <a:r>
              <a:rPr b="0" dirty="0" sz="1800" lang="en-US" err="1" smtClean="0"/>
              <a:t>overfitting</a:t>
            </a:r>
            <a:r>
              <a:rPr b="0" dirty="0" sz="1800" lang="en-US" smtClean="0"/>
              <a:t> of the model. We have used the SGD optimizer and fit the data to start the training of the model. After the training of 200 epochs is completed, we then save the trained model using the </a:t>
            </a:r>
            <a:r>
              <a:rPr b="0" dirty="0" sz="1800" lang="en-US" err="1" smtClean="0"/>
              <a:t>Keras</a:t>
            </a:r>
            <a:r>
              <a:rPr b="0" dirty="0" sz="1800" lang="en-US" smtClean="0"/>
              <a:t> </a:t>
            </a:r>
            <a:r>
              <a:rPr b="0" dirty="0" sz="1800" lang="en-US" err="1" smtClean="0"/>
              <a:t>model.save</a:t>
            </a:r>
            <a:r>
              <a:rPr b="0" dirty="0" sz="1800" lang="en-US" smtClean="0"/>
              <a:t>(“chatbot_model.h5”) function.</a:t>
            </a:r>
            <a:br>
              <a:rPr b="0" dirty="0" sz="1800" lang="en-US" smtClean="0"/>
            </a:br>
            <a:r>
              <a:rPr dirty="0" sz="1800" lang="en-IN" smtClean="0">
                <a:solidFill>
                  <a:srgbClr val="1CACE3"/>
                </a:solidFill>
              </a:rPr>
              <a:t/>
            </a:r>
            <a:br>
              <a:rPr dirty="0" sz="1800" lang="en-IN" smtClean="0">
                <a:solidFill>
                  <a:srgbClr val="1CACE3"/>
                </a:solidFill>
              </a:rPr>
            </a:br>
            <a:r>
              <a:rPr dirty="0" sz="3200" lang="en-IN" smtClean="0">
                <a:solidFill>
                  <a:srgbClr val="1CACE3"/>
                </a:solidFill>
              </a:rPr>
              <a:t/>
            </a:r>
            <a:br>
              <a:rPr dirty="0" sz="3200" lang="en-IN" smtClean="0">
                <a:solidFill>
                  <a:srgbClr val="1CACE3"/>
                </a:solidFill>
              </a:rPr>
            </a:br>
            <a:r>
              <a:rPr dirty="0" sz="3950" lang="en-IN" smtClean="0">
                <a:solidFill>
                  <a:srgbClr val="1CACE3"/>
                </a:solidFill>
              </a:rPr>
              <a:t/>
            </a:r>
            <a:br>
              <a:rPr dirty="0" sz="3950" lang="en-IN" smtClean="0">
                <a:solidFill>
                  <a:srgbClr val="1CACE3"/>
                </a:solidFill>
              </a:rPr>
            </a:br>
            <a:r>
              <a:rPr dirty="0" sz="3950" lang="en-IN" smtClean="0">
                <a:solidFill>
                  <a:srgbClr val="1CACE3"/>
                </a:solidFill>
              </a:rPr>
              <a:t/>
            </a:r>
            <a:br>
              <a:rPr dirty="0" sz="3950" lang="en-IN" smtClean="0">
                <a:solidFill>
                  <a:srgbClr val="1CACE3"/>
                </a:solidFill>
              </a:rPr>
            </a:br>
            <a:r>
              <a:rPr dirty="0" sz="3950" lang="en-IN" smtClean="0">
                <a:solidFill>
                  <a:srgbClr val="1CACE3"/>
                </a:solidFill>
              </a:rPr>
              <a:t/>
            </a:r>
            <a:br>
              <a:rPr dirty="0" sz="3950" lang="en-IN" smtClean="0">
                <a:solidFill>
                  <a:srgbClr val="1CACE3"/>
                </a:solidFill>
              </a:rPr>
            </a:br>
            <a:r>
              <a:rPr dirty="0" sz="3950" lang="en-IN" smtClean="0">
                <a:solidFill>
                  <a:srgbClr val="1CACE3"/>
                </a:solidFill>
              </a:rPr>
              <a:t/>
            </a:r>
            <a:br>
              <a:rPr dirty="0" sz="3950" lang="en-IN" smtClean="0">
                <a:solidFill>
                  <a:srgbClr val="1CACE3"/>
                </a:solidFill>
              </a:rPr>
            </a:br>
            <a:r>
              <a:rPr dirty="0" sz="3950" lang="en-IN" smtClean="0">
                <a:solidFill>
                  <a:srgbClr val="1CACE3"/>
                </a:solidFill>
              </a:rPr>
              <a:t> </a:t>
            </a:r>
            <a:endParaRPr sz="39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object 2"/>
          <p:cNvSpPr txBox="1">
            <a:spLocks noGrp="1"/>
          </p:cNvSpPr>
          <p:nvPr>
            <p:ph type="title"/>
          </p:nvPr>
        </p:nvSpPr>
        <p:spPr>
          <a:xfrm>
            <a:off x="342900" y="618570"/>
            <a:ext cx="11506200" cy="7560309"/>
          </a:xfrm>
          <a:prstGeom prst="rect"/>
        </p:spPr>
        <p:txBody>
          <a:bodyPr bIns="0" lIns="0" rIns="0" rtlCol="0" tIns="16510" vert="horz" wrap="square">
            <a:spAutoFit/>
          </a:bodyPr>
          <a:p>
            <a:r>
              <a:rPr sz="3950" spc="-5" smtClean="0">
                <a:solidFill>
                  <a:srgbClr val="1CACE3"/>
                </a:solidFill>
              </a:rPr>
              <a:t>SYSTEM</a:t>
            </a:r>
            <a:r>
              <a:rPr dirty="0" sz="3950" lang="en-IN" spc="-5" smtClean="0">
                <a:solidFill>
                  <a:srgbClr val="1CACE3"/>
                </a:solidFill>
              </a:rPr>
              <a:t> </a:t>
            </a:r>
            <a:r>
              <a:rPr sz="3950" spc="-15" smtClean="0">
                <a:solidFill>
                  <a:srgbClr val="1CACE3"/>
                </a:solidFill>
              </a:rPr>
              <a:t>APPROACH</a:t>
            </a:r>
            <a:r>
              <a:rPr dirty="0" sz="3950" lang="en-IN" spc="-15" smtClean="0">
                <a:solidFill>
                  <a:srgbClr val="1CACE3"/>
                </a:solidFill>
              </a:rPr>
              <a:t/>
            </a:r>
            <a:br>
              <a:rPr dirty="0" sz="3950" lang="en-IN" spc="-15" smtClean="0">
                <a:solidFill>
                  <a:srgbClr val="1CACE3"/>
                </a:solidFill>
              </a:rPr>
            </a:br>
            <a:r>
              <a:rPr dirty="0" sz="3950" lang="en-IN" spc="-15" smtClean="0">
                <a:solidFill>
                  <a:srgbClr val="1CACE3"/>
                </a:solidFill>
              </a:rPr>
              <a:t> </a:t>
            </a:r>
            <a:r>
              <a:rPr dirty="0" sz="3950" lang="en-IN" spc="-15" smtClean="0">
                <a:solidFill>
                  <a:srgbClr val="1CACE3"/>
                </a:solidFill>
              </a:rPr>
              <a:t> </a:t>
            </a:r>
            <a:r>
              <a:rPr b="0" dirty="0" sz="2400" lang="en-US" err="1" smtClean="0"/>
              <a:t>Chatbots</a:t>
            </a:r>
            <a:r>
              <a:rPr b="0" dirty="0" sz="2400" lang="en-US" smtClean="0"/>
              <a:t> </a:t>
            </a:r>
            <a:r>
              <a:rPr b="0" dirty="0" sz="2400" lang="en-US" smtClean="0"/>
              <a:t>are nothing but an intelligent piece of software that can interact and communicate with people just like humans. Interesting, isn’t it? So now let's see how they actually work.</a:t>
            </a:r>
            <a:br>
              <a:rPr b="0" dirty="0" sz="2400" lang="en-US" smtClean="0"/>
            </a:br>
            <a:r>
              <a:rPr b="0" dirty="0" sz="2400" lang="en-US" smtClean="0"/>
              <a:t>All </a:t>
            </a:r>
            <a:r>
              <a:rPr b="0" dirty="0" sz="2400" lang="en-US" err="1" smtClean="0"/>
              <a:t>chatbots</a:t>
            </a:r>
            <a:r>
              <a:rPr b="0" dirty="0" sz="2400" lang="en-US" smtClean="0"/>
              <a:t> come under the NLP (Natural Language Processing) concepts. NLP is Composed of two things:</a:t>
            </a:r>
            <a:br>
              <a:rPr b="0" dirty="0" sz="2400" lang="en-US" smtClean="0"/>
            </a:br>
            <a:r>
              <a:rPr dirty="0" sz="2400" lang="en-US" smtClean="0"/>
              <a:t>NLU</a:t>
            </a:r>
            <a:r>
              <a:rPr b="0" dirty="0" sz="2400" lang="en-US" smtClean="0"/>
              <a:t> (Natural Language Understanding): The ability of machines to understand human language like English.</a:t>
            </a:r>
            <a:br>
              <a:rPr b="0" dirty="0" sz="2400" lang="en-US" smtClean="0"/>
            </a:br>
            <a:r>
              <a:rPr dirty="0" sz="2400" lang="en-US" smtClean="0"/>
              <a:t>NLG</a:t>
            </a:r>
            <a:r>
              <a:rPr b="0" dirty="0" sz="2400" lang="en-US" smtClean="0"/>
              <a:t> (Natural Language Generation): The ability of a machine to generate text similar to human written sentences.</a:t>
            </a:r>
            <a:br>
              <a:rPr b="0" dirty="0" sz="2400" lang="en-US" smtClean="0"/>
            </a:br>
            <a:r>
              <a:rPr b="0" dirty="0" sz="2400" lang="en-US" smtClean="0"/>
              <a:t>Imagine a user asking a question to a </a:t>
            </a:r>
            <a:r>
              <a:rPr b="0" dirty="0" sz="2400" lang="en-US" err="1" smtClean="0"/>
              <a:t>chatbot</a:t>
            </a:r>
            <a:r>
              <a:rPr b="0" dirty="0" sz="2400" lang="en-US" smtClean="0"/>
              <a:t>: “Hey, what’s on the news today?”</a:t>
            </a:r>
            <a:br>
              <a:rPr b="0" dirty="0" sz="2400" lang="en-US" smtClean="0"/>
            </a:br>
            <a:r>
              <a:rPr b="0" dirty="0" sz="2400" lang="en-US" smtClean="0"/>
              <a:t>The </a:t>
            </a:r>
            <a:r>
              <a:rPr b="0" dirty="0" sz="2400" lang="en-US" err="1" smtClean="0"/>
              <a:t>chatbot</a:t>
            </a:r>
            <a:r>
              <a:rPr b="0" dirty="0" sz="2400" lang="en-US" smtClean="0"/>
              <a:t> will break down the user sentence into two things: intent and an entity. </a:t>
            </a:r>
            <a:r>
              <a:rPr b="0" dirty="0" sz="2400" lang="en-US" smtClean="0"/>
              <a:t>     The </a:t>
            </a:r>
            <a:r>
              <a:rPr b="0" dirty="0" sz="2400" lang="en-US" smtClean="0"/>
              <a:t>intent for this sentence could be </a:t>
            </a:r>
            <a:r>
              <a:rPr b="0" dirty="0" sz="2400" lang="en-US" err="1" smtClean="0"/>
              <a:t>get_news</a:t>
            </a:r>
            <a:r>
              <a:rPr b="0" dirty="0" sz="2400" lang="en-US" smtClean="0"/>
              <a:t> as it refers to an action the user wants to perform. The entity tells specific details about the intent, so "today" will be the entity. So this way, a machine learning model is used to recognize the intents and entities of the chat.</a:t>
            </a:r>
            <a:br>
              <a:rPr b="0" dirty="0" sz="2400" lang="en-US" smtClean="0"/>
            </a:b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object 2"/>
          <p:cNvSpPr txBox="1">
            <a:spLocks noGrp="1"/>
          </p:cNvSpPr>
          <p:nvPr>
            <p:ph type="title"/>
          </p:nvPr>
        </p:nvSpPr>
        <p:spPr>
          <a:xfrm>
            <a:off x="660400" y="555306"/>
            <a:ext cx="11150600" cy="6417310"/>
          </a:xfrm>
          <a:prstGeom prst="rect"/>
        </p:spPr>
        <p:txBody>
          <a:bodyPr bIns="0" lIns="0" rIns="0" rtlCol="0" tIns="16510" vert="horz" wrap="square">
            <a:spAutoFit/>
          </a:bodyPr>
          <a:p>
            <a:pPr marL="12700" rtl="0">
              <a:spcBef>
                <a:spcPts val="130"/>
              </a:spcBef>
            </a:pPr>
            <a:r>
              <a:rPr dirty="0" sz="3950" spc="-10">
                <a:solidFill>
                  <a:srgbClr val="1CACE3"/>
                </a:solidFill>
              </a:rPr>
              <a:t>ALGORITHM</a:t>
            </a:r>
            <a:r>
              <a:rPr dirty="0" sz="3950" spc="350">
                <a:solidFill>
                  <a:srgbClr val="1CACE3"/>
                </a:solidFill>
              </a:rPr>
              <a:t> </a:t>
            </a:r>
            <a:r>
              <a:rPr sz="3950" spc="20">
                <a:solidFill>
                  <a:srgbClr val="1CACE3"/>
                </a:solidFill>
              </a:rPr>
              <a:t>&amp;</a:t>
            </a:r>
            <a:r>
              <a:rPr sz="3950" spc="-20">
                <a:solidFill>
                  <a:srgbClr val="1CACE3"/>
                </a:solidFill>
              </a:rPr>
              <a:t> </a:t>
            </a:r>
            <a:r>
              <a:rPr sz="3950" spc="5" smtClean="0">
                <a:solidFill>
                  <a:srgbClr val="1CACE3"/>
                </a:solidFill>
              </a:rPr>
              <a:t>DEPLOYMENT</a:t>
            </a:r>
            <a:r>
              <a:rPr dirty="0" sz="3950" lang="en-IN" spc="5" smtClean="0">
                <a:solidFill>
                  <a:srgbClr val="1CACE3"/>
                </a:solidFill>
              </a:rPr>
              <a:t/>
            </a:r>
            <a:br>
              <a:rPr dirty="0" sz="3950" lang="en-IN" spc="5" smtClean="0">
                <a:solidFill>
                  <a:srgbClr val="1CACE3"/>
                </a:solidFill>
              </a:rPr>
            </a:br>
            <a:r>
              <a:rPr dirty="0" sz="3950" lang="en-IN" spc="5" smtClean="0">
                <a:solidFill>
                  <a:srgbClr val="1CACE3"/>
                </a:solidFill>
              </a:rPr>
              <a:t/>
            </a:r>
            <a:br>
              <a:rPr dirty="0" sz="3950" lang="en-IN" spc="5" smtClean="0">
                <a:solidFill>
                  <a:srgbClr val="1CACE3"/>
                </a:solidFill>
              </a:rPr>
            </a:br>
            <a:r>
              <a:rPr dirty="0" sz="4000" lang="en-IN" spc="5" smtClean="0">
                <a:solidFill>
                  <a:schemeClr val="tx1"/>
                </a:solidFill>
              </a:rPr>
              <a:t>1)</a:t>
            </a:r>
            <a:r>
              <a:rPr dirty="0" sz="4000" lang="en-US" smtClean="0">
                <a:solidFill>
                  <a:schemeClr val="tx1"/>
                </a:solidFill>
              </a:rPr>
              <a:t>  Import Libraries and Load the Data</a:t>
            </a:r>
            <a:br>
              <a:rPr dirty="0" sz="4000" lang="en-US" smtClean="0">
                <a:solidFill>
                  <a:schemeClr val="tx1"/>
                </a:solidFill>
              </a:rPr>
            </a:br>
            <a:r>
              <a:rPr dirty="0" sz="4000" lang="en-US" smtClean="0">
                <a:solidFill>
                  <a:schemeClr val="tx1"/>
                </a:solidFill>
              </a:rPr>
              <a:t>2)  </a:t>
            </a:r>
            <a:r>
              <a:rPr dirty="0" sz="4000" lang="en-US" smtClean="0"/>
              <a:t>Preprocessing the Data</a:t>
            </a:r>
            <a:br>
              <a:rPr dirty="0" sz="4000" lang="en-US" smtClean="0"/>
            </a:br>
            <a:r>
              <a:rPr dirty="0" sz="4000" lang="en-US" smtClean="0"/>
              <a:t>3) Create Training and Testing Data</a:t>
            </a:r>
            <a:br>
              <a:rPr dirty="0" sz="4000" lang="en-US" smtClean="0"/>
            </a:br>
            <a:r>
              <a:rPr dirty="0" sz="4000" lang="en-US" smtClean="0"/>
              <a:t>4) Training the Model</a:t>
            </a:r>
            <a:br>
              <a:rPr dirty="0" sz="4000" lang="en-US" smtClean="0"/>
            </a:br>
            <a:r>
              <a:rPr dirty="0" sz="4000" lang="en-US" smtClean="0"/>
              <a:t>5) Interacting With the </a:t>
            </a:r>
            <a:r>
              <a:rPr dirty="0" sz="4000" lang="en-US" err="1" smtClean="0"/>
              <a:t>Chatbot</a:t>
            </a:r>
            <a:r>
              <a:rPr dirty="0" sz="4000" lang="en-US" smtClean="0"/>
              <a:t/>
            </a:r>
            <a:br>
              <a:rPr dirty="0" sz="4000" lang="en-US" smtClean="0"/>
            </a:br>
            <a:r>
              <a:rPr dirty="0" sz="4000" lang="en-US" smtClean="0"/>
              <a:t>6) Running the </a:t>
            </a:r>
            <a:r>
              <a:rPr dirty="0" sz="4000" lang="en-US" err="1" smtClean="0"/>
              <a:t>Chatbot</a:t>
            </a:r>
            <a:r>
              <a:rPr dirty="0" sz="4000" lang="en-US" smtClean="0"/>
              <a:t/>
            </a:r>
            <a:br>
              <a:rPr dirty="0" sz="4000" lang="en-US" smtClean="0"/>
            </a:br>
            <a:r>
              <a:rPr dirty="0" sz="4000" lang="en-US" smtClean="0"/>
              <a:t/>
            </a:r>
            <a:br>
              <a:rPr dirty="0" sz="4000" lang="en-US" smtClean="0"/>
            </a:br>
            <a:endParaRPr sz="39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3" descr="Chatbot-decision-algorithm (1).png"/>
          <p:cNvPicPr>
            <a:picLocks noChangeAspect="1"/>
          </p:cNvPicPr>
          <p:nvPr/>
        </p:nvPicPr>
        <p:blipFill>
          <a:blip xmlns:r="http://schemas.openxmlformats.org/officeDocument/2006/relationships" r:embed="rId1"/>
          <a:stretch>
            <a:fillRect/>
          </a:stretch>
        </p:blipFill>
        <p:spPr>
          <a:xfrm>
            <a:off x="762000" y="1219200"/>
            <a:ext cx="10744200" cy="396239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1"/>
          <p:cNvSpPr>
            <a:spLocks noGrp="1"/>
          </p:cNvSpPr>
          <p:nvPr>
            <p:ph type="title"/>
          </p:nvPr>
        </p:nvSpPr>
        <p:spPr>
          <a:xfrm>
            <a:off x="762000" y="609600"/>
            <a:ext cx="2165858" cy="888999"/>
          </a:xfrm>
        </p:spPr>
        <p:txBody>
          <a:bodyPr/>
          <a:p>
            <a:r>
              <a:rPr dirty="0" lang="en-IN" smtClean="0">
                <a:solidFill>
                  <a:schemeClr val="tx2">
                    <a:lumMod val="40000"/>
                    <a:lumOff val="60000"/>
                  </a:schemeClr>
                </a:solidFill>
              </a:rPr>
              <a:t>CODING :</a:t>
            </a:r>
            <a:br>
              <a:rPr dirty="0" lang="en-IN" smtClean="0">
                <a:solidFill>
                  <a:schemeClr val="tx2">
                    <a:lumMod val="40000"/>
                    <a:lumOff val="60000"/>
                  </a:schemeClr>
                </a:solidFill>
              </a:rPr>
            </a:br>
            <a:endParaRPr dirty="0" lang="en-US">
              <a:solidFill>
                <a:schemeClr val="tx2">
                  <a:lumMod val="40000"/>
                  <a:lumOff val="60000"/>
                </a:schemeClr>
              </a:solidFill>
            </a:endParaRPr>
          </a:p>
        </p:txBody>
      </p:sp>
      <p:sp>
        <p:nvSpPr>
          <p:cNvPr id="1048602" name="Rectangle 2"/>
          <p:cNvSpPr/>
          <p:nvPr/>
        </p:nvSpPr>
        <p:spPr>
          <a:xfrm>
            <a:off x="3048000" y="609599"/>
            <a:ext cx="6096000" cy="6758940"/>
          </a:xfrm>
          <a:prstGeom prst="rect"/>
        </p:spPr>
        <p:txBody>
          <a:bodyPr wrap="square">
            <a:spAutoFit/>
          </a:bodyPr>
          <a:p>
            <a:r>
              <a:rPr dirty="0" sz="1600" lang="en-US" smtClean="0"/>
              <a:t>import </a:t>
            </a:r>
            <a:r>
              <a:rPr dirty="0" sz="1600" lang="en-US" err="1" smtClean="0"/>
              <a:t>nltk</a:t>
            </a:r>
            <a:endParaRPr dirty="0" sz="1600" lang="en-US" smtClean="0"/>
          </a:p>
          <a:p>
            <a:r>
              <a:rPr dirty="0" sz="1600" lang="en-US" smtClean="0"/>
              <a:t>from </a:t>
            </a:r>
            <a:r>
              <a:rPr dirty="0" sz="1600" lang="en-US" err="1" smtClean="0"/>
              <a:t>nltk.chat.util</a:t>
            </a:r>
            <a:r>
              <a:rPr dirty="0" sz="1600" lang="en-US" smtClean="0"/>
              <a:t> import Chat, reflections</a:t>
            </a:r>
          </a:p>
          <a:p>
            <a:endParaRPr dirty="0" sz="1600" lang="en-US" smtClean="0"/>
          </a:p>
          <a:p>
            <a:r>
              <a:rPr dirty="0" sz="1600" lang="en-US" smtClean="0"/>
              <a:t># Define </a:t>
            </a:r>
            <a:r>
              <a:rPr dirty="0" sz="1600" lang="en-US" err="1" smtClean="0"/>
              <a:t>chatbot</a:t>
            </a:r>
            <a:r>
              <a:rPr dirty="0" sz="1600" lang="en-US" smtClean="0"/>
              <a:t> responses</a:t>
            </a:r>
          </a:p>
          <a:p>
            <a:r>
              <a:rPr dirty="0" sz="1600" lang="en-US" smtClean="0"/>
              <a:t>pairs = [</a:t>
            </a:r>
          </a:p>
          <a:p>
            <a:r>
              <a:rPr dirty="0" sz="1600" lang="en-US" smtClean="0"/>
              <a:t>    ["my name is (.*)", ["Hello %1, how can I help you today?"]],</a:t>
            </a:r>
          </a:p>
          <a:p>
            <a:r>
              <a:rPr dirty="0" sz="1600" lang="en-US" smtClean="0"/>
              <a:t>    ["(</a:t>
            </a:r>
            <a:r>
              <a:rPr dirty="0" sz="1600" lang="en-US" err="1" smtClean="0"/>
              <a:t>hi|hello|hey</a:t>
            </a:r>
            <a:r>
              <a:rPr dirty="0" sz="1600" lang="en-US" smtClean="0"/>
              <a:t>)", ["Hello, how can I assist you?"]],</a:t>
            </a:r>
          </a:p>
          <a:p>
            <a:r>
              <a:rPr dirty="0" sz="1600" lang="en-US" smtClean="0"/>
              <a:t>    ["(.*) your name?", ["My name is </a:t>
            </a:r>
            <a:r>
              <a:rPr dirty="0" sz="1600" lang="en-US" err="1" smtClean="0"/>
              <a:t>Chatbot</a:t>
            </a:r>
            <a:r>
              <a:rPr dirty="0" sz="1600" lang="en-US" smtClean="0"/>
              <a:t>."]],</a:t>
            </a:r>
          </a:p>
          <a:p>
            <a:r>
              <a:rPr dirty="0" sz="1600" lang="en-US" smtClean="0"/>
              <a:t>    ["(.*) help (.*)", ["Sure, I can help. What do you need assistance with?"]],</a:t>
            </a:r>
          </a:p>
          <a:p>
            <a:r>
              <a:rPr dirty="0" sz="1600" lang="en-US" smtClean="0"/>
              <a:t>    ["(.*) (</a:t>
            </a:r>
            <a:r>
              <a:rPr dirty="0" sz="1600" lang="en-US" err="1" smtClean="0"/>
              <a:t>location|city</a:t>
            </a:r>
            <a:r>
              <a:rPr dirty="0" sz="1600" lang="en-US" smtClean="0"/>
              <a:t>) ?", ["We are located in Virtual City."]],</a:t>
            </a:r>
          </a:p>
          <a:p>
            <a:r>
              <a:rPr dirty="0" sz="1600" lang="en-US" smtClean="0"/>
              <a:t>    ["quit", ["Bye! Take care."]],</a:t>
            </a:r>
          </a:p>
          <a:p>
            <a:r>
              <a:rPr dirty="0" sz="1600" lang="en-US" smtClean="0"/>
              <a:t>]</a:t>
            </a:r>
          </a:p>
          <a:p>
            <a:endParaRPr dirty="0" sz="1600" lang="en-US" smtClean="0"/>
          </a:p>
          <a:p>
            <a:r>
              <a:rPr dirty="0" sz="1600" lang="en-US" smtClean="0"/>
              <a:t># Create </a:t>
            </a:r>
            <a:r>
              <a:rPr dirty="0" sz="1600" lang="en-US" err="1" smtClean="0"/>
              <a:t>chatbot</a:t>
            </a:r>
            <a:endParaRPr dirty="0" sz="1600" lang="en-US" smtClean="0"/>
          </a:p>
          <a:p>
            <a:r>
              <a:rPr dirty="0" sz="1600" lang="en-US" err="1" smtClean="0"/>
              <a:t>chatbot</a:t>
            </a:r>
            <a:r>
              <a:rPr dirty="0" sz="1600" lang="en-US" smtClean="0"/>
              <a:t> = Chat(pairs, reflections)</a:t>
            </a:r>
          </a:p>
          <a:p>
            <a:endParaRPr dirty="0" sz="1600" lang="en-US" smtClean="0"/>
          </a:p>
          <a:p>
            <a:r>
              <a:rPr dirty="0" sz="1600" lang="en-US" smtClean="0"/>
              <a:t># Run </a:t>
            </a:r>
            <a:r>
              <a:rPr dirty="0" sz="1600" lang="en-US" err="1" smtClean="0"/>
              <a:t>chatbot</a:t>
            </a:r>
            <a:endParaRPr dirty="0" sz="1600" lang="en-US" smtClean="0"/>
          </a:p>
          <a:p>
            <a:r>
              <a:rPr dirty="0" sz="1600" lang="en-US" smtClean="0"/>
              <a:t>print("Hello! I'm </a:t>
            </a:r>
            <a:r>
              <a:rPr dirty="0" sz="1600" lang="en-US" err="1" smtClean="0"/>
              <a:t>Chatbot</a:t>
            </a:r>
            <a:r>
              <a:rPr dirty="0" sz="1600" lang="en-US" smtClean="0"/>
              <a:t>. How can I help you today?")</a:t>
            </a:r>
          </a:p>
          <a:p>
            <a:r>
              <a:rPr dirty="0" sz="1600" lang="en-US" smtClean="0"/>
              <a:t>while True:</a:t>
            </a:r>
          </a:p>
          <a:p>
            <a:r>
              <a:rPr dirty="0" sz="1600" lang="en-US" smtClean="0"/>
              <a:t>    </a:t>
            </a:r>
            <a:r>
              <a:rPr dirty="0" sz="1600" lang="en-US" err="1" smtClean="0"/>
              <a:t>user_input</a:t>
            </a:r>
            <a:r>
              <a:rPr dirty="0" sz="1600" lang="en-US" smtClean="0"/>
              <a:t> = input("You: ")</a:t>
            </a:r>
          </a:p>
          <a:p>
            <a:r>
              <a:rPr dirty="0" sz="1600" lang="en-US" smtClean="0"/>
              <a:t>    response = </a:t>
            </a:r>
            <a:r>
              <a:rPr dirty="0" sz="1600" lang="en-US" err="1" smtClean="0"/>
              <a:t>chatbot.respond</a:t>
            </a:r>
            <a:r>
              <a:rPr dirty="0" sz="1600" lang="en-US" smtClean="0"/>
              <a:t>(</a:t>
            </a:r>
            <a:r>
              <a:rPr dirty="0" sz="1600" lang="en-US" err="1" smtClean="0"/>
              <a:t>user_input</a:t>
            </a:r>
            <a:r>
              <a:rPr dirty="0" sz="1600" lang="en-US" smtClean="0"/>
              <a:t>)</a:t>
            </a:r>
          </a:p>
          <a:p>
            <a:r>
              <a:rPr dirty="0" sz="1600" lang="en-US" smtClean="0"/>
              <a:t>    print("</a:t>
            </a:r>
            <a:r>
              <a:rPr dirty="0" sz="1600" lang="en-US" err="1" smtClean="0"/>
              <a:t>Chatbot</a:t>
            </a:r>
            <a:r>
              <a:rPr dirty="0" sz="1600" lang="en-US" smtClean="0"/>
              <a:t>:", response</a:t>
            </a:r>
            <a:r>
              <a:rPr dirty="0" sz="1600" lang="en-US" smtClean="0"/>
              <a:t>)  </a:t>
            </a:r>
          </a:p>
          <a:p>
            <a:endParaRPr dirty="0" sz="1600" lang="en-IN" smtClean="0"/>
          </a:p>
          <a:p>
            <a:endParaRPr dirty="0" sz="16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a:xfrm>
            <a:off x="533400" y="838200"/>
            <a:ext cx="3140330" cy="423193"/>
          </a:xfrm>
        </p:spPr>
        <p:txBody>
          <a:bodyPr/>
          <a:p>
            <a:r>
              <a:rPr dirty="0" lang="en-IN" smtClean="0">
                <a:solidFill>
                  <a:schemeClr val="tx2">
                    <a:lumMod val="40000"/>
                    <a:lumOff val="60000"/>
                  </a:schemeClr>
                </a:solidFill>
              </a:rPr>
              <a:t>ALGORITHM:</a:t>
            </a:r>
            <a:endParaRPr dirty="0" lang="en-US">
              <a:solidFill>
                <a:schemeClr val="tx2">
                  <a:lumMod val="40000"/>
                  <a:lumOff val="60000"/>
                </a:schemeClr>
              </a:solidFill>
            </a:endParaRPr>
          </a:p>
        </p:txBody>
      </p:sp>
      <p:sp>
        <p:nvSpPr>
          <p:cNvPr id="1048604" name="Rectangle 2"/>
          <p:cNvSpPr/>
          <p:nvPr/>
        </p:nvSpPr>
        <p:spPr>
          <a:xfrm>
            <a:off x="1219200" y="1371600"/>
            <a:ext cx="9753600" cy="5057140"/>
          </a:xfrm>
          <a:prstGeom prst="rect"/>
        </p:spPr>
        <p:txBody>
          <a:bodyPr wrap="square">
            <a:spAutoFit/>
          </a:bodyPr>
          <a:p>
            <a:r>
              <a:rPr dirty="0" lang="en-US" smtClean="0"/>
              <a:t>Building </a:t>
            </a:r>
            <a:r>
              <a:rPr dirty="0" lang="en-US" smtClean="0"/>
              <a:t>a </a:t>
            </a:r>
            <a:r>
              <a:rPr dirty="0" lang="en-US" err="1" smtClean="0"/>
              <a:t>chatbot</a:t>
            </a:r>
            <a:r>
              <a:rPr dirty="0" lang="en-US" smtClean="0"/>
              <a:t> using GPT (Generative Pre-trained Transformer) models like </a:t>
            </a:r>
            <a:r>
              <a:rPr dirty="0" lang="en-US" err="1" smtClean="0"/>
              <a:t>ChatGPT</a:t>
            </a:r>
            <a:r>
              <a:rPr dirty="0" lang="en-US" smtClean="0"/>
              <a:t> involves a few key steps:</a:t>
            </a:r>
          </a:p>
          <a:p>
            <a:endParaRPr dirty="0" lang="en-US" smtClean="0"/>
          </a:p>
          <a:p>
            <a:r>
              <a:rPr dirty="0" lang="en-US" smtClean="0"/>
              <a:t>1. **Data Collection and Preprocessing**:</a:t>
            </a:r>
          </a:p>
          <a:p>
            <a:r>
              <a:rPr dirty="0" lang="en-US" smtClean="0"/>
              <a:t>   - Gather a large dataset of conversational data. This could be from various sources like forums, customer service logs, or existing </a:t>
            </a:r>
            <a:r>
              <a:rPr dirty="0" lang="en-US" err="1" smtClean="0"/>
              <a:t>chatbot</a:t>
            </a:r>
            <a:r>
              <a:rPr dirty="0" lang="en-US" smtClean="0"/>
              <a:t> interactions.</a:t>
            </a:r>
          </a:p>
          <a:p>
            <a:r>
              <a:rPr dirty="0" lang="en-US" smtClean="0"/>
              <a:t>   - Preprocess the data by cleaning it, removing noise, and formatting it into a suitable input format for training.</a:t>
            </a:r>
          </a:p>
          <a:p>
            <a:endParaRPr dirty="0" lang="en-US" smtClean="0"/>
          </a:p>
          <a:p>
            <a:r>
              <a:rPr dirty="0" lang="en-US" smtClean="0"/>
              <a:t>2. **Fine-Tuning GPT**:</a:t>
            </a:r>
          </a:p>
          <a:p>
            <a:r>
              <a:rPr dirty="0" lang="en-US" smtClean="0"/>
              <a:t>   - Choose a pre-trained GPT model like </a:t>
            </a:r>
            <a:r>
              <a:rPr dirty="0" lang="en-US" err="1" smtClean="0"/>
              <a:t>ChatGPT</a:t>
            </a:r>
            <a:r>
              <a:rPr dirty="0" lang="en-US" smtClean="0"/>
              <a:t>.</a:t>
            </a:r>
          </a:p>
          <a:p>
            <a:r>
              <a:rPr dirty="0" lang="en-US" smtClean="0"/>
              <a:t>   - Fine-tune the model on your conversational dataset. This involves continuing the training of the model on your specific dataset to adapt it to your domain and style of conversation.</a:t>
            </a:r>
          </a:p>
          <a:p>
            <a:r>
              <a:rPr dirty="0" lang="en-US" smtClean="0"/>
              <a:t>   - You might use techniques like transfer learning to speed up training and require less data.</a:t>
            </a:r>
          </a:p>
          <a:p>
            <a:endParaRPr dirty="0" lang="en-US" smtClean="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FRAUD DETECTION PROJECT</dc:title>
  <dc:creator>SM-A037F</dc:creator>
  <cp:lastModifiedBy>Windows User</cp:lastModifiedBy>
  <dcterms:created xsi:type="dcterms:W3CDTF">2024-04-11T08:10:19Z</dcterms:created>
  <dcterms:modified xsi:type="dcterms:W3CDTF">2024-04-13T12:56:33Z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y fmtid="{D5CDD505-2E9C-101B-9397-08002B2CF9AE}" pid="4" name="ICV">
    <vt:lpwstr>c6020c99493f47dab52b360816c61e05</vt:lpwstr>
  </property>
</Properties>
</file>