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Disaster Information Chart</a:t>
            </a:r>
          </a:p>
        </c:rich>
      </c:tx>
      <c:layout>
        <c:manualLayout>
          <c:xMode val="edge"/>
          <c:yMode val="edge"/>
          <c:x val="0.144769667371254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376888441915141E-2"/>
          <c:y val="7.5442488601771468E-2"/>
          <c:w val="0.73707159472961192"/>
          <c:h val="0.7485012803786940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4.5052115897455001E-3"/>
                  <c:y val="-9.6489685697601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13-4881-A9E8-3AAF0D359787}"/>
                </c:ext>
              </c:extLst>
            </c:dLbl>
            <c:dLbl>
              <c:idx val="1"/>
              <c:layout>
                <c:manualLayout>
                  <c:x val="-4.5052115897455001E-3"/>
                  <c:y val="-0.12405816732548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13-4881-A9E8-3AAF0D359787}"/>
                </c:ext>
              </c:extLst>
            </c:dLbl>
            <c:dLbl>
              <c:idx val="2"/>
              <c:layout>
                <c:manualLayout>
                  <c:x val="-2.2526057948727501E-3"/>
                  <c:y val="-0.147031902015393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13-4881-A9E8-3AAF0D3597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Social Medias</c:v>
                </c:pt>
                <c:pt idx="1">
                  <c:v>News Portals</c:v>
                </c:pt>
                <c:pt idx="2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3-4881-A9E8-3AAF0D359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45777855"/>
        <c:axId val="345780255"/>
        <c:axId val="634126447"/>
      </c:bar3DChart>
      <c:catAx>
        <c:axId val="34577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80255"/>
        <c:crosses val="autoZero"/>
        <c:auto val="1"/>
        <c:lblAlgn val="ctr"/>
        <c:lblOffset val="100"/>
        <c:noMultiLvlLbl val="0"/>
      </c:catAx>
      <c:valAx>
        <c:axId val="34578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77855"/>
        <c:crosses val="autoZero"/>
        <c:crossBetween val="between"/>
      </c:valAx>
      <c:serAx>
        <c:axId val="6341264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8025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9:20: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9:21: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9:21: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AC45-8F5F-4F2B-A26C-92C749B74C4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0E6DB-8791-424A-93FF-642B86A7E60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6DB-8791-424A-93FF-642B86A7E6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6DB-8791-424A-93FF-642B86A7E6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7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6DB-8791-424A-93FF-642B86A7E60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95E0-9F9C-4510-8350-9C95929856A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1974-FA9B-45DC-AC95-9736A45BDCF1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9901" y="1722323"/>
            <a:ext cx="4070350" cy="350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62802" y="1227729"/>
            <a:ext cx="4814570" cy="471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CA68-CE82-43FE-81C5-8C05EA9A23E0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EAB7-A18A-4CDB-9BDD-FD8779D2015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02BA-2EFE-494D-830A-DC2551029BF5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53573"/>
            <a:ext cx="12192000" cy="5044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915" y="208915"/>
            <a:ext cx="69481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174" y="2082457"/>
            <a:ext cx="11439651" cy="410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8540" y="6499542"/>
            <a:ext cx="253555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SIH 2024 - M.Kumarasamy College of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7FF4-8A56-4D25-B284-4C32A21DD9D1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1419" y="6440294"/>
            <a:ext cx="16827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30.png"/><Relationship Id="rId2" Type="http://schemas.openxmlformats.org/officeDocument/2006/relationships/image" Target="../media/image13.png"/><Relationship Id="rId16" Type="http://schemas.openxmlformats.org/officeDocument/2006/relationships/customXml" Target="../ink/ink1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het.ndma.gov.in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83" y="851522"/>
            <a:ext cx="4638675" cy="5155565"/>
            <a:chOff x="5656783" y="851522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83" y="851522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3518128" y="5154968"/>
                  </a:moveTo>
                  <a:lnTo>
                    <a:pt x="1867293" y="5154968"/>
                  </a:lnTo>
                  <a:lnTo>
                    <a:pt x="1822197" y="5150411"/>
                  </a:lnTo>
                  <a:lnTo>
                    <a:pt x="1778973" y="5137072"/>
                  </a:lnTo>
                  <a:lnTo>
                    <a:pt x="1738181" y="5115447"/>
                  </a:lnTo>
                  <a:lnTo>
                    <a:pt x="1700384" y="5086034"/>
                  </a:lnTo>
                  <a:lnTo>
                    <a:pt x="1666141" y="5049330"/>
                  </a:lnTo>
                  <a:lnTo>
                    <a:pt x="1636013" y="5005831"/>
                  </a:lnTo>
                  <a:lnTo>
                    <a:pt x="1610563" y="4956035"/>
                  </a:lnTo>
                  <a:lnTo>
                    <a:pt x="786930" y="3056699"/>
                  </a:lnTo>
                  <a:lnTo>
                    <a:pt x="769382" y="3010869"/>
                  </a:lnTo>
                  <a:lnTo>
                    <a:pt x="756847" y="2962707"/>
                  </a:lnTo>
                  <a:lnTo>
                    <a:pt x="749327" y="2912991"/>
                  </a:lnTo>
                  <a:lnTo>
                    <a:pt x="746820" y="2862499"/>
                  </a:lnTo>
                  <a:lnTo>
                    <a:pt x="749327" y="2812007"/>
                  </a:lnTo>
                  <a:lnTo>
                    <a:pt x="756847" y="2762293"/>
                  </a:lnTo>
                  <a:lnTo>
                    <a:pt x="769382" y="2714134"/>
                  </a:lnTo>
                  <a:lnTo>
                    <a:pt x="786930" y="2668308"/>
                  </a:lnTo>
                  <a:lnTo>
                    <a:pt x="1118527" y="1903628"/>
                  </a:lnTo>
                  <a:lnTo>
                    <a:pt x="1117625" y="1903120"/>
                  </a:lnTo>
                  <a:lnTo>
                    <a:pt x="1081370" y="1860395"/>
                  </a:lnTo>
                  <a:lnTo>
                    <a:pt x="726236" y="1044308"/>
                  </a:lnTo>
                  <a:lnTo>
                    <a:pt x="713599" y="1004833"/>
                  </a:lnTo>
                  <a:lnTo>
                    <a:pt x="709387" y="962748"/>
                  </a:lnTo>
                  <a:lnTo>
                    <a:pt x="713599" y="920664"/>
                  </a:lnTo>
                  <a:lnTo>
                    <a:pt x="726269" y="881113"/>
                  </a:lnTo>
                  <a:lnTo>
                    <a:pt x="1072134" y="83540"/>
                  </a:lnTo>
                  <a:lnTo>
                    <a:pt x="1092140" y="48670"/>
                  </a:lnTo>
                  <a:lnTo>
                    <a:pt x="1147307" y="5780"/>
                  </a:lnTo>
                  <a:lnTo>
                    <a:pt x="1179944" y="0"/>
                  </a:lnTo>
                  <a:lnTo>
                    <a:pt x="1873237" y="0"/>
                  </a:lnTo>
                  <a:lnTo>
                    <a:pt x="1934824" y="22377"/>
                  </a:lnTo>
                  <a:lnTo>
                    <a:pt x="1979561" y="83540"/>
                  </a:lnTo>
                  <a:lnTo>
                    <a:pt x="1990756" y="109245"/>
                  </a:lnTo>
                  <a:lnTo>
                    <a:pt x="1219276" y="109245"/>
                  </a:lnTo>
                  <a:lnTo>
                    <a:pt x="1190345" y="114369"/>
                  </a:lnTo>
                  <a:lnTo>
                    <a:pt x="1141437" y="152391"/>
                  </a:lnTo>
                  <a:lnTo>
                    <a:pt x="817054" y="890447"/>
                  </a:lnTo>
                  <a:lnTo>
                    <a:pt x="802119" y="962748"/>
                  </a:lnTo>
                  <a:lnTo>
                    <a:pt x="805853" y="1000057"/>
                  </a:lnTo>
                  <a:lnTo>
                    <a:pt x="1123708" y="1742198"/>
                  </a:lnTo>
                  <a:lnTo>
                    <a:pt x="1152197" y="1785777"/>
                  </a:lnTo>
                  <a:lnTo>
                    <a:pt x="1168692" y="1799031"/>
                  </a:lnTo>
                  <a:lnTo>
                    <a:pt x="1125080" y="1899602"/>
                  </a:lnTo>
                  <a:lnTo>
                    <a:pt x="1160405" y="1914698"/>
                  </a:lnTo>
                  <a:lnTo>
                    <a:pt x="1177010" y="1916163"/>
                  </a:lnTo>
                  <a:lnTo>
                    <a:pt x="4270916" y="1916163"/>
                  </a:lnTo>
                  <a:lnTo>
                    <a:pt x="4598492" y="2668308"/>
                  </a:lnTo>
                  <a:lnTo>
                    <a:pt x="4616040" y="2714134"/>
                  </a:lnTo>
                  <a:lnTo>
                    <a:pt x="4628574" y="2762293"/>
                  </a:lnTo>
                  <a:lnTo>
                    <a:pt x="4636095" y="2812007"/>
                  </a:lnTo>
                  <a:lnTo>
                    <a:pt x="4638601" y="2862499"/>
                  </a:lnTo>
                  <a:lnTo>
                    <a:pt x="4636095" y="2912991"/>
                  </a:lnTo>
                  <a:lnTo>
                    <a:pt x="4628574" y="2962707"/>
                  </a:lnTo>
                  <a:lnTo>
                    <a:pt x="4616040" y="3010869"/>
                  </a:lnTo>
                  <a:lnTo>
                    <a:pt x="4598492" y="3056699"/>
                  </a:lnTo>
                  <a:lnTo>
                    <a:pt x="3771290" y="4956035"/>
                  </a:lnTo>
                  <a:lnTo>
                    <a:pt x="3746973" y="5005831"/>
                  </a:lnTo>
                  <a:lnTo>
                    <a:pt x="3717356" y="5049330"/>
                  </a:lnTo>
                  <a:lnTo>
                    <a:pt x="3683248" y="5086034"/>
                  </a:lnTo>
                  <a:lnTo>
                    <a:pt x="3645461" y="5115447"/>
                  </a:lnTo>
                  <a:lnTo>
                    <a:pt x="3604805" y="5137072"/>
                  </a:lnTo>
                  <a:lnTo>
                    <a:pt x="3562090" y="5150411"/>
                  </a:lnTo>
                  <a:lnTo>
                    <a:pt x="3518128" y="5154968"/>
                  </a:lnTo>
                  <a:close/>
                </a:path>
                <a:path w="4638675" h="5155565">
                  <a:moveTo>
                    <a:pt x="2186940" y="559714"/>
                  </a:moveTo>
                  <a:lnTo>
                    <a:pt x="2092096" y="559714"/>
                  </a:lnTo>
                  <a:lnTo>
                    <a:pt x="1928164" y="183311"/>
                  </a:lnTo>
                  <a:lnTo>
                    <a:pt x="1911006" y="152391"/>
                  </a:lnTo>
                  <a:lnTo>
                    <a:pt x="1888497" y="129081"/>
                  </a:lnTo>
                  <a:lnTo>
                    <a:pt x="1862258" y="114369"/>
                  </a:lnTo>
                  <a:lnTo>
                    <a:pt x="1833905" y="109245"/>
                  </a:lnTo>
                  <a:lnTo>
                    <a:pt x="1990756" y="109245"/>
                  </a:lnTo>
                  <a:lnTo>
                    <a:pt x="2186940" y="559714"/>
                  </a:lnTo>
                  <a:close/>
                </a:path>
                <a:path w="4638675" h="5155565">
                  <a:moveTo>
                    <a:pt x="1830971" y="1806930"/>
                  </a:moveTo>
                  <a:lnTo>
                    <a:pt x="1216342" y="1806930"/>
                  </a:lnTo>
                  <a:lnTo>
                    <a:pt x="1208925" y="1806602"/>
                  </a:lnTo>
                  <a:lnTo>
                    <a:pt x="1201620" y="1805627"/>
                  </a:lnTo>
                  <a:lnTo>
                    <a:pt x="1194443" y="1804021"/>
                  </a:lnTo>
                  <a:lnTo>
                    <a:pt x="1187411" y="1801799"/>
                  </a:lnTo>
                  <a:lnTo>
                    <a:pt x="1167511" y="1790674"/>
                  </a:lnTo>
                  <a:lnTo>
                    <a:pt x="1610563" y="768972"/>
                  </a:lnTo>
                  <a:lnTo>
                    <a:pt x="1636013" y="719176"/>
                  </a:lnTo>
                  <a:lnTo>
                    <a:pt x="1666141" y="675677"/>
                  </a:lnTo>
                  <a:lnTo>
                    <a:pt x="1700384" y="638972"/>
                  </a:lnTo>
                  <a:lnTo>
                    <a:pt x="1738181" y="609559"/>
                  </a:lnTo>
                  <a:lnTo>
                    <a:pt x="1778973" y="587935"/>
                  </a:lnTo>
                  <a:lnTo>
                    <a:pt x="1822197" y="574596"/>
                  </a:lnTo>
                  <a:lnTo>
                    <a:pt x="1867293" y="570039"/>
                  </a:lnTo>
                  <a:lnTo>
                    <a:pt x="2097722" y="570039"/>
                  </a:lnTo>
                  <a:lnTo>
                    <a:pt x="2233217" y="881189"/>
                  </a:lnTo>
                  <a:lnTo>
                    <a:pt x="2244394" y="916110"/>
                  </a:lnTo>
                  <a:lnTo>
                    <a:pt x="2248128" y="953419"/>
                  </a:lnTo>
                  <a:lnTo>
                    <a:pt x="2244394" y="990725"/>
                  </a:lnTo>
                  <a:lnTo>
                    <a:pt x="1925218" y="1732864"/>
                  </a:lnTo>
                  <a:lnTo>
                    <a:pt x="1885562" y="1787090"/>
                  </a:lnTo>
                  <a:lnTo>
                    <a:pt x="1830971" y="1806930"/>
                  </a:lnTo>
                  <a:close/>
                </a:path>
                <a:path w="4638675" h="5155565">
                  <a:moveTo>
                    <a:pt x="4270916" y="1916163"/>
                  </a:moveTo>
                  <a:lnTo>
                    <a:pt x="1870303" y="1916163"/>
                  </a:lnTo>
                  <a:lnTo>
                    <a:pt x="1902286" y="1910384"/>
                  </a:lnTo>
                  <a:lnTo>
                    <a:pt x="1931884" y="1893790"/>
                  </a:lnTo>
                  <a:lnTo>
                    <a:pt x="1976615" y="1832622"/>
                  </a:lnTo>
                  <a:lnTo>
                    <a:pt x="2324011" y="1034973"/>
                  </a:lnTo>
                  <a:lnTo>
                    <a:pt x="2336648" y="995499"/>
                  </a:lnTo>
                  <a:lnTo>
                    <a:pt x="2340860" y="953415"/>
                  </a:lnTo>
                  <a:lnTo>
                    <a:pt x="2336648" y="911335"/>
                  </a:lnTo>
                  <a:lnTo>
                    <a:pt x="2324011" y="871867"/>
                  </a:lnTo>
                  <a:lnTo>
                    <a:pt x="2192566" y="570039"/>
                  </a:lnTo>
                  <a:lnTo>
                    <a:pt x="3518128" y="570039"/>
                  </a:lnTo>
                  <a:lnTo>
                    <a:pt x="3562090" y="574596"/>
                  </a:lnTo>
                  <a:lnTo>
                    <a:pt x="3604805" y="587935"/>
                  </a:lnTo>
                  <a:lnTo>
                    <a:pt x="3645461" y="609559"/>
                  </a:lnTo>
                  <a:lnTo>
                    <a:pt x="3683248" y="638972"/>
                  </a:lnTo>
                  <a:lnTo>
                    <a:pt x="3717356" y="675677"/>
                  </a:lnTo>
                  <a:lnTo>
                    <a:pt x="3746973" y="719176"/>
                  </a:lnTo>
                  <a:lnTo>
                    <a:pt x="3771290" y="768972"/>
                  </a:lnTo>
                  <a:lnTo>
                    <a:pt x="4270916" y="1916163"/>
                  </a:lnTo>
                  <a:close/>
                </a:path>
                <a:path w="4638675" h="5155565">
                  <a:moveTo>
                    <a:pt x="673696" y="4239780"/>
                  </a:moveTo>
                  <a:lnTo>
                    <a:pt x="272376" y="4239780"/>
                  </a:lnTo>
                  <a:lnTo>
                    <a:pt x="253487" y="4236433"/>
                  </a:lnTo>
                  <a:lnTo>
                    <a:pt x="221550" y="4211603"/>
                  </a:lnTo>
                  <a:lnTo>
                    <a:pt x="9753" y="3729697"/>
                  </a:lnTo>
                  <a:lnTo>
                    <a:pt x="0" y="3682485"/>
                  </a:lnTo>
                  <a:lnTo>
                    <a:pt x="2438" y="3658124"/>
                  </a:lnTo>
                  <a:lnTo>
                    <a:pt x="209969" y="3173552"/>
                  </a:lnTo>
                  <a:lnTo>
                    <a:pt x="236300" y="3138146"/>
                  </a:lnTo>
                  <a:lnTo>
                    <a:pt x="272376" y="3125190"/>
                  </a:lnTo>
                  <a:lnTo>
                    <a:pt x="673696" y="3125190"/>
                  </a:lnTo>
                  <a:lnTo>
                    <a:pt x="724037" y="3153367"/>
                  </a:lnTo>
                  <a:lnTo>
                    <a:pt x="936332" y="3635273"/>
                  </a:lnTo>
                  <a:lnTo>
                    <a:pt x="946086" y="3682485"/>
                  </a:lnTo>
                  <a:lnTo>
                    <a:pt x="943648" y="3706846"/>
                  </a:lnTo>
                  <a:lnTo>
                    <a:pt x="735241" y="4191419"/>
                  </a:lnTo>
                  <a:lnTo>
                    <a:pt x="709341" y="4226825"/>
                  </a:lnTo>
                  <a:lnTo>
                    <a:pt x="673696" y="4239780"/>
                  </a:lnTo>
                  <a:close/>
                </a:path>
              </a:pathLst>
            </a:custGeom>
            <a:solidFill>
              <a:srgbClr val="80808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51" y="1716024"/>
              <a:ext cx="3203448" cy="3425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9532" y="163487"/>
            <a:ext cx="804608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1F487C"/>
                </a:solidFill>
              </a:rPr>
              <a:t>SMART</a:t>
            </a:r>
            <a:r>
              <a:rPr sz="4000" spc="-85" dirty="0">
                <a:solidFill>
                  <a:srgbClr val="1F487C"/>
                </a:solidFill>
              </a:rPr>
              <a:t> </a:t>
            </a:r>
            <a:r>
              <a:rPr sz="4000" spc="-5" dirty="0">
                <a:solidFill>
                  <a:srgbClr val="1F487C"/>
                </a:solidFill>
              </a:rPr>
              <a:t>INDIA</a:t>
            </a:r>
            <a:r>
              <a:rPr sz="4000" spc="-235" dirty="0">
                <a:solidFill>
                  <a:srgbClr val="1F487C"/>
                </a:solidFill>
              </a:rPr>
              <a:t> </a:t>
            </a:r>
            <a:r>
              <a:rPr sz="4000" spc="-40" dirty="0">
                <a:solidFill>
                  <a:srgbClr val="1F487C"/>
                </a:solidFill>
              </a:rPr>
              <a:t>HACKATHON</a:t>
            </a:r>
            <a:r>
              <a:rPr sz="4000" spc="-10" dirty="0">
                <a:solidFill>
                  <a:srgbClr val="1F487C"/>
                </a:solidFill>
              </a:rPr>
              <a:t> </a:t>
            </a:r>
            <a:r>
              <a:rPr sz="4000" spc="-5" dirty="0">
                <a:solidFill>
                  <a:srgbClr val="1F487C"/>
                </a:solidFill>
              </a:rPr>
              <a:t>2024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76174" y="2082457"/>
            <a:ext cx="6260465" cy="41934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1687</a:t>
            </a:r>
          </a:p>
          <a:p>
            <a:pPr marL="297815" marR="5080" indent="-2857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24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Title</a:t>
            </a:r>
            <a:r>
              <a:rPr lang="en-IN" sz="24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Realtime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Disaster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nformation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Aggregation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Theme</a:t>
            </a:r>
            <a:r>
              <a:rPr lang="en-IN"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Disaster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Category</a:t>
            </a:r>
            <a:r>
              <a:rPr lang="en-IN"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IN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12293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EPIC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ENGINEERS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3892" y="80772"/>
              <a:ext cx="2246376" cy="11490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52030"/>
            <a:ext cx="12106026" cy="5017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923" y="425907"/>
            <a:ext cx="74949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Realtime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Disaster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information</a:t>
            </a:r>
            <a:r>
              <a:rPr sz="2800" b="0" spc="-15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Aggregation</a:t>
            </a:r>
            <a:r>
              <a:rPr sz="2800" b="0" spc="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845" y="78163"/>
            <a:ext cx="11504008" cy="4735238"/>
            <a:chOff x="490861" y="122077"/>
            <a:chExt cx="11504008" cy="4735238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4829" y="122077"/>
              <a:ext cx="2130040" cy="776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861" y="1111729"/>
              <a:ext cx="5222132" cy="374558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800" y="1142661"/>
            <a:ext cx="4868672" cy="3646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PROPOSED</a:t>
            </a:r>
            <a:r>
              <a:rPr sz="2000" b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SOLUTION</a:t>
            </a:r>
            <a:endParaRPr lang="en-US" b="1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dirty="0">
              <a:latin typeface="Times New Roman"/>
              <a:cs typeface="Times New Roman"/>
            </a:endParaRPr>
          </a:p>
          <a:p>
            <a:pPr marL="426720" marR="5080" indent="-342900" algn="just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lang="en-US" sz="1800" spc="35" dirty="0">
                <a:latin typeface="Times New Roman"/>
                <a:cs typeface="Times New Roman"/>
              </a:rPr>
              <a:t>Develop software to aggregate, and display disaster-related posts using an </a:t>
            </a:r>
            <a:r>
              <a:rPr lang="en-US" sz="1800" b="1" spc="35" dirty="0">
                <a:latin typeface="Times New Roman"/>
                <a:cs typeface="Times New Roman"/>
              </a:rPr>
              <a:t>API and RSS feed.</a:t>
            </a:r>
          </a:p>
          <a:p>
            <a:pPr marL="426720" marR="5080" indent="-342900" algn="just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lang="en-US" sz="1800" spc="35" dirty="0">
                <a:latin typeface="Times New Roman"/>
                <a:cs typeface="Times New Roman"/>
              </a:rPr>
              <a:t>Build an API to aggregate data from a source API.</a:t>
            </a:r>
          </a:p>
          <a:p>
            <a:pPr marL="426720" marR="5080" indent="-342900" algn="just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lang="en-US" sz="1800" spc="35" dirty="0">
                <a:latin typeface="Times New Roman"/>
                <a:cs typeface="Times New Roman"/>
              </a:rPr>
              <a:t>Collect posts using specific </a:t>
            </a:r>
            <a:r>
              <a:rPr lang="en-US" sz="1800" b="1" spc="35" dirty="0">
                <a:latin typeface="Times New Roman"/>
                <a:cs typeface="Times New Roman"/>
              </a:rPr>
              <a:t>hashtags</a:t>
            </a:r>
            <a:r>
              <a:rPr lang="en-US" sz="1800" spc="35" dirty="0">
                <a:latin typeface="Times New Roman"/>
                <a:cs typeface="Times New Roman"/>
              </a:rPr>
              <a:t> from the source API.</a:t>
            </a:r>
          </a:p>
          <a:p>
            <a:pPr marL="426720" marR="5080" indent="-342900" algn="just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lang="en-US" sz="1800" spc="35" dirty="0">
                <a:latin typeface="Times New Roman"/>
                <a:cs typeface="Times New Roman"/>
              </a:rPr>
              <a:t>Fetch </a:t>
            </a:r>
            <a:r>
              <a:rPr lang="en-US" sz="1800" b="1" spc="35" dirty="0">
                <a:latin typeface="Times New Roman"/>
                <a:cs typeface="Times New Roman"/>
              </a:rPr>
              <a:t>news posts</a:t>
            </a:r>
            <a:r>
              <a:rPr lang="en-US" sz="1800" spc="35" dirty="0">
                <a:latin typeface="Times New Roman"/>
                <a:cs typeface="Times New Roman"/>
              </a:rPr>
              <a:t> using specific keywords through RSS feeds.</a:t>
            </a:r>
          </a:p>
          <a:p>
            <a:pPr marL="426720" marR="5080" indent="-342900" algn="just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lang="en-US" sz="1800" spc="35" dirty="0">
                <a:latin typeface="Times New Roman"/>
                <a:cs typeface="Times New Roman"/>
              </a:rPr>
              <a:t>Display the processed data on a </a:t>
            </a:r>
            <a:r>
              <a:rPr lang="en-US" sz="1800" b="1" spc="35" dirty="0">
                <a:latin typeface="Times New Roman"/>
                <a:cs typeface="Times New Roman"/>
              </a:rPr>
              <a:t>user-friendly dashboard.</a:t>
            </a:r>
            <a:endParaRPr sz="1800" b="1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1050201"/>
            <a:ext cx="5402209" cy="2302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86866" y="1136606"/>
            <a:ext cx="5020475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0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NOVELTY</a:t>
            </a:r>
          </a:p>
          <a:p>
            <a:pPr marL="12700" algn="just">
              <a:spcBef>
                <a:spcPts val="100"/>
              </a:spcBef>
            </a:pPr>
            <a:endParaRPr lang="en-IN" sz="2000" b="1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Display disaster news on the website with </a:t>
            </a:r>
            <a:r>
              <a:rPr lang="en-US" b="1" dirty="0">
                <a:latin typeface="Times New Roman"/>
                <a:cs typeface="Times New Roman"/>
              </a:rPr>
              <a:t>a share button for NDRF teams </a:t>
            </a:r>
            <a:r>
              <a:rPr lang="en-US" dirty="0">
                <a:latin typeface="Times New Roman"/>
                <a:cs typeface="Times New Roman"/>
              </a:rPr>
              <a:t>to request manpower, ensuring a quick response.</a:t>
            </a:r>
          </a:p>
          <a:p>
            <a:pPr marL="3556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Analyze data to </a:t>
            </a:r>
            <a:r>
              <a:rPr lang="en-US" b="1" dirty="0">
                <a:latin typeface="Times New Roman"/>
                <a:cs typeface="Times New Roman"/>
              </a:rPr>
              <a:t>trigger alerts </a:t>
            </a:r>
            <a:r>
              <a:rPr lang="en-US" dirty="0">
                <a:latin typeface="Times New Roman"/>
                <a:cs typeface="Times New Roman"/>
              </a:rPr>
              <a:t>for critical information requiring immediate action.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489" y="218351"/>
            <a:ext cx="1529664" cy="8318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3112" y="397548"/>
            <a:ext cx="850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EPIC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NEE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573531" y="6494913"/>
            <a:ext cx="492506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1810"/>
              </a:lnSpc>
            </a:pPr>
            <a:r>
              <a:rPr lang="en-US" spc="-5" dirty="0"/>
              <a:t>SIH 2024 - </a:t>
            </a:r>
            <a:r>
              <a:rPr lang="en-US" spc="-5" dirty="0" err="1"/>
              <a:t>M.Kumarasamy</a:t>
            </a:r>
            <a:r>
              <a:rPr lang="en-US" spc="-5" dirty="0"/>
              <a:t> College of Engineering</a:t>
            </a:r>
            <a:endParaRPr spc="-5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C51CDB-1061-F160-422E-F8BB8DB86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36591" r="29273" b="38396"/>
          <a:stretch/>
        </p:blipFill>
        <p:spPr>
          <a:xfrm>
            <a:off x="1441422" y="4940505"/>
            <a:ext cx="3962400" cy="1136504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041ADF3-A992-3CA1-D33C-8C8E82D36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611975"/>
              </p:ext>
            </p:extLst>
          </p:nvPr>
        </p:nvGraphicFramePr>
        <p:xfrm>
          <a:off x="6468111" y="3548722"/>
          <a:ext cx="5402209" cy="2676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7F39842-78D1-1B07-7FBB-01FBF9BDE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0963" y="1099972"/>
            <a:ext cx="698861" cy="6106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9650D8-11E3-4E30-149E-67D92A71AE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6420" y="1067815"/>
            <a:ext cx="610683" cy="6106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AC825-CAED-1433-7752-6C79B12FF9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3595" y="1067815"/>
            <a:ext cx="642840" cy="642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2830" y="1144270"/>
            <a:ext cx="3156585" cy="513588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850" y="208915"/>
            <a:ext cx="544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</a:t>
            </a:r>
            <a:r>
              <a:rPr dirty="0"/>
              <a:t>C</a:t>
            </a:r>
            <a:r>
              <a:rPr spc="-5" dirty="0"/>
              <a:t>H</a:t>
            </a:r>
            <a:r>
              <a:rPr dirty="0"/>
              <a:t>N</a:t>
            </a:r>
            <a:r>
              <a:rPr spc="-5" dirty="0"/>
              <a:t>I</a:t>
            </a:r>
            <a:r>
              <a:rPr dirty="0"/>
              <a:t>CAL</a:t>
            </a:r>
            <a:r>
              <a:rPr spc="-405" dirty="0"/>
              <a:t> </a:t>
            </a:r>
            <a:r>
              <a:rPr dirty="0"/>
              <a:t>APPR</a:t>
            </a:r>
            <a:r>
              <a:rPr spc="-5" dirty="0"/>
              <a:t>O</a:t>
            </a:r>
            <a:r>
              <a:rPr dirty="0"/>
              <a:t>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865" y="52609"/>
            <a:ext cx="11678285" cy="988694"/>
            <a:chOff x="316865" y="52609"/>
            <a:chExt cx="11678285" cy="98869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829" y="52609"/>
              <a:ext cx="2130040" cy="988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865" y="158114"/>
              <a:ext cx="1421130" cy="831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2863" y="369023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2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EPIC 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GI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EE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S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9470" y="1205229"/>
            <a:ext cx="329311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236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 panose="020B0604020202020204"/>
                <a:cs typeface="Arial" panose="020B0604020202020204"/>
              </a:rPr>
              <a:t>Tech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Stack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Char char="•"/>
              <a:tabLst>
                <a:tab pos="297815" algn="l"/>
                <a:tab pos="298450" algn="l"/>
              </a:tabLst>
            </a:pP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5" y="635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4419600"/>
            <a:ext cx="748030" cy="748030"/>
          </a:xfrm>
          <a:prstGeom prst="rect">
            <a:avLst/>
          </a:prstGeom>
        </p:spPr>
      </p:pic>
      <p:pic>
        <p:nvPicPr>
          <p:cNvPr id="27" name="Picture 26" descr="pngegg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525" y="4191000"/>
            <a:ext cx="3044825" cy="1141730"/>
          </a:xfrm>
          <a:prstGeom prst="rect">
            <a:avLst/>
          </a:prstGeom>
        </p:spPr>
      </p:pic>
      <p:pic>
        <p:nvPicPr>
          <p:cNvPr id="28" name="Picture 27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3458845"/>
            <a:ext cx="929005" cy="522605"/>
          </a:xfrm>
          <a:prstGeom prst="rect">
            <a:avLst/>
          </a:prstGeom>
        </p:spPr>
      </p:pic>
      <p:pic>
        <p:nvPicPr>
          <p:cNvPr id="29" name="Picture 28" descr="pngwing.com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725" y="3249295"/>
            <a:ext cx="690880" cy="739140"/>
          </a:xfrm>
          <a:prstGeom prst="rect">
            <a:avLst/>
          </a:prstGeom>
        </p:spPr>
      </p:pic>
      <p:pic>
        <p:nvPicPr>
          <p:cNvPr id="30" name="Picture 29" descr="pngeg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7945" y="1828800"/>
            <a:ext cx="1133475" cy="760095"/>
          </a:xfrm>
          <a:prstGeom prst="rect">
            <a:avLst/>
          </a:prstGeom>
        </p:spPr>
      </p:pic>
      <p:pic>
        <p:nvPicPr>
          <p:cNvPr id="31" name="Picture 30" descr="PikPng.com_torch-png_29799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7615" y="3200400"/>
            <a:ext cx="659765" cy="797560"/>
          </a:xfrm>
          <a:prstGeom prst="rect">
            <a:avLst/>
          </a:prstGeom>
        </p:spPr>
      </p:pic>
      <p:pic>
        <p:nvPicPr>
          <p:cNvPr id="32" name="Picture 31" descr="cdnlogo.com_react-native (3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3335" y="1752600"/>
            <a:ext cx="798830" cy="959485"/>
          </a:xfrm>
          <a:prstGeom prst="rect">
            <a:avLst/>
          </a:prstGeom>
        </p:spPr>
      </p:pic>
      <p:pic>
        <p:nvPicPr>
          <p:cNvPr id="33" name="Picture 32" descr="image (2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0200" y="5410200"/>
            <a:ext cx="762000" cy="762000"/>
          </a:xfrm>
          <a:prstGeom prst="rect">
            <a:avLst/>
          </a:prstGeom>
        </p:spPr>
      </p:pic>
      <p:pic>
        <p:nvPicPr>
          <p:cNvPr id="34" name="Picture 33" descr="flask (1)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9400" y="5314950"/>
            <a:ext cx="565785" cy="727710"/>
          </a:xfrm>
          <a:prstGeom prst="rect">
            <a:avLst/>
          </a:prstGeom>
        </p:spPr>
      </p:pic>
      <p:sp>
        <p:nvSpPr>
          <p:cNvPr id="12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852672" y="6470703"/>
            <a:ext cx="462026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1810"/>
              </a:lnSpc>
            </a:pPr>
            <a:r>
              <a:rPr lang="en-US" spc="-5" dirty="0"/>
              <a:t>SIH 2024 - </a:t>
            </a:r>
            <a:r>
              <a:rPr lang="en-US" spc="-5" dirty="0" err="1"/>
              <a:t>M.Kumarasamy</a:t>
            </a:r>
            <a:r>
              <a:rPr lang="en-US" spc="-5" dirty="0"/>
              <a:t> College of Engineering</a:t>
            </a:r>
            <a:endParaRPr spc="-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1317465" y="379519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7"/>
            </p:blipFill>
            <p:spPr>
              <a:xfrm>
                <a:off x="1317465" y="3795190"/>
                <a:ext cx="360" cy="360"/>
              </a:xfrm>
              <a:prstGeom prst="rect"/>
            </p:spPr>
          </p:pic>
        </mc:Fallback>
      </mc:AlternateContent>
      <p:grpSp>
        <p:nvGrpSpPr>
          <p:cNvPr id="38" name="Group 37"/>
          <p:cNvGrpSpPr/>
          <p:nvPr/>
        </p:nvGrpSpPr>
        <p:grpSpPr>
          <a:xfrm>
            <a:off x="1317465" y="3824350"/>
            <a:ext cx="360" cy="360"/>
            <a:chOff x="1317465" y="38243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/>
                <p14:cNvContentPartPr/>
                <p14:nvPr/>
              </p14:nvContentPartPr>
              <p14:xfrm>
                <a:off x="1317465" y="3824350"/>
                <a:ext cx="360" cy="36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17"/>
              </p:blipFill>
              <p:spPr>
                <a:xfrm>
                  <a:off x="1317465" y="3824350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/>
                <p14:cNvContentPartPr/>
                <p14:nvPr/>
              </p14:nvContentPartPr>
              <p14:xfrm>
                <a:off x="1317465" y="3824350"/>
                <a:ext cx="360" cy="3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17"/>
              </p:blipFill>
              <p:spPr>
                <a:xfrm>
                  <a:off x="1317465" y="3824350"/>
                  <a:ext cx="360" cy="360"/>
                </a:xfrm>
                <a:prstGeom prst="rect"/>
              </p:spPr>
            </p:pic>
          </mc:Fallback>
        </mc:AlternateContent>
      </p:grpSp>
      <p:pic>
        <p:nvPicPr>
          <p:cNvPr id="1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44270"/>
            <a:ext cx="7757795" cy="5142865"/>
          </a:xfrm>
          <a:prstGeom prst="rect">
            <a:avLst/>
          </a:prstGeom>
        </p:spPr>
      </p:pic>
      <p:pic>
        <p:nvPicPr>
          <p:cNvPr id="17" name="Picture 16" descr="Copy of Social"/>
          <p:cNvPicPr>
            <a:picLocks noChangeAspect="1"/>
          </p:cNvPicPr>
          <p:nvPr/>
        </p:nvPicPr>
        <p:blipFill>
          <a:blip r:embed="rId20"/>
          <a:srcRect l="23750" t="18889" r="21875" b="18889"/>
          <a:stretch>
            <a:fillRect/>
          </a:stretch>
        </p:blipFill>
        <p:spPr>
          <a:xfrm>
            <a:off x="990600" y="1600200"/>
            <a:ext cx="7020560" cy="4519295"/>
          </a:xfrm>
          <a:prstGeom prst="rect">
            <a:avLst/>
          </a:prstGeom>
        </p:spPr>
      </p:pic>
      <p:sp>
        <p:nvSpPr>
          <p:cNvPr id="18" name="object 8"/>
          <p:cNvSpPr txBox="1"/>
          <p:nvPr/>
        </p:nvSpPr>
        <p:spPr>
          <a:xfrm>
            <a:off x="76200" y="1205230"/>
            <a:ext cx="7595870" cy="4235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142365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>
                <a:latin typeface="Arial" panose="020B0604020202020204"/>
                <a:cs typeface="Arial" panose="020B0604020202020204"/>
              </a:rPr>
              <a:t>Flow Chart</a:t>
            </a:r>
            <a:endParaRPr sz="1800" b="1">
              <a:latin typeface="Arial" panose="020B0604020202020204"/>
              <a:cs typeface="Arial" panose="020B0604020202020204"/>
            </a:endParaRPr>
          </a:p>
          <a:p>
            <a:pPr marL="1142365" indent="-285750" algn="ctr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endParaRPr sz="16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25416"/>
            <a:ext cx="777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</a:t>
            </a:r>
            <a:r>
              <a:rPr lang="en-IN" dirty="0"/>
              <a:t>HALLENGES AND FEASIBILITY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7938" y="125985"/>
            <a:ext cx="11216931" cy="3702881"/>
            <a:chOff x="777938" y="125985"/>
            <a:chExt cx="11216931" cy="3702881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829" y="125985"/>
              <a:ext cx="2130040" cy="8495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938" y="1143000"/>
              <a:ext cx="4819008" cy="268586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889901" y="1267791"/>
            <a:ext cx="4611104" cy="2157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OTE</a:t>
            </a:r>
            <a:r>
              <a:rPr dirty="0"/>
              <a:t>N</a:t>
            </a:r>
            <a:r>
              <a:rPr spc="-5" dirty="0"/>
              <a:t>TI</a:t>
            </a:r>
            <a:r>
              <a:rPr dirty="0"/>
              <a:t>AL</a:t>
            </a:r>
            <a:r>
              <a:rPr spc="-105" dirty="0"/>
              <a:t> </a:t>
            </a:r>
            <a:r>
              <a:rPr dirty="0"/>
              <a:t>C</a:t>
            </a:r>
            <a:r>
              <a:rPr spc="-5" dirty="0"/>
              <a:t>H</a:t>
            </a:r>
            <a:r>
              <a:rPr dirty="0"/>
              <a:t>A</a:t>
            </a:r>
            <a:r>
              <a:rPr spc="-5" dirty="0"/>
              <a:t>LLE</a:t>
            </a:r>
            <a:r>
              <a:rPr dirty="0"/>
              <a:t>N</a:t>
            </a:r>
            <a:r>
              <a:rPr spc="-5" dirty="0"/>
              <a:t>GE</a:t>
            </a:r>
            <a:r>
              <a:rPr dirty="0"/>
              <a:t>S</a:t>
            </a:r>
          </a:p>
          <a:p>
            <a:pPr marL="384175" marR="130175" indent="-285750" algn="just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lang="en-US" sz="1800" b="0" dirty="0">
                <a:solidFill>
                  <a:schemeClr val="tx1"/>
                </a:solidFill>
              </a:rPr>
              <a:t>Collecting real-time social media data and RSS feeds is possible, but requires managing </a:t>
            </a:r>
            <a:r>
              <a:rPr lang="en-US" sz="1800" dirty="0">
                <a:solidFill>
                  <a:schemeClr val="tx1"/>
                </a:solidFill>
              </a:rPr>
              <a:t>API limits </a:t>
            </a:r>
            <a:r>
              <a:rPr lang="en-US" sz="1800" b="0" dirty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chemeClr val="tx1"/>
                </a:solidFill>
              </a:rPr>
              <a:t>data quality</a:t>
            </a:r>
            <a:r>
              <a:rPr lang="en-US" sz="1800" b="0" dirty="0">
                <a:solidFill>
                  <a:schemeClr val="tx1"/>
                </a:solidFill>
              </a:rPr>
              <a:t>.</a:t>
            </a:r>
          </a:p>
          <a:p>
            <a:pPr marL="384175" marR="130175" indent="-285750" algn="just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lang="en-US" sz="1800" b="0" dirty="0">
                <a:solidFill>
                  <a:schemeClr val="tx1"/>
                </a:solidFill>
              </a:rPr>
              <a:t>Sentiment and semantic analysis can help filter out </a:t>
            </a:r>
            <a:r>
              <a:rPr lang="en-US" sz="1800" dirty="0">
                <a:solidFill>
                  <a:schemeClr val="tx1"/>
                </a:solidFill>
              </a:rPr>
              <a:t>misinformation</a:t>
            </a:r>
            <a:r>
              <a:rPr lang="en-US" sz="1800" b="0" dirty="0">
                <a:solidFill>
                  <a:schemeClr val="tx1"/>
                </a:solidFill>
              </a:rPr>
              <a:t> by assessing tone and context.</a:t>
            </a:r>
            <a:endParaRPr lang="en-US" b="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9210" y="1143000"/>
            <a:ext cx="5402209" cy="26858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xfrm>
            <a:off x="6162802" y="1123757"/>
            <a:ext cx="5038598" cy="312200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/>
              <a:t>F</a:t>
            </a:r>
            <a:r>
              <a:rPr spc="-5" dirty="0"/>
              <a:t>E</a:t>
            </a:r>
            <a:r>
              <a:rPr dirty="0"/>
              <a:t>A</a:t>
            </a:r>
            <a:r>
              <a:rPr spc="-5" dirty="0"/>
              <a:t>SIBILIT</a:t>
            </a:r>
            <a:r>
              <a:rPr dirty="0"/>
              <a:t>Y</a:t>
            </a:r>
            <a:r>
              <a:rPr spc="-7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D</a:t>
            </a:r>
            <a:r>
              <a:rPr spc="-5" dirty="0"/>
              <a:t>E</a:t>
            </a:r>
            <a:r>
              <a:rPr dirty="0"/>
              <a:t>A</a:t>
            </a:r>
            <a:r>
              <a:rPr spc="-100" dirty="0"/>
              <a:t> </a:t>
            </a:r>
            <a:endParaRPr lang="en-US" dirty="0"/>
          </a:p>
          <a:p>
            <a:pPr marL="298450" indent="-285750" algn="just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Using frameworks like React and APIs enables real-time disaster data aggregation and sharing.</a:t>
            </a:r>
          </a:p>
          <a:p>
            <a:pPr marL="298450" indent="-285750" algn="just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RSS feeds offer a reliable way to fetch news from </a:t>
            </a:r>
            <a:r>
              <a:rPr lang="en-US" dirty="0">
                <a:solidFill>
                  <a:schemeClr val="tx1"/>
                </a:solidFill>
              </a:rPr>
              <a:t>multiple sources</a:t>
            </a:r>
            <a:r>
              <a:rPr lang="en-US" b="0" dirty="0">
                <a:solidFill>
                  <a:schemeClr val="tx1"/>
                </a:solidFill>
              </a:rPr>
              <a:t>, ensuring seamless integration.</a:t>
            </a:r>
          </a:p>
          <a:p>
            <a:pPr marL="298450" indent="-285750" algn="just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project utilizes open-source tools and APIs to keep </a:t>
            </a:r>
            <a:r>
              <a:rPr lang="en-US" dirty="0">
                <a:solidFill>
                  <a:schemeClr val="tx1"/>
                </a:solidFill>
              </a:rPr>
              <a:t>costs within budget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sz="17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489" y="218351"/>
            <a:ext cx="1529664" cy="8318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3112" y="397548"/>
            <a:ext cx="850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3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EPIC 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ENG</a:t>
            </a:r>
            <a:r>
              <a:rPr sz="140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NEE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852672" y="6470703"/>
            <a:ext cx="462026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1810"/>
              </a:lnSpc>
            </a:pPr>
            <a:r>
              <a:rPr lang="en-US" spc="-5" dirty="0"/>
              <a:t>SIH 2024 - </a:t>
            </a:r>
            <a:r>
              <a:rPr lang="en-US" spc="-5" dirty="0" err="1"/>
              <a:t>M.Kumarasamy</a:t>
            </a:r>
            <a:r>
              <a:rPr lang="en-US" spc="-5" dirty="0"/>
              <a:t> College of Engineering</a:t>
            </a:r>
            <a:endParaRPr spc="-5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32D49B-C7AB-C6BC-E45D-0EB720F30E5E}"/>
              </a:ext>
            </a:extLst>
          </p:cNvPr>
          <p:cNvSpPr/>
          <p:nvPr/>
        </p:nvSpPr>
        <p:spPr>
          <a:xfrm>
            <a:off x="3195453" y="3982462"/>
            <a:ext cx="2324862" cy="109778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Limitations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0AAD27-8A61-0410-5364-4426F3CD33C0}"/>
              </a:ext>
            </a:extLst>
          </p:cNvPr>
          <p:cNvSpPr/>
          <p:nvPr/>
        </p:nvSpPr>
        <p:spPr>
          <a:xfrm>
            <a:off x="878078" y="5194134"/>
            <a:ext cx="2494357" cy="10977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Misinformation </a:t>
            </a:r>
            <a:endParaRPr lang="en-IN" b="1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266D6DF-AC88-AE41-139A-153C0C6321A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0800000" flipV="1">
            <a:off x="2125257" y="4531354"/>
            <a:ext cx="1070196" cy="662779"/>
          </a:xfrm>
          <a:prstGeom prst="curvedConnector2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4947CB2-48BC-9DF7-32CA-5ABF95D6E0ED}"/>
              </a:ext>
            </a:extLst>
          </p:cNvPr>
          <p:cNvSpPr/>
          <p:nvPr/>
        </p:nvSpPr>
        <p:spPr>
          <a:xfrm>
            <a:off x="6219369" y="3892666"/>
            <a:ext cx="2142998" cy="109778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 Time data Aggregations</a:t>
            </a:r>
            <a:endParaRPr lang="en-IN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808099-2BEF-CAD3-9685-DD39D177EF32}"/>
              </a:ext>
            </a:extLst>
          </p:cNvPr>
          <p:cNvSpPr/>
          <p:nvPr/>
        </p:nvSpPr>
        <p:spPr>
          <a:xfrm>
            <a:off x="9314696" y="3853922"/>
            <a:ext cx="1981200" cy="11865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Open Source Tools and Cost Efficient</a:t>
            </a:r>
            <a:endParaRPr lang="en-IN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A67A8D-BDA7-93E9-3E2C-1638A5787F21}"/>
              </a:ext>
            </a:extLst>
          </p:cNvPr>
          <p:cNvSpPr/>
          <p:nvPr/>
        </p:nvSpPr>
        <p:spPr>
          <a:xfrm>
            <a:off x="7919427" y="5190715"/>
            <a:ext cx="1981200" cy="991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Multiple Sources</a:t>
            </a:r>
            <a:endParaRPr lang="en-IN" b="1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43FF3CB-8981-721D-5B30-1C3A18EAA61D}"/>
              </a:ext>
            </a:extLst>
          </p:cNvPr>
          <p:cNvCxnSpPr>
            <a:cxnSpLocks/>
            <a:endCxn id="25" idx="6"/>
          </p:cNvCxnSpPr>
          <p:nvPr/>
        </p:nvCxnSpPr>
        <p:spPr>
          <a:xfrm rot="5400000">
            <a:off x="9792469" y="5173658"/>
            <a:ext cx="620986" cy="404669"/>
          </a:xfrm>
          <a:prstGeom prst="curvedConnector2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7485E7-DA43-4E6C-8B26-051ABA83112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8362367" y="4441559"/>
            <a:ext cx="952329" cy="5623"/>
          </a:xfrm>
          <a:prstGeom prst="curvedConnector3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95C2AA9-3CC0-BFBC-F0E6-8700C884314E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rot="5400000">
            <a:off x="3533770" y="4918913"/>
            <a:ext cx="662780" cy="985449"/>
          </a:xfrm>
          <a:prstGeom prst="curvedConnector2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78D38C9-C47F-C327-CE6C-8BB2732E3C73}"/>
              </a:ext>
            </a:extLst>
          </p:cNvPr>
          <p:cNvCxnSpPr>
            <a:cxnSpLocks/>
            <a:stCxn id="23" idx="4"/>
            <a:endCxn id="25" idx="2"/>
          </p:cNvCxnSpPr>
          <p:nvPr/>
        </p:nvCxnSpPr>
        <p:spPr>
          <a:xfrm rot="16200000" flipH="1">
            <a:off x="7257130" y="5024188"/>
            <a:ext cx="696034" cy="628559"/>
          </a:xfrm>
          <a:prstGeom prst="curvedConnector2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283" y="357962"/>
            <a:ext cx="529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dirty="0"/>
              <a:t>M</a:t>
            </a:r>
            <a:r>
              <a:rPr spc="-270" dirty="0"/>
              <a:t>P</a:t>
            </a:r>
            <a:r>
              <a:rPr dirty="0"/>
              <a:t>ACT</a:t>
            </a:r>
            <a:r>
              <a:rPr spc="-275" dirty="0"/>
              <a:t> </a:t>
            </a:r>
            <a:r>
              <a:rPr dirty="0"/>
              <a:t>AND </a:t>
            </a:r>
            <a:r>
              <a:rPr spc="-5" dirty="0"/>
              <a:t>BE</a:t>
            </a:r>
            <a:r>
              <a:rPr dirty="0"/>
              <a:t>N</a:t>
            </a:r>
            <a:r>
              <a:rPr spc="-5" dirty="0"/>
              <a:t>E</a:t>
            </a:r>
            <a:r>
              <a:rPr dirty="0"/>
              <a:t>F</a:t>
            </a:r>
            <a:r>
              <a:rPr spc="-5" dirty="0"/>
              <a:t>IT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3090" y="102630"/>
            <a:ext cx="11247791" cy="4316970"/>
            <a:chOff x="747078" y="122077"/>
            <a:chExt cx="11247791" cy="4316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4829" y="122077"/>
              <a:ext cx="2130040" cy="776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078" y="1318054"/>
              <a:ext cx="5002386" cy="312099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2569" y="1376057"/>
            <a:ext cx="4743428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4160">
              <a:lnSpc>
                <a:spcPct val="100000"/>
              </a:lnSpc>
              <a:spcBef>
                <a:spcPts val="105"/>
              </a:spcBef>
            </a:pPr>
            <a:r>
              <a:rPr sz="2000" b="1" spc="18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2000" b="1" spc="30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2000" b="1" spc="38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38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484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ARGE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6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AUDIENC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pc="70" dirty="0">
                <a:latin typeface="Times New Roman" panose="02020603050405020304"/>
                <a:cs typeface="Times New Roman" panose="02020603050405020304"/>
              </a:rPr>
              <a:t>Our solution provides real-time, aggregated data from social media and news, </a:t>
            </a:r>
            <a:r>
              <a:rPr lang="en-US" b="1" spc="70" dirty="0">
                <a:latin typeface="Times New Roman" panose="02020603050405020304"/>
                <a:cs typeface="Times New Roman" panose="02020603050405020304"/>
              </a:rPr>
              <a:t>reducing response time</a:t>
            </a:r>
            <a:r>
              <a:rPr lang="en-US" spc="70" dirty="0">
                <a:latin typeface="Times New Roman" panose="02020603050405020304"/>
                <a:cs typeface="Times New Roman" panose="02020603050405020304"/>
              </a:rPr>
              <a:t> and potentially saving more lives.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b="1" spc="70" dirty="0">
                <a:latin typeface="Times New Roman" panose="02020603050405020304"/>
                <a:cs typeface="Times New Roman" panose="02020603050405020304"/>
              </a:rPr>
              <a:t>region-based sharing </a:t>
            </a:r>
            <a:r>
              <a:rPr lang="en-US" spc="70" dirty="0">
                <a:latin typeface="Times New Roman" panose="02020603050405020304"/>
                <a:cs typeface="Times New Roman" panose="02020603050405020304"/>
              </a:rPr>
              <a:t>feature enhances coordination, allowing local teams to deploy resources more efficiently across areas.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pc="7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2401" y="1298607"/>
            <a:ext cx="5170973" cy="312099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51880" y="1387615"/>
            <a:ext cx="382777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BENEFIT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-12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OLUTIO</a:t>
            </a:r>
            <a:r>
              <a:rPr sz="20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1880" y="1981200"/>
            <a:ext cx="483214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3"/>
              <a:tabLst>
                <a:tab pos="469265" algn="l"/>
                <a:tab pos="469900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filtering out irrelevant information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, the platform ensures response teams focus only on actionable data, improving crisis management efficiency.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3"/>
              <a:tabLst>
                <a:tab pos="469265" algn="l"/>
                <a:tab pos="469900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Sentiment and semantic analysis help filter misinformation, ensuring only accurate and verified data is presented,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boosting information reliability.</a:t>
            </a:r>
            <a:endParaRPr sz="1850"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644" y="365023"/>
            <a:ext cx="1529676" cy="8318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0280" y="544207"/>
            <a:ext cx="850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3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EPIC 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ENG</a:t>
            </a:r>
            <a:r>
              <a:rPr sz="140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NEE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126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852672" y="6470703"/>
            <a:ext cx="462026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1810"/>
              </a:lnSpc>
            </a:pPr>
            <a:r>
              <a:rPr lang="en-US" spc="-5" dirty="0"/>
              <a:t>SIH 2024 - </a:t>
            </a:r>
            <a:r>
              <a:rPr lang="en-US" spc="-5" dirty="0" err="1"/>
              <a:t>M.Kumarasamy</a:t>
            </a:r>
            <a:r>
              <a:rPr lang="en-US" spc="-5" dirty="0"/>
              <a:t> College of Engineering</a:t>
            </a:r>
            <a:endParaRPr spc="-5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2EC97D4E-A9BC-4869-18FF-02C84076059D}"/>
              </a:ext>
            </a:extLst>
          </p:cNvPr>
          <p:cNvSpPr/>
          <p:nvPr/>
        </p:nvSpPr>
        <p:spPr>
          <a:xfrm>
            <a:off x="160845" y="4775064"/>
            <a:ext cx="2819400" cy="150062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 response time and saving more lives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4F3747A-846D-4E56-53F2-7EF737684743}"/>
              </a:ext>
            </a:extLst>
          </p:cNvPr>
          <p:cNvSpPr/>
          <p:nvPr/>
        </p:nvSpPr>
        <p:spPr>
          <a:xfrm>
            <a:off x="3140731" y="4769059"/>
            <a:ext cx="2678971" cy="150062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based sharing features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68C5EB56-91D9-FE94-EEED-E239DCDD7FE7}"/>
              </a:ext>
            </a:extLst>
          </p:cNvPr>
          <p:cNvSpPr/>
          <p:nvPr/>
        </p:nvSpPr>
        <p:spPr>
          <a:xfrm>
            <a:off x="1402488" y="4622663"/>
            <a:ext cx="336113" cy="304800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4BC9789-DF54-3A4C-66E7-24D4AE116F9C}"/>
              </a:ext>
            </a:extLst>
          </p:cNvPr>
          <p:cNvSpPr/>
          <p:nvPr/>
        </p:nvSpPr>
        <p:spPr>
          <a:xfrm>
            <a:off x="4381973" y="4622663"/>
            <a:ext cx="336113" cy="272462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170FE89D-BA67-14C5-6925-3F1110DCAFC9}"/>
              </a:ext>
            </a:extLst>
          </p:cNvPr>
          <p:cNvSpPr/>
          <p:nvPr/>
        </p:nvSpPr>
        <p:spPr>
          <a:xfrm>
            <a:off x="6139977" y="4736970"/>
            <a:ext cx="2819400" cy="1500629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Filtering irrelevant data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723B00CC-6762-DFFD-96FC-22EC04085A5B}"/>
              </a:ext>
            </a:extLst>
          </p:cNvPr>
          <p:cNvSpPr/>
          <p:nvPr/>
        </p:nvSpPr>
        <p:spPr>
          <a:xfrm>
            <a:off x="7361458" y="4622663"/>
            <a:ext cx="335941" cy="304800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84E2323-2D76-EEA9-94C0-E7AACFCC1574}"/>
              </a:ext>
            </a:extLst>
          </p:cNvPr>
          <p:cNvSpPr/>
          <p:nvPr/>
        </p:nvSpPr>
        <p:spPr>
          <a:xfrm>
            <a:off x="9169720" y="4704293"/>
            <a:ext cx="2819400" cy="1500629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Boosting Reliability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Heptagon 24">
            <a:extLst>
              <a:ext uri="{FF2B5EF4-FFF2-40B4-BE49-F238E27FC236}">
                <a16:creationId xmlns:a16="http://schemas.microsoft.com/office/drawing/2014/main" id="{C4004689-6FFA-E685-3624-1AA105E932EA}"/>
              </a:ext>
            </a:extLst>
          </p:cNvPr>
          <p:cNvSpPr/>
          <p:nvPr/>
        </p:nvSpPr>
        <p:spPr>
          <a:xfrm>
            <a:off x="10516799" y="4622663"/>
            <a:ext cx="335941" cy="304800"/>
          </a:xfrm>
          <a:prstGeom prst="hept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pc="-5" dirty="0"/>
              <a:t>RESEARCH	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4461" y="1587012"/>
            <a:ext cx="10031095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IN" spc="-1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tabLst>
                <a:tab pos="355600" algn="l"/>
              </a:tabLst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933" y="133381"/>
            <a:ext cx="11765280" cy="989965"/>
            <a:chOff x="229933" y="133381"/>
            <a:chExt cx="11765280" cy="9899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829" y="133381"/>
              <a:ext cx="2130040" cy="988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933" y="239394"/>
              <a:ext cx="1527733" cy="8839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8642" y="443865"/>
            <a:ext cx="850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3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EPIC 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ENG</a:t>
            </a:r>
            <a:r>
              <a:rPr sz="140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NEE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852672" y="6470703"/>
            <a:ext cx="462026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1810"/>
              </a:lnSpc>
            </a:pPr>
            <a:r>
              <a:rPr lang="en-US" spc="-5" dirty="0"/>
              <a:t>SIH 2024 - </a:t>
            </a:r>
            <a:r>
              <a:rPr lang="en-US" spc="-5" dirty="0" err="1"/>
              <a:t>M.Kumarasamy</a:t>
            </a:r>
            <a:r>
              <a:rPr lang="en-US" spc="-5" dirty="0"/>
              <a:t> College of Engineering</a:t>
            </a:r>
            <a:endParaRPr spc="-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410BF-D516-A26C-833D-E1200944B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1495" r="26486" b="-889"/>
          <a:stretch/>
        </p:blipFill>
        <p:spPr>
          <a:xfrm>
            <a:off x="172390" y="2048488"/>
            <a:ext cx="5669778" cy="4037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6C194F-B3E0-7305-55E3-2BCBE77432E0}"/>
              </a:ext>
            </a:extLst>
          </p:cNvPr>
          <p:cNvSpPr txBox="1"/>
          <p:nvPr/>
        </p:nvSpPr>
        <p:spPr>
          <a:xfrm>
            <a:off x="1438275" y="1062052"/>
            <a:ext cx="9010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6"/>
              </a:rPr>
              <a:t>https://sachet.ndma.gov.in/</a:t>
            </a:r>
            <a:r>
              <a:rPr lang="en-IN" sz="2400" dirty="0"/>
              <a:t>   National Disaster Management Authority </a:t>
            </a:r>
          </a:p>
          <a:p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1A9C7F-5731-25EC-EAE0-B1C4097C05C3}"/>
              </a:ext>
            </a:extLst>
          </p:cNvPr>
          <p:cNvCxnSpPr>
            <a:cxnSpLocks/>
          </p:cNvCxnSpPr>
          <p:nvPr/>
        </p:nvCxnSpPr>
        <p:spPr>
          <a:xfrm flipV="1">
            <a:off x="7397202" y="2251575"/>
            <a:ext cx="974724" cy="53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54E402-7072-5E90-F7B6-BC594E44B9FE}"/>
              </a:ext>
            </a:extLst>
          </p:cNvPr>
          <p:cNvSpPr txBox="1"/>
          <p:nvPr/>
        </p:nvSpPr>
        <p:spPr>
          <a:xfrm>
            <a:off x="8371926" y="1892474"/>
            <a:ext cx="340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API</a:t>
            </a:r>
          </a:p>
          <a:p>
            <a:r>
              <a:rPr lang="en-US" sz="2400" dirty="0"/>
              <a:t>(Instagram , Facebook)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574CC-1F21-3DAC-DB76-A1D330870B1D}"/>
              </a:ext>
            </a:extLst>
          </p:cNvPr>
          <p:cNvSpPr txBox="1"/>
          <p:nvPr/>
        </p:nvSpPr>
        <p:spPr>
          <a:xfrm>
            <a:off x="8431613" y="3361858"/>
            <a:ext cx="265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Twitter API V2(X)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BD89B-A13C-8293-1D4F-AE04615DA691}"/>
              </a:ext>
            </a:extLst>
          </p:cNvPr>
          <p:cNvSpPr txBox="1"/>
          <p:nvPr/>
        </p:nvSpPr>
        <p:spPr>
          <a:xfrm>
            <a:off x="8472932" y="4819807"/>
            <a:ext cx="370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RSS feed for News Portals</a:t>
            </a:r>
            <a:endParaRPr lang="en-IN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3F59728-DE8E-FEAE-B631-400FC5432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54" y="4367055"/>
            <a:ext cx="1367170" cy="136717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89B163-EE93-252B-95D1-2A7CDDA8E455}"/>
              </a:ext>
            </a:extLst>
          </p:cNvPr>
          <p:cNvCxnSpPr>
            <a:cxnSpLocks/>
          </p:cNvCxnSpPr>
          <p:nvPr/>
        </p:nvCxnSpPr>
        <p:spPr>
          <a:xfrm>
            <a:off x="7585168" y="5050640"/>
            <a:ext cx="88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0BAE65-E305-B87F-86AF-1D5FE589BB19}"/>
              </a:ext>
            </a:extLst>
          </p:cNvPr>
          <p:cNvCxnSpPr/>
          <p:nvPr/>
        </p:nvCxnSpPr>
        <p:spPr>
          <a:xfrm>
            <a:off x="7397202" y="2965212"/>
            <a:ext cx="1034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B01B04-B500-192E-0818-51404326C0AE}"/>
              </a:ext>
            </a:extLst>
          </p:cNvPr>
          <p:cNvSpPr txBox="1"/>
          <p:nvPr/>
        </p:nvSpPr>
        <p:spPr>
          <a:xfrm>
            <a:off x="8472932" y="2722090"/>
            <a:ext cx="265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Reddit API(Reddit)</a:t>
            </a:r>
            <a:endParaRPr lang="en-IN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2DFB7A-EEB1-A543-1D8D-5F2EE0667783}"/>
              </a:ext>
            </a:extLst>
          </p:cNvPr>
          <p:cNvCxnSpPr>
            <a:endCxn id="23" idx="1"/>
          </p:cNvCxnSpPr>
          <p:nvPr/>
        </p:nvCxnSpPr>
        <p:spPr>
          <a:xfrm>
            <a:off x="7397202" y="3183755"/>
            <a:ext cx="1034411" cy="40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6B7AB7B3-6CD6-9951-05B1-15EC80F700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21" y="2442824"/>
            <a:ext cx="1303062" cy="13030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669365-0238-CC40-05D7-3A79C1B4E298}"/>
              </a:ext>
            </a:extLst>
          </p:cNvPr>
          <p:cNvCxnSpPr>
            <a:cxnSpLocks/>
          </p:cNvCxnSpPr>
          <p:nvPr/>
        </p:nvCxnSpPr>
        <p:spPr>
          <a:xfrm flipV="1">
            <a:off x="5943600" y="16002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471</Words>
  <Application>Microsoft Office PowerPoint</Application>
  <PresentationFormat>Widescreen</PresentationFormat>
  <Paragraphs>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Courier New</vt:lpstr>
      <vt:lpstr>Times New Roman</vt:lpstr>
      <vt:lpstr>Office Theme</vt:lpstr>
      <vt:lpstr>SMART INDIA HACKATHON 2024</vt:lpstr>
      <vt:lpstr>Realtime Disaster information Aggregation software</vt:lpstr>
      <vt:lpstr>TECHNICAL APPROACH</vt:lpstr>
      <vt:lpstr>CHALLENGES AND FEASIBILITY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</dc:creator>
  <cp:lastModifiedBy>SRI HARIVARSHAN R</cp:lastModifiedBy>
  <cp:revision>25</cp:revision>
  <dcterms:created xsi:type="dcterms:W3CDTF">2024-09-10T03:50:00Z</dcterms:created>
  <dcterms:modified xsi:type="dcterms:W3CDTF">2024-09-18T05:19:16Z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2024-09-10T05:30:00Z</vt:filetime>
  </property>
  <property fmtid="{D5CDD505-2E9C-101B-9397-08002B2CF9AE}" pid="5" name="ICV">
    <vt:lpwstr>0602BCD709B74BB6BA3D4A51F688F017_13</vt:lpwstr>
  </property>
  <property fmtid="{D5CDD505-2E9C-101B-9397-08002B2CF9AE}" pid="6" name="KSOProductBuildVer">
    <vt:lpwstr>1033-12.2.0.18165</vt:lpwstr>
  </property>
</Properties>
</file>