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7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37" name="Title 1"/>
          <p:cNvSpPr>
            <a:spLocks noGrp="1"/>
          </p:cNvSpPr>
          <p:nvPr>
            <p:ph type="title"/>
          </p:nvPr>
        </p:nvSpPr>
        <p:spPr/>
        <p:txBody>
          <a:bodyPr/>
          <a:p>
            <a:r>
              <a:rPr altLang="zh-CN" lang="en-US" smtClean="0"/>
              <a:t>Click to edit Master title style</a:t>
            </a:r>
            <a:endParaRPr dirty="0" lang="en-US"/>
          </a:p>
        </p:txBody>
      </p:sp>
      <p:sp>
        <p:nvSpPr>
          <p:cNvPr id="104863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0" name="Footer Placeholder 4"/>
          <p:cNvSpPr>
            <a:spLocks noGrp="1"/>
          </p:cNvSpPr>
          <p:nvPr>
            <p:ph type="ftr" sz="quarter" idx="11"/>
          </p:nvPr>
        </p:nvSpPr>
        <p:spPr/>
        <p:txBody>
          <a:bodyPr/>
          <a:p>
            <a:endParaRPr altLang="en-US" lang="zh-CN"/>
          </a:p>
        </p:txBody>
      </p:sp>
      <p:sp>
        <p:nvSpPr>
          <p:cNvPr id="104864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26"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7"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9" name="Footer Placeholder 4"/>
          <p:cNvSpPr>
            <a:spLocks noGrp="1"/>
          </p:cNvSpPr>
          <p:nvPr>
            <p:ph type="ftr" sz="quarter" idx="11"/>
          </p:nvPr>
        </p:nvSpPr>
        <p:spPr/>
        <p:txBody>
          <a:bodyPr/>
          <a:p>
            <a:endParaRPr altLang="en-US" lang="zh-CN"/>
          </a:p>
        </p:txBody>
      </p:sp>
      <p:sp>
        <p:nvSpPr>
          <p:cNvPr id="104863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42"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3"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4"/>
          <p:cNvSpPr>
            <a:spLocks noGrp="1"/>
          </p:cNvSpPr>
          <p:nvPr>
            <p:ph type="ftr" sz="quarter" idx="11"/>
          </p:nvPr>
        </p:nvSpPr>
        <p:spPr/>
        <p:txBody>
          <a:bodyPr/>
          <a:p>
            <a:endParaRPr altLang="en-US" lang="zh-CN"/>
          </a:p>
        </p:txBody>
      </p:sp>
      <p:sp>
        <p:nvSpPr>
          <p:cNvPr id="104864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47" name="Title 1"/>
          <p:cNvSpPr>
            <a:spLocks noGrp="1"/>
          </p:cNvSpPr>
          <p:nvPr>
            <p:ph type="title"/>
          </p:nvPr>
        </p:nvSpPr>
        <p:spPr/>
        <p:txBody>
          <a:bodyPr/>
          <a:p>
            <a:r>
              <a:rPr altLang="zh-CN" lang="en-US" smtClean="0"/>
              <a:t>Click to edit Master title style</a:t>
            </a:r>
            <a:endParaRPr dirty="0" lang="en-US"/>
          </a:p>
        </p:txBody>
      </p:sp>
      <p:sp>
        <p:nvSpPr>
          <p:cNvPr id="1048648"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1" name="Footer Placeholder 5"/>
          <p:cNvSpPr>
            <a:spLocks noGrp="1"/>
          </p:cNvSpPr>
          <p:nvPr>
            <p:ph type="ftr" sz="quarter" idx="11"/>
          </p:nvPr>
        </p:nvSpPr>
        <p:spPr/>
        <p:txBody>
          <a:bodyPr/>
          <a:p>
            <a:endParaRPr altLang="en-US" lang="zh-CN"/>
          </a:p>
        </p:txBody>
      </p:sp>
      <p:sp>
        <p:nvSpPr>
          <p:cNvPr id="104865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53"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4"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7"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9" name="Footer Placeholder 7"/>
          <p:cNvSpPr>
            <a:spLocks noGrp="1"/>
          </p:cNvSpPr>
          <p:nvPr>
            <p:ph type="ftr" sz="quarter" idx="11"/>
          </p:nvPr>
        </p:nvSpPr>
        <p:spPr/>
        <p:txBody>
          <a:bodyPr/>
          <a:p>
            <a:endParaRPr altLang="en-US" lang="zh-CN"/>
          </a:p>
        </p:txBody>
      </p:sp>
      <p:sp>
        <p:nvSpPr>
          <p:cNvPr id="1048660"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22" name="Title 1"/>
          <p:cNvSpPr>
            <a:spLocks noGrp="1"/>
          </p:cNvSpPr>
          <p:nvPr>
            <p:ph type="title"/>
          </p:nvPr>
        </p:nvSpPr>
        <p:spPr/>
        <p:txBody>
          <a:bodyPr/>
          <a:p>
            <a:r>
              <a:rPr altLang="zh-CN" lang="en-US" smtClean="0"/>
              <a:t>Click to edit Master title style</a:t>
            </a:r>
            <a:endParaRPr dirty="0" lang="en-US"/>
          </a:p>
        </p:txBody>
      </p:sp>
      <p:sp>
        <p:nvSpPr>
          <p:cNvPr id="1048623"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3"/>
          <p:cNvSpPr>
            <a:spLocks noGrp="1"/>
          </p:cNvSpPr>
          <p:nvPr>
            <p:ph type="ftr" sz="quarter" idx="11"/>
          </p:nvPr>
        </p:nvSpPr>
        <p:spPr/>
        <p:txBody>
          <a:bodyPr/>
          <a:p>
            <a:endParaRPr altLang="en-US" lang="zh-CN"/>
          </a:p>
        </p:txBody>
      </p:sp>
      <p:sp>
        <p:nvSpPr>
          <p:cNvPr id="1048625"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6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2"/>
          <p:cNvSpPr>
            <a:spLocks noGrp="1"/>
          </p:cNvSpPr>
          <p:nvPr>
            <p:ph type="ftr" sz="quarter" idx="11"/>
          </p:nvPr>
        </p:nvSpPr>
        <p:spPr/>
        <p:txBody>
          <a:bodyPr/>
          <a:p>
            <a:endParaRPr altLang="en-US" lang="zh-CN"/>
          </a:p>
        </p:txBody>
      </p:sp>
      <p:sp>
        <p:nvSpPr>
          <p:cNvPr id="104866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6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5"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8" name="Footer Placeholder 5"/>
          <p:cNvSpPr>
            <a:spLocks noGrp="1"/>
          </p:cNvSpPr>
          <p:nvPr>
            <p:ph type="ftr" sz="quarter" idx="11"/>
          </p:nvPr>
        </p:nvSpPr>
        <p:spPr/>
        <p:txBody>
          <a:bodyPr/>
          <a:p>
            <a:endParaRPr altLang="en-US" lang="zh-CN"/>
          </a:p>
        </p:txBody>
      </p:sp>
      <p:sp>
        <p:nvSpPr>
          <p:cNvPr id="104866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3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2"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5"/>
          <p:cNvSpPr>
            <a:spLocks noGrp="1"/>
          </p:cNvSpPr>
          <p:nvPr>
            <p:ph type="ftr" sz="quarter" idx="11"/>
          </p:nvPr>
        </p:nvSpPr>
        <p:spPr/>
        <p:txBody>
          <a:bodyPr/>
          <a:p>
            <a:endParaRPr altLang="en-US" lang="zh-CN"/>
          </a:p>
        </p:txBody>
      </p:sp>
      <p:sp>
        <p:nvSpPr>
          <p:cNvPr id="104863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4" name=""/>
        <p:cNvGrpSpPr/>
        <p:nvPr/>
      </p:nvGrpSpPr>
      <p:grpSpPr>
        <a:xfrm>
          <a:off x="0" y="0"/>
          <a:ext cx="0" cy="0"/>
          <a:chOff x="0" y="0"/>
          <a:chExt cx="0" cy="0"/>
        </a:xfrm>
      </p:grpSpPr>
      <p:sp>
        <p:nvSpPr>
          <p:cNvPr id="1048586" name="Title 1"/>
          <p:cNvSpPr>
            <a:spLocks noGrp="1"/>
          </p:cNvSpPr>
          <p:nvPr>
            <p:ph type="ctrTitle"/>
          </p:nvPr>
        </p:nvSpPr>
        <p:spPr/>
        <p:txBody>
          <a:bodyPr/>
          <a:p>
            <a:endParaRPr altLang="zh-CN" lang="en-US"/>
          </a:p>
        </p:txBody>
      </p:sp>
      <p:sp>
        <p:nvSpPr>
          <p:cNvPr id="1048587" name="Subtitle 2"/>
          <p:cNvSpPr>
            <a:spLocks noGrp="1"/>
          </p:cNvSpPr>
          <p:nvPr>
            <p:ph type="subTitle" idx="1"/>
          </p:nvPr>
        </p:nvSpPr>
        <p:spPr/>
        <p:txBody>
          <a:bodyPr/>
          <a:p>
            <a:endParaRPr altLang="zh-CN" lang="en-US"/>
          </a:p>
        </p:txBody>
      </p:sp>
      <p:sp>
        <p:nvSpPr>
          <p:cNvPr id="1048588" name="Title 1"/>
          <p:cNvSpPr>
            <a:spLocks noGrp="1"/>
          </p:cNvSpPr>
          <p:nvPr/>
        </p:nvSpPr>
        <p:spPr>
          <a:xfrm>
            <a:off x="685800" y="304800"/>
            <a:ext cx="7772400" cy="1828800"/>
          </a:xfrm>
          <a:prstGeom prst="rect"/>
          <a:ln>
            <a:solidFill>
              <a:srgbClr val="D16349"/>
            </a:solidFill>
          </a:ln>
        </p:spPr>
        <p:txBody>
          <a:bodyPr anchor="b" vert="horz">
            <a:normAutofit fontScale="100000" lnSpcReduction="20000"/>
          </a:bodyPr>
          <a:lstStyle>
            <a:lvl1pPr algn="ctr">
              <a:spcBef>
                <a:spcPct val="0"/>
              </a:spcBef>
              <a:defRPr sz="4200" kern="1200" kumimoji="0">
                <a:solidFill>
                  <a:srgbClr val="D16349"/>
                </a:solidFill>
                <a:latin typeface="+mj-lt"/>
                <a:ea typeface="+mj-ea"/>
                <a:cs typeface="+mj-cs"/>
              </a:defRPr>
            </a:lvl1pPr>
          </a:lstStyle>
          <a:p>
            <a:r>
              <a:rPr dirty="0" lang="en-US">
                <a:solidFill>
                  <a:srgbClr val="000000"/>
                </a:solidFill>
                <a:latin typeface="Times New Roman"/>
              </a:rPr>
              <a:t>NAAN MUDHALVAN DATASCIENCE FUDAMANETAL PROJECT</a:t>
            </a:r>
            <a:endParaRPr dirty="0" lang="en-US">
              <a:solidFill>
                <a:srgbClr val="000000"/>
              </a:solidFill>
              <a:latin typeface="Times New Roman"/>
            </a:endParaRPr>
          </a:p>
        </p:txBody>
      </p:sp>
      <p:sp>
        <p:nvSpPr>
          <p:cNvPr id="1048589" name="Subtitle 2"/>
          <p:cNvSpPr>
            <a:spLocks noGrp="1"/>
          </p:cNvSpPr>
          <p:nvPr/>
        </p:nvSpPr>
        <p:spPr>
          <a:xfrm>
            <a:off x="1371599" y="2440780"/>
            <a:ext cx="6400800" cy="762000"/>
          </a:xfrm>
          <a:prstGeom prst="rect"/>
        </p:spPr>
        <p:txBody>
          <a:bodyPr vert="horz">
            <a:normAutofit/>
          </a:bodyPr>
          <a:lstStyle>
            <a:lvl1pPr algn="ctr" indent="0" marL="0">
              <a:spcBef>
                <a:spcPct val="20000"/>
              </a:spcBef>
              <a:buNone/>
              <a:defRPr baseline="0" b="1" cap="all" sz="1600" kern="1200" kumimoji="0" spc="250">
                <a:solidFill>
                  <a:srgbClr val="646B86"/>
                </a:solidFill>
                <a:latin typeface="+mn-lt"/>
                <a:ea typeface="+mn-ea"/>
                <a:cs typeface="+mn-cs"/>
              </a:defRPr>
            </a:lvl1pPr>
            <a:lvl2pPr algn="ctr" indent="0" marL="457200">
              <a:spcBef>
                <a:spcPct val="20000"/>
              </a:spcBef>
              <a:buNone/>
              <a:defRPr sz="2200" kern="1200" kumimoji="0">
                <a:solidFill>
                  <a:srgbClr val="646B86"/>
                </a:solidFill>
                <a:latin typeface="+mn-lt"/>
                <a:ea typeface="+mn-ea"/>
                <a:cs typeface="+mn-cs"/>
              </a:defRPr>
            </a:lvl2pPr>
            <a:lvl3pPr algn="ctr" indent="0" marL="914400">
              <a:spcBef>
                <a:spcPct val="20000"/>
              </a:spcBef>
              <a:buNone/>
              <a:defRPr sz="2000" kern="1200" kumimoji="0">
                <a:solidFill>
                  <a:srgbClr val="000000"/>
                </a:solidFill>
                <a:latin typeface="+mn-lt"/>
                <a:ea typeface="+mn-ea"/>
                <a:cs typeface="+mn-cs"/>
              </a:defRPr>
            </a:lvl3pPr>
            <a:lvl4pPr algn="ctr" indent="0" marL="1371600">
              <a:spcBef>
                <a:spcPct val="20000"/>
              </a:spcBef>
              <a:buNone/>
              <a:defRPr sz="2000" kern="1200" kumimoji="0">
                <a:solidFill>
                  <a:srgbClr val="646B86"/>
                </a:solidFill>
                <a:latin typeface="+mn-lt"/>
                <a:ea typeface="+mn-ea"/>
                <a:cs typeface="+mn-cs"/>
              </a:defRPr>
            </a:lvl4pPr>
            <a:lvl5pPr algn="ctr" indent="0" marL="1828800">
              <a:spcBef>
                <a:spcPct val="20000"/>
              </a:spcBef>
              <a:buNone/>
              <a:defRPr sz="1800" kern="1200" kumimoji="0">
                <a:solidFill>
                  <a:srgbClr val="000000"/>
                </a:solidFill>
                <a:latin typeface="+mn-lt"/>
                <a:ea typeface="+mn-ea"/>
                <a:cs typeface="+mn-cs"/>
              </a:defRPr>
            </a:lvl5pPr>
            <a:lvl6pPr algn="ctr" indent="0" marL="2286000">
              <a:spcBef>
                <a:spcPct val="20000"/>
              </a:spcBef>
              <a:buNone/>
              <a:defRPr sz="1800" kern="1200" kumimoji="0">
                <a:solidFill>
                  <a:srgbClr val="000000"/>
                </a:solidFill>
                <a:latin typeface="+mn-lt"/>
                <a:ea typeface="+mn-ea"/>
                <a:cs typeface="+mn-cs"/>
              </a:defRPr>
            </a:lvl6pPr>
            <a:lvl7pPr algn="ctr" indent="0" marL="2743200">
              <a:spcBef>
                <a:spcPct val="20000"/>
              </a:spcBef>
              <a:buNone/>
              <a:defRPr baseline="0" sz="1600" kern="1200" kumimoji="0">
                <a:solidFill>
                  <a:srgbClr val="000000"/>
                </a:solidFill>
                <a:latin typeface="+mn-lt"/>
                <a:ea typeface="+mn-ea"/>
                <a:cs typeface="+mn-cs"/>
              </a:defRPr>
            </a:lvl7pPr>
            <a:lvl8pPr algn="ctr" indent="0" marL="3200400">
              <a:spcBef>
                <a:spcPct val="20000"/>
              </a:spcBef>
              <a:buNone/>
              <a:defRPr sz="1600" kern="1200" kumimoji="0">
                <a:solidFill>
                  <a:srgbClr val="000000"/>
                </a:solidFill>
                <a:latin typeface="+mn-lt"/>
                <a:ea typeface="+mn-ea"/>
                <a:cs typeface="+mn-cs"/>
              </a:defRPr>
            </a:lvl8pPr>
            <a:lvl9pPr algn="ctr" indent="0" marL="3657600">
              <a:spcBef>
                <a:spcPct val="20000"/>
              </a:spcBef>
              <a:buNone/>
              <a:defRPr baseline="0" cap="all" sz="1400" kern="1200" kumimoji="0">
                <a:solidFill>
                  <a:srgbClr val="000000"/>
                </a:solidFill>
                <a:latin typeface="+mn-lt"/>
                <a:ea typeface="+mn-ea"/>
                <a:cs typeface="+mn-cs"/>
              </a:defRPr>
            </a:lvl9pPr>
          </a:lstStyle>
          <a:p>
            <a:r>
              <a:rPr dirty="0" sz="2400" lang="en-US">
                <a:solidFill>
                  <a:srgbClr val="000000"/>
                </a:solidFill>
                <a:latin typeface="Times New Roman"/>
              </a:rPr>
              <a:t>PROJECT TITL</a:t>
            </a:r>
            <a:r>
              <a:rPr dirty="0" sz="2400" lang="en-US">
                <a:solidFill>
                  <a:srgbClr val="000000"/>
                </a:solidFill>
                <a:latin typeface="Times New Roman"/>
              </a:rPr>
              <a:t>ED</a:t>
            </a:r>
            <a:r>
              <a:rPr dirty="0" sz="2400" lang="en-US">
                <a:solidFill>
                  <a:srgbClr val="000000"/>
                </a:solidFill>
                <a:latin typeface="Times New Roman"/>
              </a:rPr>
              <a:t>:</a:t>
            </a:r>
            <a:endParaRPr altLang="en-US" lang="zh-CN">
              <a:solidFill>
                <a:srgbClr val="000000"/>
              </a:solidFill>
            </a:endParaRPr>
          </a:p>
          <a:p>
            <a:r>
              <a:rPr altLang="en-US" lang="zh-CN">
                <a:solidFill>
                  <a:srgbClr val="000000"/>
                </a:solidFill>
              </a:rPr>
              <a:t>Heart disease data compiled from uci</a:t>
            </a:r>
            <a:endParaRPr altLang="en-US" lang="zh-CN">
              <a:solidFill>
                <a:srgbClr val="000000"/>
              </a:solidFill>
            </a:endParaRPr>
          </a:p>
        </p:txBody>
      </p:sp>
      <p:sp>
        <p:nvSpPr>
          <p:cNvPr id="1048590" name="TextBox 4"/>
          <p:cNvSpPr txBox="1"/>
          <p:nvPr/>
        </p:nvSpPr>
        <p:spPr>
          <a:xfrm>
            <a:off x="1708836" y="3832860"/>
            <a:ext cx="5538282" cy="11582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lang="en-US">
                <a:solidFill>
                  <a:srgbClr val="000000"/>
                </a:solidFill>
                <a:latin typeface="Times New Roman"/>
              </a:rPr>
              <a:t>PRESENTED BY:</a:t>
            </a:r>
            <a:endParaRPr dirty="0" lang="en-US">
              <a:solidFill>
                <a:srgbClr val="000000"/>
              </a:solidFill>
              <a:latin typeface="Times New Roman"/>
            </a:endParaRPr>
          </a:p>
          <a:p>
            <a:pPr lvl="1"/>
            <a:r>
              <a:rPr dirty="0" lang="en-US">
                <a:solidFill>
                  <a:srgbClr val="000000"/>
                </a:solidFill>
                <a:latin typeface="Times New Roman"/>
              </a:rPr>
              <a:t>H</a:t>
            </a:r>
            <a:r>
              <a:rPr dirty="0" lang="en-US">
                <a:solidFill>
                  <a:srgbClr val="000000"/>
                </a:solidFill>
                <a:latin typeface="Times New Roman"/>
              </a:rPr>
              <a:t>A</a:t>
            </a:r>
            <a:r>
              <a:rPr dirty="0" lang="en-US">
                <a:solidFill>
                  <a:srgbClr val="000000"/>
                </a:solidFill>
                <a:latin typeface="Times New Roman"/>
              </a:rPr>
              <a:t>R</a:t>
            </a:r>
            <a:r>
              <a:rPr dirty="0" lang="en-US">
                <a:solidFill>
                  <a:srgbClr val="000000"/>
                </a:solidFill>
                <a:latin typeface="Times New Roman"/>
              </a:rPr>
              <a:t>I</a:t>
            </a:r>
            <a:r>
              <a:rPr dirty="0" lang="en-US">
                <a:solidFill>
                  <a:srgbClr val="000000"/>
                </a:solidFill>
                <a:latin typeface="Times New Roman"/>
              </a:rPr>
              <a:t>S</a:t>
            </a:r>
            <a:r>
              <a:rPr dirty="0" lang="en-US">
                <a:solidFill>
                  <a:srgbClr val="000000"/>
                </a:solidFill>
                <a:latin typeface="Times New Roman"/>
              </a:rPr>
              <a:t>H</a:t>
            </a:r>
            <a:r>
              <a:rPr dirty="0" lang="en-US">
                <a:solidFill>
                  <a:srgbClr val="000000"/>
                </a:solidFill>
                <a:latin typeface="Times New Roman"/>
              </a:rPr>
              <a:t> </a:t>
            </a:r>
            <a:r>
              <a:rPr dirty="0" lang="en-US">
                <a:solidFill>
                  <a:srgbClr val="000000"/>
                </a:solidFill>
                <a:latin typeface="Times New Roman"/>
              </a:rPr>
              <a:t>.</a:t>
            </a:r>
            <a:r>
              <a:rPr dirty="0" lang="en-US">
                <a:solidFill>
                  <a:srgbClr val="000000"/>
                </a:solidFill>
                <a:latin typeface="Times New Roman"/>
              </a:rPr>
              <a:t>S</a:t>
            </a:r>
            <a:endParaRPr dirty="0" lang="en-US">
              <a:solidFill>
                <a:srgbClr val="000000"/>
              </a:solidFill>
              <a:latin typeface="Times New Roman"/>
            </a:endParaRPr>
          </a:p>
          <a:p>
            <a:pPr lvl="1"/>
            <a:r>
              <a:rPr dirty="0" lang="en-US">
                <a:solidFill>
                  <a:srgbClr val="000000"/>
                </a:solidFill>
                <a:latin typeface="Times New Roman"/>
              </a:rPr>
              <a:t>SACS M.A.V.M.M. ENGINEERING COLLEGE</a:t>
            </a:r>
            <a:endParaRPr dirty="0" lang="en-US">
              <a:solidFill>
                <a:srgbClr val="000000"/>
              </a:solidFill>
              <a:latin typeface="Times New Roman"/>
            </a:endParaRPr>
          </a:p>
          <a:p>
            <a:pPr lvl="1"/>
            <a:r>
              <a:rPr dirty="0" lang="en-US">
                <a:solidFill>
                  <a:srgbClr val="000000"/>
                </a:solidFill>
                <a:latin typeface="Times New Roman"/>
              </a:rPr>
              <a:t>III</a:t>
            </a:r>
            <a:r>
              <a:rPr baseline="30000" dirty="0" lang="en-US">
                <a:solidFill>
                  <a:srgbClr val="000000"/>
                </a:solidFill>
                <a:latin typeface="Times New Roman"/>
              </a:rPr>
              <a:t> </a:t>
            </a:r>
            <a:r>
              <a:rPr dirty="0" lang="en-US">
                <a:solidFill>
                  <a:srgbClr val="000000"/>
                </a:solidFill>
                <a:latin typeface="Times New Roman"/>
              </a:rPr>
              <a:t> YR </a:t>
            </a:r>
            <a:r>
              <a:rPr dirty="0" lang="en-US">
                <a:solidFill>
                  <a:srgbClr val="000000"/>
                </a:solidFill>
                <a:latin typeface="Times New Roman"/>
              </a:rPr>
              <a:t>E</a:t>
            </a:r>
            <a:r>
              <a:rPr dirty="0" lang="en-US">
                <a:solidFill>
                  <a:srgbClr val="000000"/>
                </a:solidFill>
                <a:latin typeface="Times New Roman"/>
              </a:rPr>
              <a:t>E</a:t>
            </a:r>
            <a:r>
              <a:rPr dirty="0" lang="en-US">
                <a:solidFill>
                  <a:srgbClr val="000000"/>
                </a:solidFill>
                <a:latin typeface="Times New Roman"/>
              </a:rPr>
              <a:t>E</a:t>
            </a:r>
            <a:r>
              <a:rPr dirty="0" lang="en-US">
                <a:solidFill>
                  <a:srgbClr val="000000"/>
                </a:solidFill>
                <a:latin typeface="Times New Roman"/>
              </a:rPr>
              <a:t> </a:t>
            </a:r>
            <a:r>
              <a:rPr dirty="0" lang="en-US">
                <a:solidFill>
                  <a:srgbClr val="000000"/>
                </a:solidFill>
                <a:latin typeface="Times New Roman"/>
              </a:rPr>
              <a:t>DEPT</a:t>
            </a:r>
            <a:endParaRPr dirty="0" lang="en-US">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76" name=""/>
          <p:cNvSpPr>
            <a:spLocks noGrp="1"/>
          </p:cNvSpPr>
          <p:nvPr>
            <p:ph type="title"/>
          </p:nvPr>
        </p:nvSpPr>
        <p:spPr/>
        <p:txBody>
          <a:bodyPr/>
          <a:p>
            <a:r>
              <a:rPr lang="en-US"/>
              <a:t>C</a:t>
            </a:r>
            <a:r>
              <a:rPr lang="en-US"/>
              <a:t>o</a:t>
            </a:r>
            <a:r>
              <a:rPr lang="en-US"/>
              <a:t>n</a:t>
            </a:r>
            <a:r>
              <a:rPr lang="en-US"/>
              <a:t>c</a:t>
            </a:r>
            <a:r>
              <a:rPr lang="en-US"/>
              <a:t>lusion</a:t>
            </a:r>
            <a:r>
              <a:rPr lang="en-US"/>
              <a:t>:</a:t>
            </a:r>
            <a:endParaRPr lang="en-US"/>
          </a:p>
        </p:txBody>
      </p:sp>
      <p:sp>
        <p:nvSpPr>
          <p:cNvPr id="1048677" name=""/>
          <p:cNvSpPr>
            <a:spLocks noGrp="1"/>
          </p:cNvSpPr>
          <p:nvPr>
            <p:ph idx="1"/>
          </p:nvPr>
        </p:nvSpPr>
        <p:spPr/>
        <p:txBody>
          <a:bodyPr/>
          <a:p>
            <a:r>
              <a:rPr lang="en-US"/>
              <a:t>The heart disease dataset from the UCI repository is often used for machine learning research. It includes various attributes such as age, sex, cholesterol levels, and more, to predict the presence of heart disease. The conclusions drawn from analyzing this data vary depending on the specific research goals and methods employed. Would you like a summary of some common findings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78" name=""/>
          <p:cNvSpPr>
            <a:spLocks noGrp="1"/>
          </p:cNvSpPr>
          <p:nvPr>
            <p:ph type="title"/>
          </p:nvPr>
        </p:nvSpPr>
        <p:spPr>
          <a:xfrm>
            <a:off x="628650" y="2766219"/>
            <a:ext cx="7886700" cy="1325563"/>
          </a:xfrm>
        </p:spPr>
        <p:txBody>
          <a:bodyPr/>
          <a:p>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 </a:t>
            </a:r>
            <a:r>
              <a:rPr lang="en-US"/>
              <a:t>T</a:t>
            </a:r>
            <a:r>
              <a:rPr lang="en-US"/>
              <a:t>H</a:t>
            </a:r>
            <a:r>
              <a:rPr lang="en-US"/>
              <a:t>A</a:t>
            </a:r>
            <a:r>
              <a:rPr lang="en-US"/>
              <a:t>N</a:t>
            </a:r>
            <a:r>
              <a:rPr lang="en-US"/>
              <a:t>K </a:t>
            </a:r>
            <a:r>
              <a:rPr lang="en-US"/>
              <a:t>YOU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6" name=""/>
        <p:cNvGrpSpPr/>
        <p:nvPr/>
      </p:nvGrpSpPr>
      <p:grpSpPr>
        <a:xfrm>
          <a:off x="0" y="0"/>
          <a:ext cx="0" cy="0"/>
          <a:chOff x="0" y="0"/>
          <a:chExt cx="0" cy="0"/>
        </a:xfrm>
      </p:grpSpPr>
      <p:sp>
        <p:nvSpPr>
          <p:cNvPr id="1048596" name=""/>
          <p:cNvSpPr>
            <a:spLocks noGrp="1"/>
          </p:cNvSpPr>
          <p:nvPr>
            <p:ph type="title"/>
          </p:nvPr>
        </p:nvSpPr>
        <p:spPr/>
        <p:txBody>
          <a:bodyPr/>
          <a:p>
            <a:r>
              <a:rPr lang="en-US"/>
              <a:t>P</a:t>
            </a:r>
            <a:r>
              <a:rPr lang="en-US"/>
              <a:t>r</a:t>
            </a:r>
            <a:r>
              <a:rPr lang="en-US"/>
              <a:t>o</a:t>
            </a:r>
            <a:r>
              <a:rPr lang="en-US"/>
              <a:t>ject </a:t>
            </a:r>
            <a:r>
              <a:rPr lang="en-US"/>
              <a:t>statement</a:t>
            </a:r>
            <a:r>
              <a:rPr lang="en-US"/>
              <a:t>:</a:t>
            </a:r>
            <a:endParaRPr lang="en-US"/>
          </a:p>
        </p:txBody>
      </p:sp>
      <p:sp>
        <p:nvSpPr>
          <p:cNvPr id="1048597" name=""/>
          <p:cNvSpPr>
            <a:spLocks noGrp="1"/>
          </p:cNvSpPr>
          <p:nvPr>
            <p:ph idx="1"/>
          </p:nvPr>
        </p:nvSpPr>
        <p:spPr/>
        <p:txBody>
          <a:bodyPr/>
          <a:p>
            <a:r>
              <a:rPr lang="en-US"/>
              <a:t>The UCI Machine Learning Repository hosts several datasets related to heart disease.</a:t>
            </a:r>
            <a:endParaRPr lang="en-US"/>
          </a:p>
          <a:p>
            <a:r>
              <a:rPr lang="en-US"/>
              <a:t>These datasets typically contain various features such as age, sex, cholesterol levels, and more, which are used to predict the presence or absence of heart disease. Would you like more specific information about a particular dataset, or are you interested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7" name=""/>
        <p:cNvGrpSpPr/>
        <p:nvPr/>
      </p:nvGrpSpPr>
      <p:grpSpPr>
        <a:xfrm>
          <a:off x="0" y="0"/>
          <a:ext cx="0" cy="0"/>
          <a:chOff x="0" y="0"/>
          <a:chExt cx="0" cy="0"/>
        </a:xfrm>
      </p:grpSpPr>
      <p:sp>
        <p:nvSpPr>
          <p:cNvPr id="1048598" name=""/>
          <p:cNvSpPr>
            <a:spLocks noGrp="1"/>
          </p:cNvSpPr>
          <p:nvPr>
            <p:ph type="title"/>
          </p:nvPr>
        </p:nvSpPr>
        <p:spPr/>
        <p:txBody>
          <a:bodyPr/>
          <a:p>
            <a:r>
              <a:rPr lang="en-US"/>
              <a:t>P</a:t>
            </a:r>
            <a:r>
              <a:rPr lang="en-US"/>
              <a:t>r</a:t>
            </a:r>
            <a:r>
              <a:rPr lang="en-US"/>
              <a:t>o</a:t>
            </a:r>
            <a:r>
              <a:rPr lang="en-US"/>
              <a:t>ject </a:t>
            </a:r>
            <a:r>
              <a:rPr lang="en-US"/>
              <a:t>solution</a:t>
            </a:r>
            <a:r>
              <a:rPr lang="en-US"/>
              <a:t>:</a:t>
            </a:r>
            <a:endParaRPr lang="en-US"/>
          </a:p>
        </p:txBody>
      </p:sp>
      <p:sp>
        <p:nvSpPr>
          <p:cNvPr id="1048599" name=""/>
          <p:cNvSpPr>
            <a:spLocks noGrp="1"/>
          </p:cNvSpPr>
          <p:nvPr>
            <p:ph idx="1"/>
          </p:nvPr>
        </p:nvSpPr>
        <p:spPr>
          <a:xfrm>
            <a:off x="628650" y="1825625"/>
            <a:ext cx="7886700" cy="5102662"/>
          </a:xfrm>
        </p:spPr>
        <p:txBody>
          <a:bodyPr/>
          <a:p>
            <a:r>
              <a:rPr lang="en-US"/>
              <a:t>It sounds like you're looking for a solution or analysis based on the heart disease data from the UCI Machine Learning Repository. Could you please clarify what specific type of solution or analysis you're seeking? Are you interested in predictive modeling, statistical analysis, data visualization, or something else? Let me know, and I'll do my best to assist you further.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sp>
        <p:nvSpPr>
          <p:cNvPr id="1048600" name=""/>
          <p:cNvSpPr>
            <a:spLocks noGrp="1"/>
          </p:cNvSpPr>
          <p:nvPr>
            <p:ph type="title"/>
          </p:nvPr>
        </p:nvSpPr>
        <p:spPr/>
        <p:txBody>
          <a:bodyPr/>
          <a:p>
            <a:endParaRPr lang="en-US"/>
          </a:p>
        </p:txBody>
      </p:sp>
      <p:sp>
        <p:nvSpPr>
          <p:cNvPr id="1048601" name=""/>
          <p:cNvSpPr>
            <a:spLocks noGrp="1"/>
          </p:cNvSpPr>
          <p:nvPr>
            <p:ph idx="1"/>
          </p:nvPr>
        </p:nvSpPr>
        <p:spPr/>
        <p:txBody>
          <a:bodyPr/>
          <a:p>
            <a:endParaRPr lang="en-US"/>
          </a:p>
        </p:txBody>
      </p:sp>
      <p:sp>
        <p:nvSpPr>
          <p:cNvPr id="1048602"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System approach</a:t>
            </a:r>
          </a:p>
        </p:txBody>
      </p:sp>
      <p:sp>
        <p:nvSpPr>
          <p:cNvPr id="1048603"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r>
              <a:rPr dirty="0" sz="2000" lang="en-US">
                <a:latin typeface="Times New Roman"/>
              </a:rPr>
              <a:t>Building the proposed solution would involve a combination of data processing, pyth0n programming and visualization skills</a:t>
            </a:r>
            <a:r>
              <a:rPr dirty="0" sz="2400" lang="en-US">
                <a:latin typeface="Times New Roman"/>
              </a:rPr>
              <a:t>.</a:t>
            </a:r>
          </a:p>
          <a:p>
            <a:r>
              <a:rPr b="1" dirty="0" sz="2000" lang="en-US">
                <a:latin typeface="Times New Roman"/>
              </a:rPr>
              <a:t>System requirements:</a:t>
            </a:r>
          </a:p>
          <a:p>
            <a:pPr indent="-342900" lvl="1" marL="617220">
              <a:buFont typeface="+mj-lt"/>
              <a:buAutoNum type="arabicPeriod"/>
            </a:pPr>
            <a:r>
              <a:rPr b="1" dirty="0" sz="2000" lang="en-US">
                <a:solidFill>
                  <a:srgbClr val="000000"/>
                </a:solidFill>
                <a:latin typeface="Times New Roman"/>
              </a:rPr>
              <a:t>Hardware</a:t>
            </a:r>
            <a:r>
              <a:rPr b="1" dirty="0" sz="1800" lang="en-US">
                <a:solidFill>
                  <a:srgbClr val="000000"/>
                </a:solidFill>
                <a:latin typeface="Times New Roman"/>
              </a:rPr>
              <a:t> </a:t>
            </a:r>
            <a:r>
              <a:rPr dirty="0" sz="1800" lang="en-US">
                <a:solidFill>
                  <a:srgbClr val="000000"/>
                </a:solidFill>
                <a:latin typeface="Times New Roman"/>
              </a:rPr>
              <a:t>:</a:t>
            </a:r>
          </a:p>
          <a:p>
            <a:pPr indent="-342900" lvl="3" marL="1165860">
              <a:buFont typeface="Wingdings" pitchFamily="2" charset="2"/>
              <a:buChar char="§"/>
            </a:pPr>
            <a:r>
              <a:rPr dirty="0" sz="1800" lang="en-US">
                <a:solidFill>
                  <a:srgbClr val="000000"/>
                </a:solidFill>
                <a:latin typeface="Times New Roman"/>
              </a:rPr>
              <a:t>A computer  with sufficient processing power, preferably with multiple cores or a GPU for faster training of machine learning models.</a:t>
            </a:r>
          </a:p>
          <a:p>
            <a:pPr indent="-342900" lvl="3" marL="1165860">
              <a:buFont typeface="Wingdings" pitchFamily="2" charset="2"/>
              <a:buChar char="§"/>
            </a:pPr>
            <a:r>
              <a:rPr dirty="0" sz="1800" lang="en-US">
                <a:solidFill>
                  <a:srgbClr val="000000"/>
                </a:solidFill>
                <a:latin typeface="Times New Roman"/>
              </a:rPr>
              <a:t>Adequate RAM to handle the size of the dataset and computational requirements.</a:t>
            </a:r>
          </a:p>
          <a:p>
            <a:pPr indent="-514350" lvl="1" marL="788670">
              <a:buFont typeface="+mj-lt"/>
              <a:buAutoNum type="arabicPeriod"/>
            </a:pPr>
            <a:r>
              <a:rPr b="1" dirty="0" sz="2000" lang="en-US">
                <a:solidFill>
                  <a:srgbClr val="000000"/>
                </a:solidFill>
                <a:latin typeface="Times New Roman"/>
              </a:rPr>
              <a:t>Software:</a:t>
            </a:r>
          </a:p>
          <a:p>
            <a:pPr indent="-514350" lvl="3" marL="1337310">
              <a:buFont typeface="Wingdings" pitchFamily="2" charset="2"/>
              <a:buChar char="§"/>
            </a:pPr>
            <a:r>
              <a:rPr dirty="0" lang="en-US">
                <a:solidFill>
                  <a:srgbClr val="000000"/>
                </a:solidFill>
                <a:latin typeface="Times New Roman"/>
              </a:rPr>
              <a:t>- An </a:t>
            </a:r>
            <a:r>
              <a:rPr dirty="0" sz="1800" lang="en-US">
                <a:solidFill>
                  <a:srgbClr val="000000"/>
                </a:solidFill>
                <a:latin typeface="Times New Roman"/>
              </a:rPr>
              <a:t>operating system compatible with the required python libraries (e.g., </a:t>
            </a:r>
            <a:r>
              <a:rPr dirty="0" sz="1800" lang="en-US" err="1">
                <a:solidFill>
                  <a:srgbClr val="000000"/>
                </a:solidFill>
                <a:latin typeface="Times New Roman"/>
              </a:rPr>
              <a:t>windows,linux,macOS</a:t>
            </a:r>
            <a:r>
              <a:rPr dirty="0" sz="1800" lang="en-US">
                <a:solidFill>
                  <a:srgbClr val="000000"/>
                </a:solidFill>
                <a:latin typeface="Times New Roma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604" name=""/>
          <p:cNvSpPr>
            <a:spLocks noGrp="1"/>
          </p:cNvSpPr>
          <p:nvPr>
            <p:ph type="title"/>
          </p:nvPr>
        </p:nvSpPr>
        <p:spPr/>
        <p:txBody>
          <a:bodyPr/>
          <a:p>
            <a:endParaRPr lang="en-US"/>
          </a:p>
        </p:txBody>
      </p:sp>
      <p:sp>
        <p:nvSpPr>
          <p:cNvPr id="1048605" name=""/>
          <p:cNvSpPr>
            <a:spLocks noGrp="1"/>
          </p:cNvSpPr>
          <p:nvPr>
            <p:ph idx="1"/>
          </p:nvPr>
        </p:nvSpPr>
        <p:spPr/>
        <p:txBody>
          <a:bodyPr/>
          <a:p>
            <a:endParaRPr lang="en-US"/>
          </a:p>
        </p:txBody>
      </p:sp>
      <p:sp>
        <p:nvSpPr>
          <p:cNvPr id="1048606"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System approach – CONT.</a:t>
            </a:r>
            <a:endParaRPr dirty="0" lang="en-US"/>
          </a:p>
        </p:txBody>
      </p:sp>
      <p:sp>
        <p:nvSpPr>
          <p:cNvPr id="1048607" name="Content Placeholder 2"/>
          <p:cNvSpPr>
            <a:spLocks noGrp="1"/>
          </p:cNvSpPr>
          <p:nvPr/>
        </p:nvSpPr>
        <p:spPr>
          <a:xfrm>
            <a:off x="301752" y="2209800"/>
            <a:ext cx="8503920" cy="3889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r>
              <a:rPr dirty="0" sz="2000" lang="en-US">
                <a:latin typeface="Times New Roman"/>
              </a:rPr>
              <a:t>Library Requirements:</a:t>
            </a:r>
          </a:p>
          <a:p>
            <a:r>
              <a:rPr dirty="0" sz="2000" lang="en-US">
                <a:latin typeface="Times New Roman"/>
              </a:rPr>
              <a:t>Data processing and analysis:</a:t>
            </a:r>
          </a:p>
          <a:p>
            <a:pPr lvl="1">
              <a:buFont typeface="Wingdings" pitchFamily="2" charset="2"/>
              <a:buChar char="§"/>
            </a:pPr>
            <a:r>
              <a:rPr b="1" dirty="0" sz="1800" lang="en-US">
                <a:solidFill>
                  <a:srgbClr val="000000"/>
                </a:solidFill>
                <a:latin typeface="Times New Roman"/>
              </a:rPr>
              <a:t>Pandas : </a:t>
            </a:r>
            <a:r>
              <a:rPr dirty="0" sz="1800" lang="en-US">
                <a:solidFill>
                  <a:srgbClr val="000000"/>
                </a:solidFill>
                <a:latin typeface="Times New Roman"/>
              </a:rPr>
              <a:t>For data manipulation and analysis.</a:t>
            </a:r>
          </a:p>
          <a:p>
            <a:pPr lvl="1">
              <a:buFont typeface="Wingdings" pitchFamily="2" charset="2"/>
              <a:buChar char="§"/>
            </a:pPr>
            <a:r>
              <a:rPr b="1" dirty="0" sz="1800" lang="en-US" err="1">
                <a:solidFill>
                  <a:srgbClr val="000000"/>
                </a:solidFill>
                <a:latin typeface="Times New Roman"/>
              </a:rPr>
              <a:t>Numpy</a:t>
            </a:r>
            <a:r>
              <a:rPr b="1" dirty="0" sz="1800" lang="en-US">
                <a:solidFill>
                  <a:srgbClr val="000000"/>
                </a:solidFill>
                <a:latin typeface="Times New Roman"/>
              </a:rPr>
              <a:t> : </a:t>
            </a:r>
            <a:r>
              <a:rPr dirty="0" sz="1800" lang="en-US">
                <a:solidFill>
                  <a:srgbClr val="000000"/>
                </a:solidFill>
                <a:latin typeface="Times New Roman"/>
              </a:rPr>
              <a:t>For numerical operations on data.</a:t>
            </a:r>
            <a:endParaRPr dirty="0" sz="2300" lang="en-US">
              <a:solidFill>
                <a:srgbClr val="000000"/>
              </a:solidFill>
            </a:endParaRPr>
          </a:p>
          <a:p>
            <a:r>
              <a:rPr dirty="0" sz="2000" lang="en-US">
                <a:latin typeface="Times New Roman"/>
              </a:rPr>
              <a:t>Data visualization:</a:t>
            </a:r>
          </a:p>
          <a:p>
            <a:pPr lvl="1">
              <a:buFont typeface="Wingdings" pitchFamily="2" charset="2"/>
              <a:buChar char="§"/>
            </a:pPr>
            <a:r>
              <a:rPr b="1" dirty="0" sz="1800" lang="en-US" err="1">
                <a:solidFill>
                  <a:srgbClr val="000000"/>
                </a:solidFill>
                <a:latin typeface="Times New Roman"/>
              </a:rPr>
              <a:t>Matplotlib</a:t>
            </a:r>
            <a:r>
              <a:rPr b="1" dirty="0" sz="1800" lang="en-US">
                <a:solidFill>
                  <a:srgbClr val="000000"/>
                </a:solidFill>
                <a:latin typeface="Times New Roman"/>
              </a:rPr>
              <a:t> and </a:t>
            </a:r>
            <a:r>
              <a:rPr b="1" dirty="0" sz="1800" lang="en-US" err="1">
                <a:solidFill>
                  <a:srgbClr val="000000"/>
                </a:solidFill>
                <a:latin typeface="Times New Roman"/>
              </a:rPr>
              <a:t>seaborn</a:t>
            </a:r>
            <a:r>
              <a:rPr dirty="0" sz="1800" lang="en-US">
                <a:solidFill>
                  <a:srgbClr val="000000"/>
                </a:solidFill>
                <a:latin typeface="Times New Roman"/>
              </a:rPr>
              <a:t>: For creating visualizations to understand data patterns.</a:t>
            </a:r>
          </a:p>
          <a:p>
            <a:pPr lvl="1">
              <a:buFont typeface="Wingdings" pitchFamily="2" charset="2"/>
              <a:buChar char="§"/>
            </a:pPr>
            <a:r>
              <a:rPr b="1" dirty="0" sz="1800" lang="en-US" err="1">
                <a:solidFill>
                  <a:srgbClr val="000000"/>
                </a:solidFill>
                <a:latin typeface="Times New Roman"/>
              </a:rPr>
              <a:t>Plotly</a:t>
            </a:r>
            <a:r>
              <a:rPr b="1" dirty="0" sz="1800" lang="en-US">
                <a:solidFill>
                  <a:srgbClr val="000000"/>
                </a:solidFill>
                <a:latin typeface="Times New Roman"/>
              </a:rPr>
              <a:t> or </a:t>
            </a:r>
            <a:r>
              <a:rPr b="1" dirty="0" sz="1800" lang="en-US" err="1">
                <a:solidFill>
                  <a:srgbClr val="000000"/>
                </a:solidFill>
                <a:latin typeface="Times New Roman"/>
              </a:rPr>
              <a:t>Bokeh</a:t>
            </a:r>
            <a:r>
              <a:rPr dirty="0" sz="1800" lang="en-US">
                <a:solidFill>
                  <a:srgbClr val="000000"/>
                </a:solidFill>
                <a:latin typeface="Times New Roman"/>
              </a:rPr>
              <a:t>: Interactive visualization libraries for more complex visualizations.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608" name=""/>
          <p:cNvSpPr>
            <a:spLocks noGrp="1"/>
          </p:cNvSpPr>
          <p:nvPr>
            <p:ph type="title"/>
          </p:nvPr>
        </p:nvSpPr>
        <p:spPr/>
        <p:txBody>
          <a:bodyPr/>
          <a:p>
            <a:endParaRPr lang="en-US"/>
          </a:p>
        </p:txBody>
      </p:sp>
      <p:sp>
        <p:nvSpPr>
          <p:cNvPr id="1048609" name=""/>
          <p:cNvSpPr>
            <a:spLocks noGrp="1"/>
          </p:cNvSpPr>
          <p:nvPr>
            <p:ph idx="1"/>
          </p:nvPr>
        </p:nvSpPr>
        <p:spPr/>
        <p:txBody>
          <a:bodyPr/>
          <a:p>
            <a:endParaRPr lang="en-US"/>
          </a:p>
        </p:txBody>
      </p:sp>
      <p:sp>
        <p:nvSpPr>
          <p:cNvPr id="1048610"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ALGORITHM &amp; DEPLOYMENT</a:t>
            </a:r>
          </a:p>
        </p:txBody>
      </p:sp>
      <p:sp>
        <p:nvSpPr>
          <p:cNvPr id="1048611" name="Content Placeholder 2"/>
          <p:cNvSpPr>
            <a:spLocks noGrp="1"/>
          </p:cNvSpPr>
          <p:nvPr/>
        </p:nvSpPr>
        <p:spPr>
          <a:xfrm>
            <a:off x="301752" y="1527048"/>
            <a:ext cx="8503920" cy="4572000"/>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Algorithm selection</a:t>
            </a:r>
          </a:p>
          <a:p>
            <a:pPr>
              <a:buNone/>
            </a:pPr>
            <a:r>
              <a:rPr b="1" dirty="0" sz="2000" lang="en-US">
                <a:latin typeface="Times New Roman"/>
              </a:rPr>
              <a:t>Data exploration :</a:t>
            </a:r>
          </a:p>
          <a:p>
            <a:pPr>
              <a:buFont typeface="Wingdings" pitchFamily="2" charset="2"/>
              <a:buChar char="§"/>
            </a:pPr>
            <a:r>
              <a:rPr dirty="0" sz="1800" lang="en-US">
                <a:latin typeface="Times New Roman"/>
              </a:rPr>
              <a:t>Explore the movie rating structure, features and variables.</a:t>
            </a:r>
          </a:p>
          <a:p>
            <a:pPr>
              <a:buFont typeface="Wingdings" pitchFamily="2" charset="2"/>
              <a:buChar char="§"/>
            </a:pPr>
            <a:r>
              <a:rPr dirty="0" sz="1800" lang="en-US">
                <a:latin typeface="Times New Roman"/>
              </a:rPr>
              <a:t>Identify potential patterns, correlations and outliners.</a:t>
            </a:r>
          </a:p>
          <a:p>
            <a:pPr>
              <a:buNone/>
            </a:pPr>
            <a:r>
              <a:rPr b="1" dirty="0" sz="2000" lang="en-US">
                <a:latin typeface="Times New Roman"/>
              </a:rPr>
              <a:t>Problem formulation:</a:t>
            </a:r>
          </a:p>
          <a:p>
            <a:r>
              <a:rPr dirty="0" sz="1800" lang="en-US">
                <a:latin typeface="Times New Roman"/>
              </a:rPr>
              <a:t>Define the problem: Predict optimal booking times, likelihood of special requests based on historical data.</a:t>
            </a:r>
          </a:p>
          <a:p>
            <a:pPr>
              <a:buNone/>
            </a:pPr>
            <a:r>
              <a:rPr b="1" dirty="0" sz="2000" lang="en-US">
                <a:latin typeface="Times New Roman"/>
              </a:rPr>
              <a:t>Algorithm selection:</a:t>
            </a:r>
          </a:p>
          <a:p>
            <a:r>
              <a:rPr dirty="0" sz="1800" lang="en-US">
                <a:latin typeface="Times New Roman"/>
              </a:rPr>
              <a:t>Regression tasks(e.g., predicting daily rates)</a:t>
            </a:r>
          </a:p>
          <a:p>
            <a:pPr lvl="1">
              <a:buFont typeface="Wingdings" pitchFamily="2" charset="2"/>
              <a:buChar char="§"/>
            </a:pPr>
            <a:r>
              <a:rPr dirty="0" sz="1800" lang="en-US">
                <a:solidFill>
                  <a:srgbClr val="000000"/>
                </a:solidFill>
                <a:latin typeface="Times New Roman"/>
              </a:rPr>
              <a:t>Consider linear regression, decision tree, or ensemble methods</a:t>
            </a:r>
          </a:p>
          <a:p>
            <a:pPr>
              <a:buFont typeface="Arial" pitchFamily="34" charset="0"/>
              <a:buChar char="•"/>
            </a:pPr>
            <a:r>
              <a:rPr dirty="0" sz="1800" lang="en-US">
                <a:solidFill>
                  <a:srgbClr val="000000"/>
                </a:solidFill>
                <a:latin typeface="Times New Roman"/>
              </a:rPr>
              <a:t>classification tasks(e.g., predicting special requests);</a:t>
            </a:r>
          </a:p>
          <a:p>
            <a:pPr lvl="1">
              <a:buFont typeface="Arial" pitchFamily="34" charset="0"/>
              <a:buChar char="•"/>
            </a:pPr>
            <a:r>
              <a:rPr dirty="0" sz="1800" lang="en-US">
                <a:solidFill>
                  <a:srgbClr val="000000"/>
                </a:solidFill>
                <a:latin typeface="Times New Roman"/>
              </a:rPr>
              <a:t>Consider logistic regressive, decision trees or random forests.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612" name=""/>
          <p:cNvSpPr>
            <a:spLocks noGrp="1"/>
          </p:cNvSpPr>
          <p:nvPr>
            <p:ph type="title"/>
          </p:nvPr>
        </p:nvSpPr>
        <p:spPr/>
        <p:txBody>
          <a:bodyPr/>
          <a:p>
            <a:endParaRPr lang="en-US"/>
          </a:p>
        </p:txBody>
      </p:sp>
      <p:sp>
        <p:nvSpPr>
          <p:cNvPr id="1048613" name=""/>
          <p:cNvSpPr>
            <a:spLocks noGrp="1"/>
          </p:cNvSpPr>
          <p:nvPr>
            <p:ph idx="1"/>
          </p:nvPr>
        </p:nvSpPr>
        <p:spPr/>
        <p:txBody>
          <a:bodyPr/>
          <a:p>
            <a:endParaRPr lang="en-US"/>
          </a:p>
        </p:txBody>
      </p:sp>
      <p:sp>
        <p:nvSpPr>
          <p:cNvPr id="1048614"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ALGORITHM &amp; DEPLOYMENT</a:t>
            </a:r>
          </a:p>
        </p:txBody>
      </p:sp>
      <p:sp>
        <p:nvSpPr>
          <p:cNvPr id="1048615"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Data input:</a:t>
            </a:r>
          </a:p>
          <a:p>
            <a:pPr>
              <a:buNone/>
            </a:pPr>
            <a:r>
              <a:rPr b="1" dirty="0" sz="2000" lang="en-US">
                <a:latin typeface="Times New Roman"/>
              </a:rPr>
              <a:t>Data collection:</a:t>
            </a:r>
          </a:p>
          <a:p>
            <a:r>
              <a:rPr dirty="0" sz="1800" lang="en-US">
                <a:solidFill>
                  <a:srgbClr val="000000"/>
                </a:solidFill>
                <a:latin typeface="Times New Roman"/>
              </a:rPr>
              <a:t>Gather historical data including booking dates ,special </a:t>
            </a:r>
            <a:r>
              <a:rPr dirty="0" sz="1800" lang="en-US" err="1">
                <a:solidFill>
                  <a:srgbClr val="000000"/>
                </a:solidFill>
                <a:latin typeface="Times New Roman"/>
              </a:rPr>
              <a:t>requests,and</a:t>
            </a:r>
            <a:r>
              <a:rPr dirty="0" sz="1800" lang="en-US">
                <a:solidFill>
                  <a:srgbClr val="000000"/>
                </a:solidFill>
                <a:latin typeface="Times New Roman"/>
              </a:rPr>
              <a:t> relevant details.</a:t>
            </a:r>
          </a:p>
          <a:p>
            <a:pPr>
              <a:buNone/>
            </a:pPr>
            <a:r>
              <a:rPr b="1" dirty="0" sz="2000" lang="en-US">
                <a:latin typeface="Times New Roman"/>
              </a:rPr>
              <a:t>D</a:t>
            </a:r>
            <a:r>
              <a:rPr b="1" dirty="0" sz="2000" lang="en-US">
                <a:solidFill>
                  <a:srgbClr val="000000"/>
                </a:solidFill>
                <a:latin typeface="Times New Roman"/>
              </a:rPr>
              <a:t>ata cleaning:</a:t>
            </a:r>
          </a:p>
          <a:p>
            <a:r>
              <a:rPr dirty="0" sz="1800" lang="en-US">
                <a:solidFill>
                  <a:srgbClr val="000000"/>
                </a:solidFill>
                <a:latin typeface="Times New Roman"/>
              </a:rPr>
              <a:t>Handle missing values, outliners, and any inconsistencies in the dataset.</a:t>
            </a:r>
          </a:p>
          <a:p>
            <a:r>
              <a:rPr dirty="0" sz="1800" lang="en-US">
                <a:latin typeface="Times New Roman"/>
              </a:rPr>
              <a:t>Convert categorical variables into numerical representation through encoding techniques.</a:t>
            </a:r>
          </a:p>
          <a:p>
            <a:pPr>
              <a:buNone/>
            </a:pPr>
            <a:r>
              <a:rPr b="1" dirty="0" sz="2000" lang="en-US">
                <a:latin typeface="Times New Roman"/>
              </a:rPr>
              <a:t>Feature Engineering:</a:t>
            </a:r>
          </a:p>
          <a:p>
            <a:r>
              <a:rPr dirty="0" sz="1800" lang="en-US">
                <a:solidFill>
                  <a:srgbClr val="000000"/>
                </a:solidFill>
                <a:latin typeface="Times New Roman"/>
              </a:rPr>
              <a:t>Create new features or modify existing ones based on domain knowledge.</a:t>
            </a:r>
          </a:p>
          <a:p>
            <a:r>
              <a:rPr dirty="0" sz="1800" lang="en-US">
                <a:latin typeface="Times New Roman"/>
              </a:rPr>
              <a:t>Extract meaningful information from date variables, such as day-of-week or month.</a:t>
            </a:r>
            <a:r>
              <a:rPr dirty="0" sz="1800" lang="en-US">
                <a:solidFill>
                  <a:srgbClr val="000000"/>
                </a:solidFill>
                <a:latin typeface="Times New Roman"/>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616" name=""/>
          <p:cNvSpPr>
            <a:spLocks noGrp="1"/>
          </p:cNvSpPr>
          <p:nvPr>
            <p:ph type="title"/>
          </p:nvPr>
        </p:nvSpPr>
        <p:spPr/>
        <p:txBody>
          <a:bodyPr/>
          <a:p>
            <a:endParaRPr lang="en-US"/>
          </a:p>
        </p:txBody>
      </p:sp>
      <p:sp>
        <p:nvSpPr>
          <p:cNvPr id="1048617" name=""/>
          <p:cNvSpPr>
            <a:spLocks noGrp="1"/>
          </p:cNvSpPr>
          <p:nvPr>
            <p:ph idx="1"/>
          </p:nvPr>
        </p:nvSpPr>
        <p:spPr/>
        <p:txBody>
          <a:bodyPr/>
          <a:p>
            <a:endParaRPr lang="en-US"/>
          </a:p>
        </p:txBody>
      </p:sp>
      <p:sp>
        <p:nvSpPr>
          <p:cNvPr id="1048618"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ALGORITHM &amp; DEPLOYMENT</a:t>
            </a:r>
            <a:endParaRPr dirty="0" lang="en-US"/>
          </a:p>
        </p:txBody>
      </p:sp>
      <p:sp>
        <p:nvSpPr>
          <p:cNvPr id="1048619" name="Content Placeholder 2"/>
          <p:cNvSpPr>
            <a:spLocks noGrp="1"/>
          </p:cNvSpPr>
          <p:nvPr/>
        </p:nvSpPr>
        <p:spPr>
          <a:xfrm>
            <a:off x="301752" y="1524000"/>
            <a:ext cx="8503920" cy="4876800"/>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400" lang="en-US">
                <a:latin typeface="Times New Roman"/>
              </a:rPr>
              <a:t>Training process:</a:t>
            </a:r>
          </a:p>
          <a:p>
            <a:pPr>
              <a:buNone/>
            </a:pPr>
            <a:r>
              <a:rPr b="1" dirty="0" sz="2000" lang="en-US">
                <a:latin typeface="Times New Roman"/>
              </a:rPr>
              <a:t>Data splitting:</a:t>
            </a:r>
          </a:p>
          <a:p>
            <a:r>
              <a:rPr dirty="0" sz="1800" lang="en-US">
                <a:latin typeface="Times New Roman"/>
              </a:rPr>
              <a:t>Divide the dataset into training and testing sets to evaluate the model’s performance.</a:t>
            </a:r>
          </a:p>
          <a:p>
            <a:pPr>
              <a:buNone/>
            </a:pPr>
            <a:r>
              <a:rPr b="1" dirty="0" sz="2000" lang="en-US">
                <a:latin typeface="Times New Roman"/>
              </a:rPr>
              <a:t>Feature scaling:</a:t>
            </a:r>
          </a:p>
          <a:p>
            <a:r>
              <a:rPr dirty="0" sz="1800" lang="en-US">
                <a:latin typeface="Times New Roman"/>
              </a:rPr>
              <a:t>Standardize or normalize numerical features to ensure they have consistent scale.</a:t>
            </a:r>
          </a:p>
          <a:p>
            <a:pPr>
              <a:buNone/>
            </a:pPr>
            <a:r>
              <a:rPr b="1" dirty="0" sz="2000" lang="en-US">
                <a:latin typeface="Times New Roman"/>
              </a:rPr>
              <a:t>Modeling training:</a:t>
            </a:r>
          </a:p>
          <a:p>
            <a:r>
              <a:rPr dirty="0" sz="1800" lang="en-US">
                <a:latin typeface="Times New Roman"/>
              </a:rPr>
              <a:t>Use the selected algorithm to train the model on the all sites scores dataset.</a:t>
            </a:r>
          </a:p>
          <a:p>
            <a:r>
              <a:rPr dirty="0" sz="1800" lang="en-US">
                <a:latin typeface="Times New Roman"/>
              </a:rPr>
              <a:t>Adjust </a:t>
            </a:r>
            <a:r>
              <a:rPr dirty="0" sz="1800" lang="en-US" err="1">
                <a:latin typeface="Times New Roman"/>
              </a:rPr>
              <a:t>hyperparameters</a:t>
            </a:r>
            <a:r>
              <a:rPr dirty="0" sz="1800" lang="en-US">
                <a:latin typeface="Times New Roman"/>
              </a:rPr>
              <a:t> to optimize model performance.</a:t>
            </a:r>
          </a:p>
          <a:p>
            <a:pPr>
              <a:buNone/>
            </a:pPr>
            <a:r>
              <a:rPr b="1" dirty="0" sz="2000" lang="en-US">
                <a:latin typeface="Times New Roman"/>
              </a:rPr>
              <a:t>Model evaluation:</a:t>
            </a:r>
          </a:p>
          <a:p>
            <a:r>
              <a:rPr dirty="0" sz="1800" lang="en-US">
                <a:latin typeface="Times New Roman"/>
              </a:rPr>
              <a:t>Evaluate the model on the dataset using appropriate metrics(e.g., Mean Squared Error for </a:t>
            </a:r>
            <a:r>
              <a:rPr dirty="0" sz="1800" lang="en-US" err="1">
                <a:latin typeface="Times New Roman"/>
              </a:rPr>
              <a:t>regression,accuracy,precision</a:t>
            </a:r>
            <a:r>
              <a:rPr dirty="0" sz="1800" lang="en-US">
                <a:latin typeface="Times New Roman"/>
              </a:rPr>
              <a:t>, recall for classification).</a:t>
            </a:r>
          </a:p>
          <a:p>
            <a:r>
              <a:rPr dirty="0" sz="1800" lang="en-US">
                <a:latin typeface="Times New Roman"/>
              </a:rPr>
              <a:t>Fine-tune the model if necessary.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620" name=""/>
          <p:cNvSpPr>
            <a:spLocks noGrp="1"/>
          </p:cNvSpPr>
          <p:nvPr>
            <p:ph type="title"/>
          </p:nvPr>
        </p:nvSpPr>
        <p:spPr>
          <a:xfrm>
            <a:off x="232170" y="677677"/>
            <a:ext cx="7886700" cy="1325563"/>
          </a:xfrm>
        </p:spPr>
        <p:txBody>
          <a:bodyPr/>
          <a:p>
            <a:r>
              <a:rPr lang="en-US"/>
              <a:t>R</a:t>
            </a:r>
            <a:r>
              <a:rPr lang="en-US"/>
              <a:t>esult</a:t>
            </a:r>
            <a:r>
              <a:rPr lang="en-US"/>
              <a:t>:</a:t>
            </a:r>
            <a:endParaRPr lang="en-US"/>
          </a:p>
        </p:txBody>
      </p:sp>
      <p:sp>
        <p:nvSpPr>
          <p:cNvPr id="1048621" name=""/>
          <p:cNvSpPr>
            <a:spLocks noGrp="1"/>
          </p:cNvSpPr>
          <p:nvPr>
            <p:ph idx="1"/>
          </p:nvPr>
        </p:nvSpPr>
        <p:spPr>
          <a:xfrm>
            <a:off x="0" y="2506662"/>
            <a:ext cx="7886700" cy="4351338"/>
          </a:xfrm>
        </p:spPr>
        <p:txBody>
          <a:bodyPr/>
          <a:p>
            <a:pPr indent="0" marL="0">
              <a:buNone/>
            </a:pPr>
            <a:endParaRPr lang="en-US"/>
          </a:p>
        </p:txBody>
      </p:sp>
      <p:pic>
        <p:nvPicPr>
          <p:cNvPr id="2097152" name=""/>
          <p:cNvPicPr>
            <a:picLocks/>
          </p:cNvPicPr>
          <p:nvPr/>
        </p:nvPicPr>
        <p:blipFill>
          <a:blip xmlns:r="http://schemas.openxmlformats.org/officeDocument/2006/relationships" r:embed="rId2"/>
          <a:stretch>
            <a:fillRect/>
          </a:stretch>
        </p:blipFill>
        <p:spPr>
          <a:xfrm>
            <a:off x="629837" y="3090624"/>
            <a:ext cx="6899405" cy="3549044"/>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RMX3501</dc:creator>
  <dcterms:created xsi:type="dcterms:W3CDTF">2015-05-11T00:30:45Z</dcterms:created>
  <dcterms:modified xsi:type="dcterms:W3CDTF">2024-04-25T15:35:07Z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f54712b3f66842bd9ff5d72e70005ef6</vt:lpwstr>
  </property>
</Properties>
</file>