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77" autoAdjust="0"/>
  </p:normalViewPr>
  <p:slideViewPr>
    <p:cSldViewPr snapToGrid="0">
      <p:cViewPr>
        <p:scale>
          <a:sx n="60" d="100"/>
          <a:sy n="60" d="100"/>
        </p:scale>
        <p:origin x="-88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7/9/2024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7/9/2024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99225" y="904875"/>
            <a:ext cx="10993549" cy="76189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99227" y="2000144"/>
            <a:ext cx="10993546" cy="3629131"/>
          </a:xfrm>
        </p:spPr>
        <p:txBody>
          <a:bodyPr>
            <a:normAutofit/>
          </a:bodyPr>
          <a:lstStyle/>
          <a:p>
            <a:r>
              <a:rPr lang="en-GB" dirty="0" smtClean="0"/>
              <a:t>Name – Syed </a:t>
            </a:r>
            <a:r>
              <a:rPr lang="en-GB" dirty="0" err="1" smtClean="0"/>
              <a:t>muhammad</a:t>
            </a:r>
            <a:r>
              <a:rPr lang="en-GB" dirty="0" smtClean="0"/>
              <a:t> </a:t>
            </a:r>
            <a:r>
              <a:rPr lang="en-GB" dirty="0" err="1" smtClean="0"/>
              <a:t>asif</a:t>
            </a:r>
            <a:endParaRPr lang="en-GB" dirty="0" smtClean="0"/>
          </a:p>
          <a:p>
            <a:r>
              <a:rPr lang="en-GB" dirty="0" smtClean="0"/>
              <a:t>Year – 3</a:t>
            </a:r>
            <a:r>
              <a:rPr lang="en-GB" baseline="30000" dirty="0" smtClean="0"/>
              <a:t>rd</a:t>
            </a:r>
            <a:r>
              <a:rPr lang="en-GB" dirty="0" smtClean="0"/>
              <a:t> year</a:t>
            </a:r>
          </a:p>
          <a:p>
            <a:r>
              <a:rPr lang="en-GB" dirty="0" smtClean="0"/>
              <a:t>Roll.no – 21hn1a3956</a:t>
            </a:r>
          </a:p>
          <a:p>
            <a:r>
              <a:rPr lang="en-GB" dirty="0" smtClean="0"/>
              <a:t>Email – 21hn1a3356@aecn.in</a:t>
            </a:r>
            <a:endParaRPr lang="en-GB" dirty="0"/>
          </a:p>
          <a:p>
            <a:r>
              <a:rPr lang="en-GB" dirty="0" smtClean="0"/>
              <a:t>Ph.no - 8008285642</a:t>
            </a:r>
          </a:p>
          <a:p>
            <a:r>
              <a:rPr lang="en-GB" dirty="0" smtClean="0"/>
              <a:t>College – </a:t>
            </a:r>
            <a:r>
              <a:rPr lang="en-GB" dirty="0" err="1" smtClean="0"/>
              <a:t>andhra</a:t>
            </a:r>
            <a:r>
              <a:rPr lang="en-GB" dirty="0" smtClean="0"/>
              <a:t> engineering college , </a:t>
            </a:r>
            <a:r>
              <a:rPr lang="en-GB" dirty="0" err="1" smtClean="0"/>
              <a:t>nellore</a:t>
            </a:r>
            <a:endParaRPr lang="en-GB" dirty="0" smtClean="0"/>
          </a:p>
          <a:p>
            <a:r>
              <a:rPr lang="en-GB" dirty="0" err="1" smtClean="0"/>
              <a:t>Uni</a:t>
            </a:r>
            <a:r>
              <a:rPr lang="en-GB" dirty="0" smtClean="0"/>
              <a:t> - </a:t>
            </a:r>
            <a:r>
              <a:rPr lang="en-GB" dirty="0" err="1" smtClean="0"/>
              <a:t>jntua</a:t>
            </a:r>
            <a:endParaRPr lang="en-GB" dirty="0" smtClean="0"/>
          </a:p>
          <a:p>
            <a:r>
              <a:rPr lang="en-GB" dirty="0" smtClean="0"/>
              <a:t>Degree - </a:t>
            </a:r>
            <a:r>
              <a:rPr lang="en-GB" dirty="0" err="1" smtClean="0"/>
              <a:t>btech</a:t>
            </a:r>
            <a:endParaRPr lang="en-GB" dirty="0" smtClean="0"/>
          </a:p>
          <a:p>
            <a:r>
              <a:rPr lang="en-GB" dirty="0" smtClean="0"/>
              <a:t>Course – </a:t>
            </a:r>
            <a:r>
              <a:rPr lang="en-GB" dirty="0" err="1" smtClean="0"/>
              <a:t>ibm</a:t>
            </a:r>
            <a:r>
              <a:rPr lang="en-GB" dirty="0" smtClean="0"/>
              <a:t> </a:t>
            </a:r>
            <a:r>
              <a:rPr lang="en-GB" dirty="0" err="1" smtClean="0"/>
              <a:t>skillsbuild</a:t>
            </a:r>
            <a:r>
              <a:rPr lang="en-GB" dirty="0" smtClean="0"/>
              <a:t> – cyber security with kali </a:t>
            </a:r>
            <a:r>
              <a:rPr lang="en-GB" dirty="0" err="1" smtClean="0"/>
              <a:t>linux</a:t>
            </a:r>
            <a:endParaRPr lang="en-GB" dirty="0" smtClean="0"/>
          </a:p>
          <a:p>
            <a:endParaRPr lang="en-GB" dirty="0" smtClean="0"/>
          </a:p>
          <a:p>
            <a:endParaRPr lang="en-GB"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TextBox 2"/>
          <p:cNvSpPr txBox="1"/>
          <p:nvPr/>
        </p:nvSpPr>
        <p:spPr>
          <a:xfrm>
            <a:off x="691771" y="1765203"/>
            <a:ext cx="6917406" cy="923330"/>
          </a:xfrm>
          <a:prstGeom prst="rect">
            <a:avLst/>
          </a:prstGeom>
          <a:noFill/>
        </p:spPr>
        <p:txBody>
          <a:bodyPr wrap="none" rtlCol="0">
            <a:spAutoFit/>
          </a:bodyPr>
          <a:lstStyle/>
          <a:p>
            <a:r>
              <a:rPr lang="en-US" dirty="0" smtClean="0"/>
              <a:t>All the resources and code files are available in this </a:t>
            </a:r>
            <a:r>
              <a:rPr lang="en-US" dirty="0" err="1" smtClean="0"/>
              <a:t>github</a:t>
            </a:r>
            <a:r>
              <a:rPr lang="en-US" dirty="0" smtClean="0"/>
              <a:t> repository:</a:t>
            </a:r>
          </a:p>
          <a:p>
            <a:endParaRPr lang="en-US" dirty="0"/>
          </a:p>
          <a:p>
            <a:r>
              <a:rPr lang="en-IN" dirty="0"/>
              <a:t>https://github.com/Harish1567/ibmsb3956.git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4" name="TextBox 3"/>
          <p:cNvSpPr txBox="1"/>
          <p:nvPr/>
        </p:nvSpPr>
        <p:spPr>
          <a:xfrm>
            <a:off x="514351" y="1752600"/>
            <a:ext cx="10953749" cy="4801314"/>
          </a:xfrm>
          <a:prstGeom prst="rect">
            <a:avLst/>
          </a:prstGeom>
          <a:noFill/>
        </p:spPr>
        <p:txBody>
          <a:bodyPr wrap="square" rtlCol="0">
            <a:spAutoFit/>
          </a:bodyPr>
          <a:lstStyle/>
          <a:p>
            <a:r>
              <a:rPr lang="en-US" dirty="0"/>
              <a:t>**Project Title:** Secure Image Steganography with Password Encryption</a:t>
            </a:r>
          </a:p>
          <a:p>
            <a:endParaRPr lang="en-US" dirty="0"/>
          </a:p>
          <a:p>
            <a:r>
              <a:rPr lang="en-US" dirty="0"/>
              <a:t>**Problem Statement:**</a:t>
            </a:r>
          </a:p>
          <a:p>
            <a:endParaRPr lang="en-US" dirty="0"/>
          </a:p>
          <a:p>
            <a:r>
              <a:rPr lang="en-US" dirty="0"/>
              <a:t>In today's digital age, ensuring the security and confidentiality of sensitive information is of utmost importance. One common technique used to hide information within digital media is steganography, where data is concealed within another file, such as an image, without altering its perceptible qualities.</a:t>
            </a:r>
          </a:p>
          <a:p>
            <a:endParaRPr lang="en-US" dirty="0"/>
          </a:p>
          <a:p>
            <a:r>
              <a:rPr lang="en-US" dirty="0"/>
              <a:t>The problem lies in securely embedding and extracting confidential messages within images while ensuring that only authorized individuals with the correct password can access the hidden information. Traditional steganography techniques may lack robust encryption methods, making the hidden data vulnerable to unauthorized access.</a:t>
            </a:r>
          </a:p>
          <a:p>
            <a:endParaRPr lang="en-US" dirty="0"/>
          </a:p>
          <a:p>
            <a:r>
              <a:rPr lang="en-US" dirty="0"/>
              <a:t>The goal of this project is to develop a secure image steganography system that incorporates password-based encryption to safeguard the confidentiality of hidden messages. By encrypting the secret data with a password before embedding it into the image, the system aims to enhance the security of the hidden information and prevent unauthorized decryption</a:t>
            </a:r>
            <a:r>
              <a:rPr lang="en-US" dirty="0" smtClean="0"/>
              <a:t>.</a:t>
            </a: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52617" y="483081"/>
            <a:ext cx="11029616" cy="859944"/>
          </a:xfrm>
        </p:spPr>
        <p:txBody>
          <a:bodyPr anchor="ctr"/>
          <a:lstStyle/>
          <a:p>
            <a:r>
              <a:rPr lang="en-US" dirty="0"/>
              <a:t>AGENDA</a:t>
            </a:r>
          </a:p>
        </p:txBody>
      </p:sp>
      <p:sp>
        <p:nvSpPr>
          <p:cNvPr id="5" name="TextBox 4"/>
          <p:cNvSpPr txBox="1"/>
          <p:nvPr/>
        </p:nvSpPr>
        <p:spPr>
          <a:xfrm>
            <a:off x="647700" y="714375"/>
            <a:ext cx="10944225" cy="5909310"/>
          </a:xfrm>
          <a:prstGeom prst="rect">
            <a:avLst/>
          </a:prstGeom>
          <a:noFill/>
        </p:spPr>
        <p:txBody>
          <a:bodyPr wrap="square" rtlCol="0">
            <a:spAutoFit/>
          </a:bodyPr>
          <a:lstStyle/>
          <a:p>
            <a:r>
              <a:rPr lang="en-US" dirty="0" smtClean="0"/>
              <a:t>                           : Secure </a:t>
            </a:r>
            <a:r>
              <a:rPr lang="en-US" dirty="0"/>
              <a:t>Image Steganography with Password Encryption**</a:t>
            </a:r>
          </a:p>
          <a:p>
            <a:endParaRPr lang="en-US" dirty="0"/>
          </a:p>
          <a:p>
            <a:r>
              <a:rPr lang="en-US" dirty="0"/>
              <a:t>1. **Introduction**</a:t>
            </a:r>
          </a:p>
          <a:p>
            <a:r>
              <a:rPr lang="en-US" dirty="0"/>
              <a:t>   - Overview of Steganography and its importance in data security</a:t>
            </a:r>
          </a:p>
          <a:p>
            <a:r>
              <a:rPr lang="en-US" dirty="0"/>
              <a:t>   - Explanation of the project's objective: Secure image steganography with password encryption</a:t>
            </a:r>
          </a:p>
          <a:p>
            <a:endParaRPr lang="en-US" dirty="0"/>
          </a:p>
          <a:p>
            <a:r>
              <a:rPr lang="en-US" dirty="0"/>
              <a:t>2</a:t>
            </a:r>
            <a:r>
              <a:rPr lang="en-US" dirty="0" smtClean="0"/>
              <a:t>. </a:t>
            </a:r>
            <a:r>
              <a:rPr lang="en-US" dirty="0"/>
              <a:t>**Methodology**</a:t>
            </a:r>
          </a:p>
          <a:p>
            <a:r>
              <a:rPr lang="en-US" dirty="0" smtClean="0"/>
              <a:t>   - </a:t>
            </a:r>
            <a:r>
              <a:rPr lang="en-US" dirty="0"/>
              <a:t>Explanation of how the secret message is encoded into the image using password-based encryption</a:t>
            </a:r>
          </a:p>
          <a:p>
            <a:r>
              <a:rPr lang="en-US" dirty="0"/>
              <a:t>   - Overview of the process for decoding the hidden message from the encoded image</a:t>
            </a:r>
          </a:p>
          <a:p>
            <a:endParaRPr lang="en-US" dirty="0"/>
          </a:p>
          <a:p>
            <a:r>
              <a:rPr lang="en-US" dirty="0" smtClean="0"/>
              <a:t>3. </a:t>
            </a:r>
            <a:r>
              <a:rPr lang="en-US" dirty="0"/>
              <a:t>**Implementation**</a:t>
            </a:r>
          </a:p>
          <a:p>
            <a:r>
              <a:rPr lang="en-US" dirty="0"/>
              <a:t>   - Demonstration of the Python script for encoding and decoding secret messages in images</a:t>
            </a:r>
          </a:p>
          <a:p>
            <a:r>
              <a:rPr lang="en-US" dirty="0" smtClean="0"/>
              <a:t>   - </a:t>
            </a:r>
            <a:r>
              <a:rPr lang="en-US" dirty="0"/>
              <a:t>Showcase of sample images with hidden messages for illustration</a:t>
            </a:r>
          </a:p>
          <a:p>
            <a:endParaRPr lang="en-US" dirty="0"/>
          </a:p>
          <a:p>
            <a:r>
              <a:rPr lang="en-US" dirty="0" smtClean="0"/>
              <a:t>4. </a:t>
            </a:r>
            <a:r>
              <a:rPr lang="en-US" dirty="0"/>
              <a:t>**Results**</a:t>
            </a:r>
          </a:p>
          <a:p>
            <a:r>
              <a:rPr lang="en-US" dirty="0"/>
              <a:t>   - Presentation of the encoded images with hidden messages</a:t>
            </a:r>
          </a:p>
          <a:p>
            <a:r>
              <a:rPr lang="en-US" dirty="0"/>
              <a:t>   - Demonstration of successful decoding of the hidden messages using the provided password</a:t>
            </a:r>
          </a:p>
          <a:p>
            <a:r>
              <a:rPr lang="en-US" dirty="0"/>
              <a:t> </a:t>
            </a:r>
          </a:p>
          <a:p>
            <a:r>
              <a:rPr lang="en-US" dirty="0"/>
              <a:t>5</a:t>
            </a:r>
            <a:r>
              <a:rPr lang="en-US" dirty="0" smtClean="0"/>
              <a:t>. </a:t>
            </a:r>
            <a:r>
              <a:rPr lang="en-US" dirty="0"/>
              <a:t>**Conclusion**</a:t>
            </a:r>
          </a:p>
          <a:p>
            <a:r>
              <a:rPr lang="en-US" dirty="0"/>
              <a:t>   - Summary of the project's key findings and contributions</a:t>
            </a:r>
          </a:p>
          <a:p>
            <a:r>
              <a:rPr lang="en-US" dirty="0"/>
              <a:t>   - Reflection on the importance of secure image steganography with password </a:t>
            </a:r>
            <a:r>
              <a:rPr lang="en-US" dirty="0" smtClean="0"/>
              <a:t>encryption</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295442" y="235431"/>
            <a:ext cx="11029616" cy="1188720"/>
          </a:xfrm>
        </p:spPr>
        <p:txBody>
          <a:bodyPr anchor="ctr"/>
          <a:lstStyle/>
          <a:p>
            <a:r>
              <a:rPr lang="en-US" dirty="0"/>
              <a:t>PROJECT  OVERVIEW</a:t>
            </a:r>
          </a:p>
        </p:txBody>
      </p:sp>
      <p:sp>
        <p:nvSpPr>
          <p:cNvPr id="4" name="TextBox 3"/>
          <p:cNvSpPr txBox="1"/>
          <p:nvPr/>
        </p:nvSpPr>
        <p:spPr>
          <a:xfrm>
            <a:off x="285752" y="1181100"/>
            <a:ext cx="11630024" cy="5355312"/>
          </a:xfrm>
          <a:prstGeom prst="rect">
            <a:avLst/>
          </a:prstGeom>
          <a:noFill/>
        </p:spPr>
        <p:txBody>
          <a:bodyPr wrap="square" rtlCol="0">
            <a:spAutoFit/>
          </a:bodyPr>
          <a:lstStyle/>
          <a:p>
            <a:r>
              <a:rPr lang="en-US" dirty="0"/>
              <a:t>The project "Secure Image Steganography with Password Encryption" focuses on enhancing traditional steganography techniques by incorporating robust password-based encryption to secure hidden messages within images. Steganography, the art of concealing data within files like images, offers a covert communication method, but without encryption, hidden data may be vulnerable to unauthorized access.</a:t>
            </a:r>
          </a:p>
          <a:p>
            <a:endParaRPr lang="en-US" dirty="0"/>
          </a:p>
          <a:p>
            <a:r>
              <a:rPr lang="en-US" dirty="0"/>
              <a:t>The project's primary goal is to develop a system that encrypts secret data with a password before embedding it into images, ensuring only authorized users with the correct password can access the concealed information. By combining encryption and steganography techniques, the project aims to strengthen data security and privacy.</a:t>
            </a:r>
          </a:p>
          <a:p>
            <a:endParaRPr lang="en-US" dirty="0"/>
          </a:p>
          <a:p>
            <a:r>
              <a:rPr lang="en-US" dirty="0"/>
              <a:t>The methodology involves hashing the secret message with the user-provided password using the SHA-256 algorithm, converting it into binary format, and embedding it into image pixels using LSB substitution</a:t>
            </a:r>
            <a:r>
              <a:rPr lang="en-US" dirty="0" smtClean="0"/>
              <a:t>.</a:t>
            </a:r>
            <a:endParaRPr lang="en-US" dirty="0"/>
          </a:p>
          <a:p>
            <a:endParaRPr lang="en-US" dirty="0"/>
          </a:p>
          <a:p>
            <a:r>
              <a:rPr lang="en-US" dirty="0"/>
              <a:t>Results demonstrate successful encoding and decoding of hidden messages, showcasing the secure transmission and retrieval of confidential data. The project emphasizes the importance of integrating encryption with steganography to enhance data security and privacy. </a:t>
            </a:r>
          </a:p>
          <a:p>
            <a:endParaRPr lang="en-US" dirty="0"/>
          </a:p>
          <a:p>
            <a:r>
              <a:rPr lang="en-US" dirty="0"/>
              <a:t>In conclusion, "Secure Image Steganography with Password Encryption" offers a novel approach to secure communication practices. By combining steganography with password-based encryption, the project provides a secure method for hiding and retrieving sensitive information within images, contributing to data protection in the digital age.</a:t>
            </a:r>
            <a:endParaRPr lang="en-IN"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340206"/>
            <a:ext cx="11029616" cy="1188720"/>
          </a:xfrm>
        </p:spPr>
        <p:txBody>
          <a:bodyPr anchor="ctr"/>
          <a:lstStyle/>
          <a:p>
            <a:r>
              <a:rPr lang="en-US" sz="2800" dirty="0"/>
              <a:t>WHO ARE THE END USERS of this project?</a:t>
            </a:r>
            <a:endParaRPr lang="en-US" dirty="0"/>
          </a:p>
        </p:txBody>
      </p:sp>
      <p:sp>
        <p:nvSpPr>
          <p:cNvPr id="4" name="TextBox 3"/>
          <p:cNvSpPr txBox="1"/>
          <p:nvPr/>
        </p:nvSpPr>
        <p:spPr>
          <a:xfrm>
            <a:off x="371476" y="1438275"/>
            <a:ext cx="11449050" cy="4801314"/>
          </a:xfrm>
          <a:prstGeom prst="rect">
            <a:avLst/>
          </a:prstGeom>
          <a:noFill/>
        </p:spPr>
        <p:txBody>
          <a:bodyPr wrap="square" rtlCol="0">
            <a:spAutoFit/>
          </a:bodyPr>
          <a:lstStyle/>
          <a:p>
            <a:r>
              <a:rPr lang="en-US" dirty="0" smtClean="0"/>
              <a:t>1</a:t>
            </a:r>
            <a:r>
              <a:rPr lang="en-US" dirty="0"/>
              <a:t>. **Government Agencies:** Government agencies often deal with classified information that requires secure communication channels. </a:t>
            </a:r>
          </a:p>
          <a:p>
            <a:endParaRPr lang="en-US" dirty="0"/>
          </a:p>
          <a:p>
            <a:r>
              <a:rPr lang="en-US" dirty="0"/>
              <a:t>2. **Military and Intelligence Agencies:** Military and intelligence agencies rely on secure communication methods to protect national security interests. </a:t>
            </a:r>
          </a:p>
          <a:p>
            <a:endParaRPr lang="en-US" dirty="0"/>
          </a:p>
          <a:p>
            <a:r>
              <a:rPr lang="en-US" dirty="0"/>
              <a:t>3. **Law Enforcement Agencies:** Law enforcement agencies may use steganography techniques for undercover operations or covert investigations. </a:t>
            </a:r>
          </a:p>
          <a:p>
            <a:endParaRPr lang="en-US" dirty="0"/>
          </a:p>
          <a:p>
            <a:r>
              <a:rPr lang="en-US" dirty="0"/>
              <a:t>4. **Corporate Organizations:** Businesses handling proprietary information, trade secrets, or confidential data could benefit from secure communication methods like steganography. </a:t>
            </a:r>
            <a:endParaRPr lang="en-US" dirty="0" smtClean="0"/>
          </a:p>
          <a:p>
            <a:endParaRPr lang="en-US" dirty="0"/>
          </a:p>
          <a:p>
            <a:r>
              <a:rPr lang="en-US" dirty="0"/>
              <a:t>5. **Journalists and Whistleblowers:** Journalists and whistleblowers often need secure channels to communicate sensitive information without detection. </a:t>
            </a:r>
          </a:p>
          <a:p>
            <a:endParaRPr lang="en-US" dirty="0"/>
          </a:p>
          <a:p>
            <a:r>
              <a:rPr lang="en-US" dirty="0" smtClean="0"/>
              <a:t>6. </a:t>
            </a:r>
            <a:r>
              <a:rPr lang="en-US" dirty="0"/>
              <a:t>**Individual Users:** Individuals concerned about privacy and data security in their digital communication could also be end users of this project.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150912"/>
            <a:ext cx="11029616" cy="1188720"/>
          </a:xfrm>
        </p:spPr>
        <p:txBody>
          <a:bodyPr anchor="ctr"/>
          <a:lstStyle/>
          <a:p>
            <a:r>
              <a:rPr lang="en-US" sz="2800" dirty="0"/>
              <a:t/>
            </a:r>
            <a:br>
              <a:rPr lang="en-US" sz="2800" dirty="0"/>
            </a:br>
            <a:r>
              <a:rPr lang="en-US" sz="2800" dirty="0"/>
              <a:t>YOUR SOLUTION AND ITS VALUE PROPOSITION</a:t>
            </a:r>
            <a:endParaRPr lang="en-US" dirty="0"/>
          </a:p>
        </p:txBody>
      </p:sp>
      <p:sp>
        <p:nvSpPr>
          <p:cNvPr id="4" name="TextBox 3"/>
          <p:cNvSpPr txBox="1"/>
          <p:nvPr/>
        </p:nvSpPr>
        <p:spPr>
          <a:xfrm>
            <a:off x="381000" y="1276350"/>
            <a:ext cx="11439525" cy="5632311"/>
          </a:xfrm>
          <a:prstGeom prst="rect">
            <a:avLst/>
          </a:prstGeom>
          <a:noFill/>
        </p:spPr>
        <p:txBody>
          <a:bodyPr wrap="square" rtlCol="0">
            <a:spAutoFit/>
          </a:bodyPr>
          <a:lstStyle/>
          <a:p>
            <a:r>
              <a:rPr lang="en-US" dirty="0"/>
              <a:t>1. **Enhanced Data Security:** The solution provides a robust encryption mechanism to safeguard hidden messages within images, reducing the risk of unauthorized access and data breaches. By incorporating password-based </a:t>
            </a:r>
            <a:r>
              <a:rPr lang="en-US" dirty="0" smtClean="0"/>
              <a:t>encryption.</a:t>
            </a:r>
            <a:endParaRPr lang="en-US" dirty="0"/>
          </a:p>
          <a:p>
            <a:endParaRPr lang="en-US" dirty="0"/>
          </a:p>
          <a:p>
            <a:r>
              <a:rPr lang="en-US" dirty="0"/>
              <a:t>2. **Confidential Communication:** The project enables users to exchange sensitive information covertly within images, offering a secure communication channel for confidential messages</a:t>
            </a:r>
            <a:r>
              <a:rPr lang="en-US" dirty="0" smtClean="0"/>
              <a:t>.</a:t>
            </a:r>
          </a:p>
          <a:p>
            <a:endParaRPr lang="en-US" dirty="0"/>
          </a:p>
          <a:p>
            <a:r>
              <a:rPr lang="en-US" dirty="0"/>
              <a:t>3. **Versatile Applications:** The solution's secure image steganography with password encryption feature has diverse applications across various sectors, including government, military, corporate, journalism, academia, and individual users. It caters to a wide range of end users who prioritize data security and confidentiality in their communication practices.</a:t>
            </a:r>
          </a:p>
          <a:p>
            <a:endParaRPr lang="en-US" dirty="0"/>
          </a:p>
          <a:p>
            <a:r>
              <a:rPr lang="en-US" dirty="0"/>
              <a:t>4. **Covert Communication:** By embedding encrypted data within image pixels using LSB substitution, the solution provides a covert means of communication that evades detection by unauthorized parties. The hidden messages remain inconspicuous within the images, ensuring discreet data exchange.</a:t>
            </a:r>
          </a:p>
          <a:p>
            <a:endParaRPr lang="en-US" dirty="0"/>
          </a:p>
          <a:p>
            <a:r>
              <a:rPr lang="en-US" dirty="0"/>
              <a:t>5. **Data Privacy:** The integration of password-based encryption ensures that only individuals with the correct password can access and decrypt the hidden messages. This emphasis on data privacy and access control enhances the confidentiality of the transmitted information, protecting sensitive data from unauthorized disclosure.</a:t>
            </a:r>
          </a:p>
          <a:p>
            <a:endParaRPr lang="en-IN"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302988"/>
            <a:ext cx="11029616" cy="1188720"/>
          </a:xfrm>
        </p:spPr>
        <p:txBody>
          <a:bodyPr anchor="ctr"/>
          <a:lstStyle/>
          <a:p>
            <a:r>
              <a:rPr lang="en-US" dirty="0"/>
              <a:t>How did you customize the project and make it your own</a:t>
            </a:r>
          </a:p>
        </p:txBody>
      </p:sp>
      <p:sp>
        <p:nvSpPr>
          <p:cNvPr id="4" name="TextBox 3"/>
          <p:cNvSpPr txBox="1"/>
          <p:nvPr/>
        </p:nvSpPr>
        <p:spPr>
          <a:xfrm>
            <a:off x="318052" y="1329051"/>
            <a:ext cx="11465781" cy="5355312"/>
          </a:xfrm>
          <a:prstGeom prst="rect">
            <a:avLst/>
          </a:prstGeom>
          <a:noFill/>
        </p:spPr>
        <p:txBody>
          <a:bodyPr wrap="square" rtlCol="0">
            <a:spAutoFit/>
          </a:bodyPr>
          <a:lstStyle/>
          <a:p>
            <a:r>
              <a:rPr lang="en-US" dirty="0"/>
              <a:t>1. **Custom Encryption Algorithms:** Users can customize the encryption algorithms used in the project to align with their security requirements. They can explore different hashing algorithms or encryption techniques to enhance data security based on their specific encryption preferences.</a:t>
            </a:r>
          </a:p>
          <a:p>
            <a:endParaRPr lang="en-US" dirty="0"/>
          </a:p>
          <a:p>
            <a:r>
              <a:rPr lang="en-US" dirty="0"/>
              <a:t>2. **User Interface Enhancements:** Individuals or organizations can customize the user interface of the Python script to improve usability and visual appeal. They can add features such as progress indicators, error handling messages, or interactive elements to enhance the overall user experience.</a:t>
            </a:r>
          </a:p>
          <a:p>
            <a:endParaRPr lang="en-US" dirty="0"/>
          </a:p>
          <a:p>
            <a:r>
              <a:rPr lang="en-US" dirty="0"/>
              <a:t>3. **Integration with External Systems:** Organizations can customize the project to integrate with external systems or databases for seamless data exchange and storage. By connecting the steganography system with existing platforms, users can streamline data transfer processes and enhance workflow efficiency.</a:t>
            </a:r>
          </a:p>
          <a:p>
            <a:endParaRPr lang="en-US" dirty="0"/>
          </a:p>
          <a:p>
            <a:r>
              <a:rPr lang="en-US" dirty="0"/>
              <a:t>4. **Cross-Platform Compatibility:** Individuals or organizations can customize the project to ensure cross-platform compatibility by adapting the Python script to run on different operating systems or devices. Customizing the project for cross-platform support enhances its accessibility and usability across various environments.</a:t>
            </a:r>
          </a:p>
          <a:p>
            <a:endParaRPr lang="en-US" dirty="0"/>
          </a:p>
          <a:p>
            <a:r>
              <a:rPr lang="en-US" dirty="0"/>
              <a:t>5. **Advanced Image Manipulation Techniques:** Users can customize the project by incorporating advanced image manipulation techniques, such as color space transformations or noise reduction algorithms, to enhance the quality and visual appeal of encoded images. </a:t>
            </a:r>
            <a:endParaRPr lang="en-IN"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287086"/>
            <a:ext cx="11029616" cy="1188720"/>
          </a:xfrm>
        </p:spPr>
        <p:txBody>
          <a:bodyPr anchor="ctr"/>
          <a:lstStyle/>
          <a:p>
            <a:r>
              <a:rPr lang="en-GB" dirty="0"/>
              <a:t>MODELLING</a:t>
            </a:r>
            <a:endParaRPr lang="en-US" dirty="0"/>
          </a:p>
        </p:txBody>
      </p:sp>
      <p:sp>
        <p:nvSpPr>
          <p:cNvPr id="4" name="TextBox 3"/>
          <p:cNvSpPr txBox="1"/>
          <p:nvPr/>
        </p:nvSpPr>
        <p:spPr>
          <a:xfrm>
            <a:off x="294238" y="1160934"/>
            <a:ext cx="11441888" cy="5632311"/>
          </a:xfrm>
          <a:prstGeom prst="rect">
            <a:avLst/>
          </a:prstGeom>
          <a:noFill/>
        </p:spPr>
        <p:txBody>
          <a:bodyPr wrap="square" rtlCol="0">
            <a:spAutoFit/>
          </a:bodyPr>
          <a:lstStyle/>
          <a:p>
            <a:pPr marL="342900" indent="-342900">
              <a:buAutoNum type="arabicPeriod"/>
            </a:pPr>
            <a:r>
              <a:rPr lang="en-US" dirty="0" smtClean="0"/>
              <a:t>**</a:t>
            </a:r>
            <a:r>
              <a:rPr lang="en-US" dirty="0"/>
              <a:t>Encryption Modeling:** The project involves modeling encryption algorithms to secure the secret </a:t>
            </a:r>
            <a:r>
              <a:rPr lang="en-US" dirty="0" smtClean="0"/>
              <a:t>message before </a:t>
            </a:r>
            <a:r>
              <a:rPr lang="en-US" dirty="0"/>
              <a:t>embedding it into the image. This includes hashing the message with a password using the SHA-256 algorithm to generate a secure encryption key. </a:t>
            </a:r>
            <a:endParaRPr lang="en-US" dirty="0" smtClean="0"/>
          </a:p>
          <a:p>
            <a:endParaRPr lang="en-US" dirty="0"/>
          </a:p>
          <a:p>
            <a:r>
              <a:rPr lang="en-US" dirty="0"/>
              <a:t>2. </a:t>
            </a:r>
            <a:r>
              <a:rPr lang="en-US" dirty="0" smtClean="0"/>
              <a:t>**</a:t>
            </a:r>
            <a:r>
              <a:rPr lang="en-US" dirty="0"/>
              <a:t>Steganography Modeling:** Modeling steganography techniques involves determining how to embed the encrypted data into the image while minimizing visual impact. In this project, modeling steganography includes converting the encrypted message into binary format and embedding it into the RGB </a:t>
            </a:r>
            <a:r>
              <a:rPr lang="en-US" dirty="0" smtClean="0"/>
              <a:t>values.</a:t>
            </a:r>
          </a:p>
          <a:p>
            <a:endParaRPr lang="en-US" dirty="0"/>
          </a:p>
          <a:p>
            <a:r>
              <a:rPr lang="en-US" dirty="0"/>
              <a:t>3. **Image Processing Modeling:** Modeling image processing techniques is essential for manipulating image pixels to embed and extract hidden messages. The project involves modeling processes to iterate through image pixels, modify pixel values to embed binary </a:t>
            </a:r>
            <a:r>
              <a:rPr lang="en-US" dirty="0" smtClean="0"/>
              <a:t>data. </a:t>
            </a:r>
            <a:endParaRPr lang="en-US" dirty="0"/>
          </a:p>
          <a:p>
            <a:endParaRPr lang="en-US" dirty="0"/>
          </a:p>
          <a:p>
            <a:r>
              <a:rPr lang="en-US" dirty="0"/>
              <a:t>4. **User Interface Modeling:** Modeling the user interface involves designing the interaction flow and visual elements of the Python script used for encoding and decoding hidden messages. The modeling of the user interface includes creating prompts for inputting the image file path, secret message, and password, as well as displaying output messages and decoded information. </a:t>
            </a:r>
          </a:p>
          <a:p>
            <a:endParaRPr lang="en-US" dirty="0"/>
          </a:p>
          <a:p>
            <a:r>
              <a:rPr lang="en-US" dirty="0"/>
              <a:t>5. **Algorithmic Modeling:** Modeling algorithms for encryption, steganography, and image manipulation is crucial for the successful implementation of the project. Algorithmic modeling involves designing the logic and sequence of operations for encrypting, embedding, and extracting hidden messages within images</a:t>
            </a:r>
            <a:r>
              <a:rPr lang="en-US" dirty="0" smtClean="0"/>
              <a:t>.</a:t>
            </a:r>
            <a:endParaRPr lang="en-IN"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24" y="2019616"/>
            <a:ext cx="3468970" cy="2144368"/>
          </a:xfrm>
          <a:prstGeom prst="rect">
            <a:avLst/>
          </a:prstGeom>
        </p:spPr>
      </p:pic>
      <p:sp>
        <p:nvSpPr>
          <p:cNvPr id="5" name="TextBox 4"/>
          <p:cNvSpPr txBox="1"/>
          <p:nvPr/>
        </p:nvSpPr>
        <p:spPr>
          <a:xfrm>
            <a:off x="2035532" y="4158564"/>
            <a:ext cx="1133644" cy="369332"/>
          </a:xfrm>
          <a:prstGeom prst="rect">
            <a:avLst/>
          </a:prstGeom>
          <a:noFill/>
        </p:spPr>
        <p:txBody>
          <a:bodyPr wrap="none" rtlCol="0">
            <a:spAutoFit/>
          </a:bodyPr>
          <a:lstStyle/>
          <a:p>
            <a:r>
              <a:rPr lang="en-US" dirty="0" smtClean="0"/>
              <a:t>Image.jpg</a:t>
            </a:r>
            <a:endParaRPr lang="en-IN" dirty="0"/>
          </a:p>
        </p:txBody>
      </p:sp>
      <p:sp>
        <p:nvSpPr>
          <p:cNvPr id="6" name="Right Arrow 5"/>
          <p:cNvSpPr/>
          <p:nvPr/>
        </p:nvSpPr>
        <p:spPr>
          <a:xfrm>
            <a:off x="4882117" y="2782941"/>
            <a:ext cx="2369489" cy="43732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094" y="2063348"/>
            <a:ext cx="3468970" cy="2144368"/>
          </a:xfrm>
          <a:prstGeom prst="rect">
            <a:avLst/>
          </a:prstGeom>
        </p:spPr>
      </p:pic>
      <p:sp>
        <p:nvSpPr>
          <p:cNvPr id="8" name="TextBox 7"/>
          <p:cNvSpPr txBox="1"/>
          <p:nvPr/>
        </p:nvSpPr>
        <p:spPr>
          <a:xfrm>
            <a:off x="8307799" y="4182370"/>
            <a:ext cx="2093843" cy="369332"/>
          </a:xfrm>
          <a:prstGeom prst="rect">
            <a:avLst/>
          </a:prstGeom>
          <a:noFill/>
        </p:spPr>
        <p:txBody>
          <a:bodyPr wrap="none" rtlCol="0">
            <a:spAutoFit/>
          </a:bodyPr>
          <a:lstStyle/>
          <a:p>
            <a:r>
              <a:rPr lang="en-US" dirty="0" smtClean="0"/>
              <a:t>Encoded_image.jpg</a:t>
            </a:r>
            <a:endParaRPr lang="en-IN" dirty="0"/>
          </a:p>
        </p:txBody>
      </p:sp>
      <p:sp>
        <p:nvSpPr>
          <p:cNvPr id="9" name="TextBox 8"/>
          <p:cNvSpPr txBox="1"/>
          <p:nvPr/>
        </p:nvSpPr>
        <p:spPr>
          <a:xfrm>
            <a:off x="5184260" y="3309219"/>
            <a:ext cx="1610954" cy="369332"/>
          </a:xfrm>
          <a:prstGeom prst="rect">
            <a:avLst/>
          </a:prstGeom>
          <a:noFill/>
        </p:spPr>
        <p:txBody>
          <a:bodyPr wrap="none" rtlCol="0">
            <a:spAutoFit/>
          </a:bodyPr>
          <a:lstStyle/>
          <a:p>
            <a:r>
              <a:rPr lang="en-US" dirty="0" smtClean="0"/>
              <a:t>steganography</a:t>
            </a:r>
            <a:endParaRPr lang="en-IN" dirty="0"/>
          </a:p>
        </p:txBody>
      </p:sp>
      <p:sp>
        <p:nvSpPr>
          <p:cNvPr id="10" name="TextBox 9"/>
          <p:cNvSpPr txBox="1"/>
          <p:nvPr/>
        </p:nvSpPr>
        <p:spPr>
          <a:xfrm>
            <a:off x="8088443" y="5008808"/>
            <a:ext cx="2699906" cy="923330"/>
          </a:xfrm>
          <a:prstGeom prst="rect">
            <a:avLst/>
          </a:prstGeom>
          <a:noFill/>
        </p:spPr>
        <p:txBody>
          <a:bodyPr wrap="none" rtlCol="0">
            <a:spAutoFit/>
          </a:bodyPr>
          <a:lstStyle/>
          <a:p>
            <a:r>
              <a:rPr lang="en-US" dirty="0" smtClean="0"/>
              <a:t>Type – decode</a:t>
            </a:r>
          </a:p>
          <a:p>
            <a:r>
              <a:rPr lang="en-US" dirty="0" smtClean="0"/>
              <a:t>Password – xyz987</a:t>
            </a:r>
          </a:p>
          <a:p>
            <a:r>
              <a:rPr lang="en-US" dirty="0"/>
              <a:t>Message – </a:t>
            </a:r>
            <a:r>
              <a:rPr lang="en-US" dirty="0" smtClean="0"/>
              <a:t>yellow banana</a:t>
            </a:r>
            <a:endParaRPr lang="en-US" dirty="0"/>
          </a:p>
        </p:txBody>
      </p:sp>
      <p:sp>
        <p:nvSpPr>
          <p:cNvPr id="11" name="TextBox 10"/>
          <p:cNvSpPr txBox="1"/>
          <p:nvPr/>
        </p:nvSpPr>
        <p:spPr>
          <a:xfrm>
            <a:off x="1415973" y="5161208"/>
            <a:ext cx="2699906" cy="923330"/>
          </a:xfrm>
          <a:prstGeom prst="rect">
            <a:avLst/>
          </a:prstGeom>
          <a:noFill/>
        </p:spPr>
        <p:txBody>
          <a:bodyPr wrap="none" rtlCol="0">
            <a:spAutoFit/>
          </a:bodyPr>
          <a:lstStyle/>
          <a:p>
            <a:r>
              <a:rPr lang="en-US" dirty="0" smtClean="0"/>
              <a:t>Type – encode</a:t>
            </a:r>
          </a:p>
          <a:p>
            <a:r>
              <a:rPr lang="en-US" dirty="0" smtClean="0"/>
              <a:t>Message – yellow banana</a:t>
            </a:r>
          </a:p>
          <a:p>
            <a:r>
              <a:rPr lang="en-US" dirty="0" smtClean="0"/>
              <a:t>Password – xyz987</a:t>
            </a:r>
            <a:endParaRPr lang="en-IN" dirty="0"/>
          </a:p>
        </p:txBody>
      </p:sp>
      <p:sp>
        <p:nvSpPr>
          <p:cNvPr id="14" name="Frame 13"/>
          <p:cNvSpPr/>
          <p:nvPr/>
        </p:nvSpPr>
        <p:spPr>
          <a:xfrm>
            <a:off x="1216550" y="5008808"/>
            <a:ext cx="3077154" cy="1225015"/>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Frame 14"/>
          <p:cNvSpPr/>
          <p:nvPr/>
        </p:nvSpPr>
        <p:spPr>
          <a:xfrm>
            <a:off x="7912002" y="4857965"/>
            <a:ext cx="3077154" cy="1225015"/>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TotalTime>
  <Words>1494</Words>
  <Application>Microsoft Office PowerPoint</Application>
  <PresentationFormat>Custom</PresentationFormat>
  <Paragraphs>108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8</cp:revision>
  <dcterms:created xsi:type="dcterms:W3CDTF">2021-05-26T16:50:10Z</dcterms:created>
  <dcterms:modified xsi:type="dcterms:W3CDTF">2024-07-09T06:42:10Z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