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60" r:id="rId4"/>
    <p:sldId id="266" r:id="rId5"/>
    <p:sldId id="258" r:id="rId6"/>
    <p:sldId id="261" r:id="rId7"/>
    <p:sldId id="262" r:id="rId8"/>
    <p:sldId id="265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2CD"/>
    <a:srgbClr val="86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28" autoAdjust="0"/>
  </p:normalViewPr>
  <p:slideViewPr>
    <p:cSldViewPr snapToGrid="0">
      <p:cViewPr varScale="1">
        <p:scale>
          <a:sx n="55" d="100"/>
          <a:sy n="55" d="100"/>
        </p:scale>
        <p:origin x="10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DS\excel\project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GiSL%20DA&amp;DS\KGiSL%20CLASS\EXCEL\EXCEL%20PROJECT\project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GiSL%20DA&amp;DS\KGiSL%20CLASS\EXCEL\EXCEL%20PROJECT\project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GiSL%20DA&amp;DS\KGiSL%20CLASS\EXCEL\EXCEL%20PROJECT\project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dashboard.xlsx]Pivot Table With Charts!PivotTable1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6000" b="0" i="0" u="none" strike="noStrike" kern="1200" spc="0" baseline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Cascadia Code" panose="020B0609020000020004" pitchFamily="49" charset="0"/>
              </a:defRPr>
            </a:pPr>
            <a:r>
              <a:rPr lang="en-IN" sz="1600" b="0" i="0" u="none" strike="noStrike" kern="1200" spc="0" baseline="0" dirty="0">
                <a:solidFill>
                  <a:schemeClr val="tx1"/>
                </a:solidFill>
                <a:latin typeface="Copperplate Gothic Bold" panose="020E0705020206020404" pitchFamily="34" charset="0"/>
                <a:cs typeface="Cascadia Code" panose="020B0609020000020004" pitchFamily="49" charset="0"/>
              </a:rPr>
              <a:t>TOTAL SCORE</a:t>
            </a:r>
          </a:p>
        </c:rich>
      </c:tx>
      <c:layout>
        <c:manualLayout>
          <c:xMode val="edge"/>
          <c:yMode val="edge"/>
          <c:x val="0.33691614744257309"/>
          <c:y val="4.01957128061282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0" b="0" i="0" u="none" strike="noStrike" kern="1200" spc="0" baseline="0">
              <a:solidFill>
                <a:schemeClr val="bg1"/>
              </a:solidFill>
              <a:latin typeface="Copperplate Gothic Bold" panose="020E0705020206020404" pitchFamily="34" charset="0"/>
              <a:ea typeface="+mn-ea"/>
              <a:cs typeface="Cascadia Code" panose="020B0609020000020004" pitchFamily="49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BF6A4D-8252-4C8E-88E8-C1FEB595AC76}" type="VALUE">
                  <a:rPr lang="en-US" sz="900"/>
                  <a:pPr>
                    <a:defRPr sz="900" b="0" i="0" u="none" strike="noStrike" kern="1200" baseline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BF6A4D-8252-4C8E-88E8-C1FEB595AC76}" type="VALUE">
                  <a:rPr lang="en-US" sz="900"/>
                  <a:pPr>
                    <a:defRPr sz="900" b="0" i="0" u="none" strike="noStrike" kern="1200" baseline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dkEdge">
            <a:bevelT prst="relaxedInset"/>
            <a:bevelB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EBF6A4D-8252-4C8E-88E8-C1FEB595AC76}" type="VALUE">
                  <a:rPr lang="en-US" sz="900"/>
                  <a:pPr>
                    <a:defRPr sz="900" b="0" i="0" u="none" strike="noStrike" kern="1200" baseline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7"/>
        <c:spPr>
          <a:solidFill>
            <a:schemeClr val="accent3"/>
          </a:solidFill>
          <a:ln>
            <a:noFill/>
          </a:ln>
          <a:effectLst>
            <a:innerShdw dist="12700" dir="13500000">
              <a:prstClr val="black">
                <a:alpha val="6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c:spPr>
        <c:dLbl>
          <c:idx val="0"/>
          <c:layout>
            <c:manualLayout>
              <c:x val="0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sideWall>
    <c:back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backWall>
    <c:plotArea>
      <c:layout>
        <c:manualLayout>
          <c:layoutTarget val="inner"/>
          <c:xMode val="edge"/>
          <c:yMode val="edge"/>
          <c:x val="0.1253891048429073"/>
          <c:y val="0.28781022163896181"/>
          <c:w val="0.84929443946089023"/>
          <c:h val="0.66589348206474186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 With Charts'!$C$4</c:f>
              <c:strCache>
                <c:ptCount val="1"/>
                <c:pt idx="0">
                  <c:v>Average of Math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prst="relaxedInset"/>
              <a:bevelB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Charts'!$B$5:$B$7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 With Charts'!$C$5:$C$7</c:f>
              <c:numCache>
                <c:formatCode>0.00</c:formatCode>
                <c:ptCount val="2"/>
                <c:pt idx="0">
                  <c:v>63.633204633204635</c:v>
                </c:pt>
                <c:pt idx="1">
                  <c:v>68.72821576763485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1-472F-9BC6-AF6E0B8D9274}"/>
            </c:ext>
          </c:extLst>
        </c:ser>
        <c:ser>
          <c:idx val="1"/>
          <c:order val="1"/>
          <c:tx>
            <c:strRef>
              <c:f>'Pivot Table With Charts'!$D$4</c:f>
              <c:strCache>
                <c:ptCount val="1"/>
                <c:pt idx="0">
                  <c:v>Average of Reading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prst="relaxedInset"/>
              <a:bevelB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dkEdge">
                <a:bevelT prst="relaxedInset"/>
                <a:bevelB/>
              </a:sp3d>
            </c:spPr>
            <c:extLst>
              <c:ext xmlns:c16="http://schemas.microsoft.com/office/drawing/2014/chart" uri="{C3380CC4-5D6E-409C-BE32-E72D297353CC}">
                <c16:uniqueId val="{00000002-F051-472F-9BC6-AF6E0B8D9274}"/>
              </c:ext>
            </c:extLst>
          </c:dPt>
          <c:dLbls>
            <c:dLbl>
              <c:idx val="1"/>
              <c:layout>
                <c:manualLayout>
                  <c:x val="0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51-472F-9BC6-AF6E0B8D92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Charts'!$B$5:$B$7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 With Charts'!$D$5:$D$7</c:f>
              <c:numCache>
                <c:formatCode>0.00</c:formatCode>
                <c:ptCount val="2"/>
                <c:pt idx="0">
                  <c:v>72.608108108108112</c:v>
                </c:pt>
                <c:pt idx="1">
                  <c:v>65.473029045643159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51-472F-9BC6-AF6E0B8D9274}"/>
            </c:ext>
          </c:extLst>
        </c:ser>
        <c:ser>
          <c:idx val="2"/>
          <c:order val="2"/>
          <c:tx>
            <c:strRef>
              <c:f>'Pivot Table With Charts'!$E$4</c:f>
              <c:strCache>
                <c:ptCount val="1"/>
                <c:pt idx="0">
                  <c:v>Average of Writing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dist="12700" dir="13500000">
                <a:prstClr val="black">
                  <a:alpha val="60000"/>
                </a:prstClr>
              </a:innerShdw>
            </a:effectLst>
            <a:scene3d>
              <a:camera prst="orthographicFront"/>
              <a:lightRig rig="threePt" dir="t"/>
            </a:scene3d>
            <a:sp3d prstMaterial="metal">
              <a:bevelT prst="relaxedInset"/>
              <a:bevelB prst="relaxedInset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innerShdw dist="12700" dir="13500000">
                  <a:prstClr val="black">
                    <a:alpha val="6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5-F051-472F-9BC6-AF6E0B8D927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innerShdw dist="12700" dir="13500000">
                  <a:prstClr val="black">
                    <a:alpha val="60000"/>
                  </a:prstClr>
                </a:innerShdw>
              </a:effectLst>
              <a:scene3d>
                <a:camera prst="orthographicFront"/>
                <a:lightRig rig="threePt" dir="t"/>
              </a:scene3d>
              <a:sp3d prstMaterial="metal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7-F051-472F-9BC6-AF6E0B8D927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EBF6A4D-8252-4C8E-88E8-C1FEB595AC76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051-472F-9BC6-AF6E0B8D9274}"/>
                </c:ext>
              </c:extLst>
            </c:dLbl>
            <c:dLbl>
              <c:idx val="1"/>
              <c:layout>
                <c:manualLayout>
                  <c:x val="0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051-472F-9BC6-AF6E0B8D92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Charts'!$B$5:$B$7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 With Charts'!$E$5:$E$7</c:f>
              <c:numCache>
                <c:formatCode>0.00</c:formatCode>
                <c:ptCount val="2"/>
                <c:pt idx="0">
                  <c:v>72.467181467181462</c:v>
                </c:pt>
                <c:pt idx="1">
                  <c:v>63.311203319502077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51-472F-9BC6-AF6E0B8D92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200"/>
        <c:shape val="box"/>
        <c:axId val="1609017104"/>
        <c:axId val="1609017584"/>
        <c:axId val="0"/>
      </c:bar3DChart>
      <c:catAx>
        <c:axId val="1609017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7D7D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609017584"/>
        <c:crosses val="autoZero"/>
        <c:auto val="1"/>
        <c:lblAlgn val="ctr"/>
        <c:lblOffset val="100"/>
        <c:noMultiLvlLbl val="0"/>
      </c:catAx>
      <c:valAx>
        <c:axId val="160901758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160901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1.1189777805799961E-2"/>
          <c:y val="0.12597519248847736"/>
          <c:w val="0.98881004196461819"/>
          <c:h val="0.164935841353164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Bahnschrift SemiBold SemiConden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dashboard.xlsx]Pivot Table With Charts!PivotTable3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cap="all" spc="120" normalizeH="0" baseline="0" dirty="0">
                <a:solidFill>
                  <a:schemeClr val="accent5"/>
                </a:solidFill>
                <a:latin typeface="Castellar" panose="020A0402060406010301" pitchFamily="18" charset="0"/>
              </a:rPr>
              <a:t>AVERAGE SCORE BY PARENTAL 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705730533683289"/>
          <c:y val="0.3225553668214361"/>
          <c:w val="0.7487060367454067"/>
          <c:h val="0.33488354285056338"/>
        </c:manualLayout>
      </c:layout>
      <c:lineChart>
        <c:grouping val="stacked"/>
        <c:varyColors val="0"/>
        <c:ser>
          <c:idx val="0"/>
          <c:order val="0"/>
          <c:tx>
            <c:strRef>
              <c:f>'Pivot Table With Charts'!$C$57</c:f>
              <c:strCache>
                <c:ptCount val="1"/>
                <c:pt idx="0">
                  <c:v>Average of Math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Charts'!$B$58:$B$64</c:f>
              <c:strCache>
                <c:ptCount val="6"/>
                <c:pt idx="0">
                  <c:v>Associate's Degree</c:v>
                </c:pt>
                <c:pt idx="1">
                  <c:v>Bachelor's Degree</c:v>
                </c:pt>
                <c:pt idx="2">
                  <c:v>High School</c:v>
                </c:pt>
                <c:pt idx="3">
                  <c:v>Master's Degree</c:v>
                </c:pt>
                <c:pt idx="4">
                  <c:v>Some College</c:v>
                </c:pt>
                <c:pt idx="5">
                  <c:v>Some High School</c:v>
                </c:pt>
              </c:strCache>
            </c:strRef>
          </c:cat>
          <c:val>
            <c:numRef>
              <c:f>'Pivot Table With Charts'!$C$58:$C$64</c:f>
              <c:numCache>
                <c:formatCode>0.00</c:formatCode>
                <c:ptCount val="6"/>
                <c:pt idx="0">
                  <c:v>67.882882882882882</c:v>
                </c:pt>
                <c:pt idx="1">
                  <c:v>69.389830508474574</c:v>
                </c:pt>
                <c:pt idx="2">
                  <c:v>62.137755102040813</c:v>
                </c:pt>
                <c:pt idx="3">
                  <c:v>69.745762711864401</c:v>
                </c:pt>
                <c:pt idx="4">
                  <c:v>67.128318584070797</c:v>
                </c:pt>
                <c:pt idx="5">
                  <c:v>63.497206703910614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19-4F93-8608-3B396E7ADFF4}"/>
            </c:ext>
          </c:extLst>
        </c:ser>
        <c:ser>
          <c:idx val="1"/>
          <c:order val="1"/>
          <c:tx>
            <c:strRef>
              <c:f>'Pivot Table With Charts'!$D$57</c:f>
              <c:strCache>
                <c:ptCount val="1"/>
                <c:pt idx="0">
                  <c:v>Average of Reading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Charts'!$B$58:$B$64</c:f>
              <c:strCache>
                <c:ptCount val="6"/>
                <c:pt idx="0">
                  <c:v>Associate's Degree</c:v>
                </c:pt>
                <c:pt idx="1">
                  <c:v>Bachelor's Degree</c:v>
                </c:pt>
                <c:pt idx="2">
                  <c:v>High School</c:v>
                </c:pt>
                <c:pt idx="3">
                  <c:v>Master's Degree</c:v>
                </c:pt>
                <c:pt idx="4">
                  <c:v>Some College</c:v>
                </c:pt>
                <c:pt idx="5">
                  <c:v>Some High School</c:v>
                </c:pt>
              </c:strCache>
            </c:strRef>
          </c:cat>
          <c:val>
            <c:numRef>
              <c:f>'Pivot Table With Charts'!$D$58:$D$64</c:f>
              <c:numCache>
                <c:formatCode>0.00</c:formatCode>
                <c:ptCount val="6"/>
                <c:pt idx="0">
                  <c:v>70.927927927927925</c:v>
                </c:pt>
                <c:pt idx="1">
                  <c:v>73</c:v>
                </c:pt>
                <c:pt idx="2">
                  <c:v>64.704081632653057</c:v>
                </c:pt>
                <c:pt idx="3">
                  <c:v>75.372881355932208</c:v>
                </c:pt>
                <c:pt idx="4">
                  <c:v>69.460176991150448</c:v>
                </c:pt>
                <c:pt idx="5">
                  <c:v>66.938547486033514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19-4F93-8608-3B396E7ADFF4}"/>
            </c:ext>
          </c:extLst>
        </c:ser>
        <c:ser>
          <c:idx val="2"/>
          <c:order val="2"/>
          <c:tx>
            <c:strRef>
              <c:f>'Pivot Table With Charts'!$E$57</c:f>
              <c:strCache>
                <c:ptCount val="1"/>
                <c:pt idx="0">
                  <c:v>Average of Writing Score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Charts'!$B$58:$B$64</c:f>
              <c:strCache>
                <c:ptCount val="6"/>
                <c:pt idx="0">
                  <c:v>Associate's Degree</c:v>
                </c:pt>
                <c:pt idx="1">
                  <c:v>Bachelor's Degree</c:v>
                </c:pt>
                <c:pt idx="2">
                  <c:v>High School</c:v>
                </c:pt>
                <c:pt idx="3">
                  <c:v>Master's Degree</c:v>
                </c:pt>
                <c:pt idx="4">
                  <c:v>Some College</c:v>
                </c:pt>
                <c:pt idx="5">
                  <c:v>Some High School</c:v>
                </c:pt>
              </c:strCache>
            </c:strRef>
          </c:cat>
          <c:val>
            <c:numRef>
              <c:f>'Pivot Table With Charts'!$E$58:$E$64</c:f>
              <c:numCache>
                <c:formatCode>0.00</c:formatCode>
                <c:ptCount val="6"/>
                <c:pt idx="0">
                  <c:v>69.896396396396398</c:v>
                </c:pt>
                <c:pt idx="1">
                  <c:v>73.381355932203391</c:v>
                </c:pt>
                <c:pt idx="2">
                  <c:v>62.448979591836732</c:v>
                </c:pt>
                <c:pt idx="3">
                  <c:v>75.677966101694921</c:v>
                </c:pt>
                <c:pt idx="4">
                  <c:v>68.840707964601776</c:v>
                </c:pt>
                <c:pt idx="5">
                  <c:v>64.888268156424587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19-4F93-8608-3B396E7ADFF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84727984"/>
        <c:axId val="1684750064"/>
      </c:lineChart>
      <c:catAx>
        <c:axId val="1684727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6"/>
                </a:solidFill>
                <a:latin typeface="Castellar" panose="020A0402060406010301" pitchFamily="18" charset="0"/>
                <a:ea typeface="+mn-ea"/>
                <a:cs typeface="+mn-cs"/>
              </a:defRPr>
            </a:pPr>
            <a:endParaRPr lang="en-US"/>
          </a:p>
        </c:txPr>
        <c:crossAx val="1684750064"/>
        <c:crosses val="autoZero"/>
        <c:auto val="1"/>
        <c:lblAlgn val="ctr"/>
        <c:lblOffset val="100"/>
        <c:noMultiLvlLbl val="0"/>
      </c:catAx>
      <c:valAx>
        <c:axId val="1684750064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168472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2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3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1484470691163594E-2"/>
          <c:y val="0.14856481481481482"/>
          <c:w val="0.95703105861767279"/>
          <c:h val="0.1493066491688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dashboard.xlsx]Pivot Table With Charts!PivotTable4</c:name>
    <c:fmtId val="18"/>
  </c:pivotSource>
  <c:chart>
    <c:autoTitleDeleted val="0"/>
    <c:pivotFmts>
      <c:pivotFmt>
        <c:idx val="0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24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2.453987730061349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100000">
                <a:schemeClr val="accent5">
                  <a:alpha val="0"/>
                </a:schemeClr>
              </a:gs>
              <a:gs pos="50000">
                <a:schemeClr val="accent5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24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100000">
                <a:schemeClr val="accent4">
                  <a:alpha val="0"/>
                </a:schemeClr>
              </a:gs>
              <a:gs pos="50000">
                <a:schemeClr val="accent4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-5.1347881899872572E-3"/>
              <c:y val="-3.2719836400818034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100000">
                <a:schemeClr val="accent5">
                  <a:alpha val="0"/>
                </a:schemeClr>
              </a:gs>
              <a:gs pos="50000">
                <a:schemeClr val="accent5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317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100000">
                <a:schemeClr val="accent4">
                  <a:alpha val="0"/>
                </a:schemeClr>
              </a:gs>
              <a:gs pos="50000">
                <a:schemeClr val="accent4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-4.7068348003976351E-17"/>
              <c:y val="-4.0899795501022497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24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2.453987730061349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flip="none" rotWithShape="1">
            <a:gsLst>
              <a:gs pos="100000">
                <a:schemeClr val="accent5">
                  <a:alpha val="0"/>
                </a:schemeClr>
              </a:gs>
              <a:gs pos="50000">
                <a:schemeClr val="accent5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317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flip="none" rotWithShape="1">
            <a:gsLst>
              <a:gs pos="100000">
                <a:schemeClr val="accent5">
                  <a:alpha val="0"/>
                </a:schemeClr>
              </a:gs>
              <a:gs pos="50000">
                <a:schemeClr val="accent5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24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flip="none" rotWithShape="1">
            <a:gsLst>
              <a:gs pos="100000">
                <a:schemeClr val="accent4">
                  <a:alpha val="0"/>
                </a:schemeClr>
              </a:gs>
              <a:gs pos="50000">
                <a:schemeClr val="accent4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-4.7068348003976351E-17"/>
              <c:y val="-4.0899795501022497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flip="none" rotWithShape="1">
            <a:gsLst>
              <a:gs pos="100000">
                <a:schemeClr val="accent4">
                  <a:alpha val="0"/>
                </a:schemeClr>
              </a:gs>
              <a:gs pos="50000">
                <a:schemeClr val="accent4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-5.1347881899872572E-3"/>
              <c:y val="-3.2719836400818034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24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2.453987730061349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flip="none" rotWithShape="1">
            <a:gsLst>
              <a:gs pos="100000">
                <a:schemeClr val="accent5">
                  <a:alpha val="0"/>
                </a:schemeClr>
              </a:gs>
              <a:gs pos="50000">
                <a:schemeClr val="accent5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317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flip="none" rotWithShape="1">
            <a:gsLst>
              <a:gs pos="100000">
                <a:schemeClr val="accent5">
                  <a:alpha val="0"/>
                </a:schemeClr>
              </a:gs>
              <a:gs pos="50000">
                <a:schemeClr val="accent5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6809815950920248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flip="none" rotWithShape="1">
            <a:gsLst>
              <a:gs pos="100000">
                <a:schemeClr val="accent6">
                  <a:alpha val="0"/>
                </a:schemeClr>
              </a:gs>
              <a:gs pos="50000">
                <a:schemeClr val="accent6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flip="none" rotWithShape="1">
            <a:gsLst>
              <a:gs pos="100000">
                <a:schemeClr val="accent4">
                  <a:alpha val="0"/>
                </a:schemeClr>
              </a:gs>
              <a:gs pos="50000">
                <a:schemeClr val="accent4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-4.7068348003976351E-17"/>
              <c:y val="-4.0899795501022497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flip="none" rotWithShape="1">
            <a:gsLst>
              <a:gs pos="100000">
                <a:schemeClr val="accent4">
                  <a:alpha val="0"/>
                </a:schemeClr>
              </a:gs>
              <a:gs pos="50000">
                <a:schemeClr val="accent4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-5.1347881899872572E-3"/>
              <c:y val="-3.2719836400818034E-2"/>
            </c:manualLayout>
          </c:layout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'Pivot Table With Charts'!$C$90</c:f>
              <c:strCache>
                <c:ptCount val="1"/>
                <c:pt idx="0">
                  <c:v>Average of Writing Score</c:v>
                </c:pt>
              </c:strCache>
            </c:strRef>
          </c:tx>
          <c:spPr>
            <a:gradFill>
              <a:gsLst>
                <a:gs pos="100000">
                  <a:schemeClr val="accent6">
                    <a:alpha val="0"/>
                  </a:schemeClr>
                </a:gs>
                <a:gs pos="50000">
                  <a:schemeClr val="accent6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28D-4277-B152-D6F47D0B8D52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100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28D-4277-B152-D6F47D0B8D52}"/>
              </c:ext>
            </c:extLst>
          </c:dPt>
          <c:dLbls>
            <c:dLbl>
              <c:idx val="0"/>
              <c:layout>
                <c:manualLayout>
                  <c:x val="0"/>
                  <c:y val="-3.68098159509202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8D-4277-B152-D6F47D0B8D52}"/>
                </c:ext>
              </c:extLst>
            </c:dLbl>
            <c:dLbl>
              <c:idx val="1"/>
              <c:layout>
                <c:manualLayout>
                  <c:x val="0"/>
                  <c:y val="-2.4539877300613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8D-4277-B152-D6F47D0B8D52}"/>
                </c:ext>
              </c:extLst>
            </c:dLbl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Charts'!$B$91:$B$93</c:f>
              <c:strCache>
                <c:ptCount val="2"/>
                <c:pt idx="0">
                  <c:v>Free/reduced</c:v>
                </c:pt>
                <c:pt idx="1">
                  <c:v>Standard</c:v>
                </c:pt>
              </c:strCache>
            </c:strRef>
          </c:cat>
          <c:val>
            <c:numRef>
              <c:f>'Pivot Table With Charts'!$C$91:$C$93</c:f>
              <c:numCache>
                <c:formatCode>0.00</c:formatCode>
                <c:ptCount val="2"/>
                <c:pt idx="0">
                  <c:v>63.022535211267609</c:v>
                </c:pt>
                <c:pt idx="1">
                  <c:v>70.823255813953494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4-828D-4277-B152-D6F47D0B8D52}"/>
            </c:ext>
          </c:extLst>
        </c:ser>
        <c:ser>
          <c:idx val="1"/>
          <c:order val="1"/>
          <c:tx>
            <c:strRef>
              <c:f>'Pivot Table With Charts'!$D$90</c:f>
              <c:strCache>
                <c:ptCount val="1"/>
                <c:pt idx="0">
                  <c:v>Average of Math Score</c:v>
                </c:pt>
              </c:strCache>
            </c:strRef>
          </c:tx>
          <c:spPr>
            <a:gradFill>
              <a:gsLst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828D-4277-B152-D6F47D0B8D52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10000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828D-4277-B152-D6F47D0B8D52}"/>
              </c:ext>
            </c:extLst>
          </c:dPt>
          <c:dLbls>
            <c:dLbl>
              <c:idx val="0"/>
              <c:layout>
                <c:manualLayout>
                  <c:x val="0"/>
                  <c:y val="-3.6809815950920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28D-4277-B152-D6F47D0B8D52}"/>
                </c:ext>
              </c:extLst>
            </c:dLbl>
            <c:dLbl>
              <c:idx val="1"/>
              <c:layout>
                <c:manualLayout>
                  <c:x val="0"/>
                  <c:y val="-3.68098159509202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28D-4277-B152-D6F47D0B8D52}"/>
                </c:ext>
              </c:extLst>
            </c:dLbl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Charts'!$B$91:$B$93</c:f>
              <c:strCache>
                <c:ptCount val="2"/>
                <c:pt idx="0">
                  <c:v>Free/reduced</c:v>
                </c:pt>
                <c:pt idx="1">
                  <c:v>Standard</c:v>
                </c:pt>
              </c:strCache>
            </c:strRef>
          </c:cat>
          <c:val>
            <c:numRef>
              <c:f>'Pivot Table With Charts'!$D$91:$D$93</c:f>
              <c:numCache>
                <c:formatCode>0.00</c:formatCode>
                <c:ptCount val="2"/>
                <c:pt idx="0">
                  <c:v>58.921126760563382</c:v>
                </c:pt>
                <c:pt idx="1">
                  <c:v>70.034108527131778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9-828D-4277-B152-D6F47D0B8D52}"/>
            </c:ext>
          </c:extLst>
        </c:ser>
        <c:ser>
          <c:idx val="2"/>
          <c:order val="2"/>
          <c:tx>
            <c:strRef>
              <c:f>'Pivot Table With Charts'!$E$90</c:f>
              <c:strCache>
                <c:ptCount val="1"/>
                <c:pt idx="0">
                  <c:v>Average of Reading Score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chemeClr val="accent4">
                      <a:alpha val="0"/>
                    </a:schemeClr>
                  </a:gs>
                  <a:gs pos="50000">
                    <a:schemeClr val="accent4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828D-4277-B152-D6F47D0B8D52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100000">
                    <a:schemeClr val="accent4">
                      <a:alpha val="0"/>
                    </a:schemeClr>
                  </a:gs>
                  <a:gs pos="50000">
                    <a:schemeClr val="accent4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828D-4277-B152-D6F47D0B8D52}"/>
              </c:ext>
            </c:extLst>
          </c:dPt>
          <c:dLbls>
            <c:dLbl>
              <c:idx val="0"/>
              <c:layout>
                <c:manualLayout>
                  <c:x val="-4.7068348003976351E-17"/>
                  <c:y val="-4.0899795501022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28D-4277-B152-D6F47D0B8D52}"/>
                </c:ext>
              </c:extLst>
            </c:dLbl>
            <c:dLbl>
              <c:idx val="1"/>
              <c:layout>
                <c:manualLayout>
                  <c:x val="-5.1347881899872572E-3"/>
                  <c:y val="-3.2719836400818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28D-4277-B152-D6F47D0B8D52}"/>
                </c:ext>
              </c:extLst>
            </c:dLbl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 With Charts'!$B$91:$B$93</c:f>
              <c:strCache>
                <c:ptCount val="2"/>
                <c:pt idx="0">
                  <c:v>Free/reduced</c:v>
                </c:pt>
                <c:pt idx="1">
                  <c:v>Standard</c:v>
                </c:pt>
              </c:strCache>
            </c:strRef>
          </c:cat>
          <c:val>
            <c:numRef>
              <c:f>'Pivot Table With Charts'!$E$91:$E$93</c:f>
              <c:numCache>
                <c:formatCode>0.00</c:formatCode>
                <c:ptCount val="2"/>
                <c:pt idx="0">
                  <c:v>64.653521126760566</c:v>
                </c:pt>
                <c:pt idx="1">
                  <c:v>71.654263565891469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E-828D-4277-B152-D6F47D0B8D5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911301488"/>
        <c:axId val="911288048"/>
        <c:axId val="641242000"/>
      </c:bar3DChart>
      <c:catAx>
        <c:axId val="91130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>
                    <a:lumMod val="50000"/>
                    <a:lumOff val="50000"/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288048"/>
        <c:crosses val="autoZero"/>
        <c:auto val="1"/>
        <c:lblAlgn val="ctr"/>
        <c:lblOffset val="100"/>
        <c:noMultiLvlLbl val="0"/>
      </c:catAx>
      <c:valAx>
        <c:axId val="91128804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911301488"/>
        <c:crosses val="autoZero"/>
        <c:crossBetween val="between"/>
      </c:valAx>
      <c:serAx>
        <c:axId val="641242000"/>
        <c:scaling>
          <c:orientation val="minMax"/>
        </c:scaling>
        <c:delete val="1"/>
        <c:axPos val="b"/>
        <c:majorTickMark val="none"/>
        <c:minorTickMark val="none"/>
        <c:tickLblPos val="nextTo"/>
        <c:crossAx val="911288048"/>
        <c:crosses val="autoZero"/>
      </c:ser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dashboard.xlsx]Pivot Table With Charts!PivotTable2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Average Score By Test Preparation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3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fld id="{C2FE9F90-F114-4534-BE32-3188B930B93B}" type="CATEGORYNAME">
                  <a:rPr lang="en-US">
                    <a:solidFill>
                      <a:schemeClr val="accent1"/>
                    </a:solidFill>
                  </a:rPr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Arial Black" panose="020B0A04020102020204" pitchFamily="34" charset="0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chemeClr val="accent1"/>
                    </a:solidFill>
                  </a:rPr>
                  <a:t>
</a:t>
                </a:r>
                <a:fld id="{61456C73-E705-4F12-91FF-3A7C8166E826}" type="PERCENTAGE">
                  <a:rPr lang="en-US" baseline="0">
                    <a:solidFill>
                      <a:schemeClr val="accent1"/>
                    </a:solidFill>
                  </a:rPr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Arial Black" panose="020B0A04020102020204" pitchFamily="34" charset="0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chemeClr val="accent1"/>
                  </a:solidFill>
                </a:endParaRPr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fld id="{C2FE9F90-F114-4534-BE32-3188B930B93B}" type="CATEGORYNAME">
                  <a:rPr lang="en-US">
                    <a:solidFill>
                      <a:schemeClr val="accent1"/>
                    </a:solidFill>
                  </a:rPr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Arial Black" panose="020B0A04020102020204" pitchFamily="34" charset="0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chemeClr val="accent1"/>
                    </a:solidFill>
                  </a:rPr>
                  <a:t>
</a:t>
                </a:r>
                <a:fld id="{61456C73-E705-4F12-91FF-3A7C8166E826}" type="PERCENTAGE">
                  <a:rPr lang="en-US" baseline="0">
                    <a:solidFill>
                      <a:schemeClr val="accent1"/>
                    </a:solidFill>
                  </a:rPr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Arial Black" panose="020B0A04020102020204" pitchFamily="34" charset="0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chemeClr val="accent1"/>
                  </a:solidFill>
                </a:endParaRPr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fld id="{C2FE9F90-F114-4534-BE32-3188B930B93B}" type="CATEGORYNAME">
                  <a:rPr lang="en-US">
                    <a:solidFill>
                      <a:schemeClr val="accent1"/>
                    </a:solidFill>
                  </a:rPr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Arial Black" panose="020B0A04020102020204" pitchFamily="34" charset="0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solidFill>
                      <a:schemeClr val="accent1"/>
                    </a:solidFill>
                  </a:rPr>
                  <a:t>
</a:t>
                </a:r>
                <a:fld id="{61456C73-E705-4F12-91FF-3A7C8166E826}" type="PERCENTAGE">
                  <a:rPr lang="en-US" baseline="0">
                    <a:solidFill>
                      <a:schemeClr val="accent1"/>
                    </a:solidFill>
                  </a:rPr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Arial Black" panose="020B0A04020102020204" pitchFamily="34" charset="0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solidFill>
                    <a:schemeClr val="accent1"/>
                  </a:solidFill>
                </a:endParaRPr>
              </a:p>
            </c:rich>
          </c:tx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249204468910412E-2"/>
          <c:y val="0.3066039661708953"/>
          <c:w val="0.81010336097368363"/>
          <c:h val="0.57556503353747446"/>
        </c:manualLayout>
      </c:layout>
      <c:pie3DChart>
        <c:varyColors val="1"/>
        <c:ser>
          <c:idx val="0"/>
          <c:order val="0"/>
          <c:tx>
            <c:strRef>
              <c:f>'Pivot Table With Charts'!$C$30</c:f>
              <c:strCache>
                <c:ptCount val="1"/>
                <c:pt idx="0">
                  <c:v>Average of Writing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1F3-4214-911C-46A437B325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1F3-4214-911C-46A437B325B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2FE9F90-F114-4534-BE32-3188B930B93B}" type="CATEGORYNAME">
                      <a:rPr lang="en-US">
                        <a:solidFill>
                          <a:schemeClr val="accent1"/>
                        </a:solidFill>
                      </a:rPr>
                      <a:pPr/>
                      <a:t>[CATEGORY NAME]</a:t>
                    </a:fld>
                    <a:r>
                      <a:rPr lang="en-US" baseline="0">
                        <a:solidFill>
                          <a:schemeClr val="accent1"/>
                        </a:solidFill>
                      </a:rPr>
                      <a:t>
</a:t>
                    </a:r>
                    <a:fld id="{61456C73-E705-4F12-91FF-3A7C8166E826}" type="PERCENTAG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accent1"/>
                      </a:solidFill>
                    </a:endParaRP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1F3-4214-911C-46A437B325B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 With Charts'!$B$31:$B$33</c:f>
              <c:strCache>
                <c:ptCount val="2"/>
                <c:pt idx="0">
                  <c:v>Completed</c:v>
                </c:pt>
                <c:pt idx="1">
                  <c:v>None</c:v>
                </c:pt>
              </c:strCache>
            </c:strRef>
          </c:cat>
          <c:val>
            <c:numRef>
              <c:f>'Pivot Table With Charts'!$C$31:$C$33</c:f>
              <c:numCache>
                <c:formatCode>0.00</c:formatCode>
                <c:ptCount val="2"/>
                <c:pt idx="0">
                  <c:v>74.418994413407816</c:v>
                </c:pt>
                <c:pt idx="1">
                  <c:v>64.504672897196258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F3-4214-911C-46A437B325BE}"/>
            </c:ext>
          </c:extLst>
        </c:ser>
        <c:ser>
          <c:idx val="1"/>
          <c:order val="1"/>
          <c:tx>
            <c:strRef>
              <c:f>'Pivot Table With Charts'!$D$30</c:f>
              <c:strCache>
                <c:ptCount val="1"/>
                <c:pt idx="0">
                  <c:v>Average of Reading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11F3-4214-911C-46A437B325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11F3-4214-911C-46A437B325B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 With Charts'!$B$31:$B$33</c:f>
              <c:strCache>
                <c:ptCount val="2"/>
                <c:pt idx="0">
                  <c:v>Completed</c:v>
                </c:pt>
                <c:pt idx="1">
                  <c:v>None</c:v>
                </c:pt>
              </c:strCache>
            </c:strRef>
          </c:cat>
          <c:val>
            <c:numRef>
              <c:f>'Pivot Table With Charts'!$D$31:$D$33</c:f>
              <c:numCache>
                <c:formatCode>0.00</c:formatCode>
                <c:ptCount val="2"/>
                <c:pt idx="0">
                  <c:v>73.893854748603346</c:v>
                </c:pt>
                <c:pt idx="1">
                  <c:v>66.534267912772592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1F3-4214-911C-46A437B325BE}"/>
            </c:ext>
          </c:extLst>
        </c:ser>
        <c:ser>
          <c:idx val="2"/>
          <c:order val="2"/>
          <c:tx>
            <c:strRef>
              <c:f>'Pivot Table With Charts'!$E$30</c:f>
              <c:strCache>
                <c:ptCount val="1"/>
                <c:pt idx="0">
                  <c:v>Average of Math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1F3-4214-911C-46A437B325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1F3-4214-911C-46A437B325B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 With Charts'!$B$31:$B$33</c:f>
              <c:strCache>
                <c:ptCount val="2"/>
                <c:pt idx="0">
                  <c:v>Completed</c:v>
                </c:pt>
                <c:pt idx="1">
                  <c:v>None</c:v>
                </c:pt>
              </c:strCache>
            </c:strRef>
          </c:cat>
          <c:val>
            <c:numRef>
              <c:f>'Pivot Table With Charts'!$E$31:$E$33</c:f>
              <c:numCache>
                <c:formatCode>0.00</c:formatCode>
                <c:ptCount val="2"/>
                <c:pt idx="0">
                  <c:v>69.69553072625699</c:v>
                </c:pt>
                <c:pt idx="1">
                  <c:v>64.077881619937699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1F3-4214-911C-46A437B32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Algerian" panose="04020705040A02060702" pitchFamily="82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18900000" sx="95000" sy="95000" algn="b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19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83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8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6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63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86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06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84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4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08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37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0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49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5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C0AA-5A4C-4343-8CB3-59AC7AE1B205}" type="datetimeFigureOut">
              <a:rPr lang="en-IN" smtClean="0"/>
              <a:t>06-08-2025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A983-777A-43FD-BEB9-B220429DF1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388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F4B7B-F947-5A98-DB82-F97DC783D5DB}"/>
              </a:ext>
            </a:extLst>
          </p:cNvPr>
          <p:cNvSpPr txBox="1"/>
          <p:nvPr/>
        </p:nvSpPr>
        <p:spPr>
          <a:xfrm>
            <a:off x="2236807" y="1632029"/>
            <a:ext cx="7718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REINFORCEMENT PROJECT IN EXCEL</a:t>
            </a:r>
          </a:p>
          <a:p>
            <a:r>
              <a:rPr lang="en-IN" sz="4000" dirty="0"/>
              <a:t>STUDENT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13199-0CDF-A39D-4CEA-E96048117DE0}"/>
              </a:ext>
            </a:extLst>
          </p:cNvPr>
          <p:cNvSpPr txBox="1"/>
          <p:nvPr/>
        </p:nvSpPr>
        <p:spPr>
          <a:xfrm>
            <a:off x="7523545" y="3902532"/>
            <a:ext cx="2199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HARISH B</a:t>
            </a:r>
          </a:p>
        </p:txBody>
      </p:sp>
    </p:spTree>
    <p:extLst>
      <p:ext uri="{BB962C8B-B14F-4D97-AF65-F5344CB8AC3E}">
        <p14:creationId xmlns:p14="http://schemas.microsoft.com/office/powerpoint/2010/main" val="3706165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8E3F2-A3AC-AB11-B3C8-71604A6AD129}"/>
              </a:ext>
            </a:extLst>
          </p:cNvPr>
          <p:cNvSpPr txBox="1"/>
          <p:nvPr/>
        </p:nvSpPr>
        <p:spPr>
          <a:xfrm>
            <a:off x="2326512" y="2453832"/>
            <a:ext cx="869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Parental education, lunch type, and test preparation</a:t>
            </a:r>
            <a:r>
              <a:rPr lang="en-US" sz="2000" dirty="0"/>
              <a:t> strongly influence student performance across all subjects.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Students with </a:t>
            </a:r>
            <a:r>
              <a:rPr lang="en-US" sz="2000" b="1" dirty="0"/>
              <a:t>higher parental education, standard lunch, and test prep</a:t>
            </a:r>
            <a:r>
              <a:rPr lang="en-US" sz="2000" dirty="0"/>
              <a:t> score significantly better.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The dashboard and pivot table provide clear insights to make </a:t>
            </a:r>
            <a:r>
              <a:rPr lang="en-US" sz="2000" b="1" dirty="0"/>
              <a:t>data-driven decisions</a:t>
            </a:r>
            <a:r>
              <a:rPr lang="en-US" sz="2000" dirty="0"/>
              <a:t> for improving academic outcomes.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7F5BB-356D-232D-2A89-8EDF18183C72}"/>
              </a:ext>
            </a:extLst>
          </p:cNvPr>
          <p:cNvSpPr txBox="1"/>
          <p:nvPr/>
        </p:nvSpPr>
        <p:spPr>
          <a:xfrm>
            <a:off x="1551007" y="1006998"/>
            <a:ext cx="3287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25271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644CA-56DA-847D-8C00-F45E8FA4E4A1}"/>
              </a:ext>
            </a:extLst>
          </p:cNvPr>
          <p:cNvSpPr txBox="1"/>
          <p:nvPr/>
        </p:nvSpPr>
        <p:spPr>
          <a:xfrm>
            <a:off x="2812648" y="2245489"/>
            <a:ext cx="6794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tx2"/>
                </a:solidFill>
                <a:latin typeface="Algerian" panose="04020705040A02060702" pitchFamily="82" charset="0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12712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569E16-DD43-F016-F6D7-1BC2365FA131}"/>
              </a:ext>
            </a:extLst>
          </p:cNvPr>
          <p:cNvSpPr txBox="1"/>
          <p:nvPr/>
        </p:nvSpPr>
        <p:spPr>
          <a:xfrm>
            <a:off x="2731624" y="2280213"/>
            <a:ext cx="86115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To </a:t>
            </a:r>
            <a:r>
              <a:rPr lang="en-IN" sz="3200" dirty="0"/>
              <a:t>analysis</a:t>
            </a:r>
            <a:r>
              <a:rPr lang="en-US" sz="3000" dirty="0"/>
              <a:t> the student academic outcomes and understand how performance varies across different groups.</a:t>
            </a:r>
            <a:endParaRPr lang="en-IN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69EED-2757-32B1-2E03-D3107CC7DB26}"/>
              </a:ext>
            </a:extLst>
          </p:cNvPr>
          <p:cNvSpPr txBox="1"/>
          <p:nvPr/>
        </p:nvSpPr>
        <p:spPr>
          <a:xfrm>
            <a:off x="1188334" y="1213490"/>
            <a:ext cx="1253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AIM: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17731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9E17FE-C546-7894-A0BA-DD703EF27D83}"/>
              </a:ext>
            </a:extLst>
          </p:cNvPr>
          <p:cNvSpPr/>
          <p:nvPr/>
        </p:nvSpPr>
        <p:spPr>
          <a:xfrm>
            <a:off x="2747553" y="3011037"/>
            <a:ext cx="2133600" cy="113071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Female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Male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DDB24D-E368-4295-BDDF-9003BC142465}"/>
              </a:ext>
            </a:extLst>
          </p:cNvPr>
          <p:cNvSpPr/>
          <p:nvPr/>
        </p:nvSpPr>
        <p:spPr>
          <a:xfrm>
            <a:off x="2806547" y="2008241"/>
            <a:ext cx="2074606" cy="914400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GENDER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56BB1E9-BE5A-364A-A263-7A287D272756}"/>
              </a:ext>
            </a:extLst>
          </p:cNvPr>
          <p:cNvSpPr/>
          <p:nvPr/>
        </p:nvSpPr>
        <p:spPr>
          <a:xfrm>
            <a:off x="5368411" y="3170903"/>
            <a:ext cx="2772698" cy="127327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PARENTAL EDUCATION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DF7E5E-BF9D-2183-6B8B-692883A1DF3F}"/>
              </a:ext>
            </a:extLst>
          </p:cNvPr>
          <p:cNvSpPr/>
          <p:nvPr/>
        </p:nvSpPr>
        <p:spPr>
          <a:xfrm>
            <a:off x="5361038" y="4602727"/>
            <a:ext cx="2772698" cy="21409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Associate’s Degree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Bachelor’s Degree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High School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Master’s Degree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Some College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Some High School</a:t>
            </a:r>
          </a:p>
          <a:p>
            <a:pPr algn="ctr"/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8847ACD-25E7-F993-EBD4-114EFFB2BEF5}"/>
              </a:ext>
            </a:extLst>
          </p:cNvPr>
          <p:cNvSpPr/>
          <p:nvPr/>
        </p:nvSpPr>
        <p:spPr>
          <a:xfrm>
            <a:off x="5700251" y="771826"/>
            <a:ext cx="2325329" cy="1047137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LUNCH TYPE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FED64-C4CE-C6D8-657F-FF90DF927EFA}"/>
              </a:ext>
            </a:extLst>
          </p:cNvPr>
          <p:cNvSpPr/>
          <p:nvPr/>
        </p:nvSpPr>
        <p:spPr>
          <a:xfrm>
            <a:off x="5584723" y="1875503"/>
            <a:ext cx="2556386" cy="104713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Free/reduced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Standard</a:t>
            </a:r>
            <a:endParaRPr lang="en-US" sz="1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415D1B8-EE7A-0AAB-411D-77EB2095E9BA}"/>
              </a:ext>
            </a:extLst>
          </p:cNvPr>
          <p:cNvSpPr/>
          <p:nvPr/>
        </p:nvSpPr>
        <p:spPr>
          <a:xfrm>
            <a:off x="8538414" y="771826"/>
            <a:ext cx="3220970" cy="1020100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TEST PREPARATION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F44529-A5FC-682E-D48C-CDCC161F02D5}"/>
              </a:ext>
            </a:extLst>
          </p:cNvPr>
          <p:cNvSpPr/>
          <p:nvPr/>
        </p:nvSpPr>
        <p:spPr>
          <a:xfrm>
            <a:off x="8538414" y="1875503"/>
            <a:ext cx="3220970" cy="99306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Completed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None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0D25EC5-FE2A-9E92-3DBC-3F607341095D}"/>
              </a:ext>
            </a:extLst>
          </p:cNvPr>
          <p:cNvSpPr/>
          <p:nvPr/>
        </p:nvSpPr>
        <p:spPr>
          <a:xfrm>
            <a:off x="8467251" y="3170903"/>
            <a:ext cx="2772698" cy="127327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RACE/</a:t>
            </a:r>
          </a:p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ETHNICITY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507B45-E5BD-6624-929A-D7CB810C8A74}"/>
              </a:ext>
            </a:extLst>
          </p:cNvPr>
          <p:cNvSpPr/>
          <p:nvPr/>
        </p:nvSpPr>
        <p:spPr>
          <a:xfrm>
            <a:off x="8501975" y="4606417"/>
            <a:ext cx="2772698" cy="21409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B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Group E</a:t>
            </a:r>
          </a:p>
          <a:p>
            <a:pPr algn="ctr"/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928EE-0F8B-3910-E369-6CDA23AEF045}"/>
              </a:ext>
            </a:extLst>
          </p:cNvPr>
          <p:cNvSpPr txBox="1"/>
          <p:nvPr/>
        </p:nvSpPr>
        <p:spPr>
          <a:xfrm>
            <a:off x="1215343" y="240775"/>
            <a:ext cx="5393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OVERVIEW OF STUDENT PERFORMANCE DATASET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D1342988-1283-ECA8-896C-67B10029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006996"/>
            <a:ext cx="9826906" cy="5473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E4CAC-75D3-5B5D-3A05-C6B02FF5CA07}"/>
              </a:ext>
            </a:extLst>
          </p:cNvPr>
          <p:cNvSpPr txBox="1"/>
          <p:nvPr/>
        </p:nvSpPr>
        <p:spPr>
          <a:xfrm>
            <a:off x="1307939" y="215623"/>
            <a:ext cx="346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041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25FB3-2FE4-D27E-324B-108058548972}"/>
              </a:ext>
            </a:extLst>
          </p:cNvPr>
          <p:cNvSpPr txBox="1"/>
          <p:nvPr/>
        </p:nvSpPr>
        <p:spPr>
          <a:xfrm>
            <a:off x="787170" y="173183"/>
            <a:ext cx="626314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endParaRPr lang="en-US" b="1" dirty="0"/>
          </a:p>
          <a:p>
            <a:r>
              <a:rPr lang="en-US" sz="2000" b="1" dirty="0"/>
              <a:t>Female students outperform male students across all subjects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Math</a:t>
            </a:r>
            <a:r>
              <a:rPr lang="en-US" sz="2000" dirty="0"/>
              <a:t>: Female – 72.47 | Male – 68.73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Reading</a:t>
            </a:r>
            <a:r>
              <a:rPr lang="en-US" sz="2000" dirty="0"/>
              <a:t>: Female – 72.61 | Male – 65.47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Writing</a:t>
            </a:r>
            <a:r>
              <a:rPr lang="en-US" sz="2000" dirty="0"/>
              <a:t>: Female – 63.63 | Male – 63.31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3CFC0F-D7F5-675F-2A84-D35E32333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517334"/>
              </p:ext>
            </p:extLst>
          </p:nvPr>
        </p:nvGraphicFramePr>
        <p:xfrm>
          <a:off x="6625962" y="1150374"/>
          <a:ext cx="5376693" cy="491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59112D-05DE-7D70-8C8C-13DB85796C6B}"/>
              </a:ext>
            </a:extLst>
          </p:cNvPr>
          <p:cNvSpPr txBox="1"/>
          <p:nvPr/>
        </p:nvSpPr>
        <p:spPr>
          <a:xfrm>
            <a:off x="2386393" y="165489"/>
            <a:ext cx="78215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GENDER-BASED PERFORMANCE</a:t>
            </a:r>
          </a:p>
          <a:p>
            <a:endParaRPr lang="en-IN" dirty="0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65325328-82ED-3A37-5076-4721F2C3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02" y="3657600"/>
            <a:ext cx="5238189" cy="3034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4083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6B0D6E-8638-8AC4-6F41-DEB2BE241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87983"/>
              </p:ext>
            </p:extLst>
          </p:nvPr>
        </p:nvGraphicFramePr>
        <p:xfrm>
          <a:off x="6771191" y="463542"/>
          <a:ext cx="4794644" cy="379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CAA59F16-1AC5-7BD2-6AB6-C409146CA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8" y="2938943"/>
            <a:ext cx="5949469" cy="3795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BF38F-BFFF-3AC7-CD08-66EBF824AC7F}"/>
              </a:ext>
            </a:extLst>
          </p:cNvPr>
          <p:cNvSpPr txBox="1"/>
          <p:nvPr/>
        </p:nvSpPr>
        <p:spPr>
          <a:xfrm>
            <a:off x="1238492" y="439837"/>
            <a:ext cx="562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kern="1200" cap="all" spc="120" normalizeH="0" baseline="0" dirty="0">
                <a:solidFill>
                  <a:schemeClr val="tx1">
                    <a:lumMod val="95000"/>
                  </a:schemeClr>
                </a:solidFill>
                <a:latin typeface="Castellar" panose="020A0402060406010301" pitchFamily="18" charset="0"/>
              </a:rPr>
              <a:t>AVERAGE SCORE BY PARENTAL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6616C-71AD-4C0E-B067-D36D907962CF}"/>
              </a:ext>
            </a:extLst>
          </p:cNvPr>
          <p:cNvSpPr txBox="1"/>
          <p:nvPr/>
        </p:nvSpPr>
        <p:spPr>
          <a:xfrm>
            <a:off x="1719473" y="1920878"/>
            <a:ext cx="490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Higher parental education</a:t>
            </a:r>
            <a:r>
              <a:rPr lang="en-US" dirty="0"/>
              <a:t> levels correlate with </a:t>
            </a:r>
            <a:r>
              <a:rPr lang="en-US" b="1" dirty="0"/>
              <a:t>higher student scores</a:t>
            </a:r>
            <a:r>
              <a:rPr lang="en-US" dirty="0"/>
              <a:t> across all three subjects.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F5CE6-CFFF-CFC9-0903-74C8DB3981CC}"/>
              </a:ext>
            </a:extLst>
          </p:cNvPr>
          <p:cNvSpPr txBox="1"/>
          <p:nvPr/>
        </p:nvSpPr>
        <p:spPr>
          <a:xfrm>
            <a:off x="6724891" y="4320127"/>
            <a:ext cx="4900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Students whose parents hold a </a:t>
            </a:r>
            <a:r>
              <a:rPr lang="en-US" b="1" dirty="0"/>
              <a:t>Master’s or Bachelor’s degree</a:t>
            </a:r>
            <a:r>
              <a:rPr lang="en-US" dirty="0"/>
              <a:t> tend to perform better on average.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Those with parents having only </a:t>
            </a:r>
            <a:r>
              <a:rPr lang="en-US" b="1" dirty="0"/>
              <a:t>high school education</a:t>
            </a:r>
            <a:r>
              <a:rPr lang="en-US" dirty="0"/>
              <a:t> show relatively lower performance, especially in Math and Writing.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69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885A0B-BA8B-EBB0-E8B2-EBEF2BF3B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950498"/>
              </p:ext>
            </p:extLst>
          </p:nvPr>
        </p:nvGraphicFramePr>
        <p:xfrm>
          <a:off x="826738" y="3020992"/>
          <a:ext cx="5003800" cy="3609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A6E96722-1D0E-312F-4D59-5A27E246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45" y="227177"/>
            <a:ext cx="6153466" cy="2793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AD8817-E64B-1C19-8D9D-91286222AA64}"/>
              </a:ext>
            </a:extLst>
          </p:cNvPr>
          <p:cNvSpPr txBox="1"/>
          <p:nvPr/>
        </p:nvSpPr>
        <p:spPr>
          <a:xfrm>
            <a:off x="1247662" y="900810"/>
            <a:ext cx="4161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LUNCH TYPE &amp;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B1706-D27F-DE4F-0783-DB78CBD0C2FC}"/>
              </a:ext>
            </a:extLst>
          </p:cNvPr>
          <p:cNvSpPr txBox="1"/>
          <p:nvPr/>
        </p:nvSpPr>
        <p:spPr>
          <a:xfrm>
            <a:off x="6217534" y="3555559"/>
            <a:ext cx="4710896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Students with </a:t>
            </a:r>
            <a:r>
              <a:rPr lang="en-US" b="1" dirty="0"/>
              <a:t>Standard lunch</a:t>
            </a:r>
            <a:r>
              <a:rPr lang="en-US" dirty="0"/>
              <a:t> consistently achieve </a:t>
            </a:r>
            <a:r>
              <a:rPr lang="en-US" b="1" dirty="0"/>
              <a:t>higher average scores</a:t>
            </a:r>
            <a:r>
              <a:rPr lang="en-US" dirty="0"/>
              <a:t> across all subjects.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Students receiving </a:t>
            </a:r>
            <a:r>
              <a:rPr lang="en-US" b="1" dirty="0"/>
              <a:t>Free/Reduced lunch</a:t>
            </a:r>
            <a:r>
              <a:rPr lang="en-US" dirty="0"/>
              <a:t> show </a:t>
            </a:r>
            <a:r>
              <a:rPr lang="en-US" b="1" dirty="0"/>
              <a:t>lower performance</a:t>
            </a:r>
            <a:r>
              <a:rPr lang="en-US" dirty="0"/>
              <a:t>, with the largest gap often seen in Math scores.</a:t>
            </a:r>
          </a:p>
        </p:txBody>
      </p:sp>
    </p:spTree>
    <p:extLst>
      <p:ext uri="{BB962C8B-B14F-4D97-AF65-F5344CB8AC3E}">
        <p14:creationId xmlns:p14="http://schemas.microsoft.com/office/powerpoint/2010/main" val="3901936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EC7A31E-D62D-FE54-55A1-6BF43D515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976530"/>
              </p:ext>
            </p:extLst>
          </p:nvPr>
        </p:nvGraphicFramePr>
        <p:xfrm>
          <a:off x="5949387" y="3614194"/>
          <a:ext cx="4924157" cy="2731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A screenshot of a test&#10;&#10;AI-generated content may be incorrect.">
            <a:extLst>
              <a:ext uri="{FF2B5EF4-FFF2-40B4-BE49-F238E27FC236}">
                <a16:creationId xmlns:a16="http://schemas.microsoft.com/office/drawing/2014/main" id="{94B14224-D3F4-48C0-6713-E8E46390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2" y="758578"/>
            <a:ext cx="6198326" cy="2485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4A0AC-836B-C24D-0336-C3D901402F1C}"/>
              </a:ext>
            </a:extLst>
          </p:cNvPr>
          <p:cNvSpPr txBox="1"/>
          <p:nvPr/>
        </p:nvSpPr>
        <p:spPr>
          <a:xfrm>
            <a:off x="7782047" y="899220"/>
            <a:ext cx="4232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IMPACT OF TEST PREPARATION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6DF4E-C286-68F7-118A-957EFE36CB1F}"/>
              </a:ext>
            </a:extLst>
          </p:cNvPr>
          <p:cNvSpPr txBox="1"/>
          <p:nvPr/>
        </p:nvSpPr>
        <p:spPr>
          <a:xfrm>
            <a:off x="1620456" y="3896676"/>
            <a:ext cx="46645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Score Comparison (Example):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Math:</a:t>
            </a:r>
            <a:r>
              <a:rPr lang="en-US" dirty="0"/>
              <a:t> Completed – 69.2 | None – 61.3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Reading:</a:t>
            </a:r>
            <a:r>
              <a:rPr lang="en-US" dirty="0"/>
              <a:t> Completed – 72.5 | None – 65.4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Writing:</a:t>
            </a:r>
            <a:r>
              <a:rPr lang="en-US" dirty="0"/>
              <a:t> Completed – 74.1 | None – 63.8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5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70420B-05B3-DB79-88D4-2398B0EA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" y="601885"/>
            <a:ext cx="10938075" cy="6052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456081-5AE9-1A45-7444-02C84F5C1E10}"/>
              </a:ext>
            </a:extLst>
          </p:cNvPr>
          <p:cNvSpPr txBox="1"/>
          <p:nvPr/>
        </p:nvSpPr>
        <p:spPr>
          <a:xfrm>
            <a:off x="706056" y="0"/>
            <a:ext cx="297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3024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755</TotalTime>
  <Words>321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Bahnschrift SemiBold SemiConden</vt:lpstr>
      <vt:lpstr>Castellar</vt:lpstr>
      <vt:lpstr>Copperplate Gothic Bold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 shanmugam</dc:creator>
  <cp:lastModifiedBy>HARISH B</cp:lastModifiedBy>
  <cp:revision>11</cp:revision>
  <dcterms:created xsi:type="dcterms:W3CDTF">2025-07-30T07:07:34Z</dcterms:created>
  <dcterms:modified xsi:type="dcterms:W3CDTF">2025-08-06T10:52:04Z</dcterms:modified>
</cp:coreProperties>
</file>