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5" r:id="rId1"/>
  </p:sldMasterIdLst>
  <p:sldIdLst>
    <p:sldId id="271" r:id="rId2"/>
    <p:sldId id="258" r:id="rId3"/>
    <p:sldId id="259" r:id="rId4"/>
    <p:sldId id="260" r:id="rId5"/>
    <p:sldId id="261" r:id="rId6"/>
    <p:sldId id="273" r:id="rId7"/>
    <p:sldId id="274" r:id="rId8"/>
    <p:sldId id="275" r:id="rId9"/>
    <p:sldId id="272" r:id="rId10"/>
    <p:sldId id="280" r:id="rId11"/>
    <p:sldId id="281" r:id="rId12"/>
    <p:sldId id="282" r:id="rId13"/>
    <p:sldId id="277" r:id="rId14"/>
    <p:sldId id="262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9" r:id="rId23"/>
    <p:sldId id="264" r:id="rId24"/>
  </p:sldIdLst>
  <p:sldSz cx="20104100" cy="11309350"/>
  <p:notesSz cx="20104100" cy="113093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10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4946"/>
            <a:ext cx="20104100" cy="4094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1711" y="2973949"/>
            <a:ext cx="15580678" cy="3009718"/>
          </a:xfrm>
        </p:spPr>
        <p:txBody>
          <a:bodyPr anchor="b">
            <a:normAutofit/>
          </a:bodyPr>
          <a:lstStyle>
            <a:lvl1pPr algn="l">
              <a:defRPr sz="98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711" y="5989769"/>
            <a:ext cx="15580678" cy="1130935"/>
          </a:xfrm>
        </p:spPr>
        <p:txBody>
          <a:bodyPr>
            <a:normAutofit/>
          </a:bodyPr>
          <a:lstStyle>
            <a:lvl1pPr marL="0" indent="0" algn="l">
              <a:buNone/>
              <a:defRPr sz="3298"/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42536" y="7114647"/>
            <a:ext cx="4799854" cy="61781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1711" y="7130342"/>
            <a:ext cx="10554653" cy="602118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318966" y="2359605"/>
            <a:ext cx="4523423" cy="60211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86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18" y="7746295"/>
            <a:ext cx="17845083" cy="1351177"/>
          </a:xfrm>
        </p:spPr>
        <p:txBody>
          <a:bodyPr anchor="b"/>
          <a:lstStyle>
            <a:lvl1pPr algn="l">
              <a:defRPr sz="5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24140" y="1552504"/>
            <a:ext cx="17844763" cy="5735745"/>
          </a:xfrm>
        </p:spPr>
        <p:txBody>
          <a:bodyPr anchor="t"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6" y="9097472"/>
            <a:ext cx="17842389" cy="1157599"/>
          </a:xfrm>
        </p:spPr>
        <p:txBody>
          <a:bodyPr/>
          <a:lstStyle>
            <a:lvl1pPr marL="0" indent="0" algn="l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29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4946"/>
            <a:ext cx="20104100" cy="4094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6" y="1242631"/>
            <a:ext cx="17842389" cy="4621476"/>
          </a:xfrm>
        </p:spPr>
        <p:txBody>
          <a:bodyPr anchor="ctr"/>
          <a:lstStyle>
            <a:lvl1pPr algn="l">
              <a:defRPr sz="5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9303" y="6017692"/>
            <a:ext cx="16704799" cy="1647535"/>
          </a:xfrm>
        </p:spPr>
        <p:txBody>
          <a:bodyPr anchor="ctr"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85706" y="628298"/>
            <a:ext cx="4799854" cy="602118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856" y="626552"/>
            <a:ext cx="11528679" cy="60211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911731" y="628298"/>
            <a:ext cx="1061514" cy="60211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3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4946"/>
            <a:ext cx="20104100" cy="4094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304" y="1242633"/>
            <a:ext cx="16739455" cy="4295005"/>
          </a:xfrm>
        </p:spPr>
        <p:txBody>
          <a:bodyPr anchor="ctr"/>
          <a:lstStyle>
            <a:lvl1pPr algn="l">
              <a:defRPr sz="5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150019" y="5550052"/>
            <a:ext cx="15818022" cy="732919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9304" y="6530106"/>
            <a:ext cx="16739455" cy="1121158"/>
          </a:xfrm>
        </p:spPr>
        <p:txBody>
          <a:bodyPr anchor="ctr">
            <a:normAutofit/>
          </a:bodyPr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85706" y="628298"/>
            <a:ext cx="4799854" cy="602118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856" y="626552"/>
            <a:ext cx="11528679" cy="60211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911731" y="628298"/>
            <a:ext cx="1061514" cy="60211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85316" y="1539328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319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12538" y="4454627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19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550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4946"/>
            <a:ext cx="20104100" cy="4094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350" y="1854716"/>
            <a:ext cx="16730638" cy="4142202"/>
          </a:xfrm>
        </p:spPr>
        <p:txBody>
          <a:bodyPr anchor="b"/>
          <a:lstStyle>
            <a:lvl1pPr algn="l">
              <a:defRPr sz="5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9303" y="6016343"/>
            <a:ext cx="16728112" cy="1648884"/>
          </a:xfrm>
        </p:spPr>
        <p:txBody>
          <a:bodyPr anchor="t"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85706" y="624807"/>
            <a:ext cx="4799854" cy="602118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856" y="624807"/>
            <a:ext cx="11528679" cy="60211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911731" y="628298"/>
            <a:ext cx="1061514" cy="60211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416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74725" y="1256594"/>
            <a:ext cx="14198519" cy="2150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30856" y="3631393"/>
            <a:ext cx="5699512" cy="1018006"/>
          </a:xfrm>
        </p:spPr>
        <p:txBody>
          <a:bodyPr anchor="b">
            <a:noAutofit/>
          </a:bodyPr>
          <a:lstStyle>
            <a:lvl1pPr marL="0" indent="0">
              <a:buNone/>
              <a:defRPr sz="3958" b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30854" y="4789843"/>
            <a:ext cx="5699512" cy="5465249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03969" y="3630161"/>
            <a:ext cx="5699512" cy="1033201"/>
          </a:xfrm>
        </p:spPr>
        <p:txBody>
          <a:bodyPr anchor="b">
            <a:noAutofit/>
          </a:bodyPr>
          <a:lstStyle>
            <a:lvl1pPr marL="0" indent="0">
              <a:buNone/>
              <a:defRPr sz="3958" b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200767" y="4789021"/>
            <a:ext cx="5699512" cy="5466051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277083" y="3616198"/>
            <a:ext cx="5699512" cy="1033201"/>
          </a:xfrm>
        </p:spPr>
        <p:txBody>
          <a:bodyPr anchor="b">
            <a:noAutofit/>
          </a:bodyPr>
          <a:lstStyle>
            <a:lvl1pPr marL="0" indent="0">
              <a:buNone/>
              <a:defRPr sz="3958" b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3277085" y="4789843"/>
            <a:ext cx="5699512" cy="5465249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352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774725" y="1256594"/>
            <a:ext cx="14198519" cy="21362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35502" y="6911270"/>
            <a:ext cx="5691515" cy="1125930"/>
          </a:xfrm>
        </p:spPr>
        <p:txBody>
          <a:bodyPr anchor="b">
            <a:noAutofit/>
          </a:bodyPr>
          <a:lstStyle>
            <a:lvl1pPr marL="0" indent="0">
              <a:buNone/>
              <a:defRPr sz="3958" b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35502" y="3895443"/>
            <a:ext cx="5691515" cy="251318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35502" y="8037199"/>
            <a:ext cx="5691515" cy="2217874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12978" y="6911270"/>
            <a:ext cx="5687150" cy="1125930"/>
          </a:xfrm>
        </p:spPr>
        <p:txBody>
          <a:bodyPr anchor="b">
            <a:noAutofit/>
          </a:bodyPr>
          <a:lstStyle>
            <a:lvl1pPr marL="0" indent="0">
              <a:buNone/>
              <a:defRPr sz="3958" b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212977" y="3895443"/>
            <a:ext cx="5687152" cy="251318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212980" y="8037197"/>
            <a:ext cx="5687150" cy="2217874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273672" y="6911270"/>
            <a:ext cx="5699573" cy="1125930"/>
          </a:xfrm>
        </p:spPr>
        <p:txBody>
          <a:bodyPr anchor="b">
            <a:noAutofit/>
          </a:bodyPr>
          <a:lstStyle>
            <a:lvl1pPr marL="0" indent="0">
              <a:buNone/>
              <a:defRPr sz="3958" b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3273876" y="3895443"/>
            <a:ext cx="5685407" cy="251318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3273672" y="8037194"/>
            <a:ext cx="5692938" cy="2217874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391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856" y="3618991"/>
            <a:ext cx="17842389" cy="6636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89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4946"/>
            <a:ext cx="20104100" cy="409440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80677" y="1228670"/>
            <a:ext cx="3392567" cy="643655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9302" y="1228672"/>
            <a:ext cx="13528386" cy="64365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85706" y="626552"/>
            <a:ext cx="4799854" cy="602118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856" y="628298"/>
            <a:ext cx="11528679" cy="602118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11731" y="628298"/>
            <a:ext cx="1061514" cy="60211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92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8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4946"/>
            <a:ext cx="20104100" cy="4094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7" y="1242633"/>
            <a:ext cx="17842387" cy="4620598"/>
          </a:xfrm>
        </p:spPr>
        <p:txBody>
          <a:bodyPr anchor="b">
            <a:normAutofit/>
          </a:bodyPr>
          <a:lstStyle>
            <a:lvl1pPr algn="r">
              <a:defRPr sz="65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303" y="6005475"/>
            <a:ext cx="17297903" cy="1575979"/>
          </a:xfrm>
        </p:spPr>
        <p:txBody>
          <a:bodyPr>
            <a:normAutofit/>
          </a:bodyPr>
          <a:lstStyle>
            <a:lvl1pPr marL="0" indent="0" algn="r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85706" y="628298"/>
            <a:ext cx="4799854" cy="602118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856" y="628300"/>
            <a:ext cx="11528679" cy="60037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11731" y="628298"/>
            <a:ext cx="1061514" cy="60211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50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0856" y="3618991"/>
            <a:ext cx="8795544" cy="663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77701" y="3618991"/>
            <a:ext cx="8795544" cy="663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33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4724" y="1256594"/>
            <a:ext cx="14198521" cy="21362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7823" y="3601251"/>
            <a:ext cx="8376693" cy="1358692"/>
          </a:xfrm>
        </p:spPr>
        <p:txBody>
          <a:bodyPr anchor="b">
            <a:normAutofit/>
          </a:bodyPr>
          <a:lstStyle>
            <a:lvl1pPr marL="0" indent="0">
              <a:buNone/>
              <a:defRPr sz="4617" b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0856" y="5165999"/>
            <a:ext cx="8758896" cy="5089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54652" y="3601251"/>
            <a:ext cx="8418592" cy="1358692"/>
          </a:xfrm>
        </p:spPr>
        <p:txBody>
          <a:bodyPr anchor="b">
            <a:normAutofit/>
          </a:bodyPr>
          <a:lstStyle>
            <a:lvl1pPr marL="0" indent="0">
              <a:buNone/>
              <a:defRPr sz="4617" b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77701" y="5165999"/>
            <a:ext cx="8795544" cy="5089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47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70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50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6" y="2513189"/>
            <a:ext cx="6785134" cy="2638848"/>
          </a:xfrm>
        </p:spPr>
        <p:txBody>
          <a:bodyPr anchor="b"/>
          <a:lstStyle>
            <a:lvl1pPr algn="l">
              <a:defRPr sz="5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7506" y="1231462"/>
            <a:ext cx="10735738" cy="902361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6" y="5152036"/>
            <a:ext cx="6785134" cy="5103035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83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6" y="2513189"/>
            <a:ext cx="11333686" cy="2638848"/>
          </a:xfrm>
        </p:spPr>
        <p:txBody>
          <a:bodyPr anchor="b"/>
          <a:lstStyle>
            <a:lvl1pPr algn="l">
              <a:defRPr sz="5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62854" y="1238853"/>
            <a:ext cx="6010390" cy="9016219"/>
          </a:xfrm>
        </p:spPr>
        <p:txBody>
          <a:bodyPr anchor="t"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6" y="5152036"/>
            <a:ext cx="11333686" cy="5103035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70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23770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4724" y="1260508"/>
            <a:ext cx="14198521" cy="2132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856" y="3618993"/>
            <a:ext cx="17842389" cy="6636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3390" y="10482093"/>
            <a:ext cx="4799854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856" y="10481260"/>
            <a:ext cx="12816364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49822" y="628298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3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r" defTabSz="1507846" rtl="0" eaLnBrk="1" latinLnBrk="0" hangingPunct="1">
        <a:lnSpc>
          <a:spcPct val="90000"/>
        </a:lnSpc>
        <a:spcBef>
          <a:spcPct val="0"/>
        </a:spcBef>
        <a:buNone/>
        <a:defRPr sz="6596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3628" kern="1200">
          <a:solidFill>
            <a:schemeClr val="tx1"/>
          </a:soli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638" kern="1200">
          <a:solidFill>
            <a:schemeClr val="tx1"/>
          </a:soli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638" kern="1200">
          <a:solidFill>
            <a:schemeClr val="tx1"/>
          </a:soli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638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638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638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0C7E4-B7FE-22EB-4FCA-41DF51B6E596}"/>
              </a:ext>
            </a:extLst>
          </p:cNvPr>
          <p:cNvSpPr txBox="1"/>
          <p:nvPr/>
        </p:nvSpPr>
        <p:spPr>
          <a:xfrm>
            <a:off x="1974850" y="396875"/>
            <a:ext cx="167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gency FB" panose="020B0503020202020204" pitchFamily="34" charset="0"/>
                <a:ea typeface="Aptos" panose="020B0004020202020204" pitchFamily="34" charset="0"/>
              </a:rPr>
              <a:t>EXPLORING EMPLOYEE PERFORMANCE AND SATISFACTION IN HR EMPLOYEE DATASET</a:t>
            </a:r>
            <a:endParaRPr lang="en-IN" sz="6000" dirty="0">
              <a:solidFill>
                <a:schemeClr val="accent6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Picture 5" descr="A person holding a phone and a device&#10;&#10;AI-generated content may be incorrect.">
            <a:extLst>
              <a:ext uri="{FF2B5EF4-FFF2-40B4-BE49-F238E27FC236}">
                <a16:creationId xmlns:a16="http://schemas.microsoft.com/office/drawing/2014/main" id="{45A3C219-2A26-F661-CBFB-2C50B2B98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275"/>
            <a:ext cx="20104100" cy="582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362BC0-F18D-B2F5-967C-067FF6138930}"/>
              </a:ext>
            </a:extLst>
          </p:cNvPr>
          <p:cNvSpPr txBox="1"/>
          <p:nvPr/>
        </p:nvSpPr>
        <p:spPr>
          <a:xfrm>
            <a:off x="14624050" y="2606675"/>
            <a:ext cx="2590800" cy="1817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BY HARISH B</a:t>
            </a:r>
          </a:p>
          <a:p>
            <a:pPr>
              <a:lnSpc>
                <a:spcPct val="150000"/>
              </a:lnSpc>
            </a:pPr>
            <a:r>
              <a:rPr lang="en-I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JUNE-DADS</a:t>
            </a:r>
          </a:p>
        </p:txBody>
      </p:sp>
    </p:spTree>
    <p:extLst>
      <p:ext uri="{BB962C8B-B14F-4D97-AF65-F5344CB8AC3E}">
        <p14:creationId xmlns:p14="http://schemas.microsoft.com/office/powerpoint/2010/main" val="1953782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4309DDDD-DD28-D1F9-065F-21942BC67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50" y="1967295"/>
            <a:ext cx="9414757" cy="344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Performance Rating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Almost all employees are rated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few are rated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(outliers).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employees rated below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Ratings show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little variation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suggesting bias.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 are kept since they highlight exceptional performers.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C64813C3-0F11-95A8-37AE-E867F6F6B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139" y="7404452"/>
            <a:ext cx="9897261" cy="344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Stock Option Level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of employees have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 or 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stock option level.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most employees don’t receive stock options.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few have level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or 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(outliers).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 are concentrated at lower levels.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 are kept as they represent employees with higher perks.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6054289F-722C-66E4-6DF3-5EBD8483F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849" y="1967295"/>
            <a:ext cx="7109639" cy="4982780"/>
          </a:xfrm>
          <a:prstGeom prst="rect">
            <a:avLst/>
          </a:prstGeom>
        </p:spPr>
      </p:pic>
      <p:pic>
        <p:nvPicPr>
          <p:cNvPr id="5" name="Picture 4" descr="A blue and white graph&#10;&#10;AI-generated content may be incorrect.">
            <a:extLst>
              <a:ext uri="{FF2B5EF4-FFF2-40B4-BE49-F238E27FC236}">
                <a16:creationId xmlns:a16="http://schemas.microsoft.com/office/drawing/2014/main" id="{D392AAB4-DA45-2AB8-8BEB-73468D52D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39" y="5426075"/>
            <a:ext cx="6728529" cy="542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56980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53CD154-404A-7A7B-4533-88C5C607E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1450" y="1584037"/>
            <a:ext cx="9857630" cy="5271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Total Working Years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employees have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5–15 years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experience.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 is around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years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employees have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35–40 years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experience (outliers).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mid-level employees dominate the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 are kept because they represent senior leadership and highly experienced staff.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805FC6A4-C725-CBEF-90B2-5353FBFBC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858" y="5809377"/>
            <a:ext cx="7985393" cy="5271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Training Times Last Year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employees attended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2–3 training sessions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trainings per year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attended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 trainings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(possible skill gaps).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few attended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5–6 trainings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(outliers).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 are kept since they reflect genuine differences in training needs.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63C60-847F-FD6F-C87B-87E984CA8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20" y="1819512"/>
            <a:ext cx="5400730" cy="3989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D0FDB-66FB-6D98-ADB0-0AEE47FF6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450" y="6855480"/>
            <a:ext cx="6019800" cy="421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99929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F302C75D-1F9D-2712-1956-CBD64FF44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50" y="1435870"/>
            <a:ext cx="9448800" cy="399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Years At Company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employees stayed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3–10 years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 is around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 years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employees stayed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30–40 years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(outliers).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mix of new hires and loyal employees.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 are kept as they represent highly loyal long-term employees.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9BD0D46-EF90-5098-BDD4-126743A82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0" y="6617470"/>
            <a:ext cx="8839200" cy="399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Years In Current Role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years in current role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employees spent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2–7 years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same role.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employees stayed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15–18 years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one role (outliers).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 role duration may suggest career stagnation.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 are kept as they highlight long-term role holders, not data errors.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graph with a blue bar&#10;&#10;AI-generated content may be incorrect.">
            <a:extLst>
              <a:ext uri="{FF2B5EF4-FFF2-40B4-BE49-F238E27FC236}">
                <a16:creationId xmlns:a16="http://schemas.microsoft.com/office/drawing/2014/main" id="{3BE87486-FA12-FB07-CD88-D1144F099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850" y="1737935"/>
            <a:ext cx="7086600" cy="4602540"/>
          </a:xfrm>
          <a:prstGeom prst="rect">
            <a:avLst/>
          </a:prstGeom>
        </p:spPr>
      </p:pic>
      <p:pic>
        <p:nvPicPr>
          <p:cNvPr id="6" name="Picture 5" descr="A blue and black graph&#10;&#10;AI-generated content may be incorrect.">
            <a:extLst>
              <a:ext uri="{FF2B5EF4-FFF2-40B4-BE49-F238E27FC236}">
                <a16:creationId xmlns:a16="http://schemas.microsoft.com/office/drawing/2014/main" id="{8450D8E3-51F0-56E7-C479-07DC51743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5879311"/>
            <a:ext cx="8458200" cy="52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88558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952D2B7C-7E3D-5992-2E8A-AA2E3C1A0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6050" y="1767969"/>
            <a:ext cx="8305800" cy="4548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Years Since Last Promotion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 time since promotion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years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employees have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been promoted for 5–10 years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got promotions very recently (0 years).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Promotion cycle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inconsistent across employees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 are kept as they reveal employees who haven’t been promoted in a long time.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EEC4E0EC-1D5B-D191-EB1E-021B376D0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0" y="6388870"/>
            <a:ext cx="8991600" cy="399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Years With Current Manager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years with current manager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employees are in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2–6 years 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stayed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15–17 years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the same manager (outliers).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moderate manager rotation for majority.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 are kept since they show rare long-term manager-employee relationships.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4B526-889E-6EE1-4335-B6BD72435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650" y="1814135"/>
            <a:ext cx="5943600" cy="4502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EF6CD9-56BB-3640-E8E3-B5154EA2B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450" y="6475657"/>
            <a:ext cx="5791200" cy="454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67646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C9F9A9F-0BE7-66BB-CC19-34B7F5A578F1}"/>
              </a:ext>
            </a:extLst>
          </p:cNvPr>
          <p:cNvSpPr txBox="1"/>
          <p:nvPr/>
        </p:nvSpPr>
        <p:spPr>
          <a:xfrm>
            <a:off x="3194050" y="396875"/>
            <a:ext cx="13106400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409"/>
              </a:lnSpc>
            </a:pP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EXPLORATORY DATA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568BAC-5726-9809-83C7-29BCDC1806FB}"/>
              </a:ext>
            </a:extLst>
          </p:cNvPr>
          <p:cNvSpPr txBox="1"/>
          <p:nvPr/>
        </p:nvSpPr>
        <p:spPr>
          <a:xfrm>
            <a:off x="1320353" y="2352286"/>
            <a:ext cx="7620000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000" b="1" spc="662" dirty="0">
                <a:latin typeface="Poppins"/>
                <a:ea typeface="Poppins"/>
                <a:cs typeface="Poppins"/>
                <a:sym typeface="Poppins"/>
              </a:rPr>
              <a:t>1.UNIVARIATE ANALYSIS</a:t>
            </a:r>
          </a:p>
        </p:txBody>
      </p:sp>
      <p:pic>
        <p:nvPicPr>
          <p:cNvPr id="19" name="Picture 18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E7ACB785-CC7A-F08F-E2D2-C37D9B34E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53" y="4049286"/>
            <a:ext cx="8706297" cy="4540483"/>
          </a:xfrm>
          <a:prstGeom prst="rect">
            <a:avLst/>
          </a:prstGeom>
        </p:spPr>
      </p:pic>
      <p:pic>
        <p:nvPicPr>
          <p:cNvPr id="23" name="Picture 22" descr="A graph with green bars&#10;&#10;AI-generated content may be incorrect.">
            <a:extLst>
              <a:ext uri="{FF2B5EF4-FFF2-40B4-BE49-F238E27FC236}">
                <a16:creationId xmlns:a16="http://schemas.microsoft.com/office/drawing/2014/main" id="{BCD53464-DEC4-9AE0-6D3E-E217718C8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650" y="2352286"/>
            <a:ext cx="7182258" cy="37403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3604B27-497D-67C1-597E-58E382F17C33}"/>
              </a:ext>
            </a:extLst>
          </p:cNvPr>
          <p:cNvSpPr txBox="1"/>
          <p:nvPr/>
        </p:nvSpPr>
        <p:spPr>
          <a:xfrm>
            <a:off x="2616200" y="9093451"/>
            <a:ext cx="6400800" cy="529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2800" b="1" spc="662" dirty="0">
                <a:latin typeface="Poppins"/>
                <a:ea typeface="Poppins"/>
                <a:cs typeface="Poppins"/>
                <a:sym typeface="Poppins"/>
              </a:rPr>
              <a:t>EDUCATION FIELD COUNT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5BCC4-A13A-345D-AD46-7A2BBFED2052}"/>
              </a:ext>
            </a:extLst>
          </p:cNvPr>
          <p:cNvSpPr txBox="1"/>
          <p:nvPr/>
        </p:nvSpPr>
        <p:spPr>
          <a:xfrm>
            <a:off x="13328650" y="6721475"/>
            <a:ext cx="5715000" cy="978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2800" b="1" spc="662" dirty="0">
                <a:latin typeface="Poppins"/>
                <a:ea typeface="Poppins"/>
                <a:cs typeface="Poppins"/>
                <a:sym typeface="Poppins"/>
              </a:rPr>
              <a:t>NUMBER OF JOB ROLE BY EMPLOYEE COUNT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53498A1A-6700-5EC6-7A0D-9FAA019E5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625475"/>
            <a:ext cx="6781800" cy="5029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996CAF-7CB6-C991-2BBF-E00865443FB2}"/>
              </a:ext>
            </a:extLst>
          </p:cNvPr>
          <p:cNvSpPr txBox="1"/>
          <p:nvPr/>
        </p:nvSpPr>
        <p:spPr>
          <a:xfrm>
            <a:off x="8528050" y="1920875"/>
            <a:ext cx="5715000" cy="1427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2800" b="1" spc="662" dirty="0">
                <a:latin typeface="Poppins"/>
                <a:ea typeface="Poppins"/>
                <a:cs typeface="Poppins"/>
                <a:sym typeface="Poppins"/>
              </a:rPr>
              <a:t>DEPARTMENT WISE EMPLOYEE WORKING PERCENTAG </a:t>
            </a:r>
          </a:p>
        </p:txBody>
      </p:sp>
      <p:pic>
        <p:nvPicPr>
          <p:cNvPr id="18" name="Picture 17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FDCC6F0B-6C9B-F4B4-CF14-C45CFA3E3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608" y="4194367"/>
            <a:ext cx="5715000" cy="6260908"/>
          </a:xfrm>
          <a:prstGeom prst="rect">
            <a:avLst/>
          </a:prstGeom>
        </p:spPr>
      </p:pic>
      <p:sp>
        <p:nvSpPr>
          <p:cNvPr id="19" name="TextBox 7">
            <a:extLst>
              <a:ext uri="{FF2B5EF4-FFF2-40B4-BE49-F238E27FC236}">
                <a16:creationId xmlns:a16="http://schemas.microsoft.com/office/drawing/2014/main" id="{26062778-D82D-3BA9-F12D-62D4ADCFC81D}"/>
              </a:ext>
            </a:extLst>
          </p:cNvPr>
          <p:cNvSpPr txBox="1"/>
          <p:nvPr/>
        </p:nvSpPr>
        <p:spPr>
          <a:xfrm>
            <a:off x="2736850" y="6881350"/>
            <a:ext cx="7467600" cy="886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2800" b="1" spc="662" dirty="0">
                <a:latin typeface="Poppins"/>
                <a:ea typeface="Poppins"/>
                <a:cs typeface="Poppins"/>
                <a:sym typeface="Poppins"/>
              </a:rPr>
              <a:t>COUNT OF JOB INVOLVEMENT</a:t>
            </a:r>
          </a:p>
          <a:p>
            <a:pPr algn="ctr">
              <a:lnSpc>
                <a:spcPts val="3540"/>
              </a:lnSpc>
            </a:pPr>
            <a:r>
              <a:rPr lang="en-US" sz="2800" b="1" spc="662" dirty="0">
                <a:latin typeface="Poppins"/>
                <a:ea typeface="Poppins"/>
                <a:cs typeface="Poppins"/>
                <a:sym typeface="Poppins"/>
              </a:rPr>
              <a:t>COUNT OF JOB SATISFACTION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a line of blue dots&#10;&#10;AI-generated content may be incorrect.">
            <a:extLst>
              <a:ext uri="{FF2B5EF4-FFF2-40B4-BE49-F238E27FC236}">
                <a16:creationId xmlns:a16="http://schemas.microsoft.com/office/drawing/2014/main" id="{D839773B-F377-309E-379D-939E5A54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2260500"/>
            <a:ext cx="7277384" cy="4654750"/>
          </a:xfrm>
          <a:prstGeom prst="rect">
            <a:avLst/>
          </a:prstGeom>
        </p:spPr>
      </p:pic>
      <p:pic>
        <p:nvPicPr>
          <p:cNvPr id="6" name="Picture 5" descr="A green and blue rectangular shapes&#10;&#10;AI-generated content may be incorrect.">
            <a:extLst>
              <a:ext uri="{FF2B5EF4-FFF2-40B4-BE49-F238E27FC236}">
                <a16:creationId xmlns:a16="http://schemas.microsoft.com/office/drawing/2014/main" id="{039F06B7-581B-528D-85B6-A0266F418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68" y="5651500"/>
            <a:ext cx="7277384" cy="4959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00594B-3A4C-9E12-FE7B-4A6BB38D9484}"/>
              </a:ext>
            </a:extLst>
          </p:cNvPr>
          <p:cNvSpPr txBox="1"/>
          <p:nvPr/>
        </p:nvSpPr>
        <p:spPr>
          <a:xfrm>
            <a:off x="831850" y="1006475"/>
            <a:ext cx="7467600" cy="55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200" b="1" spc="662" dirty="0">
                <a:latin typeface="Poppins"/>
                <a:ea typeface="Poppins"/>
                <a:cs typeface="Poppins"/>
                <a:sym typeface="Poppins"/>
              </a:rPr>
              <a:t>2. BIVARIATE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5D137-1330-F016-C9B1-CAA143F8D833}"/>
              </a:ext>
            </a:extLst>
          </p:cNvPr>
          <p:cNvSpPr txBox="1"/>
          <p:nvPr/>
        </p:nvSpPr>
        <p:spPr>
          <a:xfrm>
            <a:off x="9290050" y="3596642"/>
            <a:ext cx="6400800" cy="991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200" b="1" i="0" dirty="0">
                <a:effectLst/>
                <a:latin typeface="system-ui"/>
              </a:rPr>
              <a:t>LINE PLOT FOR MONTHLY INCOME VS TOTAL WORKING YEARS</a:t>
            </a:r>
            <a:endParaRPr lang="en-US" sz="32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D1EBB-2F0A-7982-A0B2-18B42B6A210D}"/>
              </a:ext>
            </a:extLst>
          </p:cNvPr>
          <p:cNvSpPr txBox="1"/>
          <p:nvPr/>
        </p:nvSpPr>
        <p:spPr>
          <a:xfrm>
            <a:off x="4832493" y="8553233"/>
            <a:ext cx="6400800" cy="991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200" b="1" i="0" dirty="0">
                <a:effectLst/>
                <a:latin typeface="system-ui"/>
              </a:rPr>
              <a:t>BAR PLOT FOR OVER TIME VS JOB SATISFACTION</a:t>
            </a:r>
            <a:endParaRPr lang="en-US" sz="32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859000246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business travel&#10;&#10;AI-generated content may be incorrect.">
            <a:extLst>
              <a:ext uri="{FF2B5EF4-FFF2-40B4-BE49-F238E27FC236}">
                <a16:creationId xmlns:a16="http://schemas.microsoft.com/office/drawing/2014/main" id="{9B3E5241-397C-9809-6C7C-2C34F8BEF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52" y="996712"/>
            <a:ext cx="7969660" cy="4635738"/>
          </a:xfrm>
          <a:prstGeom prst="rect">
            <a:avLst/>
          </a:prstGeom>
        </p:spPr>
      </p:pic>
      <p:pic>
        <p:nvPicPr>
          <p:cNvPr id="8" name="Picture 7" descr="A graph of a graph showing the average income by job role&#10;&#10;AI-generated content may be incorrect.">
            <a:extLst>
              <a:ext uri="{FF2B5EF4-FFF2-40B4-BE49-F238E27FC236}">
                <a16:creationId xmlns:a16="http://schemas.microsoft.com/office/drawing/2014/main" id="{A969C080-5883-97AE-3F9D-26CC17025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650" y="6188075"/>
            <a:ext cx="7760099" cy="4616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318143-1266-DB7E-9DA4-78721B8BFB58}"/>
              </a:ext>
            </a:extLst>
          </p:cNvPr>
          <p:cNvSpPr txBox="1"/>
          <p:nvPr/>
        </p:nvSpPr>
        <p:spPr>
          <a:xfrm>
            <a:off x="9899650" y="2587459"/>
            <a:ext cx="6400800" cy="145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600" b="1" i="0" dirty="0">
                <a:effectLst/>
                <a:latin typeface="system-ui"/>
              </a:rPr>
              <a:t>BOX PLOT FOR BUSINESS TRAVEL VS DISTANCE FROM HOME.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82AC5-7C31-E0CA-7FA2-759810537B35}"/>
              </a:ext>
            </a:extLst>
          </p:cNvPr>
          <p:cNvSpPr txBox="1"/>
          <p:nvPr/>
        </p:nvSpPr>
        <p:spPr>
          <a:xfrm>
            <a:off x="4413250" y="8245475"/>
            <a:ext cx="6400800" cy="10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600" b="1" i="0" dirty="0">
                <a:effectLst/>
                <a:latin typeface="system-ui"/>
              </a:rPr>
              <a:t>BAR PLOT FOR JOB ROLE VS MONTHLY INCOME.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8109958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64ED04B2-BF4C-C28D-D426-FAE292B20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50" y="1692275"/>
            <a:ext cx="11048999" cy="7010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0754B6-6DDA-30B7-E4C8-3F91BCBD51EB}"/>
              </a:ext>
            </a:extLst>
          </p:cNvPr>
          <p:cNvSpPr txBox="1"/>
          <p:nvPr/>
        </p:nvSpPr>
        <p:spPr>
          <a:xfrm>
            <a:off x="6242050" y="9007475"/>
            <a:ext cx="6400800" cy="10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600" b="1" i="0" dirty="0">
                <a:effectLst/>
                <a:latin typeface="system-ui"/>
              </a:rPr>
              <a:t>HEAT MAP FOR HR EMPLOYEE DATA'S NUMERICAL COLUMNS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D9090-EE54-8F05-BE94-1EF0123F6C18}"/>
              </a:ext>
            </a:extLst>
          </p:cNvPr>
          <p:cNvSpPr txBox="1"/>
          <p:nvPr/>
        </p:nvSpPr>
        <p:spPr>
          <a:xfrm>
            <a:off x="1217613" y="342280"/>
            <a:ext cx="10048874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200" b="1" spc="662" dirty="0">
                <a:latin typeface="Poppins"/>
                <a:ea typeface="Poppins"/>
                <a:cs typeface="Poppins"/>
                <a:sym typeface="Poppins"/>
              </a:rPr>
              <a:t>3.MULTIVARAITE ANALYSIS</a:t>
            </a:r>
          </a:p>
        </p:txBody>
      </p:sp>
    </p:spTree>
    <p:extLst>
      <p:ext uri="{BB962C8B-B14F-4D97-AF65-F5344CB8AC3E}">
        <p14:creationId xmlns:p14="http://schemas.microsoft.com/office/powerpoint/2010/main" val="3949014490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2AD7A3-BD9D-46D5-C60E-40FE85B7BEA2}"/>
              </a:ext>
            </a:extLst>
          </p:cNvPr>
          <p:cNvSpPr txBox="1"/>
          <p:nvPr/>
        </p:nvSpPr>
        <p:spPr>
          <a:xfrm>
            <a:off x="1212850" y="2214301"/>
            <a:ext cx="9525000" cy="55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600" b="1" i="0" dirty="0">
                <a:effectLst/>
                <a:latin typeface="system-ui"/>
              </a:rPr>
              <a:t>1.ONE-SAMPLE T-TEST FOR MONTHLY INCOME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D432A-92AB-8E61-1EF7-5E16AD5D3AB0}"/>
              </a:ext>
            </a:extLst>
          </p:cNvPr>
          <p:cNvSpPr txBox="1"/>
          <p:nvPr/>
        </p:nvSpPr>
        <p:spPr>
          <a:xfrm>
            <a:off x="3422650" y="168275"/>
            <a:ext cx="1371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b="1" i="0" dirty="0">
                <a:effectLst/>
                <a:latin typeface="system-ui"/>
              </a:rPr>
              <a:t>HYPOTHESIS TESTING</a:t>
            </a:r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850B7E5-D43F-F20C-D911-AEF9F66B2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0" y="3422535"/>
            <a:ext cx="14706600" cy="733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8169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0509250" y="320675"/>
            <a:ext cx="9420041" cy="10668000"/>
          </a:xfrm>
          <a:custGeom>
            <a:avLst/>
            <a:gdLst/>
            <a:ahLst/>
            <a:cxnLst/>
            <a:rect l="l" t="t" r="r" b="b"/>
            <a:pathLst>
              <a:path w="12146280" h="9507855">
                <a:moveTo>
                  <a:pt x="12146225" y="9507562"/>
                </a:moveTo>
                <a:lnTo>
                  <a:pt x="0" y="9507562"/>
                </a:lnTo>
                <a:lnTo>
                  <a:pt x="0" y="0"/>
                </a:lnTo>
                <a:lnTo>
                  <a:pt x="12146225" y="0"/>
                </a:lnTo>
                <a:lnTo>
                  <a:pt x="12146225" y="9507562"/>
                </a:lnTo>
                <a:close/>
              </a:path>
            </a:pathLst>
          </a:custGeom>
          <a:solidFill>
            <a:srgbClr val="0F4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890250" y="812800"/>
            <a:ext cx="7924800" cy="9624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WHAT?</a:t>
            </a:r>
            <a:b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HR employee records with details on demographics, job roles, satisfaction, and performance.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 ANALYZE?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identify factors driving employee attrition and retention.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links between salary, satisfaction, and job level.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 SHOW?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drivers of employee attrition and performance.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HR factors like income, age, and job level.</a:t>
            </a:r>
          </a:p>
        </p:txBody>
      </p:sp>
      <p:pic>
        <p:nvPicPr>
          <p:cNvPr id="23" name="Picture 22" descr="A hand touching a screen with icons&#10;&#10;AI-generated content may be incorrect.">
            <a:extLst>
              <a:ext uri="{FF2B5EF4-FFF2-40B4-BE49-F238E27FC236}">
                <a16:creationId xmlns:a16="http://schemas.microsoft.com/office/drawing/2014/main" id="{61BEA577-BBA6-2CA3-400F-83640758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920875"/>
            <a:ext cx="9144000" cy="80010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54BCA6F-2E2C-AFFE-8DFF-1B9662D46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0" y="2911475"/>
            <a:ext cx="11049000" cy="723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6BCE6-B523-55EA-02BB-11F072F10E04}"/>
              </a:ext>
            </a:extLst>
          </p:cNvPr>
          <p:cNvSpPr txBox="1"/>
          <p:nvPr/>
        </p:nvSpPr>
        <p:spPr>
          <a:xfrm>
            <a:off x="1822450" y="1387475"/>
            <a:ext cx="6400800" cy="55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IN" sz="3600" b="1" i="0" dirty="0">
                <a:effectLst/>
                <a:latin typeface="system-ui"/>
              </a:rPr>
              <a:t>2.ONE-SAMPLE Z-TEST FOR AGE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Picture 4" descr="A number and text on a white background&#10;&#10;AI-generated content may be incorrect.">
            <a:extLst>
              <a:ext uri="{FF2B5EF4-FFF2-40B4-BE49-F238E27FC236}">
                <a16:creationId xmlns:a16="http://schemas.microsoft.com/office/drawing/2014/main" id="{5720BB2C-4BA7-6775-372B-02E1F668C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650" y="4587875"/>
            <a:ext cx="6934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98690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2A164-0E95-67D6-31B6-EDE0F2663EC8}"/>
              </a:ext>
            </a:extLst>
          </p:cNvPr>
          <p:cNvSpPr txBox="1"/>
          <p:nvPr/>
        </p:nvSpPr>
        <p:spPr>
          <a:xfrm>
            <a:off x="2279650" y="1387475"/>
            <a:ext cx="11887200" cy="55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600" b="1" i="0" dirty="0">
                <a:effectLst/>
                <a:latin typeface="system-ui"/>
              </a:rPr>
              <a:t>3.ONE-WAY ANOVA FOR JOB ROLE AND YEARS AT COMPANY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5D1E652-D0DD-AAC1-133B-968C3E63D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0" y="2454275"/>
            <a:ext cx="15392400" cy="7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08881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398B-98B4-1072-56C8-F079A3DF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50" y="320675"/>
            <a:ext cx="8458200" cy="941412"/>
          </a:xfrm>
        </p:spPr>
        <p:txBody>
          <a:bodyPr>
            <a:noAutofit/>
          </a:bodyPr>
          <a:lstStyle/>
          <a:p>
            <a:r>
              <a:rPr lang="en-US" sz="9600" dirty="0"/>
              <a:t>CONCLUSION</a:t>
            </a:r>
            <a:endParaRPr lang="en-IN" sz="9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4AEE22-4AA7-2466-5954-2457A8082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4450" y="1273584"/>
            <a:ext cx="15773400" cy="98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quality improved after removing duplicates, handling missing values,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treating outliers—making analys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 reliable. 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Income and career progression are linked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. 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onthly income rises with job level and total working years. 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 role shows clear pay differences; departments vary in employee distribution and engagement metrics. 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Hypothesis tests (t-test, z-test, ANOVA) indicate significant differences in key factors like income, age, and tenure across roles—useful for targeted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 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policies. </a:t>
            </a:r>
          </a:p>
        </p:txBody>
      </p:sp>
    </p:spTree>
    <p:extLst>
      <p:ext uri="{BB962C8B-B14F-4D97-AF65-F5344CB8AC3E}">
        <p14:creationId xmlns:p14="http://schemas.microsoft.com/office/powerpoint/2010/main" val="1674224565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5BE1D9-3B54-1C04-43CE-2FDFAF369D1D}"/>
              </a:ext>
            </a:extLst>
          </p:cNvPr>
          <p:cNvSpPr txBox="1"/>
          <p:nvPr/>
        </p:nvSpPr>
        <p:spPr>
          <a:xfrm>
            <a:off x="4718050" y="4546679"/>
            <a:ext cx="12039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rgbClr val="FFC000"/>
                </a:solidFill>
              </a:rPr>
              <a:t>THANK YOU 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EC8E1F9-D6DE-176F-2F92-9678E8A19A95}"/>
              </a:ext>
            </a:extLst>
          </p:cNvPr>
          <p:cNvSpPr txBox="1"/>
          <p:nvPr/>
        </p:nvSpPr>
        <p:spPr>
          <a:xfrm>
            <a:off x="831850" y="396875"/>
            <a:ext cx="6934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INTRODUCTION</a:t>
            </a:r>
            <a:endParaRPr lang="en-IN" dirty="0"/>
          </a:p>
        </p:txBody>
      </p:sp>
      <p:pic>
        <p:nvPicPr>
          <p:cNvPr id="13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2050" y="701675"/>
            <a:ext cx="10052049" cy="9906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095BEE-62D0-4246-CF17-21408658FA8E}"/>
              </a:ext>
            </a:extLst>
          </p:cNvPr>
          <p:cNvSpPr txBox="1"/>
          <p:nvPr/>
        </p:nvSpPr>
        <p:spPr>
          <a:xfrm>
            <a:off x="1060450" y="2378075"/>
            <a:ext cx="8991600" cy="8463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Total Records</a:t>
            </a:r>
          </a:p>
          <a:p>
            <a:r>
              <a:rPr lang="en-US" sz="3200" dirty="0"/>
              <a:t>1,400+ employee records</a:t>
            </a:r>
          </a:p>
          <a:p>
            <a:endParaRPr lang="en-US" sz="3200" dirty="0"/>
          </a:p>
          <a:p>
            <a:r>
              <a:rPr lang="en-US" sz="3200" b="1" dirty="0"/>
              <a:t>Key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Age, Education, Job Role, Job Level, Monthly Income, Job Satisfaction, Environment Satisfaction, Job Involvement, Performance Rating, Years at Company, Number of Companies Worked</a:t>
            </a:r>
          </a:p>
          <a:p>
            <a:endParaRPr lang="en-US" sz="3200" dirty="0"/>
          </a:p>
          <a:p>
            <a:r>
              <a:rPr lang="en-US" sz="3200" b="1" dirty="0"/>
              <a:t>Employee Characteristics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Includes demographic details (age, education, experience)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Covers job-related aspects (role, level, income, satisfaction)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Information on performance, promotions, and work history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E4F24C-4BA2-DE6D-977C-9E40D1A485DA}"/>
              </a:ext>
            </a:extLst>
          </p:cNvPr>
          <p:cNvSpPr txBox="1"/>
          <p:nvPr/>
        </p:nvSpPr>
        <p:spPr>
          <a:xfrm>
            <a:off x="5327650" y="168275"/>
            <a:ext cx="10048874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1409"/>
              </a:lnSpc>
            </a:pP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DATASET</a:t>
            </a:r>
            <a:r>
              <a:rPr lang="en-US" sz="9600" dirty="0">
                <a:solidFill>
                  <a:srgbClr val="151A2C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OVERVIEW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5FBA9F-F22E-E312-F249-83316E439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2225675"/>
            <a:ext cx="16306800" cy="86868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5">
            <a:extLst>
              <a:ext uri="{FF2B5EF4-FFF2-40B4-BE49-F238E27FC236}">
                <a16:creationId xmlns:a16="http://schemas.microsoft.com/office/drawing/2014/main" id="{5BFF9264-CE88-A25E-5AE5-700FC796B687}"/>
              </a:ext>
            </a:extLst>
          </p:cNvPr>
          <p:cNvGrpSpPr/>
          <p:nvPr/>
        </p:nvGrpSpPr>
        <p:grpSpPr>
          <a:xfrm>
            <a:off x="-143686" y="6068290"/>
            <a:ext cx="19627106" cy="5237886"/>
            <a:chOff x="0" y="-123825"/>
            <a:chExt cx="5169279" cy="1379526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A5E1182-4B1B-25C6-60BD-A59DA8D5BABB}"/>
                </a:ext>
              </a:extLst>
            </p:cNvPr>
            <p:cNvSpPr/>
            <p:nvPr/>
          </p:nvSpPr>
          <p:spPr>
            <a:xfrm>
              <a:off x="277000" y="106449"/>
              <a:ext cx="4892279" cy="1149252"/>
            </a:xfrm>
            <a:custGeom>
              <a:avLst/>
              <a:gdLst/>
              <a:ahLst/>
              <a:cxnLst/>
              <a:rect l="l" t="t" r="r" b="b"/>
              <a:pathLst>
                <a:path w="4892279" h="1149252">
                  <a:moveTo>
                    <a:pt x="0" y="0"/>
                  </a:moveTo>
                  <a:lnTo>
                    <a:pt x="4892279" y="0"/>
                  </a:lnTo>
                  <a:lnTo>
                    <a:pt x="4892279" y="1149252"/>
                  </a:lnTo>
                  <a:lnTo>
                    <a:pt x="0" y="1149252"/>
                  </a:lnTo>
                  <a:close/>
                </a:path>
              </a:pathLst>
            </a:custGeom>
            <a:gradFill rotWithShape="1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754AFE58-4C7A-156E-8F47-7209B59565CB}"/>
                </a:ext>
              </a:extLst>
            </p:cNvPr>
            <p:cNvSpPr txBox="1"/>
            <p:nvPr/>
          </p:nvSpPr>
          <p:spPr>
            <a:xfrm>
              <a:off x="0" y="-123825"/>
              <a:ext cx="4892279" cy="1273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30137DD6-B69E-48A4-5532-A70DED236876}"/>
              </a:ext>
            </a:extLst>
          </p:cNvPr>
          <p:cNvGrpSpPr/>
          <p:nvPr/>
        </p:nvGrpSpPr>
        <p:grpSpPr>
          <a:xfrm>
            <a:off x="1240927" y="2381451"/>
            <a:ext cx="5539196" cy="6844536"/>
            <a:chOff x="0" y="-123825"/>
            <a:chExt cx="1458883" cy="1459054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A0766AE-9EB3-0B22-5C8F-6A4F3892BF3D}"/>
                </a:ext>
              </a:extLst>
            </p:cNvPr>
            <p:cNvSpPr/>
            <p:nvPr/>
          </p:nvSpPr>
          <p:spPr>
            <a:xfrm>
              <a:off x="0" y="20217"/>
              <a:ext cx="1458883" cy="1315012"/>
            </a:xfrm>
            <a:custGeom>
              <a:avLst/>
              <a:gdLst/>
              <a:ahLst/>
              <a:cxnLst/>
              <a:rect l="l" t="t" r="r" b="b"/>
              <a:pathLst>
                <a:path w="1371211" h="1191187">
                  <a:moveTo>
                    <a:pt x="0" y="0"/>
                  </a:moveTo>
                  <a:lnTo>
                    <a:pt x="1371211" y="0"/>
                  </a:lnTo>
                  <a:lnTo>
                    <a:pt x="1371211" y="1191187"/>
                  </a:lnTo>
                  <a:lnTo>
                    <a:pt x="0" y="1191187"/>
                  </a:ln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just"/>
              <a:endPara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Missing Values</a:t>
              </a:r>
            </a:p>
            <a:p>
              <a:pPr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Filled missing values in education, job satisfaction, environment satisfaction with mode.</a:t>
              </a:r>
            </a:p>
            <a:p>
              <a:pPr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Used median for age, income, years at company.</a:t>
              </a:r>
            </a:p>
            <a:p>
              <a:pPr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categorical columns like job role, filled using most frequent category</a:t>
              </a:r>
            </a:p>
            <a:p>
              <a:pPr algn="just"/>
              <a:endParaRPr lang="en-I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F0F06436-7A0B-9C71-8847-B43CE3A06DF3}"/>
                </a:ext>
              </a:extLst>
            </p:cNvPr>
            <p:cNvSpPr txBox="1"/>
            <p:nvPr/>
          </p:nvSpPr>
          <p:spPr>
            <a:xfrm>
              <a:off x="0" y="-123825"/>
              <a:ext cx="1371211" cy="1315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226F49B-FB2B-C907-5E6D-ABE195AE3FF3}"/>
              </a:ext>
            </a:extLst>
          </p:cNvPr>
          <p:cNvSpPr txBox="1"/>
          <p:nvPr/>
        </p:nvSpPr>
        <p:spPr>
          <a:xfrm>
            <a:off x="4489450" y="521516"/>
            <a:ext cx="10125074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11409"/>
              </a:lnSpc>
              <a:spcBef>
                <a:spcPct val="0"/>
              </a:spcBef>
            </a:pP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DATA</a:t>
            </a:r>
            <a:r>
              <a:rPr lang="en-US" sz="9600" dirty="0">
                <a:solidFill>
                  <a:srgbClr val="151A2C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CLEANING</a:t>
            </a:r>
          </a:p>
        </p:txBody>
      </p:sp>
      <p:grpSp>
        <p:nvGrpSpPr>
          <p:cNvPr id="19" name="Group 14">
            <a:extLst>
              <a:ext uri="{FF2B5EF4-FFF2-40B4-BE49-F238E27FC236}">
                <a16:creationId xmlns:a16="http://schemas.microsoft.com/office/drawing/2014/main" id="{EA25C366-B662-A9F4-8D09-524C7307BDE1}"/>
              </a:ext>
            </a:extLst>
          </p:cNvPr>
          <p:cNvGrpSpPr/>
          <p:nvPr/>
        </p:nvGrpSpPr>
        <p:grpSpPr>
          <a:xfrm>
            <a:off x="7605044" y="3057163"/>
            <a:ext cx="5539196" cy="6168823"/>
            <a:chOff x="0" y="0"/>
            <a:chExt cx="1371211" cy="1191187"/>
          </a:xfrm>
        </p:grpSpPr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6AA0E67-D8D5-3F29-1D86-B48F7B160259}"/>
                </a:ext>
              </a:extLst>
            </p:cNvPr>
            <p:cNvSpPr/>
            <p:nvPr/>
          </p:nvSpPr>
          <p:spPr>
            <a:xfrm>
              <a:off x="0" y="0"/>
              <a:ext cx="1371211" cy="1191187"/>
            </a:xfrm>
            <a:custGeom>
              <a:avLst/>
              <a:gdLst/>
              <a:ahLst/>
              <a:cxnLst/>
              <a:rect l="l" t="t" r="r" b="b"/>
              <a:pathLst>
                <a:path w="1371211" h="1191187">
                  <a:moveTo>
                    <a:pt x="0" y="0"/>
                  </a:moveTo>
                  <a:lnTo>
                    <a:pt x="1371211" y="0"/>
                  </a:lnTo>
                  <a:lnTo>
                    <a:pt x="1371211" y="1191187"/>
                  </a:lnTo>
                  <a:lnTo>
                    <a:pt x="0" y="1191187"/>
                  </a:ln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Handling Inconsistent Values</a:t>
              </a:r>
            </a:p>
            <a:p>
              <a:pPr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Replaced 0 or negative values in income, years worked with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NaN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categorical labels (e.g., "Sales Exec" → "Sales Executive").</a:t>
              </a:r>
            </a:p>
            <a:p>
              <a:pPr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Converted binary fields (e.g., Attrition,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OverTime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into Yes/No.</a:t>
              </a:r>
            </a:p>
            <a:p>
              <a:pPr>
                <a:lnSpc>
                  <a:spcPct val="200000"/>
                </a:lnSpc>
              </a:pPr>
              <a:endParaRPr lang="en-I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16">
              <a:extLst>
                <a:ext uri="{FF2B5EF4-FFF2-40B4-BE49-F238E27FC236}">
                  <a16:creationId xmlns:a16="http://schemas.microsoft.com/office/drawing/2014/main" id="{A7194E3F-0252-458C-E490-74A21BD89789}"/>
                </a:ext>
              </a:extLst>
            </p:cNvPr>
            <p:cNvSpPr txBox="1"/>
            <p:nvPr/>
          </p:nvSpPr>
          <p:spPr>
            <a:xfrm>
              <a:off x="0" y="-123825"/>
              <a:ext cx="1371211" cy="1315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  <p:grpSp>
        <p:nvGrpSpPr>
          <p:cNvPr id="22" name="Group 14">
            <a:extLst>
              <a:ext uri="{FF2B5EF4-FFF2-40B4-BE49-F238E27FC236}">
                <a16:creationId xmlns:a16="http://schemas.microsoft.com/office/drawing/2014/main" id="{BDBDF18D-A155-C342-D3BF-3D020CE729A7}"/>
              </a:ext>
            </a:extLst>
          </p:cNvPr>
          <p:cNvGrpSpPr/>
          <p:nvPr/>
        </p:nvGrpSpPr>
        <p:grpSpPr>
          <a:xfrm>
            <a:off x="13969161" y="2509518"/>
            <a:ext cx="5206316" cy="6716467"/>
            <a:chOff x="0" y="-123825"/>
            <a:chExt cx="1371211" cy="1330362"/>
          </a:xfrm>
        </p:grpSpPr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2A97AF8E-7E09-EA66-30F2-D617BF22DB52}"/>
                </a:ext>
              </a:extLst>
            </p:cNvPr>
            <p:cNvSpPr/>
            <p:nvPr/>
          </p:nvSpPr>
          <p:spPr>
            <a:xfrm>
              <a:off x="0" y="-9248"/>
              <a:ext cx="1371211" cy="1215785"/>
            </a:xfrm>
            <a:custGeom>
              <a:avLst/>
              <a:gdLst/>
              <a:ahLst/>
              <a:cxnLst/>
              <a:rect l="l" t="t" r="r" b="b"/>
              <a:pathLst>
                <a:path w="1371211" h="1191187">
                  <a:moveTo>
                    <a:pt x="0" y="0"/>
                  </a:moveTo>
                  <a:lnTo>
                    <a:pt x="1371211" y="0"/>
                  </a:lnTo>
                  <a:lnTo>
                    <a:pt x="1371211" y="1191187"/>
                  </a:lnTo>
                  <a:lnTo>
                    <a:pt x="0" y="1191187"/>
                  </a:ln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>
                <a:lnSpc>
                  <a:spcPct val="150000"/>
                </a:lnSpc>
              </a:pP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 Detection &amp; Treatment</a:t>
              </a: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Used boxplots &amp; IQR to detect extreme salary/age outliers.</a:t>
              </a: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Winsorized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extreme values in monthly income and years at company.</a:t>
              </a: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Ensured logical consistency (e.g., Years at company ≥ Years in current role).</a:t>
              </a:r>
            </a:p>
            <a:p>
              <a:pPr>
                <a:lnSpc>
                  <a:spcPct val="150000"/>
                </a:lnSpc>
              </a:pPr>
              <a:endParaRPr lang="en-I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16">
              <a:extLst>
                <a:ext uri="{FF2B5EF4-FFF2-40B4-BE49-F238E27FC236}">
                  <a16:creationId xmlns:a16="http://schemas.microsoft.com/office/drawing/2014/main" id="{546E7E09-385E-B9EE-797D-77854EF6CC9F}"/>
                </a:ext>
              </a:extLst>
            </p:cNvPr>
            <p:cNvSpPr txBox="1"/>
            <p:nvPr/>
          </p:nvSpPr>
          <p:spPr>
            <a:xfrm>
              <a:off x="0" y="-123825"/>
              <a:ext cx="1371211" cy="1315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EC8360-AB8E-34E3-0D95-EC0377C67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3063875"/>
            <a:ext cx="9372600" cy="7467599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5F3BF3-9439-6683-C8C8-B8EA98C2B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850" y="3063875"/>
            <a:ext cx="8686800" cy="74675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DC5206-AD56-6CE2-0C54-7F1191F0B0E7}"/>
              </a:ext>
            </a:extLst>
          </p:cNvPr>
          <p:cNvSpPr txBox="1"/>
          <p:nvPr/>
        </p:nvSpPr>
        <p:spPr>
          <a:xfrm>
            <a:off x="4489450" y="521516"/>
            <a:ext cx="10125074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11409"/>
              </a:lnSpc>
              <a:spcBef>
                <a:spcPct val="0"/>
              </a:spcBef>
            </a:pP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DROP DUPLICATES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67500-74ED-6EA2-2D15-9CC993BA5D4B}"/>
              </a:ext>
            </a:extLst>
          </p:cNvPr>
          <p:cNvSpPr txBox="1"/>
          <p:nvPr/>
        </p:nvSpPr>
        <p:spPr>
          <a:xfrm>
            <a:off x="3270250" y="1955879"/>
            <a:ext cx="335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BEFORE</a:t>
            </a:r>
            <a:endParaRPr lang="en-IN" sz="6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93228-D458-98B9-3E79-C59581B89361}"/>
              </a:ext>
            </a:extLst>
          </p:cNvPr>
          <p:cNvSpPr txBox="1"/>
          <p:nvPr/>
        </p:nvSpPr>
        <p:spPr>
          <a:xfrm>
            <a:off x="13404850" y="1879017"/>
            <a:ext cx="335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AFTER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19079063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2CC481-1E0A-211C-4B9C-FA01794D7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2530475"/>
            <a:ext cx="16764000" cy="807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7CD12-E976-6851-AF1F-A6CCD5C08030}"/>
              </a:ext>
            </a:extLst>
          </p:cNvPr>
          <p:cNvSpPr txBox="1"/>
          <p:nvPr/>
        </p:nvSpPr>
        <p:spPr>
          <a:xfrm>
            <a:off x="4489450" y="521516"/>
            <a:ext cx="10125074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11409"/>
              </a:lnSpc>
              <a:spcBef>
                <a:spcPct val="0"/>
              </a:spcBef>
            </a:pP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DROP COLUMNS</a:t>
            </a:r>
          </a:p>
        </p:txBody>
      </p:sp>
    </p:spTree>
    <p:extLst>
      <p:ext uri="{BB962C8B-B14F-4D97-AF65-F5344CB8AC3E}">
        <p14:creationId xmlns:p14="http://schemas.microsoft.com/office/powerpoint/2010/main" val="2638644750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6823F28-99C5-14F8-334E-61F146F1A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0" y="3052762"/>
            <a:ext cx="9829800" cy="6248399"/>
          </a:xfrm>
          <a:prstGeom prst="rect">
            <a:avLst/>
          </a:prstGeom>
        </p:spPr>
      </p:pic>
      <p:pic>
        <p:nvPicPr>
          <p:cNvPr id="11" name="Picture 10" descr="A white screen with black text&#10;&#10;AI-generated content may be incorrect.">
            <a:extLst>
              <a:ext uri="{FF2B5EF4-FFF2-40B4-BE49-F238E27FC236}">
                <a16:creationId xmlns:a16="http://schemas.microsoft.com/office/drawing/2014/main" id="{A31FFBDF-8376-70EF-0555-09EA612B8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3084511"/>
            <a:ext cx="3733800" cy="6216649"/>
          </a:xfrm>
          <a:prstGeom prst="rect">
            <a:avLst/>
          </a:prstGeom>
        </p:spPr>
      </p:pic>
      <p:pic>
        <p:nvPicPr>
          <p:cNvPr id="13" name="Picture 1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E97B6C2-D16D-6653-C505-591CCE964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650" y="3084511"/>
            <a:ext cx="3657600" cy="62483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5FBB97-F5CB-05FE-B221-350E2E858323}"/>
              </a:ext>
            </a:extLst>
          </p:cNvPr>
          <p:cNvSpPr txBox="1"/>
          <p:nvPr/>
        </p:nvSpPr>
        <p:spPr>
          <a:xfrm>
            <a:off x="4489450" y="521516"/>
            <a:ext cx="11582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85527-68AA-D3CB-5789-12522858409B}"/>
              </a:ext>
            </a:extLst>
          </p:cNvPr>
          <p:cNvSpPr txBox="1"/>
          <p:nvPr/>
        </p:nvSpPr>
        <p:spPr>
          <a:xfrm>
            <a:off x="1022350" y="1944766"/>
            <a:ext cx="335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BEFORE</a:t>
            </a:r>
            <a:endParaRPr lang="en-IN" sz="6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32943-FCCE-864A-0449-F490C3EB4687}"/>
              </a:ext>
            </a:extLst>
          </p:cNvPr>
          <p:cNvSpPr txBox="1"/>
          <p:nvPr/>
        </p:nvSpPr>
        <p:spPr>
          <a:xfrm>
            <a:off x="15665450" y="1944766"/>
            <a:ext cx="335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AFTER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535676371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EACE19-FF08-866B-9E2E-74A4F84A01EF}"/>
              </a:ext>
            </a:extLst>
          </p:cNvPr>
          <p:cNvSpPr txBox="1"/>
          <p:nvPr/>
        </p:nvSpPr>
        <p:spPr>
          <a:xfrm>
            <a:off x="3498850" y="168275"/>
            <a:ext cx="13106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9600" b="1" i="0" dirty="0">
                <a:effectLst/>
                <a:latin typeface="system-ui"/>
              </a:rPr>
              <a:t>OUTLLIERS IN A DATASET</a:t>
            </a:r>
            <a:endParaRPr lang="en-IN" sz="9600" b="0" i="0" dirty="0">
              <a:effectLst/>
              <a:latin typeface="system-ui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2E2E045-AB38-E3D0-6D6E-B3C939A89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0" y="1810758"/>
            <a:ext cx="9594850" cy="399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Monthly Income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employees earn between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3,000 – 8,000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 income is around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5,000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distribution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right-skewed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few very high earners.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several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 above 15,000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(high-income employees).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 are kept because they represent real high earners, not data errors.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92876CC-66D9-6A7F-642D-61D231EA2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7238991"/>
            <a:ext cx="9594850" cy="399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Num Companies Worked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employees worked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2–4 companies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 is ar</a:t>
            </a:r>
            <a:r>
              <a:rPr lang="en-US" altLang="en-US" sz="2400" dirty="0">
                <a:latin typeface="Arial" panose="020B0604020202020204" pitchFamily="34" charset="0"/>
              </a:rPr>
              <a:t>ou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2–3 companies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employees worked in as many as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8–9 companies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(outliers).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few have worked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1 company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(loyal employees).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 are kept as they represent genuine job hoppers or stable employees.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 descr="A graph with a blue rectangle&#10;&#10;AI-generated content may be incorrect.">
            <a:extLst>
              <a:ext uri="{FF2B5EF4-FFF2-40B4-BE49-F238E27FC236}">
                <a16:creationId xmlns:a16="http://schemas.microsoft.com/office/drawing/2014/main" id="{26FD6FA9-3DE4-3E03-52B8-53913196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53" y="1647070"/>
            <a:ext cx="8173250" cy="5476408"/>
          </a:xfrm>
          <a:prstGeom prst="rect">
            <a:avLst/>
          </a:prstGeom>
        </p:spPr>
      </p:pic>
      <p:pic>
        <p:nvPicPr>
          <p:cNvPr id="14" name="Picture 13" descr="A blue and black graph&#10;&#10;AI-generated content may be incorrect.">
            <a:extLst>
              <a:ext uri="{FF2B5EF4-FFF2-40B4-BE49-F238E27FC236}">
                <a16:creationId xmlns:a16="http://schemas.microsoft.com/office/drawing/2014/main" id="{4FB9F299-0E0C-1C0B-0005-11AB72709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849" y="5959475"/>
            <a:ext cx="858440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4826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653</TotalTime>
  <Words>1005</Words>
  <Application>Microsoft Office PowerPoint</Application>
  <PresentationFormat>Custom</PresentationFormat>
  <Paragraphs>130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Agency FB</vt:lpstr>
      <vt:lpstr>Arial</vt:lpstr>
      <vt:lpstr>Century Gothic</vt:lpstr>
      <vt:lpstr>Poppins</vt:lpstr>
      <vt:lpstr>Staatliches</vt:lpstr>
      <vt:lpstr>system-ui</vt:lpstr>
      <vt:lpstr>Times New Roman</vt:lpstr>
      <vt:lpstr>Wingdings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JDHARISH</dc:creator>
  <cp:lastModifiedBy>HARISH B</cp:lastModifiedBy>
  <cp:revision>14</cp:revision>
  <dcterms:created xsi:type="dcterms:W3CDTF">2025-08-17T07:56:48Z</dcterms:created>
  <dcterms:modified xsi:type="dcterms:W3CDTF">2025-08-21T16:36:58Z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2025-08-17T00:00:00Z</vt:filetime>
  </property>
  <property fmtid="{D5CDD505-2E9C-101B-9397-08002B2CF9AE}" pid="3" name="LastSaved">
    <vt:filetime>2025-08-17T00:00:00Z</vt:filetime>
  </property>
</Properties>
</file>