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71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72" r:id="rId10"/>
    <p:sldId id="276" r:id="rId11"/>
    <p:sldId id="277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64" r:id="rId21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0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3868" y="7361513"/>
            <a:ext cx="15078075" cy="2706939"/>
          </a:xfrm>
        </p:spPr>
        <p:txBody>
          <a:bodyPr wrap="none" anchor="t">
            <a:normAutofit/>
          </a:bodyPr>
          <a:lstStyle>
            <a:lvl1pPr algn="r">
              <a:defRPr sz="15830" b="0" spc="-49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3866" y="6092299"/>
            <a:ext cx="15078075" cy="1243443"/>
          </a:xfrm>
        </p:spPr>
        <p:txBody>
          <a:bodyPr anchor="b">
            <a:normAutofit/>
          </a:bodyPr>
          <a:lstStyle>
            <a:lvl1pPr marL="0" indent="0" algn="r">
              <a:buNone/>
              <a:defRPr sz="5277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9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201771"/>
            <a:ext cx="17339786" cy="1351177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776" y="1628338"/>
            <a:ext cx="17339786" cy="5573433"/>
          </a:xfrm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5" y="8552949"/>
            <a:ext cx="17337168" cy="1125447"/>
          </a:xfrm>
        </p:spPr>
        <p:txBody>
          <a:bodyPr/>
          <a:lstStyle>
            <a:lvl1pPr marL="0" indent="0">
              <a:buNone/>
              <a:defRPr sz="2638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1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8"/>
            <a:ext cx="17339786" cy="5828395"/>
          </a:xfrm>
        </p:spPr>
        <p:txBody>
          <a:bodyPr anchor="ctr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5" y="7403352"/>
            <a:ext cx="17337168" cy="2476622"/>
          </a:xfrm>
        </p:spPr>
        <p:txBody>
          <a:bodyPr anchor="ctr"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1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44" y="602118"/>
            <a:ext cx="15339850" cy="4935520"/>
          </a:xfrm>
        </p:spPr>
        <p:txBody>
          <a:bodyPr anchor="ctr"/>
          <a:lstStyle>
            <a:lvl1pPr>
              <a:defRPr sz="7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37271" y="5550053"/>
            <a:ext cx="14432176" cy="905289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2157" y="7423685"/>
            <a:ext cx="17334549" cy="2456289"/>
          </a:xfrm>
        </p:spPr>
        <p:txBody>
          <a:bodyPr anchor="ctr">
            <a:normAutofit/>
          </a:bodyPr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832065" y="1297531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11517" y="4523740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21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3837342"/>
            <a:ext cx="17339786" cy="4142202"/>
          </a:xfrm>
        </p:spPr>
        <p:txBody>
          <a:bodyPr anchor="b">
            <a:normAutofit/>
          </a:bodyPr>
          <a:lstStyle>
            <a:lvl1pPr>
              <a:defRPr sz="8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5" y="7998968"/>
            <a:ext cx="17337168" cy="1881006"/>
          </a:xfrm>
        </p:spPr>
        <p:txBody>
          <a:bodyPr anchor="t"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7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205122" y="3110071"/>
            <a:ext cx="4859259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237303" y="4241006"/>
            <a:ext cx="4827078" cy="59190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5412" y="3110071"/>
            <a:ext cx="4841739" cy="9502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48009" y="4241006"/>
            <a:ext cx="4859141" cy="59190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09753" y="3110071"/>
            <a:ext cx="4834932" cy="9502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3958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09753" y="4241006"/>
            <a:ext cx="4834932" cy="59190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1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196553" y="7086901"/>
            <a:ext cx="4848020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196553" y="3720895"/>
            <a:ext cx="4848020" cy="25131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196553" y="8037201"/>
            <a:ext cx="4848020" cy="1087051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34086" y="7086901"/>
            <a:ext cx="4832314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534085" y="3720895"/>
            <a:ext cx="4832314" cy="25131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531855" y="8037199"/>
            <a:ext cx="4838713" cy="1087051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69003" y="7086901"/>
            <a:ext cx="4834932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869001" y="3720895"/>
            <a:ext cx="4834932" cy="25131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868796" y="8037196"/>
            <a:ext cx="4841337" cy="1087051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05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82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09088" y="7361513"/>
            <a:ext cx="15078075" cy="2706939"/>
          </a:xfrm>
        </p:spPr>
        <p:txBody>
          <a:bodyPr wrap="none" anchor="t">
            <a:normAutofit/>
          </a:bodyPr>
          <a:lstStyle>
            <a:lvl1pPr algn="l">
              <a:defRPr sz="15830" b="0" spc="-49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09088" y="6091143"/>
            <a:ext cx="15078075" cy="1243443"/>
          </a:xfrm>
        </p:spPr>
        <p:txBody>
          <a:bodyPr anchor="b">
            <a:normAutofit/>
          </a:bodyPr>
          <a:lstStyle>
            <a:lvl1pPr marL="0" indent="0" algn="l">
              <a:buNone/>
              <a:defRPr sz="5277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6833" y="3010591"/>
            <a:ext cx="8286372" cy="7175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21153" y="3010591"/>
            <a:ext cx="8300790" cy="7175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3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833" y="2772362"/>
            <a:ext cx="8286372" cy="1358692"/>
          </a:xfrm>
        </p:spPr>
        <p:txBody>
          <a:bodyPr anchor="b"/>
          <a:lstStyle>
            <a:lvl1pPr marL="0" indent="0">
              <a:buNone/>
              <a:defRPr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6833" y="4131054"/>
            <a:ext cx="8286372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21153" y="2772362"/>
            <a:ext cx="8303409" cy="135869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21153" y="4131054"/>
            <a:ext cx="8303409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2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9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9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834" y="3392805"/>
            <a:ext cx="6022037" cy="6285591"/>
          </a:xfrm>
        </p:spPr>
        <p:txBody>
          <a:bodyPr/>
          <a:lstStyle>
            <a:lvl1pPr marL="0" indent="0">
              <a:buNone/>
              <a:defRPr sz="2638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5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834" y="3392805"/>
            <a:ext cx="6022037" cy="6285591"/>
          </a:xfrm>
        </p:spPr>
        <p:txBody>
          <a:bodyPr/>
          <a:lstStyle>
            <a:lvl1pPr marL="0" indent="0">
              <a:buNone/>
              <a:defRPr sz="2638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833" y="3010591"/>
            <a:ext cx="16875110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04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8905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0C7E4-B7FE-22EB-4FCA-41DF51B6E596}"/>
              </a:ext>
            </a:extLst>
          </p:cNvPr>
          <p:cNvSpPr txBox="1"/>
          <p:nvPr/>
        </p:nvSpPr>
        <p:spPr>
          <a:xfrm>
            <a:off x="1974850" y="396875"/>
            <a:ext cx="167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effectLst/>
                <a:latin typeface="Agency FB" panose="020B0503020202020204" pitchFamily="34" charset="0"/>
                <a:ea typeface="Aptos" panose="020B0004020202020204" pitchFamily="34" charset="0"/>
              </a:rPr>
              <a:t>EXPLORING EMPLOYEE PERFORMANCE AND SATISFACTION IN HR EMPLOYEE DATASET</a:t>
            </a:r>
            <a:endParaRPr lang="en-IN" sz="6000" dirty="0">
              <a:latin typeface="Agency FB" panose="020B0503020202020204" pitchFamily="34" charset="0"/>
            </a:endParaRPr>
          </a:p>
        </p:txBody>
      </p:sp>
      <p:pic>
        <p:nvPicPr>
          <p:cNvPr id="6" name="Picture 5" descr="A person holding a phone and a device&#10;&#10;AI-generated content may be incorrect.">
            <a:extLst>
              <a:ext uri="{FF2B5EF4-FFF2-40B4-BE49-F238E27FC236}">
                <a16:creationId xmlns:a16="http://schemas.microsoft.com/office/drawing/2014/main" id="{45A3C219-2A26-F661-CBFB-2C50B2B98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275"/>
            <a:ext cx="20104100" cy="582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62BC0-F18D-B2F5-967C-067FF6138930}"/>
              </a:ext>
            </a:extLst>
          </p:cNvPr>
          <p:cNvSpPr txBox="1"/>
          <p:nvPr/>
        </p:nvSpPr>
        <p:spPr>
          <a:xfrm>
            <a:off x="11880850" y="3216275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PRESENTED BY HARISH B</a:t>
            </a:r>
          </a:p>
        </p:txBody>
      </p:sp>
    </p:spTree>
    <p:extLst>
      <p:ext uri="{BB962C8B-B14F-4D97-AF65-F5344CB8AC3E}">
        <p14:creationId xmlns:p14="http://schemas.microsoft.com/office/powerpoint/2010/main" val="195378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F7D9245-B504-4188-43A6-87A169493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0" y="2454275"/>
            <a:ext cx="14935200" cy="784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1B530-E852-AD2C-BDAA-4B55ED06F1CB}"/>
              </a:ext>
            </a:extLst>
          </p:cNvPr>
          <p:cNvSpPr txBox="1"/>
          <p:nvPr/>
        </p:nvSpPr>
        <p:spPr>
          <a:xfrm>
            <a:off x="3498850" y="168275"/>
            <a:ext cx="1310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i="0" dirty="0">
                <a:effectLst/>
                <a:latin typeface="system-ui"/>
              </a:rPr>
              <a:t>OUTLLIERS REPLACE</a:t>
            </a:r>
            <a:endParaRPr lang="en-IN" sz="96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81514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753C6250-C97E-0F82-8BA2-3BA59BFF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2454275"/>
            <a:ext cx="16459200" cy="830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C8F22-A152-ACAB-B411-DF4F2DBA8542}"/>
              </a:ext>
            </a:extLst>
          </p:cNvPr>
          <p:cNvSpPr txBox="1"/>
          <p:nvPr/>
        </p:nvSpPr>
        <p:spPr>
          <a:xfrm>
            <a:off x="2813050" y="244475"/>
            <a:ext cx="14097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i="0" dirty="0">
                <a:effectLst/>
                <a:latin typeface="system-ui"/>
              </a:rPr>
              <a:t>OUTLLIERS AFTER REPLACE</a:t>
            </a:r>
            <a:endParaRPr lang="en-IN" sz="96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26456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C9F9A9F-0BE7-66BB-CC19-34B7F5A578F1}"/>
              </a:ext>
            </a:extLst>
          </p:cNvPr>
          <p:cNvSpPr txBox="1"/>
          <p:nvPr/>
        </p:nvSpPr>
        <p:spPr>
          <a:xfrm>
            <a:off x="3194050" y="396875"/>
            <a:ext cx="1310640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409"/>
              </a:lnSpc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EXPLORATORY DATA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68BAC-5726-9809-83C7-29BCDC1806FB}"/>
              </a:ext>
            </a:extLst>
          </p:cNvPr>
          <p:cNvSpPr txBox="1"/>
          <p:nvPr/>
        </p:nvSpPr>
        <p:spPr>
          <a:xfrm>
            <a:off x="1320353" y="2352286"/>
            <a:ext cx="7620000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000" b="1" spc="662" dirty="0">
                <a:latin typeface="Poppins"/>
                <a:ea typeface="Poppins"/>
                <a:cs typeface="Poppins"/>
                <a:sym typeface="Poppins"/>
              </a:rPr>
              <a:t>1.UNIVARIATE ANALYSIS</a:t>
            </a:r>
          </a:p>
        </p:txBody>
      </p:sp>
      <p:pic>
        <p:nvPicPr>
          <p:cNvPr id="19" name="Picture 18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E7ACB785-CC7A-F08F-E2D2-C37D9B34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53" y="4049286"/>
            <a:ext cx="8706297" cy="4540483"/>
          </a:xfrm>
          <a:prstGeom prst="rect">
            <a:avLst/>
          </a:prstGeom>
        </p:spPr>
      </p:pic>
      <p:pic>
        <p:nvPicPr>
          <p:cNvPr id="23" name="Picture 22" descr="A graph with green bars&#10;&#10;AI-generated content may be incorrect.">
            <a:extLst>
              <a:ext uri="{FF2B5EF4-FFF2-40B4-BE49-F238E27FC236}">
                <a16:creationId xmlns:a16="http://schemas.microsoft.com/office/drawing/2014/main" id="{BCD53464-DEC4-9AE0-6D3E-E217718C8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650" y="2352286"/>
            <a:ext cx="7182258" cy="37403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604B27-497D-67C1-597E-58E382F17C33}"/>
              </a:ext>
            </a:extLst>
          </p:cNvPr>
          <p:cNvSpPr txBox="1"/>
          <p:nvPr/>
        </p:nvSpPr>
        <p:spPr>
          <a:xfrm>
            <a:off x="2616200" y="9093451"/>
            <a:ext cx="6400800" cy="529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EDUCATION FIELD 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5BCC4-A13A-345D-AD46-7A2BBFED2052}"/>
              </a:ext>
            </a:extLst>
          </p:cNvPr>
          <p:cNvSpPr txBox="1"/>
          <p:nvPr/>
        </p:nvSpPr>
        <p:spPr>
          <a:xfrm>
            <a:off x="13328650" y="6721475"/>
            <a:ext cx="5715000" cy="97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NUMBER OF JOB ROLE BY EMPLOYEE 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53498A1A-6700-5EC6-7A0D-9FAA019E5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625475"/>
            <a:ext cx="6781800" cy="5029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996CAF-7CB6-C991-2BBF-E00865443FB2}"/>
              </a:ext>
            </a:extLst>
          </p:cNvPr>
          <p:cNvSpPr txBox="1"/>
          <p:nvPr/>
        </p:nvSpPr>
        <p:spPr>
          <a:xfrm>
            <a:off x="8528050" y="1920875"/>
            <a:ext cx="5715000" cy="142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DEPARTMENT WISE EMPLOYEE WORKING PERCENTAG </a:t>
            </a:r>
          </a:p>
        </p:txBody>
      </p:sp>
      <p:pic>
        <p:nvPicPr>
          <p:cNvPr id="18" name="Picture 1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DCC6F0B-6C9B-F4B4-CF14-C45CFA3E3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08" y="4194367"/>
            <a:ext cx="5715000" cy="6260908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26062778-D82D-3BA9-F12D-62D4ADCFC81D}"/>
              </a:ext>
            </a:extLst>
          </p:cNvPr>
          <p:cNvSpPr txBox="1"/>
          <p:nvPr/>
        </p:nvSpPr>
        <p:spPr>
          <a:xfrm>
            <a:off x="2736850" y="6881350"/>
            <a:ext cx="7467600" cy="886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COUNT OF JOB INVOLVEMENT</a:t>
            </a:r>
          </a:p>
          <a:p>
            <a:pPr algn="ctr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COUNT OF JOB SATISFACTION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 of blue dots&#10;&#10;AI-generated content may be incorrect.">
            <a:extLst>
              <a:ext uri="{FF2B5EF4-FFF2-40B4-BE49-F238E27FC236}">
                <a16:creationId xmlns:a16="http://schemas.microsoft.com/office/drawing/2014/main" id="{D839773B-F377-309E-379D-939E5A54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2260500"/>
            <a:ext cx="7277384" cy="4654750"/>
          </a:xfrm>
          <a:prstGeom prst="rect">
            <a:avLst/>
          </a:prstGeom>
        </p:spPr>
      </p:pic>
      <p:pic>
        <p:nvPicPr>
          <p:cNvPr id="6" name="Picture 5" descr="A green and blue rectangular shapes&#10;&#10;AI-generated content may be incorrect.">
            <a:extLst>
              <a:ext uri="{FF2B5EF4-FFF2-40B4-BE49-F238E27FC236}">
                <a16:creationId xmlns:a16="http://schemas.microsoft.com/office/drawing/2014/main" id="{039F06B7-581B-528D-85B6-A0266F418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68" y="5651500"/>
            <a:ext cx="7277384" cy="495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00594B-3A4C-9E12-FE7B-4A6BB38D9484}"/>
              </a:ext>
            </a:extLst>
          </p:cNvPr>
          <p:cNvSpPr txBox="1"/>
          <p:nvPr/>
        </p:nvSpPr>
        <p:spPr>
          <a:xfrm>
            <a:off x="831850" y="1006475"/>
            <a:ext cx="7467600" cy="55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spc="662" dirty="0">
                <a:latin typeface="Poppins"/>
                <a:ea typeface="Poppins"/>
                <a:cs typeface="Poppins"/>
                <a:sym typeface="Poppins"/>
              </a:rPr>
              <a:t>2. BIVARIATE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5D137-1330-F016-C9B1-CAA143F8D833}"/>
              </a:ext>
            </a:extLst>
          </p:cNvPr>
          <p:cNvSpPr txBox="1"/>
          <p:nvPr/>
        </p:nvSpPr>
        <p:spPr>
          <a:xfrm>
            <a:off x="9290050" y="3596642"/>
            <a:ext cx="6400800" cy="99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i="0" dirty="0">
                <a:effectLst/>
                <a:latin typeface="system-ui"/>
              </a:rPr>
              <a:t>LINE PLOT FOR MONTHLY INCOME VS TOTAL WORKING YEARS</a:t>
            </a:r>
            <a:endParaRPr lang="en-US" sz="32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D1EBB-2F0A-7982-A0B2-18B42B6A210D}"/>
              </a:ext>
            </a:extLst>
          </p:cNvPr>
          <p:cNvSpPr txBox="1"/>
          <p:nvPr/>
        </p:nvSpPr>
        <p:spPr>
          <a:xfrm>
            <a:off x="4832493" y="8553233"/>
            <a:ext cx="6400800" cy="99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i="0" dirty="0">
                <a:effectLst/>
                <a:latin typeface="system-ui"/>
              </a:rPr>
              <a:t>BAR PLOT FOR OVER TIME VS JOB SATISFACTION</a:t>
            </a:r>
            <a:endParaRPr lang="en-US" sz="32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5900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business travel&#10;&#10;AI-generated content may be incorrect.">
            <a:extLst>
              <a:ext uri="{FF2B5EF4-FFF2-40B4-BE49-F238E27FC236}">
                <a16:creationId xmlns:a16="http://schemas.microsoft.com/office/drawing/2014/main" id="{9B3E5241-397C-9809-6C7C-2C34F8BEF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52" y="996712"/>
            <a:ext cx="7969660" cy="4635738"/>
          </a:xfrm>
          <a:prstGeom prst="rect">
            <a:avLst/>
          </a:prstGeom>
        </p:spPr>
      </p:pic>
      <p:pic>
        <p:nvPicPr>
          <p:cNvPr id="8" name="Picture 7" descr="A graph of a graph showing the average income by job role&#10;&#10;AI-generated content may be incorrect.">
            <a:extLst>
              <a:ext uri="{FF2B5EF4-FFF2-40B4-BE49-F238E27FC236}">
                <a16:creationId xmlns:a16="http://schemas.microsoft.com/office/drawing/2014/main" id="{A969C080-5883-97AE-3F9D-26CC17025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6188075"/>
            <a:ext cx="7760099" cy="4616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318143-1266-DB7E-9DA4-78721B8BFB58}"/>
              </a:ext>
            </a:extLst>
          </p:cNvPr>
          <p:cNvSpPr txBox="1"/>
          <p:nvPr/>
        </p:nvSpPr>
        <p:spPr>
          <a:xfrm>
            <a:off x="9899650" y="2587459"/>
            <a:ext cx="6400800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BOX PLOT FOR BUSINESS TRAVEL VS DISTANCE FROM HOME.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82AC5-7C31-E0CA-7FA2-759810537B35}"/>
              </a:ext>
            </a:extLst>
          </p:cNvPr>
          <p:cNvSpPr txBox="1"/>
          <p:nvPr/>
        </p:nvSpPr>
        <p:spPr>
          <a:xfrm>
            <a:off x="4413250" y="8245475"/>
            <a:ext cx="6400800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BAR PLOT FOR JOB ROLE VS MONTHLY INCOME.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10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4ED04B2-BF4C-C28D-D426-FAE292B2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50" y="1692275"/>
            <a:ext cx="11048999" cy="701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754B6-6DDA-30B7-E4C8-3F91BCBD51EB}"/>
              </a:ext>
            </a:extLst>
          </p:cNvPr>
          <p:cNvSpPr txBox="1"/>
          <p:nvPr/>
        </p:nvSpPr>
        <p:spPr>
          <a:xfrm>
            <a:off x="6242050" y="9007475"/>
            <a:ext cx="6400800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HEAT MAP FOR HR EMPLOYEE DATA'S NUMERICAL COLUMNS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D9090-EE54-8F05-BE94-1EF0123F6C18}"/>
              </a:ext>
            </a:extLst>
          </p:cNvPr>
          <p:cNvSpPr txBox="1"/>
          <p:nvPr/>
        </p:nvSpPr>
        <p:spPr>
          <a:xfrm>
            <a:off x="1217613" y="342280"/>
            <a:ext cx="1004887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spc="662" dirty="0">
                <a:latin typeface="Poppins"/>
                <a:ea typeface="Poppins"/>
                <a:cs typeface="Poppins"/>
                <a:sym typeface="Poppins"/>
              </a:rPr>
              <a:t>3.MULTIVARAITE ANALYSIS</a:t>
            </a:r>
          </a:p>
        </p:txBody>
      </p:sp>
    </p:spTree>
    <p:extLst>
      <p:ext uri="{BB962C8B-B14F-4D97-AF65-F5344CB8AC3E}">
        <p14:creationId xmlns:p14="http://schemas.microsoft.com/office/powerpoint/2010/main" val="394901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0E596E-12F2-111D-B0D9-3C0EB6769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50" y="3263105"/>
            <a:ext cx="10896600" cy="739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2AD7A3-BD9D-46D5-C60E-40FE85B7BEA2}"/>
              </a:ext>
            </a:extLst>
          </p:cNvPr>
          <p:cNvSpPr txBox="1"/>
          <p:nvPr/>
        </p:nvSpPr>
        <p:spPr>
          <a:xfrm>
            <a:off x="1212850" y="2214301"/>
            <a:ext cx="95250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1.ONE-SAMPLE T-TEST FOR MONTHLY INCOME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D432A-92AB-8E61-1EF7-5E16AD5D3AB0}"/>
              </a:ext>
            </a:extLst>
          </p:cNvPr>
          <p:cNvSpPr txBox="1"/>
          <p:nvPr/>
        </p:nvSpPr>
        <p:spPr>
          <a:xfrm>
            <a:off x="3422650" y="168275"/>
            <a:ext cx="1371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i="0" dirty="0">
                <a:effectLst/>
                <a:latin typeface="system-ui"/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4948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54BCA6F-2E2C-AFFE-8DFF-1B9662D46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3063875"/>
            <a:ext cx="12115800" cy="723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6BCE6-B523-55EA-02BB-11F072F10E04}"/>
              </a:ext>
            </a:extLst>
          </p:cNvPr>
          <p:cNvSpPr txBox="1"/>
          <p:nvPr/>
        </p:nvSpPr>
        <p:spPr>
          <a:xfrm>
            <a:off x="1822450" y="1387475"/>
            <a:ext cx="64008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IN" sz="3600" b="1" i="0" dirty="0">
                <a:effectLst/>
                <a:latin typeface="system-ui"/>
              </a:rPr>
              <a:t>2.ONE-SAMPLE Z-TEST FOR AGE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9459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6346956-8C2F-F17B-AE83-FDB1BD6A0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2606675"/>
            <a:ext cx="12115800" cy="731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42A164-0E95-67D6-31B6-EDE0F2663EC8}"/>
              </a:ext>
            </a:extLst>
          </p:cNvPr>
          <p:cNvSpPr txBox="1"/>
          <p:nvPr/>
        </p:nvSpPr>
        <p:spPr>
          <a:xfrm>
            <a:off x="2279650" y="1387475"/>
            <a:ext cx="118872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3.ONE-WAY ANOVA FOR JOB ROLE AND YEARS AT COMPANY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8090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509250" y="320675"/>
            <a:ext cx="9420041" cy="10668000"/>
          </a:xfrm>
          <a:custGeom>
            <a:avLst/>
            <a:gdLst/>
            <a:ahLst/>
            <a:cxnLst/>
            <a:rect l="l" t="t" r="r" b="b"/>
            <a:pathLst>
              <a:path w="12146280" h="9507855">
                <a:moveTo>
                  <a:pt x="12146225" y="9507562"/>
                </a:moveTo>
                <a:lnTo>
                  <a:pt x="0" y="9507562"/>
                </a:lnTo>
                <a:lnTo>
                  <a:pt x="0" y="0"/>
                </a:lnTo>
                <a:lnTo>
                  <a:pt x="12146225" y="0"/>
                </a:lnTo>
                <a:lnTo>
                  <a:pt x="12146225" y="9507562"/>
                </a:lnTo>
                <a:close/>
              </a:path>
            </a:pathLst>
          </a:custGeom>
          <a:solidFill>
            <a:srgbClr val="0F4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90250" y="812800"/>
            <a:ext cx="7924800" cy="9624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HR employee records with details on demographics, job roles, satisfaction, and performance.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ANALYZE?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factors driving employee attrition and retention.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links between salary, satisfaction, and job level.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SHOW?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 of employee attrition and performance.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HR factors like income, age, and job level.</a:t>
            </a:r>
          </a:p>
        </p:txBody>
      </p:sp>
      <p:pic>
        <p:nvPicPr>
          <p:cNvPr id="23" name="Picture 22" descr="A hand touching a screen with icons&#10;&#10;AI-generated content may be incorrect.">
            <a:extLst>
              <a:ext uri="{FF2B5EF4-FFF2-40B4-BE49-F238E27FC236}">
                <a16:creationId xmlns:a16="http://schemas.microsoft.com/office/drawing/2014/main" id="{61BEA577-BBA6-2CA3-400F-8364075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920875"/>
            <a:ext cx="9144000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5BE1D9-3B54-1C04-43CE-2FDFAF369D1D}"/>
              </a:ext>
            </a:extLst>
          </p:cNvPr>
          <p:cNvSpPr txBox="1"/>
          <p:nvPr/>
        </p:nvSpPr>
        <p:spPr>
          <a:xfrm>
            <a:off x="3575050" y="2759075"/>
            <a:ext cx="1203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rgbClr val="FFC000"/>
                </a:solidFill>
              </a:rPr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EC8E1F9-D6DE-176F-2F92-9678E8A19A95}"/>
              </a:ext>
            </a:extLst>
          </p:cNvPr>
          <p:cNvSpPr txBox="1"/>
          <p:nvPr/>
        </p:nvSpPr>
        <p:spPr>
          <a:xfrm>
            <a:off x="831850" y="396875"/>
            <a:ext cx="6934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INTRODUCTION</a:t>
            </a:r>
            <a:endParaRPr lang="en-IN" dirty="0"/>
          </a:p>
        </p:txBody>
      </p:sp>
      <p:pic>
        <p:nvPicPr>
          <p:cNvPr id="13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2050" y="701675"/>
            <a:ext cx="10052049" cy="990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095BEE-62D0-4246-CF17-21408658FA8E}"/>
              </a:ext>
            </a:extLst>
          </p:cNvPr>
          <p:cNvSpPr txBox="1"/>
          <p:nvPr/>
        </p:nvSpPr>
        <p:spPr>
          <a:xfrm>
            <a:off x="1060450" y="2378075"/>
            <a:ext cx="89916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Total Records</a:t>
            </a:r>
          </a:p>
          <a:p>
            <a:r>
              <a:rPr lang="en-US" sz="3200" dirty="0"/>
              <a:t>1,400+ employee records</a:t>
            </a:r>
          </a:p>
          <a:p>
            <a:endParaRPr lang="en-US" sz="3200" dirty="0"/>
          </a:p>
          <a:p>
            <a:r>
              <a:rPr lang="en-US" sz="3200" b="1" dirty="0"/>
              <a:t>Key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Age, Education, Job Role, Job Level, Monthly Income, Job Satisfaction, Environment Satisfaction, Job Involvement, Performance Rating, Years at Company, Number of Companies Worked</a:t>
            </a:r>
          </a:p>
          <a:p>
            <a:endParaRPr lang="en-US" sz="3200" dirty="0"/>
          </a:p>
          <a:p>
            <a:r>
              <a:rPr lang="en-US" sz="3200" b="1" dirty="0"/>
              <a:t>Employee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Includes demographic details (age, education, experience)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Covers job-related aspects (role, level, income, satisfaction)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Information on performance, promotions, and work 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4F24C-4BA2-DE6D-977C-9E40D1A485DA}"/>
              </a:ext>
            </a:extLst>
          </p:cNvPr>
          <p:cNvSpPr txBox="1"/>
          <p:nvPr/>
        </p:nvSpPr>
        <p:spPr>
          <a:xfrm>
            <a:off x="5327650" y="168275"/>
            <a:ext cx="100488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1409"/>
              </a:lnSpc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DATASET</a:t>
            </a:r>
            <a:r>
              <a:rPr lang="en-US" sz="9600" dirty="0">
                <a:solidFill>
                  <a:srgbClr val="151A2C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OVERVIEW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5FBA9F-F22E-E312-F249-83316E43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2225675"/>
            <a:ext cx="16306800" cy="868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>
            <a:extLst>
              <a:ext uri="{FF2B5EF4-FFF2-40B4-BE49-F238E27FC236}">
                <a16:creationId xmlns:a16="http://schemas.microsoft.com/office/drawing/2014/main" id="{5BFF9264-CE88-A25E-5AE5-700FC796B687}"/>
              </a:ext>
            </a:extLst>
          </p:cNvPr>
          <p:cNvGrpSpPr/>
          <p:nvPr/>
        </p:nvGrpSpPr>
        <p:grpSpPr>
          <a:xfrm>
            <a:off x="-143686" y="6068290"/>
            <a:ext cx="19627106" cy="5237886"/>
            <a:chOff x="0" y="-123825"/>
            <a:chExt cx="5169279" cy="1379526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A5E1182-4B1B-25C6-60BD-A59DA8D5BABB}"/>
                </a:ext>
              </a:extLst>
            </p:cNvPr>
            <p:cNvSpPr/>
            <p:nvPr/>
          </p:nvSpPr>
          <p:spPr>
            <a:xfrm>
              <a:off x="277000" y="106449"/>
              <a:ext cx="4892279" cy="1149252"/>
            </a:xfrm>
            <a:custGeom>
              <a:avLst/>
              <a:gdLst/>
              <a:ahLst/>
              <a:cxnLst/>
              <a:rect l="l" t="t" r="r" b="b"/>
              <a:pathLst>
                <a:path w="4892279" h="1149252">
                  <a:moveTo>
                    <a:pt x="0" y="0"/>
                  </a:moveTo>
                  <a:lnTo>
                    <a:pt x="4892279" y="0"/>
                  </a:lnTo>
                  <a:lnTo>
                    <a:pt x="4892279" y="1149252"/>
                  </a:lnTo>
                  <a:lnTo>
                    <a:pt x="0" y="1149252"/>
                  </a:ln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54AFE58-4C7A-156E-8F47-7209B59565CB}"/>
                </a:ext>
              </a:extLst>
            </p:cNvPr>
            <p:cNvSpPr txBox="1"/>
            <p:nvPr/>
          </p:nvSpPr>
          <p:spPr>
            <a:xfrm>
              <a:off x="0" y="-123825"/>
              <a:ext cx="4892279" cy="1273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0137DD6-B69E-48A4-5532-A70DED236876}"/>
              </a:ext>
            </a:extLst>
          </p:cNvPr>
          <p:cNvGrpSpPr/>
          <p:nvPr/>
        </p:nvGrpSpPr>
        <p:grpSpPr>
          <a:xfrm>
            <a:off x="1240927" y="2381451"/>
            <a:ext cx="5539196" cy="6844536"/>
            <a:chOff x="0" y="-123825"/>
            <a:chExt cx="1458883" cy="1459054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A0766AE-9EB3-0B22-5C8F-6A4F3892BF3D}"/>
                </a:ext>
              </a:extLst>
            </p:cNvPr>
            <p:cNvSpPr/>
            <p:nvPr/>
          </p:nvSpPr>
          <p:spPr>
            <a:xfrm>
              <a:off x="0" y="20217"/>
              <a:ext cx="1458883" cy="1315012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just"/>
              <a:endPara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 Values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Filled missing values in education, job satisfaction, environment satisfaction with mode.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median for age, income, years at company.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categorical columns like job role, filled using most frequent category</a:t>
              </a:r>
            </a:p>
            <a:p>
              <a:pPr algn="just"/>
              <a:endPara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0F06436-7A0B-9C71-8847-B43CE3A06DF3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226F49B-FB2B-C907-5E6D-ABE195AE3FF3}"/>
              </a:ext>
            </a:extLst>
          </p:cNvPr>
          <p:cNvSpPr txBox="1"/>
          <p:nvPr/>
        </p:nvSpPr>
        <p:spPr>
          <a:xfrm>
            <a:off x="4489450" y="521516"/>
            <a:ext cx="101250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1409"/>
              </a:lnSpc>
              <a:spcBef>
                <a:spcPct val="0"/>
              </a:spcBef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DATA</a:t>
            </a:r>
            <a:r>
              <a:rPr lang="en-US" sz="9600" dirty="0">
                <a:solidFill>
                  <a:srgbClr val="151A2C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CLEANING</a:t>
            </a:r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EA25C366-B662-A9F4-8D09-524C7307BDE1}"/>
              </a:ext>
            </a:extLst>
          </p:cNvPr>
          <p:cNvGrpSpPr/>
          <p:nvPr/>
        </p:nvGrpSpPr>
        <p:grpSpPr>
          <a:xfrm>
            <a:off x="7605044" y="3057163"/>
            <a:ext cx="5539196" cy="6168823"/>
            <a:chOff x="0" y="0"/>
            <a:chExt cx="1371211" cy="1191187"/>
          </a:xfrm>
        </p:grpSpPr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6AA0E67-D8D5-3F29-1D86-B48F7B160259}"/>
                </a:ext>
              </a:extLst>
            </p:cNvPr>
            <p:cNvSpPr/>
            <p:nvPr/>
          </p:nvSpPr>
          <p:spPr>
            <a:xfrm>
              <a:off x="0" y="0"/>
              <a:ext cx="1371211" cy="1191187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Handling Inconsistent Values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Replaced 0 or negative values in income, years worked with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categorical labels (e.g., "Sales Exec" → "Sales Executive").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Converted binary fields (e.g., Attrition,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OverTime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into Yes/No.</a:t>
              </a:r>
            </a:p>
            <a:p>
              <a:pPr>
                <a:lnSpc>
                  <a:spcPct val="200000"/>
                </a:lnSpc>
              </a:pPr>
              <a:endPara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A7194E3F-0252-458C-E490-74A21BD89789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BDBDF18D-A155-C342-D3BF-3D020CE729A7}"/>
              </a:ext>
            </a:extLst>
          </p:cNvPr>
          <p:cNvGrpSpPr/>
          <p:nvPr/>
        </p:nvGrpSpPr>
        <p:grpSpPr>
          <a:xfrm>
            <a:off x="13969161" y="2509518"/>
            <a:ext cx="5206316" cy="6716467"/>
            <a:chOff x="0" y="-123825"/>
            <a:chExt cx="1371211" cy="1330362"/>
          </a:xfrm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A97AF8E-7E09-EA66-30F2-D617BF22DB52}"/>
                </a:ext>
              </a:extLst>
            </p:cNvPr>
            <p:cNvSpPr/>
            <p:nvPr/>
          </p:nvSpPr>
          <p:spPr>
            <a:xfrm>
              <a:off x="0" y="-9248"/>
              <a:ext cx="1371211" cy="1215785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>
                <a:lnSpc>
                  <a:spcPct val="15000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 Detection &amp; Treatment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boxplots &amp; IQR to detect extreme salary/age outliers.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Winsorized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extreme values in monthly income and years at company.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Ensured logical consistency (e.g., Years at company ≥ Years in current role).</a:t>
              </a:r>
            </a:p>
            <a:p>
              <a:pPr>
                <a:lnSpc>
                  <a:spcPct val="150000"/>
                </a:lnSpc>
              </a:pPr>
              <a:endPara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546E7E09-385E-B9EE-797D-77854EF6CC9F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EC8360-AB8E-34E3-0D95-EC0377C67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3063875"/>
            <a:ext cx="9372600" cy="746759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5F3BF3-9439-6683-C8C8-B8EA98C2B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50" y="3063875"/>
            <a:ext cx="8686800" cy="7467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C5206-AD56-6CE2-0C54-7F1191F0B0E7}"/>
              </a:ext>
            </a:extLst>
          </p:cNvPr>
          <p:cNvSpPr txBox="1"/>
          <p:nvPr/>
        </p:nvSpPr>
        <p:spPr>
          <a:xfrm>
            <a:off x="4489450" y="521516"/>
            <a:ext cx="101250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1409"/>
              </a:lnSpc>
              <a:spcBef>
                <a:spcPct val="0"/>
              </a:spcBef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DROP DUPLICATES</a:t>
            </a:r>
          </a:p>
        </p:txBody>
      </p:sp>
    </p:spTree>
    <p:extLst>
      <p:ext uri="{BB962C8B-B14F-4D97-AF65-F5344CB8AC3E}">
        <p14:creationId xmlns:p14="http://schemas.microsoft.com/office/powerpoint/2010/main" val="19079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2CC481-1E0A-211C-4B9C-FA01794D7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530475"/>
            <a:ext cx="16764000" cy="807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7CD12-E976-6851-AF1F-A6CCD5C08030}"/>
              </a:ext>
            </a:extLst>
          </p:cNvPr>
          <p:cNvSpPr txBox="1"/>
          <p:nvPr/>
        </p:nvSpPr>
        <p:spPr>
          <a:xfrm>
            <a:off x="4489450" y="521516"/>
            <a:ext cx="101250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1409"/>
              </a:lnSpc>
              <a:spcBef>
                <a:spcPct val="0"/>
              </a:spcBef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DROP COLUMNS</a:t>
            </a:r>
          </a:p>
        </p:txBody>
      </p:sp>
    </p:spTree>
    <p:extLst>
      <p:ext uri="{BB962C8B-B14F-4D97-AF65-F5344CB8AC3E}">
        <p14:creationId xmlns:p14="http://schemas.microsoft.com/office/powerpoint/2010/main" val="263864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6823F28-99C5-14F8-334E-61F146F1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0" y="3052762"/>
            <a:ext cx="9829800" cy="6248399"/>
          </a:xfrm>
          <a:prstGeom prst="rect">
            <a:avLst/>
          </a:prstGeom>
        </p:spPr>
      </p:pic>
      <p:pic>
        <p:nvPicPr>
          <p:cNvPr id="11" name="Picture 10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A31FFBDF-8376-70EF-0555-09EA612B8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084511"/>
            <a:ext cx="3733800" cy="6216649"/>
          </a:xfrm>
          <a:prstGeom prst="rect">
            <a:avLst/>
          </a:prstGeom>
        </p:spPr>
      </p:pic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E97B6C2-D16D-6653-C505-591CCE964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650" y="3084511"/>
            <a:ext cx="3657600" cy="62483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5FBB97-F5CB-05FE-B221-350E2E858323}"/>
              </a:ext>
            </a:extLst>
          </p:cNvPr>
          <p:cNvSpPr txBox="1"/>
          <p:nvPr/>
        </p:nvSpPr>
        <p:spPr>
          <a:xfrm>
            <a:off x="4489450" y="521516"/>
            <a:ext cx="11582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53567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ACE19-FF08-866B-9E2E-74A4F84A01EF}"/>
              </a:ext>
            </a:extLst>
          </p:cNvPr>
          <p:cNvSpPr txBox="1"/>
          <p:nvPr/>
        </p:nvSpPr>
        <p:spPr>
          <a:xfrm>
            <a:off x="3498850" y="168275"/>
            <a:ext cx="1310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9600" b="1" i="0" dirty="0">
                <a:effectLst/>
                <a:latin typeface="system-ui"/>
              </a:rPr>
              <a:t>OUTLLIERS IN A DATASET</a:t>
            </a:r>
            <a:endParaRPr lang="en-IN" sz="9600" b="0" i="0" dirty="0">
              <a:effectLst/>
              <a:latin typeface="system-ui"/>
            </a:endParaRP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7BA95AB5-06F6-E318-3128-65FC017CA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378075"/>
            <a:ext cx="1463040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82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318</TotalTime>
  <Words>423</Words>
  <Application>Microsoft Office PowerPoint</Application>
  <PresentationFormat>Custom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Agency FB</vt:lpstr>
      <vt:lpstr>Arial</vt:lpstr>
      <vt:lpstr>Corbel</vt:lpstr>
      <vt:lpstr>Poppins</vt:lpstr>
      <vt:lpstr>Staatliches</vt:lpstr>
      <vt:lpstr>system-ui</vt:lpstr>
      <vt:lpstr>Times New Roman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JDHARISH</dc:creator>
  <cp:lastModifiedBy>HARISH B</cp:lastModifiedBy>
  <cp:revision>4</cp:revision>
  <dcterms:created xsi:type="dcterms:W3CDTF">2025-08-17T07:56:48Z</dcterms:created>
  <dcterms:modified xsi:type="dcterms:W3CDTF">2025-08-19T16:12:32Z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2025-08-17T00:00:00Z</vt:filetime>
  </property>
  <property fmtid="{D5CDD505-2E9C-101B-9397-08002B2CF9AE}" pid="3" name="LastSaved">
    <vt:filetime>2025-08-17T00:00:00Z</vt:filetime>
  </property>
</Properties>
</file>