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3" r:id="rId1"/>
  </p:sldMasterIdLst>
  <p:sldIdLst>
    <p:sldId id="271" r:id="rId2"/>
    <p:sldId id="258" r:id="rId3"/>
    <p:sldId id="259" r:id="rId4"/>
    <p:sldId id="260" r:id="rId5"/>
    <p:sldId id="261" r:id="rId6"/>
    <p:sldId id="273" r:id="rId7"/>
    <p:sldId id="274" r:id="rId8"/>
    <p:sldId id="275" r:id="rId9"/>
    <p:sldId id="272" r:id="rId10"/>
    <p:sldId id="276" r:id="rId11"/>
    <p:sldId id="277" r:id="rId12"/>
    <p:sldId id="262" r:id="rId13"/>
    <p:sldId id="263" r:id="rId14"/>
    <p:sldId id="265" r:id="rId15"/>
    <p:sldId id="266" r:id="rId16"/>
    <p:sldId id="267" r:id="rId17"/>
    <p:sldId id="268" r:id="rId18"/>
    <p:sldId id="269" r:id="rId19"/>
    <p:sldId id="270" r:id="rId20"/>
    <p:sldId id="279" r:id="rId21"/>
    <p:sldId id="264" r:id="rId22"/>
  </p:sldIdLst>
  <p:sldSz cx="20104100" cy="11309350"/>
  <p:notesSz cx="20104100" cy="113093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4" d="100"/>
          <a:sy n="34" d="100"/>
        </p:scale>
        <p:origin x="1068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3868" y="7361513"/>
            <a:ext cx="15078075" cy="2706939"/>
          </a:xfrm>
        </p:spPr>
        <p:txBody>
          <a:bodyPr wrap="none" anchor="t">
            <a:normAutofit/>
          </a:bodyPr>
          <a:lstStyle>
            <a:lvl1pPr algn="r">
              <a:defRPr sz="15830" b="0" spc="-49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3866" y="6092299"/>
            <a:ext cx="15078075" cy="1243443"/>
          </a:xfrm>
        </p:spPr>
        <p:txBody>
          <a:bodyPr anchor="b">
            <a:normAutofit/>
          </a:bodyPr>
          <a:lstStyle>
            <a:lvl1pPr marL="0" indent="0" algn="r">
              <a:buNone/>
              <a:defRPr sz="5277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0090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7201771"/>
            <a:ext cx="17339786" cy="1351177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84776" y="1628338"/>
            <a:ext cx="17339786" cy="5573433"/>
          </a:xfrm>
        </p:spPr>
        <p:txBody>
          <a:bodyPr anchor="t"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4775" y="8552949"/>
            <a:ext cx="17337168" cy="1125447"/>
          </a:xfrm>
        </p:spPr>
        <p:txBody>
          <a:bodyPr/>
          <a:lstStyle>
            <a:lvl1pPr marL="0" indent="0">
              <a:buNone/>
              <a:defRPr sz="2638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517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602118"/>
            <a:ext cx="17339786" cy="5828395"/>
          </a:xfrm>
        </p:spPr>
        <p:txBody>
          <a:bodyPr anchor="ctr"/>
          <a:lstStyle>
            <a:lvl1pPr>
              <a:defRPr sz="5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4775" y="7403352"/>
            <a:ext cx="17337168" cy="2476622"/>
          </a:xfrm>
        </p:spPr>
        <p:txBody>
          <a:bodyPr anchor="ctr"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411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744" y="602118"/>
            <a:ext cx="15339850" cy="4935520"/>
          </a:xfrm>
        </p:spPr>
        <p:txBody>
          <a:bodyPr anchor="ctr"/>
          <a:lstStyle>
            <a:lvl1pPr>
              <a:defRPr sz="725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2837271" y="5550053"/>
            <a:ext cx="14432176" cy="905289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2157" y="7423685"/>
            <a:ext cx="17334549" cy="2456289"/>
          </a:xfrm>
        </p:spPr>
        <p:txBody>
          <a:bodyPr anchor="ctr">
            <a:normAutofit/>
          </a:bodyPr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1832065" y="1297531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13192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211517" y="4523740"/>
            <a:ext cx="1005205" cy="964339"/>
          </a:xfrm>
          <a:prstGeom prst="rect">
            <a:avLst/>
          </a:prstGeom>
        </p:spPr>
        <p:txBody>
          <a:bodyPr vert="horz" lIns="150781" tIns="75390" rIns="150781" bIns="753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3192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77210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3837342"/>
            <a:ext cx="17339786" cy="4142202"/>
          </a:xfrm>
        </p:spPr>
        <p:txBody>
          <a:bodyPr anchor="b">
            <a:normAutofit/>
          </a:bodyPr>
          <a:lstStyle>
            <a:lvl1pPr>
              <a:defRPr sz="8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84775" y="7998968"/>
            <a:ext cx="17337168" cy="1881006"/>
          </a:xfrm>
        </p:spPr>
        <p:txBody>
          <a:bodyPr anchor="t"/>
          <a:lstStyle>
            <a:lvl1pPr marL="0" indent="0">
              <a:buNone/>
              <a:defRPr sz="2638"/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8712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382157" y="602119"/>
            <a:ext cx="17339786" cy="2185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2205122" y="3110071"/>
            <a:ext cx="4859259" cy="950299"/>
          </a:xfrm>
        </p:spPr>
        <p:txBody>
          <a:bodyPr anchor="b">
            <a:noAutofit/>
          </a:bodyPr>
          <a:lstStyle>
            <a:lvl1pPr marL="0" indent="0">
              <a:buNone/>
              <a:defRPr sz="3958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2237303" y="4241006"/>
            <a:ext cx="4827078" cy="5919084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65412" y="3110071"/>
            <a:ext cx="4841739" cy="95029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3958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7548009" y="4241006"/>
            <a:ext cx="4859141" cy="5919084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909753" y="3110071"/>
            <a:ext cx="4834932" cy="950299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3958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12909753" y="4241006"/>
            <a:ext cx="4834932" cy="5919084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7158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382157" y="602119"/>
            <a:ext cx="17339786" cy="2185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2196553" y="7086901"/>
            <a:ext cx="4848020" cy="950299"/>
          </a:xfrm>
        </p:spPr>
        <p:txBody>
          <a:bodyPr anchor="b">
            <a:noAutofit/>
          </a:bodyPr>
          <a:lstStyle>
            <a:lvl1pPr marL="0" indent="0">
              <a:buNone/>
              <a:defRPr sz="3958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2196553" y="3720895"/>
            <a:ext cx="4848020" cy="25131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2196553" y="8037201"/>
            <a:ext cx="4848020" cy="1087051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34086" y="7086901"/>
            <a:ext cx="4832314" cy="950299"/>
          </a:xfrm>
        </p:spPr>
        <p:txBody>
          <a:bodyPr anchor="b">
            <a:noAutofit/>
          </a:bodyPr>
          <a:lstStyle>
            <a:lvl1pPr marL="0" indent="0">
              <a:buNone/>
              <a:defRPr sz="3958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7534085" y="3720895"/>
            <a:ext cx="4832314" cy="25131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7531855" y="8037199"/>
            <a:ext cx="4838713" cy="1087051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869003" y="7086901"/>
            <a:ext cx="4834932" cy="950299"/>
          </a:xfrm>
        </p:spPr>
        <p:txBody>
          <a:bodyPr anchor="b">
            <a:noAutofit/>
          </a:bodyPr>
          <a:lstStyle>
            <a:lvl1pPr marL="0" indent="0">
              <a:buNone/>
              <a:defRPr sz="3958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2869001" y="3720895"/>
            <a:ext cx="4834932" cy="251318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638"/>
            </a:lvl1pPr>
            <a:lvl2pPr marL="753923" indent="0">
              <a:buNone/>
              <a:defRPr sz="2638"/>
            </a:lvl2pPr>
            <a:lvl3pPr marL="1507846" indent="0">
              <a:buNone/>
              <a:defRPr sz="2638"/>
            </a:lvl3pPr>
            <a:lvl4pPr marL="2261768" indent="0">
              <a:buNone/>
              <a:defRPr sz="2638"/>
            </a:lvl4pPr>
            <a:lvl5pPr marL="3015691" indent="0">
              <a:buNone/>
              <a:defRPr sz="2638"/>
            </a:lvl5pPr>
            <a:lvl6pPr marL="3769614" indent="0">
              <a:buNone/>
              <a:defRPr sz="2638"/>
            </a:lvl6pPr>
            <a:lvl7pPr marL="4523537" indent="0">
              <a:buNone/>
              <a:defRPr sz="2638"/>
            </a:lvl7pPr>
            <a:lvl8pPr marL="5277460" indent="0">
              <a:buNone/>
              <a:defRPr sz="2638"/>
            </a:lvl8pPr>
            <a:lvl9pPr marL="6031382" indent="0">
              <a:buNone/>
              <a:defRPr sz="263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12868796" y="8037196"/>
            <a:ext cx="4841337" cy="1087051"/>
          </a:xfrm>
        </p:spPr>
        <p:txBody>
          <a:bodyPr anchor="t">
            <a:normAutofit/>
          </a:bodyPr>
          <a:lstStyle>
            <a:lvl1pPr marL="0" indent="0">
              <a:buNone/>
              <a:defRPr sz="2309"/>
            </a:lvl1pPr>
            <a:lvl2pPr marL="753923" indent="0">
              <a:buNone/>
              <a:defRPr sz="1979"/>
            </a:lvl2pPr>
            <a:lvl3pPr marL="1507846" indent="0">
              <a:buNone/>
              <a:defRPr sz="1649"/>
            </a:lvl3pPr>
            <a:lvl4pPr marL="2261768" indent="0">
              <a:buNone/>
              <a:defRPr sz="1484"/>
            </a:lvl4pPr>
            <a:lvl5pPr marL="3015691" indent="0">
              <a:buNone/>
              <a:defRPr sz="1484"/>
            </a:lvl5pPr>
            <a:lvl6pPr marL="3769614" indent="0">
              <a:buNone/>
              <a:defRPr sz="1484"/>
            </a:lvl6pPr>
            <a:lvl7pPr marL="4523537" indent="0">
              <a:buNone/>
              <a:defRPr sz="1484"/>
            </a:lvl7pPr>
            <a:lvl8pPr marL="5277460" indent="0">
              <a:buNone/>
              <a:defRPr sz="1484"/>
            </a:lvl8pPr>
            <a:lvl9pPr marL="6031382" indent="0">
              <a:buNone/>
              <a:defRPr sz="14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3051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78220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386996" y="602118"/>
            <a:ext cx="4334947" cy="95841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82157" y="602118"/>
            <a:ext cx="12753538" cy="95841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8283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039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1409088" y="7361513"/>
            <a:ext cx="15078075" cy="2706939"/>
          </a:xfrm>
        </p:spPr>
        <p:txBody>
          <a:bodyPr wrap="none" anchor="t">
            <a:normAutofit/>
          </a:bodyPr>
          <a:lstStyle>
            <a:lvl1pPr algn="l">
              <a:defRPr sz="15830" b="0" spc="-495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1409088" y="6091143"/>
            <a:ext cx="15078075" cy="1243443"/>
          </a:xfrm>
        </p:spPr>
        <p:txBody>
          <a:bodyPr anchor="b">
            <a:normAutofit/>
          </a:bodyPr>
          <a:lstStyle>
            <a:lvl1pPr marL="0" indent="0" algn="l">
              <a:buNone/>
              <a:defRPr sz="5277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89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46833" y="3010591"/>
            <a:ext cx="8286372" cy="7175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21153" y="3010591"/>
            <a:ext cx="8300790" cy="7175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035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602119"/>
            <a:ext cx="17339786" cy="21859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6833" y="2772362"/>
            <a:ext cx="8286372" cy="1358692"/>
          </a:xfrm>
        </p:spPr>
        <p:txBody>
          <a:bodyPr anchor="b"/>
          <a:lstStyle>
            <a:lvl1pPr marL="0" indent="0">
              <a:buNone/>
              <a:defRPr sz="3958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46833" y="4131054"/>
            <a:ext cx="8286372" cy="6076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421153" y="2772362"/>
            <a:ext cx="8303409" cy="135869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3958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421153" y="4131054"/>
            <a:ext cx="8303409" cy="60761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4624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890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598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46861" y="1628338"/>
            <a:ext cx="10177701" cy="80369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46834" y="3392805"/>
            <a:ext cx="6022037" cy="6285591"/>
          </a:xfrm>
        </p:spPr>
        <p:txBody>
          <a:bodyPr/>
          <a:lstStyle>
            <a:lvl1pPr marL="0" indent="0">
              <a:buNone/>
              <a:defRPr sz="2638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50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753957"/>
            <a:ext cx="6484095" cy="2638848"/>
          </a:xfrm>
        </p:spPr>
        <p:txBody>
          <a:bodyPr anchor="b"/>
          <a:lstStyle>
            <a:lvl1pPr>
              <a:defRPr sz="527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46861" y="1628338"/>
            <a:ext cx="10177701" cy="8036969"/>
          </a:xfrm>
        </p:spPr>
        <p:txBody>
          <a:bodyPr anchor="t"/>
          <a:lstStyle>
            <a:lvl1pPr marL="0" indent="0">
              <a:buNone/>
              <a:defRPr sz="5277"/>
            </a:lvl1pPr>
            <a:lvl2pPr marL="753923" indent="0">
              <a:buNone/>
              <a:defRPr sz="4617"/>
            </a:lvl2pPr>
            <a:lvl3pPr marL="1507846" indent="0">
              <a:buNone/>
              <a:defRPr sz="3958"/>
            </a:lvl3pPr>
            <a:lvl4pPr marL="2261768" indent="0">
              <a:buNone/>
              <a:defRPr sz="3298"/>
            </a:lvl4pPr>
            <a:lvl5pPr marL="3015691" indent="0">
              <a:buNone/>
              <a:defRPr sz="3298"/>
            </a:lvl5pPr>
            <a:lvl6pPr marL="3769614" indent="0">
              <a:buNone/>
              <a:defRPr sz="3298"/>
            </a:lvl6pPr>
            <a:lvl7pPr marL="4523537" indent="0">
              <a:buNone/>
              <a:defRPr sz="3298"/>
            </a:lvl7pPr>
            <a:lvl8pPr marL="5277460" indent="0">
              <a:buNone/>
              <a:defRPr sz="3298"/>
            </a:lvl8pPr>
            <a:lvl9pPr marL="6031382" indent="0">
              <a:buNone/>
              <a:defRPr sz="329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46834" y="3392805"/>
            <a:ext cx="6022037" cy="6285591"/>
          </a:xfrm>
        </p:spPr>
        <p:txBody>
          <a:bodyPr/>
          <a:lstStyle>
            <a:lvl1pPr marL="0" indent="0">
              <a:buNone/>
              <a:defRPr sz="2638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753923" indent="0">
              <a:buNone/>
              <a:defRPr sz="2309"/>
            </a:lvl2pPr>
            <a:lvl3pPr marL="1507846" indent="0">
              <a:buNone/>
              <a:defRPr sz="1979"/>
            </a:lvl3pPr>
            <a:lvl4pPr marL="2261768" indent="0">
              <a:buNone/>
              <a:defRPr sz="1649"/>
            </a:lvl4pPr>
            <a:lvl5pPr marL="3015691" indent="0">
              <a:buNone/>
              <a:defRPr sz="1649"/>
            </a:lvl5pPr>
            <a:lvl6pPr marL="3769614" indent="0">
              <a:buNone/>
              <a:defRPr sz="1649"/>
            </a:lvl6pPr>
            <a:lvl7pPr marL="4523537" indent="0">
              <a:buNone/>
              <a:defRPr sz="1649"/>
            </a:lvl7pPr>
            <a:lvl8pPr marL="5277460" indent="0">
              <a:buNone/>
              <a:defRPr sz="1649"/>
            </a:lvl8pPr>
            <a:lvl9pPr marL="6031382" indent="0">
              <a:buNone/>
              <a:defRPr sz="164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5718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82157" y="602119"/>
            <a:ext cx="17339786" cy="21859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46833" y="3010591"/>
            <a:ext cx="16875110" cy="7175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82157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79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1D8BD707-D9CF-40AE-B4C6-C98DA3205C09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659483" y="10482093"/>
            <a:ext cx="6785134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79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4198520" y="10482093"/>
            <a:ext cx="4523423" cy="6021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79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6104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  <p:sldLayoutId id="2147483698" r:id="rId15"/>
    <p:sldLayoutId id="2147483699" r:id="rId16"/>
    <p:sldLayoutId id="2147483700" r:id="rId17"/>
  </p:sldLayoutIdLst>
  <p:txStyles>
    <p:titleStyle>
      <a:lvl1pPr algn="l" defTabSz="1507846" rtl="0" eaLnBrk="1" latinLnBrk="0" hangingPunct="1">
        <a:lnSpc>
          <a:spcPct val="90000"/>
        </a:lnSpc>
        <a:spcBef>
          <a:spcPct val="0"/>
        </a:spcBef>
        <a:buNone/>
        <a:defRPr sz="8905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376961" indent="-376961" algn="l" defTabSz="1507846" rtl="0" eaLnBrk="1" latinLnBrk="0" hangingPunct="1">
        <a:lnSpc>
          <a:spcPct val="90000"/>
        </a:lnSpc>
        <a:spcBef>
          <a:spcPts val="1649"/>
        </a:spcBef>
        <a:buFont typeface="Arial" panose="020B0604020202020204" pitchFamily="34" charset="0"/>
        <a:buChar char="•"/>
        <a:defRPr sz="4617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113088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958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884807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3298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2638730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3392653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4146575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900498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654421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408344" indent="-376961" algn="l" defTabSz="1507846" rtl="0" eaLnBrk="1" latinLnBrk="0" hangingPunct="1">
        <a:lnSpc>
          <a:spcPct val="90000"/>
        </a:lnSpc>
        <a:spcBef>
          <a:spcPts val="824"/>
        </a:spcBef>
        <a:buFont typeface="Arial" panose="020B0604020202020204" pitchFamily="34" charset="0"/>
        <a:buChar char="•"/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1pPr>
      <a:lvl2pPr marL="753923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2pPr>
      <a:lvl3pPr marL="1507846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3pPr>
      <a:lvl4pPr marL="2261768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4pPr>
      <a:lvl5pPr marL="3015691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5pPr>
      <a:lvl6pPr marL="3769614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6pPr>
      <a:lvl7pPr marL="4523537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7pPr>
      <a:lvl8pPr marL="5277460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8pPr>
      <a:lvl9pPr marL="6031382" algn="l" defTabSz="1507846" rtl="0" eaLnBrk="1" latinLnBrk="0" hangingPunct="1">
        <a:defRPr sz="29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5A0C7E4-B7FE-22EB-4FCA-41DF51B6E596}"/>
              </a:ext>
            </a:extLst>
          </p:cNvPr>
          <p:cNvSpPr txBox="1"/>
          <p:nvPr/>
        </p:nvSpPr>
        <p:spPr>
          <a:xfrm>
            <a:off x="1974850" y="396875"/>
            <a:ext cx="1676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effectLst/>
                <a:latin typeface="Agency FB" panose="020B0503020202020204" pitchFamily="34" charset="0"/>
                <a:ea typeface="Aptos" panose="020B0004020202020204" pitchFamily="34" charset="0"/>
              </a:rPr>
              <a:t>EXPLORING EMPLOYEE PERFORMANCE AND SATISFACTION IN HR EMPLOYEE DATASET</a:t>
            </a:r>
            <a:endParaRPr lang="en-IN" sz="6000" dirty="0">
              <a:latin typeface="Agency FB" panose="020B0503020202020204" pitchFamily="34" charset="0"/>
            </a:endParaRPr>
          </a:p>
        </p:txBody>
      </p:sp>
      <p:pic>
        <p:nvPicPr>
          <p:cNvPr id="6" name="Picture 5" descr="A person holding a phone and a device&#10;&#10;AI-generated content may be incorrect.">
            <a:extLst>
              <a:ext uri="{FF2B5EF4-FFF2-40B4-BE49-F238E27FC236}">
                <a16:creationId xmlns:a16="http://schemas.microsoft.com/office/drawing/2014/main" id="{45A3C219-2A26-F661-CBFB-2C50B2B98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502275"/>
            <a:ext cx="20104100" cy="58229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362BC0-F18D-B2F5-967C-067FF6138930}"/>
              </a:ext>
            </a:extLst>
          </p:cNvPr>
          <p:cNvSpPr txBox="1"/>
          <p:nvPr/>
        </p:nvSpPr>
        <p:spPr>
          <a:xfrm>
            <a:off x="14624050" y="2606675"/>
            <a:ext cx="4114800" cy="1817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dirty="0">
                <a:latin typeface="Agency FB" panose="020B0503020202020204" pitchFamily="34" charset="0"/>
              </a:rPr>
              <a:t>BY HARISH B</a:t>
            </a:r>
          </a:p>
          <a:p>
            <a:pPr>
              <a:lnSpc>
                <a:spcPct val="150000"/>
              </a:lnSpc>
            </a:pPr>
            <a:r>
              <a:rPr lang="en-IN" sz="4000" dirty="0">
                <a:latin typeface="Agency FB" panose="020B0503020202020204" pitchFamily="34" charset="0"/>
              </a:rPr>
              <a:t>JUNE-DADS</a:t>
            </a:r>
          </a:p>
        </p:txBody>
      </p:sp>
    </p:spTree>
    <p:extLst>
      <p:ext uri="{BB962C8B-B14F-4D97-AF65-F5344CB8AC3E}">
        <p14:creationId xmlns:p14="http://schemas.microsoft.com/office/powerpoint/2010/main" val="1953782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AF7D9245-B504-4188-43A6-87A169493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8250" y="2454275"/>
            <a:ext cx="14935200" cy="7848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A1B530-E852-AD2C-BDAA-4B55ED06F1CB}"/>
              </a:ext>
            </a:extLst>
          </p:cNvPr>
          <p:cNvSpPr txBox="1"/>
          <p:nvPr/>
        </p:nvSpPr>
        <p:spPr>
          <a:xfrm>
            <a:off x="3498850" y="168275"/>
            <a:ext cx="13106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b="1" i="0" dirty="0">
                <a:effectLst/>
                <a:latin typeface="system-ui"/>
              </a:rPr>
              <a:t>OUTLLIERS REPLACE</a:t>
            </a:r>
            <a:endParaRPr lang="en-IN" sz="9600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815144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753C6250-C97E-0F82-8BA2-3BA59BFF20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2450" y="2454275"/>
            <a:ext cx="16459200" cy="83058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4C8F22-A152-ACAB-B411-DF4F2DBA8542}"/>
              </a:ext>
            </a:extLst>
          </p:cNvPr>
          <p:cNvSpPr txBox="1"/>
          <p:nvPr/>
        </p:nvSpPr>
        <p:spPr>
          <a:xfrm>
            <a:off x="2813050" y="244475"/>
            <a:ext cx="14097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b="1" i="0" dirty="0">
                <a:effectLst/>
                <a:latin typeface="system-ui"/>
              </a:rPr>
              <a:t>OUTLLIERS AFTER REPLACE</a:t>
            </a:r>
            <a:endParaRPr lang="en-IN" sz="9600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264567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C9F9A9F-0BE7-66BB-CC19-34B7F5A578F1}"/>
              </a:ext>
            </a:extLst>
          </p:cNvPr>
          <p:cNvSpPr txBox="1"/>
          <p:nvPr/>
        </p:nvSpPr>
        <p:spPr>
          <a:xfrm>
            <a:off x="3194050" y="396875"/>
            <a:ext cx="13106400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1409"/>
              </a:lnSpc>
            </a:pPr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EXPLORATORY DATA ANALYSIS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568BAC-5726-9809-83C7-29BCDC1806FB}"/>
              </a:ext>
            </a:extLst>
          </p:cNvPr>
          <p:cNvSpPr txBox="1"/>
          <p:nvPr/>
        </p:nvSpPr>
        <p:spPr>
          <a:xfrm>
            <a:off x="1320353" y="2352286"/>
            <a:ext cx="7620000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000" b="1" spc="662" dirty="0">
                <a:latin typeface="Poppins"/>
                <a:ea typeface="Poppins"/>
                <a:cs typeface="Poppins"/>
                <a:sym typeface="Poppins"/>
              </a:rPr>
              <a:t>1.UNIVARIATE ANALYSIS</a:t>
            </a:r>
          </a:p>
        </p:txBody>
      </p:sp>
      <p:pic>
        <p:nvPicPr>
          <p:cNvPr id="19" name="Picture 18" descr="A graph of a graph of a graph&#10;&#10;AI-generated content may be incorrect.">
            <a:extLst>
              <a:ext uri="{FF2B5EF4-FFF2-40B4-BE49-F238E27FC236}">
                <a16:creationId xmlns:a16="http://schemas.microsoft.com/office/drawing/2014/main" id="{E7ACB785-CC7A-F08F-E2D2-C37D9B34E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0353" y="4049286"/>
            <a:ext cx="8706297" cy="4540483"/>
          </a:xfrm>
          <a:prstGeom prst="rect">
            <a:avLst/>
          </a:prstGeom>
        </p:spPr>
      </p:pic>
      <p:pic>
        <p:nvPicPr>
          <p:cNvPr id="23" name="Picture 22" descr="A graph with green bars&#10;&#10;AI-generated content may be incorrect.">
            <a:extLst>
              <a:ext uri="{FF2B5EF4-FFF2-40B4-BE49-F238E27FC236}">
                <a16:creationId xmlns:a16="http://schemas.microsoft.com/office/drawing/2014/main" id="{BCD53464-DEC4-9AE0-6D3E-E217718C8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85650" y="2352286"/>
            <a:ext cx="7182258" cy="374034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3604B27-497D-67C1-597E-58E382F17C33}"/>
              </a:ext>
            </a:extLst>
          </p:cNvPr>
          <p:cNvSpPr txBox="1"/>
          <p:nvPr/>
        </p:nvSpPr>
        <p:spPr>
          <a:xfrm>
            <a:off x="2616200" y="9093451"/>
            <a:ext cx="6400800" cy="529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2800" b="1" spc="662" dirty="0">
                <a:latin typeface="Poppins"/>
                <a:ea typeface="Poppins"/>
                <a:cs typeface="Poppins"/>
                <a:sym typeface="Poppins"/>
              </a:rPr>
              <a:t>EDUCATION FIELD COUNT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65BCC4-A13A-345D-AD46-7A2BBFED2052}"/>
              </a:ext>
            </a:extLst>
          </p:cNvPr>
          <p:cNvSpPr txBox="1"/>
          <p:nvPr/>
        </p:nvSpPr>
        <p:spPr>
          <a:xfrm>
            <a:off x="13328650" y="6721475"/>
            <a:ext cx="5715000" cy="978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2800" b="1" spc="662" dirty="0">
                <a:latin typeface="Poppins"/>
                <a:ea typeface="Poppins"/>
                <a:cs typeface="Poppins"/>
                <a:sym typeface="Poppins"/>
              </a:rPr>
              <a:t>NUMBER OF JOB ROLE BY EMPLOYEE COUNT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e chart with numbers and text&#10;&#10;AI-generated content may be incorrect.">
            <a:extLst>
              <a:ext uri="{FF2B5EF4-FFF2-40B4-BE49-F238E27FC236}">
                <a16:creationId xmlns:a16="http://schemas.microsoft.com/office/drawing/2014/main" id="{53498A1A-6700-5EC6-7A0D-9FAA019E5D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450" y="625475"/>
            <a:ext cx="6781800" cy="502920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1996CAF-7CB6-C991-2BBF-E00865443FB2}"/>
              </a:ext>
            </a:extLst>
          </p:cNvPr>
          <p:cNvSpPr txBox="1"/>
          <p:nvPr/>
        </p:nvSpPr>
        <p:spPr>
          <a:xfrm>
            <a:off x="8528050" y="1920875"/>
            <a:ext cx="5715000" cy="14271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2800" b="1" spc="662" dirty="0">
                <a:latin typeface="Poppins"/>
                <a:ea typeface="Poppins"/>
                <a:cs typeface="Poppins"/>
                <a:sym typeface="Poppins"/>
              </a:rPr>
              <a:t>DEPARTMENT WISE EMPLOYEE WORKING PERCENTAG </a:t>
            </a:r>
          </a:p>
        </p:txBody>
      </p:sp>
      <p:pic>
        <p:nvPicPr>
          <p:cNvPr id="18" name="Picture 17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FDCC6F0B-6C9B-F4B4-CF14-C45CFA3E36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5608" y="4194367"/>
            <a:ext cx="5715000" cy="6260908"/>
          </a:xfrm>
          <a:prstGeom prst="rect">
            <a:avLst/>
          </a:prstGeom>
        </p:spPr>
      </p:pic>
      <p:sp>
        <p:nvSpPr>
          <p:cNvPr id="19" name="TextBox 7">
            <a:extLst>
              <a:ext uri="{FF2B5EF4-FFF2-40B4-BE49-F238E27FC236}">
                <a16:creationId xmlns:a16="http://schemas.microsoft.com/office/drawing/2014/main" id="{26062778-D82D-3BA9-F12D-62D4ADCFC81D}"/>
              </a:ext>
            </a:extLst>
          </p:cNvPr>
          <p:cNvSpPr txBox="1"/>
          <p:nvPr/>
        </p:nvSpPr>
        <p:spPr>
          <a:xfrm>
            <a:off x="2736850" y="6881350"/>
            <a:ext cx="7467600" cy="8860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540"/>
              </a:lnSpc>
            </a:pPr>
            <a:r>
              <a:rPr lang="en-US" sz="2800" b="1" spc="662" dirty="0">
                <a:latin typeface="Poppins"/>
                <a:ea typeface="Poppins"/>
                <a:cs typeface="Poppins"/>
                <a:sym typeface="Poppins"/>
              </a:rPr>
              <a:t>COUNT OF JOB INVOLVEMENT</a:t>
            </a:r>
          </a:p>
          <a:p>
            <a:pPr algn="ctr">
              <a:lnSpc>
                <a:spcPts val="3540"/>
              </a:lnSpc>
            </a:pPr>
            <a:r>
              <a:rPr lang="en-US" sz="2800" b="1" spc="662" dirty="0">
                <a:latin typeface="Poppins"/>
                <a:ea typeface="Poppins"/>
                <a:cs typeface="Poppins"/>
                <a:sym typeface="Poppins"/>
              </a:rPr>
              <a:t>COUNT OF JOB SATISFACTION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showing a line of blue dots&#10;&#10;AI-generated content may be incorrect.">
            <a:extLst>
              <a:ext uri="{FF2B5EF4-FFF2-40B4-BE49-F238E27FC236}">
                <a16:creationId xmlns:a16="http://schemas.microsoft.com/office/drawing/2014/main" id="{D839773B-F377-309E-379D-939E5A54B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9050" y="2260500"/>
            <a:ext cx="7277384" cy="4654750"/>
          </a:xfrm>
          <a:prstGeom prst="rect">
            <a:avLst/>
          </a:prstGeom>
        </p:spPr>
      </p:pic>
      <p:pic>
        <p:nvPicPr>
          <p:cNvPr id="6" name="Picture 5" descr="A green and blue rectangular shapes&#10;&#10;AI-generated content may be incorrect.">
            <a:extLst>
              <a:ext uri="{FF2B5EF4-FFF2-40B4-BE49-F238E27FC236}">
                <a16:creationId xmlns:a16="http://schemas.microsoft.com/office/drawing/2014/main" id="{039F06B7-581B-528D-85B6-A0266F418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0368" y="5651500"/>
            <a:ext cx="7277384" cy="495955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00594B-3A4C-9E12-FE7B-4A6BB38D9484}"/>
              </a:ext>
            </a:extLst>
          </p:cNvPr>
          <p:cNvSpPr txBox="1"/>
          <p:nvPr/>
        </p:nvSpPr>
        <p:spPr>
          <a:xfrm>
            <a:off x="831850" y="1006475"/>
            <a:ext cx="7467600" cy="558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200" b="1" spc="662" dirty="0">
                <a:latin typeface="Poppins"/>
                <a:ea typeface="Poppins"/>
                <a:cs typeface="Poppins"/>
                <a:sym typeface="Poppins"/>
              </a:rPr>
              <a:t>2. BIVARIATE CHART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E5D137-1330-F016-C9B1-CAA143F8D833}"/>
              </a:ext>
            </a:extLst>
          </p:cNvPr>
          <p:cNvSpPr txBox="1"/>
          <p:nvPr/>
        </p:nvSpPr>
        <p:spPr>
          <a:xfrm>
            <a:off x="9290050" y="3596642"/>
            <a:ext cx="6400800" cy="991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200" b="1" i="0" dirty="0">
                <a:effectLst/>
                <a:latin typeface="system-ui"/>
              </a:rPr>
              <a:t>LINE PLOT FOR MONTHLY INCOME VS TOTAL WORKING YEARS</a:t>
            </a:r>
            <a:endParaRPr lang="en-US" sz="32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1D1EBB-2F0A-7982-A0B2-18B42B6A210D}"/>
              </a:ext>
            </a:extLst>
          </p:cNvPr>
          <p:cNvSpPr txBox="1"/>
          <p:nvPr/>
        </p:nvSpPr>
        <p:spPr>
          <a:xfrm>
            <a:off x="4832493" y="8553233"/>
            <a:ext cx="6400800" cy="991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200" b="1" i="0" dirty="0">
                <a:effectLst/>
                <a:latin typeface="system-ui"/>
              </a:rPr>
              <a:t>BAR PLOT FOR OVER TIME VS JOB SATISFACTION</a:t>
            </a:r>
            <a:endParaRPr lang="en-US" sz="32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859000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diagram of a business travel&#10;&#10;AI-generated content may be incorrect.">
            <a:extLst>
              <a:ext uri="{FF2B5EF4-FFF2-40B4-BE49-F238E27FC236}">
                <a16:creationId xmlns:a16="http://schemas.microsoft.com/office/drawing/2014/main" id="{9B3E5241-397C-9809-6C7C-2C34F8BEF2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2652" y="996712"/>
            <a:ext cx="7969660" cy="4635738"/>
          </a:xfrm>
          <a:prstGeom prst="rect">
            <a:avLst/>
          </a:prstGeom>
        </p:spPr>
      </p:pic>
      <p:pic>
        <p:nvPicPr>
          <p:cNvPr id="8" name="Picture 7" descr="A graph of a graph showing the average income by job role&#10;&#10;AI-generated content may be incorrect.">
            <a:extLst>
              <a:ext uri="{FF2B5EF4-FFF2-40B4-BE49-F238E27FC236}">
                <a16:creationId xmlns:a16="http://schemas.microsoft.com/office/drawing/2014/main" id="{A969C080-5883-97AE-3F9D-26CC17025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650" y="6188075"/>
            <a:ext cx="7760099" cy="4616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318143-1266-DB7E-9DA4-78721B8BFB58}"/>
              </a:ext>
            </a:extLst>
          </p:cNvPr>
          <p:cNvSpPr txBox="1"/>
          <p:nvPr/>
        </p:nvSpPr>
        <p:spPr>
          <a:xfrm>
            <a:off x="9899650" y="2587459"/>
            <a:ext cx="6400800" cy="1454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600" b="1" i="0" dirty="0">
                <a:effectLst/>
                <a:latin typeface="system-ui"/>
              </a:rPr>
              <a:t>BOX PLOT FOR BUSINESS TRAVEL VS DISTANCE FROM HOME.</a:t>
            </a:r>
            <a:endParaRPr lang="en-US" sz="36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582AC5-7C31-E0CA-7FA2-759810537B35}"/>
              </a:ext>
            </a:extLst>
          </p:cNvPr>
          <p:cNvSpPr txBox="1"/>
          <p:nvPr/>
        </p:nvSpPr>
        <p:spPr>
          <a:xfrm>
            <a:off x="4413250" y="8245475"/>
            <a:ext cx="6400800" cy="10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600" b="1" i="0" dirty="0">
                <a:effectLst/>
                <a:latin typeface="system-ui"/>
              </a:rPr>
              <a:t>BAR PLOT FOR JOB ROLE VS MONTHLY INCOME.</a:t>
            </a:r>
            <a:endParaRPr lang="en-US" sz="36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381099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64ED04B2-BF4C-C28D-D426-FAE292B20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50" y="1692275"/>
            <a:ext cx="11048999" cy="70104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40754B6-6DDA-30B7-E4C8-3F91BCBD51EB}"/>
              </a:ext>
            </a:extLst>
          </p:cNvPr>
          <p:cNvSpPr txBox="1"/>
          <p:nvPr/>
        </p:nvSpPr>
        <p:spPr>
          <a:xfrm>
            <a:off x="6242050" y="9007475"/>
            <a:ext cx="6400800" cy="10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600" b="1" i="0" dirty="0">
                <a:effectLst/>
                <a:latin typeface="system-ui"/>
              </a:rPr>
              <a:t>HEAT MAP FOR HR EMPLOYEE DATA'S NUMERICAL COLUMNS</a:t>
            </a:r>
            <a:endParaRPr lang="en-US" sz="36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CD9090-EE54-8F05-BE94-1EF0123F6C18}"/>
              </a:ext>
            </a:extLst>
          </p:cNvPr>
          <p:cNvSpPr txBox="1"/>
          <p:nvPr/>
        </p:nvSpPr>
        <p:spPr>
          <a:xfrm>
            <a:off x="1217613" y="342280"/>
            <a:ext cx="10048874" cy="5438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200" b="1" spc="662" dirty="0">
                <a:latin typeface="Poppins"/>
                <a:ea typeface="Poppins"/>
                <a:cs typeface="Poppins"/>
                <a:sym typeface="Poppins"/>
              </a:rPr>
              <a:t>3.MULTIVARAITE ANALYSIS</a:t>
            </a:r>
          </a:p>
        </p:txBody>
      </p:sp>
    </p:spTree>
    <p:extLst>
      <p:ext uri="{BB962C8B-B14F-4D97-AF65-F5344CB8AC3E}">
        <p14:creationId xmlns:p14="http://schemas.microsoft.com/office/powerpoint/2010/main" val="39490144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C2AD7A3-BD9D-46D5-C60E-40FE85B7BEA2}"/>
              </a:ext>
            </a:extLst>
          </p:cNvPr>
          <p:cNvSpPr txBox="1"/>
          <p:nvPr/>
        </p:nvSpPr>
        <p:spPr>
          <a:xfrm>
            <a:off x="1212850" y="2214301"/>
            <a:ext cx="9525000" cy="55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600" b="1" i="0" dirty="0">
                <a:effectLst/>
                <a:latin typeface="system-ui"/>
              </a:rPr>
              <a:t>1.ONE-SAMPLE T-TEST FOR MONTHLY INCOME</a:t>
            </a:r>
            <a:endParaRPr lang="en-US" sz="36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D432A-92AB-8E61-1EF7-5E16AD5D3AB0}"/>
              </a:ext>
            </a:extLst>
          </p:cNvPr>
          <p:cNvSpPr txBox="1"/>
          <p:nvPr/>
        </p:nvSpPr>
        <p:spPr>
          <a:xfrm>
            <a:off x="3422650" y="168275"/>
            <a:ext cx="1371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9600" b="1" i="0" dirty="0">
                <a:effectLst/>
                <a:latin typeface="system-ui"/>
              </a:rPr>
              <a:t>HYPOTHESIS TESTING</a:t>
            </a:r>
          </a:p>
        </p:txBody>
      </p:sp>
      <p:pic>
        <p:nvPicPr>
          <p:cNvPr id="6" name="Picture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850B7E5-D43F-F20C-D911-AEF9F66B25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0" y="3422535"/>
            <a:ext cx="14706600" cy="733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94816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54BCA6F-2E2C-AFFE-8DFF-1B9662D469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850" y="2911475"/>
            <a:ext cx="11049000" cy="7239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6BCE6-B523-55EA-02BB-11F072F10E04}"/>
              </a:ext>
            </a:extLst>
          </p:cNvPr>
          <p:cNvSpPr txBox="1"/>
          <p:nvPr/>
        </p:nvSpPr>
        <p:spPr>
          <a:xfrm>
            <a:off x="1822450" y="1387475"/>
            <a:ext cx="6400800" cy="55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IN" sz="3600" b="1" i="0" dirty="0">
                <a:effectLst/>
                <a:latin typeface="system-ui"/>
              </a:rPr>
              <a:t>2.ONE-SAMPLE Z-TEST FOR AGE</a:t>
            </a:r>
            <a:endParaRPr lang="en-US" sz="36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Picture 4" descr="A number and text on a white background&#10;&#10;AI-generated content may be incorrect.">
            <a:extLst>
              <a:ext uri="{FF2B5EF4-FFF2-40B4-BE49-F238E27FC236}">
                <a16:creationId xmlns:a16="http://schemas.microsoft.com/office/drawing/2014/main" id="{5720BB2C-4BA7-6775-372B-02E1F668CB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66650" y="4587875"/>
            <a:ext cx="693420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5986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42A164-0E95-67D6-31B6-EDE0F2663EC8}"/>
              </a:ext>
            </a:extLst>
          </p:cNvPr>
          <p:cNvSpPr txBox="1"/>
          <p:nvPr/>
        </p:nvSpPr>
        <p:spPr>
          <a:xfrm>
            <a:off x="2279650" y="1387475"/>
            <a:ext cx="11887200" cy="556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540"/>
              </a:lnSpc>
            </a:pPr>
            <a:r>
              <a:rPr lang="en-US" sz="3600" b="1" i="0" dirty="0">
                <a:effectLst/>
                <a:latin typeface="system-ui"/>
              </a:rPr>
              <a:t>3.ONE-WAY ANOVA FOR JOB ROLE AND YEARS AT COMPANY</a:t>
            </a:r>
            <a:endParaRPr lang="en-US" sz="3600" b="1" spc="662" dirty="0">
              <a:solidFill>
                <a:srgbClr val="151A2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B5D1E652-D0DD-AAC1-133B-968C3E63D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0" y="2454275"/>
            <a:ext cx="15392400" cy="78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90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/>
          <p:nvPr/>
        </p:nvSpPr>
        <p:spPr>
          <a:xfrm>
            <a:off x="10509250" y="320675"/>
            <a:ext cx="9420041" cy="10668000"/>
          </a:xfrm>
          <a:custGeom>
            <a:avLst/>
            <a:gdLst/>
            <a:ahLst/>
            <a:cxnLst/>
            <a:rect l="l" t="t" r="r" b="b"/>
            <a:pathLst>
              <a:path w="12146280" h="9507855">
                <a:moveTo>
                  <a:pt x="12146225" y="9507562"/>
                </a:moveTo>
                <a:lnTo>
                  <a:pt x="0" y="9507562"/>
                </a:lnTo>
                <a:lnTo>
                  <a:pt x="0" y="0"/>
                </a:lnTo>
                <a:lnTo>
                  <a:pt x="12146225" y="0"/>
                </a:lnTo>
                <a:lnTo>
                  <a:pt x="12146225" y="9507562"/>
                </a:lnTo>
                <a:close/>
              </a:path>
            </a:pathLst>
          </a:custGeom>
          <a:solidFill>
            <a:srgbClr val="0F414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890250" y="812800"/>
            <a:ext cx="7924800" cy="962417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WHAT?</a:t>
            </a:r>
            <a:b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collection of HR employee records with details on demographics, job roles, satisfaction, and performance.</a:t>
            </a:r>
          </a:p>
          <a:p>
            <a:pPr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ANALYZE?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factors driving employee attrition and retention.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links between salary, satisfaction, and job level.</a:t>
            </a:r>
          </a:p>
          <a:p>
            <a:pPr>
              <a:lnSpc>
                <a:spcPct val="150000"/>
              </a:lnSpc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WE SHOW?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drivers of employee attrition and performance.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between HR factors like income, age, and job level.</a:t>
            </a:r>
          </a:p>
        </p:txBody>
      </p:sp>
      <p:pic>
        <p:nvPicPr>
          <p:cNvPr id="23" name="Picture 22" descr="A hand touching a screen with icons&#10;&#10;AI-generated content may be incorrect.">
            <a:extLst>
              <a:ext uri="{FF2B5EF4-FFF2-40B4-BE49-F238E27FC236}">
                <a16:creationId xmlns:a16="http://schemas.microsoft.com/office/drawing/2014/main" id="{61BEA577-BBA6-2CA3-400F-83640758B0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650" y="1920875"/>
            <a:ext cx="9144000" cy="8001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398B-98B4-1072-56C8-F079A3DF9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450" y="320675"/>
            <a:ext cx="8001000" cy="941412"/>
          </a:xfrm>
        </p:spPr>
        <p:txBody>
          <a:bodyPr>
            <a:noAutofit/>
          </a:bodyPr>
          <a:lstStyle/>
          <a:p>
            <a:r>
              <a:rPr lang="en-US" sz="9600" dirty="0"/>
              <a:t>CONCLUSION</a:t>
            </a:r>
            <a:endParaRPr lang="en-IN" sz="96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4AEE22-4AA7-2466-5954-2457A8082A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584450" y="1273584"/>
            <a:ext cx="15773400" cy="98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quality improved after removing duplicates, handling missing values,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treating outliers—making analys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</a:rPr>
              <a:t>i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 reliable. 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Income and career progression are linked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</a:rPr>
              <a:t>. M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onthly income rises with job level and total working years. 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 role shows clear pay differences; departments vary in employee distribution and engagement metrics. </a:t>
            </a:r>
          </a:p>
          <a:p>
            <a:pPr marR="0" lvl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Hypothesis tests (t-test, z-test, ANOVA) indicate significant differences in key factors like income, age, and tenure across roles—useful for targeted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 </a:t>
            </a:r>
            <a:r>
              <a:rPr lang="en-US" altLang="en-US" sz="3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policies. </a:t>
            </a:r>
          </a:p>
        </p:txBody>
      </p:sp>
    </p:spTree>
    <p:extLst>
      <p:ext uri="{BB962C8B-B14F-4D97-AF65-F5344CB8AC3E}">
        <p14:creationId xmlns:p14="http://schemas.microsoft.com/office/powerpoint/2010/main" val="1674224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5BE1D9-3B54-1C04-43CE-2FDFAF369D1D}"/>
              </a:ext>
            </a:extLst>
          </p:cNvPr>
          <p:cNvSpPr txBox="1"/>
          <p:nvPr/>
        </p:nvSpPr>
        <p:spPr>
          <a:xfrm>
            <a:off x="4718050" y="4546679"/>
            <a:ext cx="120396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>
                <a:solidFill>
                  <a:srgbClr val="FFC000"/>
                </a:solidFill>
              </a:rPr>
              <a:t>THANK YOU 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EC8E1F9-D6DE-176F-2F92-9678E8A19A95}"/>
              </a:ext>
            </a:extLst>
          </p:cNvPr>
          <p:cNvSpPr txBox="1"/>
          <p:nvPr/>
        </p:nvSpPr>
        <p:spPr>
          <a:xfrm>
            <a:off x="831850" y="396875"/>
            <a:ext cx="69342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INTRODUCTION</a:t>
            </a:r>
            <a:endParaRPr lang="en-IN" dirty="0"/>
          </a:p>
        </p:txBody>
      </p:sp>
      <p:pic>
        <p:nvPicPr>
          <p:cNvPr id="13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52050" y="701675"/>
            <a:ext cx="10052049" cy="9906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9095BEE-62D0-4246-CF17-21408658FA8E}"/>
              </a:ext>
            </a:extLst>
          </p:cNvPr>
          <p:cNvSpPr txBox="1"/>
          <p:nvPr/>
        </p:nvSpPr>
        <p:spPr>
          <a:xfrm>
            <a:off x="1060450" y="2378075"/>
            <a:ext cx="8991600" cy="8463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Total Records</a:t>
            </a:r>
          </a:p>
          <a:p>
            <a:r>
              <a:rPr lang="en-US" sz="3200" dirty="0"/>
              <a:t>1,400+ employee records</a:t>
            </a:r>
          </a:p>
          <a:p>
            <a:endParaRPr lang="en-US" sz="3200" dirty="0"/>
          </a:p>
          <a:p>
            <a:r>
              <a:rPr lang="en-US" sz="3200" b="1" dirty="0"/>
              <a:t>Key Features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Age, Education, Job Role, Job Level, Monthly Income, Job Satisfaction, Environment Satisfaction, Job Involvement, Performance Rating, Years at Company, Number of Companies Worked</a:t>
            </a:r>
          </a:p>
          <a:p>
            <a:endParaRPr lang="en-US" sz="3200" dirty="0"/>
          </a:p>
          <a:p>
            <a:r>
              <a:rPr lang="en-US" sz="3200" b="1" dirty="0"/>
              <a:t>Employee Characteristics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Includes demographic details (age, education, experience)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Covers job-related aspects (role, level, income, satisfaction)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Information on performance, promotions, and work history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9E4F24C-4BA2-DE6D-977C-9E40D1A485DA}"/>
              </a:ext>
            </a:extLst>
          </p:cNvPr>
          <p:cNvSpPr txBox="1"/>
          <p:nvPr/>
        </p:nvSpPr>
        <p:spPr>
          <a:xfrm>
            <a:off x="5327650" y="168275"/>
            <a:ext cx="10048874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1409"/>
              </a:lnSpc>
            </a:pPr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DATASET</a:t>
            </a:r>
            <a:r>
              <a:rPr lang="en-US" sz="9600" dirty="0">
                <a:solidFill>
                  <a:srgbClr val="151A2C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OVERVIEW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5FBA9F-F22E-E312-F249-83316E439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050" y="2225675"/>
            <a:ext cx="16306800" cy="8686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5">
            <a:extLst>
              <a:ext uri="{FF2B5EF4-FFF2-40B4-BE49-F238E27FC236}">
                <a16:creationId xmlns:a16="http://schemas.microsoft.com/office/drawing/2014/main" id="{5BFF9264-CE88-A25E-5AE5-700FC796B687}"/>
              </a:ext>
            </a:extLst>
          </p:cNvPr>
          <p:cNvGrpSpPr/>
          <p:nvPr/>
        </p:nvGrpSpPr>
        <p:grpSpPr>
          <a:xfrm>
            <a:off x="-143686" y="6068290"/>
            <a:ext cx="19627106" cy="5237886"/>
            <a:chOff x="0" y="-123825"/>
            <a:chExt cx="5169279" cy="1379526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CA5E1182-4B1B-25C6-60BD-A59DA8D5BABB}"/>
                </a:ext>
              </a:extLst>
            </p:cNvPr>
            <p:cNvSpPr/>
            <p:nvPr/>
          </p:nvSpPr>
          <p:spPr>
            <a:xfrm>
              <a:off x="277000" y="106449"/>
              <a:ext cx="4892279" cy="1149252"/>
            </a:xfrm>
            <a:custGeom>
              <a:avLst/>
              <a:gdLst/>
              <a:ahLst/>
              <a:cxnLst/>
              <a:rect l="l" t="t" r="r" b="b"/>
              <a:pathLst>
                <a:path w="4892279" h="1149252">
                  <a:moveTo>
                    <a:pt x="0" y="0"/>
                  </a:moveTo>
                  <a:lnTo>
                    <a:pt x="4892279" y="0"/>
                  </a:lnTo>
                  <a:lnTo>
                    <a:pt x="4892279" y="1149252"/>
                  </a:lnTo>
                  <a:lnTo>
                    <a:pt x="0" y="1149252"/>
                  </a:lnTo>
                  <a:close/>
                </a:path>
              </a:pathLst>
            </a:custGeom>
            <a:gradFill rotWithShape="1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3" name="TextBox 7">
              <a:extLst>
                <a:ext uri="{FF2B5EF4-FFF2-40B4-BE49-F238E27FC236}">
                  <a16:creationId xmlns:a16="http://schemas.microsoft.com/office/drawing/2014/main" id="{754AFE58-4C7A-156E-8F47-7209B59565CB}"/>
                </a:ext>
              </a:extLst>
            </p:cNvPr>
            <p:cNvSpPr txBox="1"/>
            <p:nvPr/>
          </p:nvSpPr>
          <p:spPr>
            <a:xfrm>
              <a:off x="0" y="-123825"/>
              <a:ext cx="4892279" cy="12730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/>
            </a:p>
          </p:txBody>
        </p:sp>
      </p:grpSp>
      <p:grpSp>
        <p:nvGrpSpPr>
          <p:cNvPr id="14" name="Group 14">
            <a:extLst>
              <a:ext uri="{FF2B5EF4-FFF2-40B4-BE49-F238E27FC236}">
                <a16:creationId xmlns:a16="http://schemas.microsoft.com/office/drawing/2014/main" id="{30137DD6-B69E-48A4-5532-A70DED236876}"/>
              </a:ext>
            </a:extLst>
          </p:cNvPr>
          <p:cNvGrpSpPr/>
          <p:nvPr/>
        </p:nvGrpSpPr>
        <p:grpSpPr>
          <a:xfrm>
            <a:off x="1240927" y="2381451"/>
            <a:ext cx="5539196" cy="6844536"/>
            <a:chOff x="0" y="-123825"/>
            <a:chExt cx="1458883" cy="1459054"/>
          </a:xfrm>
        </p:grpSpPr>
        <p:sp>
          <p:nvSpPr>
            <p:cNvPr id="15" name="Freeform 15">
              <a:extLst>
                <a:ext uri="{FF2B5EF4-FFF2-40B4-BE49-F238E27FC236}">
                  <a16:creationId xmlns:a16="http://schemas.microsoft.com/office/drawing/2014/main" id="{8A0766AE-9EB3-0B22-5C8F-6A4F3892BF3D}"/>
                </a:ext>
              </a:extLst>
            </p:cNvPr>
            <p:cNvSpPr/>
            <p:nvPr/>
          </p:nvSpPr>
          <p:spPr>
            <a:xfrm>
              <a:off x="0" y="20217"/>
              <a:ext cx="1458883" cy="1315012"/>
            </a:xfrm>
            <a:custGeom>
              <a:avLst/>
              <a:gdLst/>
              <a:ahLst/>
              <a:cxnLst/>
              <a:rect l="l" t="t" r="r" b="b"/>
              <a:pathLst>
                <a:path w="1371211" h="1191187">
                  <a:moveTo>
                    <a:pt x="0" y="0"/>
                  </a:moveTo>
                  <a:lnTo>
                    <a:pt x="1371211" y="0"/>
                  </a:lnTo>
                  <a:lnTo>
                    <a:pt x="1371211" y="1191187"/>
                  </a:lnTo>
                  <a:lnTo>
                    <a:pt x="0" y="1191187"/>
                  </a:ln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 algn="just"/>
              <a:endPara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just"/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Missing Values</a:t>
              </a:r>
            </a:p>
            <a:p>
              <a:pPr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Filled missing values in education, job satisfaction, environment satisfaction with mode.</a:t>
              </a:r>
            </a:p>
            <a:p>
              <a:pPr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Used median for age, income, years at company.</a:t>
              </a:r>
            </a:p>
            <a:p>
              <a:pPr algn="just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For categorical columns like job role, filled using most frequent category</a:t>
              </a:r>
            </a:p>
            <a:p>
              <a:pPr algn="just"/>
              <a:endPara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" name="TextBox 16">
              <a:extLst>
                <a:ext uri="{FF2B5EF4-FFF2-40B4-BE49-F238E27FC236}">
                  <a16:creationId xmlns:a16="http://schemas.microsoft.com/office/drawing/2014/main" id="{F0F06436-7A0B-9C71-8847-B43CE3A06DF3}"/>
                </a:ext>
              </a:extLst>
            </p:cNvPr>
            <p:cNvSpPr txBox="1"/>
            <p:nvPr/>
          </p:nvSpPr>
          <p:spPr>
            <a:xfrm>
              <a:off x="0" y="-123825"/>
              <a:ext cx="1371211" cy="1315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226F49B-FB2B-C907-5E6D-ABE195AE3FF3}"/>
              </a:ext>
            </a:extLst>
          </p:cNvPr>
          <p:cNvSpPr txBox="1"/>
          <p:nvPr/>
        </p:nvSpPr>
        <p:spPr>
          <a:xfrm>
            <a:off x="4489450" y="521516"/>
            <a:ext cx="10125074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ts val="11409"/>
              </a:lnSpc>
              <a:spcBef>
                <a:spcPct val="0"/>
              </a:spcBef>
            </a:pPr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DATA</a:t>
            </a:r>
            <a:r>
              <a:rPr lang="en-US" sz="9600" dirty="0">
                <a:solidFill>
                  <a:srgbClr val="151A2C"/>
                </a:solidFill>
                <a:latin typeface="Staatliches"/>
                <a:ea typeface="Staatliches"/>
                <a:cs typeface="Staatliches"/>
                <a:sym typeface="Staatliches"/>
              </a:rPr>
              <a:t> </a:t>
            </a:r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CLEANING</a:t>
            </a:r>
          </a:p>
        </p:txBody>
      </p:sp>
      <p:grpSp>
        <p:nvGrpSpPr>
          <p:cNvPr id="19" name="Group 14">
            <a:extLst>
              <a:ext uri="{FF2B5EF4-FFF2-40B4-BE49-F238E27FC236}">
                <a16:creationId xmlns:a16="http://schemas.microsoft.com/office/drawing/2014/main" id="{EA25C366-B662-A9F4-8D09-524C7307BDE1}"/>
              </a:ext>
            </a:extLst>
          </p:cNvPr>
          <p:cNvGrpSpPr/>
          <p:nvPr/>
        </p:nvGrpSpPr>
        <p:grpSpPr>
          <a:xfrm>
            <a:off x="7605044" y="3057163"/>
            <a:ext cx="5539196" cy="6168823"/>
            <a:chOff x="0" y="0"/>
            <a:chExt cx="1371211" cy="1191187"/>
          </a:xfrm>
        </p:grpSpPr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46AA0E67-D8D5-3F29-1D86-B48F7B160259}"/>
                </a:ext>
              </a:extLst>
            </p:cNvPr>
            <p:cNvSpPr/>
            <p:nvPr/>
          </p:nvSpPr>
          <p:spPr>
            <a:xfrm>
              <a:off x="0" y="0"/>
              <a:ext cx="1371211" cy="1191187"/>
            </a:xfrm>
            <a:custGeom>
              <a:avLst/>
              <a:gdLst/>
              <a:ahLst/>
              <a:cxnLst/>
              <a:rect l="l" t="t" r="r" b="b"/>
              <a:pathLst>
                <a:path w="1371211" h="1191187">
                  <a:moveTo>
                    <a:pt x="0" y="0"/>
                  </a:moveTo>
                  <a:lnTo>
                    <a:pt x="1371211" y="0"/>
                  </a:lnTo>
                  <a:lnTo>
                    <a:pt x="1371211" y="1191187"/>
                  </a:lnTo>
                  <a:lnTo>
                    <a:pt x="0" y="1191187"/>
                  </a:ln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>
                <a:lnSpc>
                  <a:spcPct val="200000"/>
                </a:lnSpc>
              </a:pP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Handling Inconsistent Values</a:t>
              </a:r>
            </a:p>
            <a:p>
              <a:pPr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Replaced 0 or negative values in income, years worked with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NaN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.</a:t>
              </a:r>
            </a:p>
            <a:p>
              <a:pPr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Standardized categorical labels (e.g., "Sales Exec" → "Sales Executive").</a:t>
              </a:r>
            </a:p>
            <a:p>
              <a:pPr>
                <a:lnSpc>
                  <a:spcPct val="20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Converted binary fields (e.g., Attrition, </a:t>
              </a: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OverTime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 into Yes/No.</a:t>
              </a:r>
            </a:p>
            <a:p>
              <a:pPr>
                <a:lnSpc>
                  <a:spcPct val="200000"/>
                </a:lnSpc>
              </a:pPr>
              <a:endPara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TextBox 16">
              <a:extLst>
                <a:ext uri="{FF2B5EF4-FFF2-40B4-BE49-F238E27FC236}">
                  <a16:creationId xmlns:a16="http://schemas.microsoft.com/office/drawing/2014/main" id="{A7194E3F-0252-458C-E490-74A21BD89789}"/>
                </a:ext>
              </a:extLst>
            </p:cNvPr>
            <p:cNvSpPr txBox="1"/>
            <p:nvPr/>
          </p:nvSpPr>
          <p:spPr>
            <a:xfrm>
              <a:off x="0" y="-123825"/>
              <a:ext cx="1371211" cy="1315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/>
            </a:p>
          </p:txBody>
        </p:sp>
      </p:grpSp>
      <p:grpSp>
        <p:nvGrpSpPr>
          <p:cNvPr id="22" name="Group 14">
            <a:extLst>
              <a:ext uri="{FF2B5EF4-FFF2-40B4-BE49-F238E27FC236}">
                <a16:creationId xmlns:a16="http://schemas.microsoft.com/office/drawing/2014/main" id="{BDBDF18D-A155-C342-D3BF-3D020CE729A7}"/>
              </a:ext>
            </a:extLst>
          </p:cNvPr>
          <p:cNvGrpSpPr/>
          <p:nvPr/>
        </p:nvGrpSpPr>
        <p:grpSpPr>
          <a:xfrm>
            <a:off x="13969161" y="2509518"/>
            <a:ext cx="5206316" cy="6716467"/>
            <a:chOff x="0" y="-123825"/>
            <a:chExt cx="1371211" cy="1330362"/>
          </a:xfrm>
        </p:grpSpPr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2A97AF8E-7E09-EA66-30F2-D617BF22DB52}"/>
                </a:ext>
              </a:extLst>
            </p:cNvPr>
            <p:cNvSpPr/>
            <p:nvPr/>
          </p:nvSpPr>
          <p:spPr>
            <a:xfrm>
              <a:off x="0" y="-9248"/>
              <a:ext cx="1371211" cy="1215785"/>
            </a:xfrm>
            <a:custGeom>
              <a:avLst/>
              <a:gdLst/>
              <a:ahLst/>
              <a:cxnLst/>
              <a:rect l="l" t="t" r="r" b="b"/>
              <a:pathLst>
                <a:path w="1371211" h="1191187">
                  <a:moveTo>
                    <a:pt x="0" y="0"/>
                  </a:moveTo>
                  <a:lnTo>
                    <a:pt x="1371211" y="0"/>
                  </a:lnTo>
                  <a:lnTo>
                    <a:pt x="1371211" y="1191187"/>
                  </a:lnTo>
                  <a:lnTo>
                    <a:pt x="0" y="1191187"/>
                  </a:lnTo>
                  <a:close/>
                </a:path>
              </a:pathLst>
            </a:custGeom>
            <a:gradFill rotWithShape="1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  <p:txBody>
            <a:bodyPr/>
            <a:lstStyle/>
            <a:p>
              <a:pPr>
                <a:lnSpc>
                  <a:spcPct val="150000"/>
                </a:lnSpc>
              </a:pPr>
              <a:r>
                <a:rPr lang="en-US" sz="2800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Outlier Detection &amp; Treatment</a:t>
              </a: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Used boxplots &amp; IQR to detect extreme salary/age outliers.</a:t>
              </a: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Winsorized</a:t>
              </a: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extreme values in monthly income and years at company.</a:t>
              </a:r>
            </a:p>
            <a:p>
              <a:pPr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Ensured logical consistency (e.g., Years at company ≥ Years in current role).</a:t>
              </a:r>
            </a:p>
            <a:p>
              <a:pPr>
                <a:lnSpc>
                  <a:spcPct val="150000"/>
                </a:lnSpc>
              </a:pPr>
              <a:endParaRPr lang="en-IN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Box 16">
              <a:extLst>
                <a:ext uri="{FF2B5EF4-FFF2-40B4-BE49-F238E27FC236}">
                  <a16:creationId xmlns:a16="http://schemas.microsoft.com/office/drawing/2014/main" id="{546E7E09-385E-B9EE-797D-77854EF6CC9F}"/>
                </a:ext>
              </a:extLst>
            </p:cNvPr>
            <p:cNvSpPr txBox="1"/>
            <p:nvPr/>
          </p:nvSpPr>
          <p:spPr>
            <a:xfrm>
              <a:off x="0" y="-123825"/>
              <a:ext cx="1371211" cy="13150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EC8360-AB8E-34E3-0D95-EC0377C678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50" y="3063875"/>
            <a:ext cx="9372600" cy="7467599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C5F3BF3-9439-6683-C8C8-B8EA98C2B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7850" y="3063875"/>
            <a:ext cx="8686800" cy="74675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DC5206-AD56-6CE2-0C54-7F1191F0B0E7}"/>
              </a:ext>
            </a:extLst>
          </p:cNvPr>
          <p:cNvSpPr txBox="1"/>
          <p:nvPr/>
        </p:nvSpPr>
        <p:spPr>
          <a:xfrm>
            <a:off x="4489450" y="521516"/>
            <a:ext cx="10125074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ts val="11409"/>
              </a:lnSpc>
              <a:spcBef>
                <a:spcPct val="0"/>
              </a:spcBef>
            </a:pPr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DROP DUPLICATES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67500-74ED-6EA2-2D15-9CC993BA5D4B}"/>
              </a:ext>
            </a:extLst>
          </p:cNvPr>
          <p:cNvSpPr txBox="1"/>
          <p:nvPr/>
        </p:nvSpPr>
        <p:spPr>
          <a:xfrm>
            <a:off x="3270250" y="1955879"/>
            <a:ext cx="335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BEFORE</a:t>
            </a:r>
            <a:endParaRPr lang="en-IN" sz="6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693228-D458-98B9-3E79-C59581B89361}"/>
              </a:ext>
            </a:extLst>
          </p:cNvPr>
          <p:cNvSpPr txBox="1"/>
          <p:nvPr/>
        </p:nvSpPr>
        <p:spPr>
          <a:xfrm>
            <a:off x="13404850" y="1879017"/>
            <a:ext cx="335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AFTER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190790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2CC481-1E0A-211C-4B9C-FA01794D7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0050" y="2530475"/>
            <a:ext cx="16764000" cy="8077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397CD12-E976-6851-AF1F-A6CCD5C08030}"/>
              </a:ext>
            </a:extLst>
          </p:cNvPr>
          <p:cNvSpPr txBox="1"/>
          <p:nvPr/>
        </p:nvSpPr>
        <p:spPr>
          <a:xfrm>
            <a:off x="4489450" y="521516"/>
            <a:ext cx="10125074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>
              <a:lnSpc>
                <a:spcPts val="11409"/>
              </a:lnSpc>
              <a:spcBef>
                <a:spcPct val="0"/>
              </a:spcBef>
            </a:pPr>
            <a:r>
              <a:rPr lang="en-US" sz="9600" dirty="0">
                <a:latin typeface="Staatliches"/>
                <a:ea typeface="Staatliches"/>
                <a:cs typeface="Staatliches"/>
                <a:sym typeface="Staatliches"/>
              </a:rPr>
              <a:t>DROP COLUMNS</a:t>
            </a:r>
          </a:p>
        </p:txBody>
      </p:sp>
    </p:spTree>
    <p:extLst>
      <p:ext uri="{BB962C8B-B14F-4D97-AF65-F5344CB8AC3E}">
        <p14:creationId xmlns:p14="http://schemas.microsoft.com/office/powerpoint/2010/main" val="2638644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D6823F28-99C5-14F8-334E-61F146F1AC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50" y="3052762"/>
            <a:ext cx="9829800" cy="6248399"/>
          </a:xfrm>
          <a:prstGeom prst="rect">
            <a:avLst/>
          </a:prstGeom>
        </p:spPr>
      </p:pic>
      <p:pic>
        <p:nvPicPr>
          <p:cNvPr id="11" name="Picture 10" descr="A white screen with black text&#10;&#10;AI-generated content may be incorrect.">
            <a:extLst>
              <a:ext uri="{FF2B5EF4-FFF2-40B4-BE49-F238E27FC236}">
                <a16:creationId xmlns:a16="http://schemas.microsoft.com/office/drawing/2014/main" id="{A31FFBDF-8376-70EF-0555-09EA612B8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3084511"/>
            <a:ext cx="3733800" cy="6216649"/>
          </a:xfrm>
          <a:prstGeom prst="rect">
            <a:avLst/>
          </a:prstGeom>
        </p:spPr>
      </p:pic>
      <p:pic>
        <p:nvPicPr>
          <p:cNvPr id="13" name="Picture 1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AE97B6C2-D16D-6653-C505-591CCE964E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14650" y="3084511"/>
            <a:ext cx="3657600" cy="624839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5FBB97-F5CB-05FE-B221-350E2E858323}"/>
              </a:ext>
            </a:extLst>
          </p:cNvPr>
          <p:cNvSpPr txBox="1"/>
          <p:nvPr/>
        </p:nvSpPr>
        <p:spPr>
          <a:xfrm>
            <a:off x="4489450" y="521516"/>
            <a:ext cx="11582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D85527-68AA-D3CB-5789-12522858409B}"/>
              </a:ext>
            </a:extLst>
          </p:cNvPr>
          <p:cNvSpPr txBox="1"/>
          <p:nvPr/>
        </p:nvSpPr>
        <p:spPr>
          <a:xfrm>
            <a:off x="1022350" y="1944766"/>
            <a:ext cx="335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BEFORE</a:t>
            </a:r>
            <a:endParaRPr lang="en-IN" sz="66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232943-FCCE-864A-0449-F490C3EB4687}"/>
              </a:ext>
            </a:extLst>
          </p:cNvPr>
          <p:cNvSpPr txBox="1"/>
          <p:nvPr/>
        </p:nvSpPr>
        <p:spPr>
          <a:xfrm>
            <a:off x="15665450" y="1944766"/>
            <a:ext cx="33528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/>
              <a:t>AFTER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535676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EACE19-FF08-866B-9E2E-74A4F84A01EF}"/>
              </a:ext>
            </a:extLst>
          </p:cNvPr>
          <p:cNvSpPr txBox="1"/>
          <p:nvPr/>
        </p:nvSpPr>
        <p:spPr>
          <a:xfrm>
            <a:off x="3498850" y="168275"/>
            <a:ext cx="131064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9600" b="1" i="0" dirty="0">
                <a:effectLst/>
                <a:latin typeface="system-ui"/>
              </a:rPr>
              <a:t>OUTLLIERS IN A DATASET</a:t>
            </a:r>
            <a:endParaRPr lang="en-IN" sz="9600" b="0" i="0" dirty="0">
              <a:effectLst/>
              <a:latin typeface="system-ui"/>
            </a:endParaRPr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7BA95AB5-06F6-E318-3128-65FC017CA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9250" y="2378075"/>
            <a:ext cx="14630400" cy="78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848260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Depth</Template>
  <TotalTime>431</TotalTime>
  <Words>514</Words>
  <Application>Microsoft Office PowerPoint</Application>
  <PresentationFormat>Custom</PresentationFormat>
  <Paragraphs>72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Agency FB</vt:lpstr>
      <vt:lpstr>Arial</vt:lpstr>
      <vt:lpstr>Corbel</vt:lpstr>
      <vt:lpstr>Poppins</vt:lpstr>
      <vt:lpstr>Staatliches</vt:lpstr>
      <vt:lpstr>system-ui</vt:lpstr>
      <vt:lpstr>Times New Roman</vt:lpstr>
      <vt:lpstr>Wingdings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JDHARISH</dc:creator>
  <cp:lastModifiedBy>HARISH B</cp:lastModifiedBy>
  <cp:revision>10</cp:revision>
  <dcterms:created xsi:type="dcterms:W3CDTF">2025-08-17T07:56:48Z</dcterms:created>
  <dcterms:modified xsi:type="dcterms:W3CDTF">2025-08-20T05:40:37Z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2025-08-17T00:00:00Z</vt:filetime>
  </property>
  <property fmtid="{D5CDD505-2E9C-101B-9397-08002B2CF9AE}" pid="3" name="LastSaved">
    <vt:filetime>2025-08-17T00:00:00Z</vt:filetime>
  </property>
</Properties>
</file>