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8" r:id="rId2"/>
    <p:sldId id="269" r:id="rId3"/>
    <p:sldId id="270" r:id="rId4"/>
    <p:sldId id="271" r:id="rId5"/>
    <p:sldId id="272" r:id="rId6"/>
    <p:sldId id="273" r:id="rId7"/>
    <p:sldId id="274" r:id="rId8"/>
    <p:sldId id="275" r:id="rId9"/>
    <p:sldId id="276" r:id="rId10"/>
    <p:sldId id="277"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A0EA98-5831-4853-B862-C702E6EB345C}" type="slidenum">
              <a:rPr lang="en-US" smtClean="0"/>
              <a:t>7</a:t>
            </a:fld>
            <a:endParaRPr lang="en-US"/>
          </a:p>
        </p:txBody>
      </p:sp>
    </p:spTree>
    <p:extLst>
      <p:ext uri="{BB962C8B-B14F-4D97-AF65-F5344CB8AC3E}">
        <p14:creationId xmlns:p14="http://schemas.microsoft.com/office/powerpoint/2010/main" val="270696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A0EA98-5831-4853-B862-C702E6EB345C}" type="slidenum">
              <a:rPr lang="en-US" smtClean="0"/>
              <a:t>9</a:t>
            </a:fld>
            <a:endParaRPr lang="en-US"/>
          </a:p>
        </p:txBody>
      </p:sp>
    </p:spTree>
    <p:extLst>
      <p:ext uri="{BB962C8B-B14F-4D97-AF65-F5344CB8AC3E}">
        <p14:creationId xmlns:p14="http://schemas.microsoft.com/office/powerpoint/2010/main" val="380099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8113" y="766763"/>
            <a:ext cx="6823075" cy="383857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94" name="Holder 3"/>
          <p:cNvSpPr>
            <a:spLocks noGrp="1"/>
          </p:cNvSpPr>
          <p:nvPr>
            <p:ph type="body" idx="1"/>
          </p:nvPr>
        </p:nvSpPr>
        <p:spPr/>
        <p:txBody>
          <a:bodyPr lIns="0" tIns="0" rIns="0" bIns="0"/>
          <a:lstStyle/>
          <a:p>
            <a:endParaRPr/>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9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706"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3583940" y="1737995"/>
            <a:ext cx="6393815" cy="755335"/>
          </a:xfrm>
          <a:prstGeom prst="rect">
            <a:avLst/>
          </a:prstGeom>
        </p:spPr>
        <p:txBody>
          <a:bodyPr vert="horz" wrap="square" lIns="0" tIns="16510" rIns="0" bIns="0" rtlCol="0">
            <a:spAutoFit/>
          </a:bodyPr>
          <a:lstStyle/>
          <a:p>
            <a:pPr marL="2870835" indent="0">
              <a:lnSpc>
                <a:spcPct val="100000"/>
              </a:lnSpc>
              <a:spcBef>
                <a:spcPts val="130"/>
              </a:spcBef>
              <a:buNone/>
            </a:pPr>
            <a:r>
              <a:rPr lang="en-GB" altLang="zh-CN" sz="4800" dirty="0"/>
              <a:t>HARISH.S</a:t>
            </a:r>
            <a:endParaRPr lang="zh-CN" altLang="en-US" sz="4800" dirty="0"/>
          </a:p>
        </p:txBody>
      </p:sp>
      <p:sp>
        <p:nvSpPr>
          <p:cNvPr id="1048601" name="object 8"/>
          <p:cNvSpPr txBox="1"/>
          <p:nvPr/>
        </p:nvSpPr>
        <p:spPr>
          <a:xfrm>
            <a:off x="6484620" y="2821305"/>
            <a:ext cx="2740660" cy="44323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2097152" name="object 9"/>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p:nvPr/>
        </p:nvPicPr>
        <p:blipFill>
          <a:blip r:embed="rId3"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350200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2" name="Text Box 1048691"/>
          <p:cNvSpPr txBox="1"/>
          <p:nvPr/>
        </p:nvSpPr>
        <p:spPr>
          <a:xfrm>
            <a:off x="0" y="838200"/>
            <a:ext cx="12019280" cy="6178550"/>
          </a:xfrm>
          <a:prstGeom prst="rect">
            <a:avLst/>
          </a:prstGeom>
        </p:spPr>
        <p:txBody>
          <a:bodyPr wrap="square" rtlCol="0">
            <a:noAutofit/>
          </a:bodyPr>
          <a:lstStyle/>
          <a:p>
            <a:endParaRPr lang="en-IN" sz="2800" dirty="0">
              <a:solidFill>
                <a:srgbClr val="000000"/>
              </a:solidFill>
            </a:endParaRPr>
          </a:p>
        </p:txBody>
      </p:sp>
      <p:sp>
        <p:nvSpPr>
          <p:cNvPr id="2" name="TextBox 1">
            <a:extLst>
              <a:ext uri="{FF2B5EF4-FFF2-40B4-BE49-F238E27FC236}">
                <a16:creationId xmlns:a16="http://schemas.microsoft.com/office/drawing/2014/main" id="{378A1F24-D5F6-A217-5D76-CFAFDBCC2B41}"/>
              </a:ext>
            </a:extLst>
          </p:cNvPr>
          <p:cNvSpPr txBox="1"/>
          <p:nvPr/>
        </p:nvSpPr>
        <p:spPr>
          <a:xfrm>
            <a:off x="914400" y="1695450"/>
            <a:ext cx="8896350" cy="2246769"/>
          </a:xfrm>
          <a:prstGeom prst="rect">
            <a:avLst/>
          </a:prstGeom>
          <a:noFill/>
        </p:spPr>
        <p:txBody>
          <a:bodyPr wrap="square" rtlCol="0">
            <a:spAutoFit/>
          </a:bodyPr>
          <a:lstStyle/>
          <a:p>
            <a:r>
              <a:rPr lang="en-US" sz="2800" dirty="0"/>
              <a:t>The results of sentiment analysis in product reviews provide a comprehensive understanding of customer sentiment, actionable insights for product improvement and marketing strategies, and competitive intelligence to drive business success.</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4" name="object 18"/>
          <p:cNvGrpSpPr/>
          <p:nvPr/>
        </p:nvGrpSpPr>
        <p:grpSpPr>
          <a:xfrm>
            <a:off x="466725" y="6410325"/>
            <a:ext cx="3705225" cy="295275"/>
            <a:chOff x="466725" y="6410325"/>
            <a:chExt cx="3705225" cy="295275"/>
          </a:xfrm>
        </p:grpSpPr>
        <p:pic>
          <p:nvPicPr>
            <p:cNvPr id="2097153" name="object 19"/>
            <p:cNvPicPr/>
            <p:nvPr/>
          </p:nvPicPr>
          <p:blipFill>
            <a:blip r:embed="rId2" cstate="print"/>
            <a:stretch>
              <a:fillRect/>
            </a:stretch>
          </p:blipFill>
          <p:spPr>
            <a:xfrm>
              <a:off x="676275" y="6467475"/>
              <a:ext cx="2143125" cy="200025"/>
            </a:xfrm>
            <a:prstGeom prst="rect">
              <a:avLst/>
            </a:prstGeom>
          </p:spPr>
        </p:pic>
        <p:pic>
          <p:nvPicPr>
            <p:cNvPr id="2097154" name="object 20"/>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5" name="Text Box 1048624"/>
          <p:cNvSpPr txBox="1"/>
          <p:nvPr/>
        </p:nvSpPr>
        <p:spPr>
          <a:xfrm>
            <a:off x="1676400" y="2242185"/>
            <a:ext cx="4862195" cy="1862455"/>
          </a:xfrm>
          <a:prstGeom prst="rect">
            <a:avLst/>
          </a:prstGeom>
        </p:spPr>
        <p:txBody>
          <a:bodyPr wrap="square" rtlCol="0">
            <a:noAutofit/>
          </a:bodyPr>
          <a:lstStyle/>
          <a:p>
            <a:r>
              <a:rPr lang="en-IN" sz="4000" b="1" dirty="0">
                <a:solidFill>
                  <a:srgbClr val="000000"/>
                </a:solidFill>
              </a:rPr>
              <a:t>SENTIMENT ANALYSIS IN PRODUCT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6" name="object 19"/>
            <p:cNvPicPr/>
            <p:nvPr/>
          </p:nvPicPr>
          <p:blipFill>
            <a:blip r:embed="rId3" cstate="print"/>
            <a:stretch>
              <a:fillRect/>
            </a:stretch>
          </p:blipFill>
          <p:spPr>
            <a:xfrm>
              <a:off x="466725" y="6410325"/>
              <a:ext cx="3705225" cy="295275"/>
            </a:xfrm>
            <a:prstGeom prst="rect">
              <a:avLst/>
            </a:prstGeom>
          </p:spPr>
        </p:pic>
        <p:pic>
          <p:nvPicPr>
            <p:cNvPr id="2097157" name="object 20"/>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976514"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26" name="object 2"/>
          <p:cNvSpPr/>
          <p:nvPr/>
        </p:nvSpPr>
        <p:spPr>
          <a:xfrm>
            <a:off x="2228215" y="1763395"/>
            <a:ext cx="4919980" cy="224726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dk1"/>
          </a:fontRef>
        </p:style>
        <p:txBody>
          <a:bodyPr wrap="square" lIns="0" tIns="0" rIns="0" bIns="0" rtlCol="0"/>
          <a:lstStyle/>
          <a:p>
            <a:endParaRPr lang="zh-CN" altLang="en-US" dirty="0"/>
          </a:p>
        </p:txBody>
      </p:sp>
      <p:sp>
        <p:nvSpPr>
          <p:cNvPr id="2" name="TextBox 1">
            <a:extLst>
              <a:ext uri="{FF2B5EF4-FFF2-40B4-BE49-F238E27FC236}">
                <a16:creationId xmlns:a16="http://schemas.microsoft.com/office/drawing/2014/main" id="{2A925238-4488-4720-741B-E2F8A4288E02}"/>
              </a:ext>
            </a:extLst>
          </p:cNvPr>
          <p:cNvSpPr txBox="1"/>
          <p:nvPr/>
        </p:nvSpPr>
        <p:spPr>
          <a:xfrm>
            <a:off x="2285935" y="1953716"/>
            <a:ext cx="4484370" cy="2215991"/>
          </a:xfrm>
          <a:prstGeom prst="rect">
            <a:avLst/>
          </a:prstGeom>
          <a:noFill/>
        </p:spPr>
        <p:txBody>
          <a:bodyPr wrap="square" rtlCol="0">
            <a:spAutoFit/>
          </a:bodyPr>
          <a:lstStyle/>
          <a:p>
            <a:r>
              <a:rPr lang="en-US" sz="2000" dirty="0"/>
              <a:t>stakeholders can systematically analyze product reviews to gain valuable insights into customer sentiment, identify areas for improvement, and make informed decisions to enhance product quality and customer satisfaction.</a:t>
            </a:r>
            <a:endParaRPr lang="en-GB" sz="2000"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6462399"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 name="TextBox 1">
            <a:extLst>
              <a:ext uri="{FF2B5EF4-FFF2-40B4-BE49-F238E27FC236}">
                <a16:creationId xmlns:a16="http://schemas.microsoft.com/office/drawing/2014/main" id="{0925BE9F-7C00-3204-F3FC-B04CD78D0E53}"/>
              </a:ext>
            </a:extLst>
          </p:cNvPr>
          <p:cNvSpPr txBox="1"/>
          <p:nvPr/>
        </p:nvSpPr>
        <p:spPr>
          <a:xfrm>
            <a:off x="739775" y="1695450"/>
            <a:ext cx="6804025" cy="3970318"/>
          </a:xfrm>
          <a:prstGeom prst="rect">
            <a:avLst/>
          </a:prstGeom>
          <a:noFill/>
        </p:spPr>
        <p:txBody>
          <a:bodyPr wrap="square" rtlCol="0">
            <a:spAutoFit/>
          </a:bodyPr>
          <a:lstStyle/>
          <a:p>
            <a:r>
              <a:rPr lang="en-US" sz="2800" dirty="0"/>
              <a:t>The problem statement in sentiment analysis of product reviews involves developing a model that can accurately classify the sentiment expressed in the reviews as positive, negative, or neutral. The goal is to automate the process of understanding the overall sentiment towards a product based on the opinions and feedback shared by customers</a:t>
            </a: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 Box 1048654"/>
          <p:cNvSpPr txBox="1"/>
          <p:nvPr/>
        </p:nvSpPr>
        <p:spPr>
          <a:xfrm>
            <a:off x="739774" y="2039057"/>
            <a:ext cx="7210450" cy="2246769"/>
          </a:xfrm>
          <a:prstGeom prst="rect">
            <a:avLst/>
          </a:prstGeom>
        </p:spPr>
        <p:txBody>
          <a:bodyPr wrap="square" rtlCol="0">
            <a:spAutoFit/>
          </a:bodyPr>
          <a:lstStyle/>
          <a:p>
            <a:r>
              <a:rPr lang="en-US" sz="2800" dirty="0"/>
              <a:t>In sentiment analysis of product reviews, the overarching problem is to automatically determine the sentiment expressed in a given text, typically classified into categories such as positive, negative, or neutral.</a:t>
            </a:r>
            <a:endParaRPr lang="en-IN" sz="2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 Box 1048661"/>
          <p:cNvSpPr txBox="1"/>
          <p:nvPr/>
        </p:nvSpPr>
        <p:spPr>
          <a:xfrm rot="21600000">
            <a:off x="677460" y="2066437"/>
            <a:ext cx="8479790" cy="4502785"/>
          </a:xfrm>
          <a:prstGeom prst="rect">
            <a:avLst/>
          </a:prstGeom>
        </p:spPr>
        <p:txBody>
          <a:bodyPr wrap="square" rtlCol="0">
            <a:noAutofit/>
          </a:bodyPr>
          <a:lstStyle/>
          <a:p>
            <a:r>
              <a:rPr lang="en-IN" sz="2800" dirty="0">
                <a:solidFill>
                  <a:srgbClr val="000000"/>
                </a:solidFill>
              </a:rPr>
              <a:t>The end users of this project include:
</a:t>
            </a:r>
            <a:r>
              <a:rPr lang="en-GB" sz="2800" b="1" i="0" dirty="0">
                <a:solidFill>
                  <a:srgbClr val="ECECEC"/>
                </a:solidFill>
                <a:effectLst/>
                <a:latin typeface="Söhne"/>
              </a:rPr>
              <a:t> </a:t>
            </a:r>
            <a:r>
              <a:rPr lang="en-GB" sz="2400" dirty="0"/>
              <a:t>Companies and Brands</a:t>
            </a:r>
          </a:p>
          <a:p>
            <a:endParaRPr lang="en-GB" sz="2800" dirty="0">
              <a:solidFill>
                <a:srgbClr val="000000"/>
              </a:solidFill>
            </a:endParaRPr>
          </a:p>
          <a:p>
            <a:r>
              <a:rPr lang="en-GB" sz="2400" dirty="0"/>
              <a:t>Product Managers</a:t>
            </a:r>
          </a:p>
          <a:p>
            <a:endParaRPr lang="en-GB" dirty="0"/>
          </a:p>
          <a:p>
            <a:r>
              <a:rPr lang="en-GB" sz="2400" dirty="0"/>
              <a:t>Customer Service Teams</a:t>
            </a:r>
          </a:p>
          <a:p>
            <a:endParaRPr lang="en-GB" dirty="0"/>
          </a:p>
          <a:p>
            <a:r>
              <a:rPr lang="en-GB" sz="2400" dirty="0"/>
              <a:t>Investors and Analyst</a:t>
            </a:r>
          </a:p>
          <a:p>
            <a:endParaRPr lang="en-GB" dirty="0"/>
          </a:p>
          <a:p>
            <a:r>
              <a:rPr lang="en-GB" sz="2400" dirty="0"/>
              <a:t>Marketing Professionals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p:nvPr/>
        </p:nvPicPr>
        <p:blipFill>
          <a:blip r:embed="rId3" cstate="print"/>
          <a:stretch>
            <a:fillRect/>
          </a:stretch>
        </p:blipFill>
        <p:spPr>
          <a:xfrm>
            <a:off x="0" y="2114549"/>
            <a:ext cx="2134310"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4" name="object 7"/>
          <p:cNvPicPr/>
          <p:nvPr/>
        </p:nvPicPr>
        <p:blipFill>
          <a:blip r:embed="rId4"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 name="TextBox 1">
            <a:extLst>
              <a:ext uri="{FF2B5EF4-FFF2-40B4-BE49-F238E27FC236}">
                <a16:creationId xmlns:a16="http://schemas.microsoft.com/office/drawing/2014/main" id="{2299740A-6CD1-A6AA-6934-F618A0E2C1BC}"/>
              </a:ext>
            </a:extLst>
          </p:cNvPr>
          <p:cNvSpPr txBox="1"/>
          <p:nvPr/>
        </p:nvSpPr>
        <p:spPr>
          <a:xfrm>
            <a:off x="2155546" y="1767185"/>
            <a:ext cx="9763124" cy="1200329"/>
          </a:xfrm>
          <a:prstGeom prst="rect">
            <a:avLst/>
          </a:prstGeom>
          <a:noFill/>
        </p:spPr>
        <p:txBody>
          <a:bodyPr wrap="square" rtlCol="0">
            <a:spAutoFit/>
          </a:bodyPr>
          <a:lstStyle/>
          <a:p>
            <a:r>
              <a:rPr lang="en-US" sz="2400" dirty="0"/>
              <a:t>Accuracy: Our sentiment analysis model is trained on vast amounts of diverse data, ensuring high accuracy in understanding the nuanced sentiments expressed in product reviews. </a:t>
            </a:r>
            <a:endParaRPr lang="en-GB" sz="2400" dirty="0"/>
          </a:p>
        </p:txBody>
      </p:sp>
      <p:sp>
        <p:nvSpPr>
          <p:cNvPr id="3" name="TextBox 2">
            <a:extLst>
              <a:ext uri="{FF2B5EF4-FFF2-40B4-BE49-F238E27FC236}">
                <a16:creationId xmlns:a16="http://schemas.microsoft.com/office/drawing/2014/main" id="{3CC8EEC5-064B-538C-BFB3-40CCF666D4FE}"/>
              </a:ext>
            </a:extLst>
          </p:cNvPr>
          <p:cNvSpPr txBox="1"/>
          <p:nvPr/>
        </p:nvSpPr>
        <p:spPr>
          <a:xfrm>
            <a:off x="2134310" y="3066752"/>
            <a:ext cx="9632670" cy="1569660"/>
          </a:xfrm>
          <a:prstGeom prst="rect">
            <a:avLst/>
          </a:prstGeom>
          <a:noFill/>
        </p:spPr>
        <p:txBody>
          <a:bodyPr wrap="square" rtlCol="0">
            <a:spAutoFit/>
          </a:bodyPr>
          <a:lstStyle/>
          <a:p>
            <a:r>
              <a:rPr lang="en-US" sz="2400" dirty="0"/>
              <a:t>Data Privacy and Security: We prioritize the privacy and security of our clients' data. Our sentiment analysis solution adheres to industry-leading data protection standards and compliance regulations, ensuring that sensitive information remains secure throughout the analysis process</a:t>
            </a:r>
            <a:r>
              <a:rPr lang="en-US" sz="2400" b="0" i="0" dirty="0">
                <a:solidFill>
                  <a:srgbClr val="ECECEC"/>
                </a:solidFill>
                <a:effectLst/>
                <a:latin typeface="Söhne"/>
              </a:rPr>
              <a:t>.</a:t>
            </a:r>
            <a:endParaRPr lang="en-GB" sz="2400" dirty="0"/>
          </a:p>
        </p:txBody>
      </p:sp>
      <p:sp>
        <p:nvSpPr>
          <p:cNvPr id="4" name="TextBox 3">
            <a:extLst>
              <a:ext uri="{FF2B5EF4-FFF2-40B4-BE49-F238E27FC236}">
                <a16:creationId xmlns:a16="http://schemas.microsoft.com/office/drawing/2014/main" id="{AC76CEA1-E5E5-AA63-7367-21D1C1992E70}"/>
              </a:ext>
            </a:extLst>
          </p:cNvPr>
          <p:cNvSpPr txBox="1"/>
          <p:nvPr/>
        </p:nvSpPr>
        <p:spPr>
          <a:xfrm>
            <a:off x="2164290" y="4754922"/>
            <a:ext cx="9417415" cy="1569660"/>
          </a:xfrm>
          <a:prstGeom prst="rect">
            <a:avLst/>
          </a:prstGeom>
          <a:noFill/>
        </p:spPr>
        <p:txBody>
          <a:bodyPr wrap="square" rtlCol="0">
            <a:spAutoFit/>
          </a:bodyPr>
          <a:lstStyle/>
          <a:p>
            <a:r>
              <a:rPr lang="en-US" sz="2400" dirty="0"/>
              <a:t>Scalability: Whether our clients receive a few dozen product reviews per month or millions, our solution is designed to scale seamlessly. Our infrastructure can handle large volumes of data efficiently, ensuring timely analysis and insights delivery, even during peak periods.</a:t>
            </a:r>
            <a:endParaRPr lang="en-GB"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p:nvPr/>
        </p:nvPicPr>
        <p:blipFill>
          <a:blip r:embed="rId2" cstate="print"/>
          <a:stretch>
            <a:fillRect/>
          </a:stretch>
        </p:blipFill>
        <p:spPr>
          <a:xfrm>
            <a:off x="66675" y="3526155"/>
            <a:ext cx="1317625" cy="2397760"/>
          </a:xfrm>
          <a:prstGeom prst="rect">
            <a:avLst/>
          </a:prstGeom>
        </p:spPr>
      </p:pic>
      <p:sp>
        <p:nvSpPr>
          <p:cNvPr id="1048674"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6" name="Text Box 1048675"/>
          <p:cNvSpPr txBox="1"/>
          <p:nvPr/>
        </p:nvSpPr>
        <p:spPr>
          <a:xfrm>
            <a:off x="1699260" y="1527810"/>
            <a:ext cx="8418830" cy="4558030"/>
          </a:xfrm>
          <a:prstGeom prst="rect">
            <a:avLst/>
          </a:prstGeom>
        </p:spPr>
        <p:txBody>
          <a:bodyPr wrap="square" rtlCol="0">
            <a:noAutofit/>
          </a:bodyPr>
          <a:lstStyle/>
          <a:p>
            <a:endParaRPr lang="en-IN" sz="2800" dirty="0">
              <a:solidFill>
                <a:srgbClr val="000000"/>
              </a:solidFill>
            </a:endParaRPr>
          </a:p>
        </p:txBody>
      </p:sp>
      <p:sp>
        <p:nvSpPr>
          <p:cNvPr id="2" name="TextBox 1">
            <a:extLst>
              <a:ext uri="{FF2B5EF4-FFF2-40B4-BE49-F238E27FC236}">
                <a16:creationId xmlns:a16="http://schemas.microsoft.com/office/drawing/2014/main" id="{0537B794-C83B-0C02-C4ED-5B3C23DD16C4}"/>
              </a:ext>
            </a:extLst>
          </p:cNvPr>
          <p:cNvSpPr txBox="1"/>
          <p:nvPr/>
        </p:nvSpPr>
        <p:spPr>
          <a:xfrm>
            <a:off x="990600" y="1695450"/>
            <a:ext cx="10744200" cy="830997"/>
          </a:xfrm>
          <a:prstGeom prst="rect">
            <a:avLst/>
          </a:prstGeom>
          <a:noFill/>
        </p:spPr>
        <p:txBody>
          <a:bodyPr wrap="square" rtlCol="0">
            <a:spAutoFit/>
          </a:bodyPr>
          <a:lstStyle/>
          <a:p>
            <a:r>
              <a:rPr lang="en-US" sz="2400" dirty="0"/>
              <a:t>Deep Understanding of Context: Our AI model goes beyond simple polarity classification by deeply understanding the context </a:t>
            </a:r>
            <a:r>
              <a:rPr lang="en-US" sz="2400" b="0" i="0" dirty="0">
                <a:solidFill>
                  <a:srgbClr val="ECECEC"/>
                </a:solidFill>
                <a:effectLst/>
                <a:latin typeface="Söhne"/>
              </a:rPr>
              <a:t>of </a:t>
            </a:r>
            <a:r>
              <a:rPr lang="en-US" b="0" i="0" dirty="0">
                <a:solidFill>
                  <a:srgbClr val="ECECEC"/>
                </a:solidFill>
                <a:effectLst/>
                <a:latin typeface="Söhne"/>
              </a:rPr>
              <a:t>product reviews</a:t>
            </a:r>
            <a:endParaRPr lang="en-GB" dirty="0"/>
          </a:p>
        </p:txBody>
      </p:sp>
      <p:sp>
        <p:nvSpPr>
          <p:cNvPr id="3" name="TextBox 2">
            <a:extLst>
              <a:ext uri="{FF2B5EF4-FFF2-40B4-BE49-F238E27FC236}">
                <a16:creationId xmlns:a16="http://schemas.microsoft.com/office/drawing/2014/main" id="{C5238EC9-28CA-7DF1-C4AC-AB01D38E13E5}"/>
              </a:ext>
            </a:extLst>
          </p:cNvPr>
          <p:cNvSpPr txBox="1"/>
          <p:nvPr/>
        </p:nvSpPr>
        <p:spPr>
          <a:xfrm>
            <a:off x="990600" y="2699398"/>
            <a:ext cx="9502140" cy="1200329"/>
          </a:xfrm>
          <a:prstGeom prst="rect">
            <a:avLst/>
          </a:prstGeom>
          <a:noFill/>
        </p:spPr>
        <p:txBody>
          <a:bodyPr wrap="square" rtlCol="0">
            <a:spAutoFit/>
          </a:bodyPr>
          <a:lstStyle/>
          <a:p>
            <a:r>
              <a:rPr lang="en-US" sz="2400" dirty="0"/>
              <a:t>Analysis: Instead of just providing overall sentiment scores, we offer granular insights into specific aspects of products or services mentioned in reviews</a:t>
            </a:r>
            <a:r>
              <a:rPr lang="en-US" sz="2400" b="0" i="0" dirty="0">
                <a:solidFill>
                  <a:srgbClr val="ECECEC"/>
                </a:solidFill>
                <a:effectLst/>
                <a:latin typeface="Söhne"/>
              </a:rPr>
              <a:t>.</a:t>
            </a:r>
            <a:endParaRPr lang="en-GB" sz="2400" dirty="0"/>
          </a:p>
        </p:txBody>
      </p:sp>
      <p:sp>
        <p:nvSpPr>
          <p:cNvPr id="4" name="TextBox 3">
            <a:extLst>
              <a:ext uri="{FF2B5EF4-FFF2-40B4-BE49-F238E27FC236}">
                <a16:creationId xmlns:a16="http://schemas.microsoft.com/office/drawing/2014/main" id="{34E32FE2-C816-3BDA-8872-6A2672AA22D1}"/>
              </a:ext>
            </a:extLst>
          </p:cNvPr>
          <p:cNvSpPr txBox="1"/>
          <p:nvPr/>
        </p:nvSpPr>
        <p:spPr>
          <a:xfrm>
            <a:off x="1143000" y="4191000"/>
            <a:ext cx="9601200" cy="1569660"/>
          </a:xfrm>
          <a:prstGeom prst="rect">
            <a:avLst/>
          </a:prstGeom>
          <a:noFill/>
        </p:spPr>
        <p:txBody>
          <a:bodyPr wrap="square" rtlCol="0">
            <a:spAutoFit/>
          </a:bodyPr>
          <a:lstStyle/>
          <a:p>
            <a:r>
              <a:rPr lang="en-US" sz="2400" dirty="0"/>
              <a:t>Sentiment-Driven Product Development: By integrating sentiment analysis directly into the product development lifecycle, we help clients prioritize features, refine product offerings, and enhance user experiences based on real-time feedback from customers.</a:t>
            </a: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p:nvPr/>
        </p:nvPicPr>
        <p:blipFill>
          <a:blip r:embed="rId3" cstate="print"/>
          <a:stretch>
            <a:fillRect/>
          </a:stretch>
        </p:blipFill>
        <p:spPr>
          <a:xfrm>
            <a:off x="1666875" y="6467475"/>
            <a:ext cx="76200" cy="177800"/>
          </a:xfrm>
          <a:prstGeom prst="rect">
            <a:avLst/>
          </a:prstGeom>
        </p:spPr>
      </p:pic>
      <p:sp>
        <p:nvSpPr>
          <p:cNvPr id="104868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3" name="object 8"/>
          <p:cNvSpPr txBox="1"/>
          <p:nvPr/>
        </p:nvSpPr>
        <p:spPr>
          <a:xfrm>
            <a:off x="739775" y="291147"/>
            <a:ext cx="3997123"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4" name="Text Box 1048683"/>
          <p:cNvSpPr txBox="1"/>
          <p:nvPr/>
        </p:nvSpPr>
        <p:spPr>
          <a:xfrm>
            <a:off x="551815" y="1228090"/>
            <a:ext cx="8502015" cy="5424170"/>
          </a:xfrm>
          <a:prstGeom prst="rect">
            <a:avLst/>
          </a:prstGeom>
        </p:spPr>
        <p:txBody>
          <a:bodyPr wrap="square" rtlCol="0">
            <a:noAutofit/>
          </a:bodyPr>
          <a:lstStyle/>
          <a:p>
            <a:r>
              <a:rPr lang="en-IN" sz="2800" dirty="0">
                <a:solidFill>
                  <a:srgbClr val="000000"/>
                </a:solidFill>
              </a:rPr>
              <a:t>The modelling approach involves:
</a:t>
            </a:r>
          </a:p>
        </p:txBody>
      </p:sp>
      <p:sp>
        <p:nvSpPr>
          <p:cNvPr id="2" name="Text Box 0"/>
          <p:cNvSpPr txBox="1"/>
          <p:nvPr/>
        </p:nvSpPr>
        <p:spPr>
          <a:xfrm>
            <a:off x="3048000" y="3244850"/>
            <a:ext cx="6096000" cy="368300"/>
          </a:xfrm>
          <a:prstGeom prst="rect">
            <a:avLst/>
          </a:prstGeom>
          <a:noFill/>
        </p:spPr>
        <p:txBody>
          <a:bodyPr wrap="square" rtlCol="0">
            <a:spAutoFit/>
          </a:bodyPr>
          <a:lstStyle/>
          <a:p>
            <a:r>
              <a:rPr spc="-15" dirty="0">
                <a:latin typeface="Trebuchet MS" panose="020B0603020202020204"/>
                <a:cs typeface="Trebuchet MS" panose="020B0603020202020204"/>
                <a:sym typeface="+mn-ea"/>
              </a:rPr>
              <a:t> </a:t>
            </a:r>
            <a:endParaRPr spc="-15" dirty="0">
              <a:latin typeface="Trebuchet MS" panose="020B0603020202020204"/>
              <a:cs typeface="Trebuchet MS" panose="020B0603020202020204"/>
            </a:endParaRPr>
          </a:p>
        </p:txBody>
      </p:sp>
      <p:sp>
        <p:nvSpPr>
          <p:cNvPr id="3" name="TextBox 2">
            <a:extLst>
              <a:ext uri="{FF2B5EF4-FFF2-40B4-BE49-F238E27FC236}">
                <a16:creationId xmlns:a16="http://schemas.microsoft.com/office/drawing/2014/main" id="{0F1A16CF-FA3D-683E-45BF-96DAF1E03BAD}"/>
              </a:ext>
            </a:extLst>
          </p:cNvPr>
          <p:cNvSpPr txBox="1"/>
          <p:nvPr/>
        </p:nvSpPr>
        <p:spPr>
          <a:xfrm>
            <a:off x="551815" y="1760270"/>
            <a:ext cx="11487785" cy="2215991"/>
          </a:xfrm>
          <a:prstGeom prst="rect">
            <a:avLst/>
          </a:prstGeom>
          <a:noFill/>
        </p:spPr>
        <p:txBody>
          <a:bodyPr wrap="square" rtlCol="0">
            <a:spAutoFit/>
          </a:bodyPr>
          <a:lstStyle/>
          <a:p>
            <a:pPr algn="l"/>
            <a:r>
              <a:rPr lang="en-US" sz="2400" dirty="0"/>
              <a:t>Data Collection and Preprocessing:</a:t>
            </a:r>
          </a:p>
          <a:p>
            <a:pPr algn="l">
              <a:buFont typeface="Arial" panose="020B0604020202020204" pitchFamily="34" charset="0"/>
              <a:buChar char="•"/>
            </a:pPr>
            <a:r>
              <a:rPr lang="en-US" sz="2400" dirty="0"/>
              <a:t>Gather a large dataset of product reviews with associated sentiment labels (positive, negative, neutral).</a:t>
            </a:r>
          </a:p>
          <a:p>
            <a:pPr algn="l">
              <a:buFont typeface="Arial" panose="020B0604020202020204" pitchFamily="34" charset="0"/>
              <a:buChar char="•"/>
            </a:pPr>
            <a:r>
              <a:rPr lang="en-US" sz="2400" dirty="0"/>
              <a:t>Preprocess the text data by tokenizing, lowercasing, removing stop words, punctuation, and applying stemming or lemmatization to normalize the text.</a:t>
            </a:r>
          </a:p>
          <a:p>
            <a:endParaRPr lang="en-GB" dirty="0"/>
          </a:p>
        </p:txBody>
      </p:sp>
      <p:sp>
        <p:nvSpPr>
          <p:cNvPr id="4" name="TextBox 3">
            <a:extLst>
              <a:ext uri="{FF2B5EF4-FFF2-40B4-BE49-F238E27FC236}">
                <a16:creationId xmlns:a16="http://schemas.microsoft.com/office/drawing/2014/main" id="{87F7DB35-2C18-6F74-5D28-6CA39C83E026}"/>
              </a:ext>
            </a:extLst>
          </p:cNvPr>
          <p:cNvSpPr txBox="1"/>
          <p:nvPr/>
        </p:nvSpPr>
        <p:spPr>
          <a:xfrm>
            <a:off x="551815" y="3689350"/>
            <a:ext cx="11259185" cy="2215991"/>
          </a:xfrm>
          <a:prstGeom prst="rect">
            <a:avLst/>
          </a:prstGeom>
          <a:noFill/>
        </p:spPr>
        <p:txBody>
          <a:bodyPr wrap="square" rtlCol="0">
            <a:spAutoFit/>
          </a:bodyPr>
          <a:lstStyle/>
          <a:p>
            <a:pPr algn="l"/>
            <a:r>
              <a:rPr lang="en-US" sz="2400" dirty="0"/>
              <a:t>Deployment:</a:t>
            </a:r>
          </a:p>
          <a:p>
            <a:pPr algn="l">
              <a:buFont typeface="Arial" panose="020B0604020202020204" pitchFamily="34" charset="0"/>
              <a:buChar char="•"/>
            </a:pPr>
            <a:r>
              <a:rPr lang="en-US" sz="2400" dirty="0"/>
              <a:t>Deploy the trained model into production environments, where it can be used to predict sentiments for new or unseen product reviews.</a:t>
            </a:r>
          </a:p>
          <a:p>
            <a:pPr algn="l">
              <a:buFont typeface="Arial" panose="020B0604020202020204" pitchFamily="34" charset="0"/>
              <a:buChar char="•"/>
            </a:pPr>
            <a:r>
              <a:rPr lang="en-US" sz="2400" dirty="0"/>
              <a:t>Integrate the model into applications, websites, or business workflows where sentiment analysis insights are needed.</a:t>
            </a:r>
          </a:p>
          <a:p>
            <a:endParaRPr lang="en-GB" dirty="0"/>
          </a:p>
        </p:txBody>
      </p:sp>
      <p:sp>
        <p:nvSpPr>
          <p:cNvPr id="5" name="TextBox 4">
            <a:extLst>
              <a:ext uri="{FF2B5EF4-FFF2-40B4-BE49-F238E27FC236}">
                <a16:creationId xmlns:a16="http://schemas.microsoft.com/office/drawing/2014/main" id="{82B36929-541A-154A-4AB4-4BDAE1F9C62E}"/>
              </a:ext>
            </a:extLst>
          </p:cNvPr>
          <p:cNvSpPr txBox="1"/>
          <p:nvPr/>
        </p:nvSpPr>
        <p:spPr>
          <a:xfrm>
            <a:off x="529330" y="5605743"/>
            <a:ext cx="11088370" cy="1477328"/>
          </a:xfrm>
          <a:prstGeom prst="rect">
            <a:avLst/>
          </a:prstGeom>
          <a:noFill/>
        </p:spPr>
        <p:txBody>
          <a:bodyPr wrap="square" rtlCol="0">
            <a:spAutoFit/>
          </a:bodyPr>
          <a:lstStyle/>
          <a:p>
            <a:pPr algn="l"/>
            <a:r>
              <a:rPr lang="en-US" sz="2400" dirty="0"/>
              <a:t>Monitoring and Maintenance:</a:t>
            </a:r>
          </a:p>
          <a:p>
            <a:pPr algn="l">
              <a:buFont typeface="Arial" panose="020B0604020202020204" pitchFamily="34" charset="0"/>
              <a:buChar char="•"/>
            </a:pPr>
            <a:r>
              <a:rPr lang="en-US" sz="2400" dirty="0"/>
              <a:t>Monitor the model's performance over time and retrain it periodically with new data to ensure its effectiveness as language patterns evolve</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553</Words>
  <Application>Microsoft Office PowerPoint</Application>
  <PresentationFormat>Widescreen</PresentationFormat>
  <Paragraphs>54</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HARISH.S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Mugesh</dc:title>
  <dc:creator>RMX3561</dc:creator>
  <cp:lastModifiedBy>Naresh Kumar</cp:lastModifiedBy>
  <cp:revision>2</cp:revision>
  <dcterms:created xsi:type="dcterms:W3CDTF">2024-03-31T08:04:19Z</dcterms:created>
  <dcterms:modified xsi:type="dcterms:W3CDTF">2024-04-01T13:01:39Z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9066C9E28EF1415AA75BA43C13FAE4F9_13</vt:lpwstr>
  </property>
  <property fmtid="{D5CDD505-2E9C-101B-9397-08002B2CF9AE}" pid="5" name="KSOProductBuildVer">
    <vt:lpwstr>1033-12.2.0.13489</vt:lpwstr>
  </property>
</Properties>
</file>