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>
        <p:scale>
          <a:sx n="80" d="100"/>
          <a:sy n="80" d="100"/>
        </p:scale>
        <p:origin x="30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1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A88C8-756D-49F7-A72B-9BEC8449983B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22FDB-0DC7-4051-92E8-4356A953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821" y="1135369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New York Times Articles Processing and Clustering Using Hadoop and Mahout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 </a:t>
            </a:r>
            <a:r>
              <a:rPr lang="en-US" sz="2500" dirty="0" smtClean="0"/>
              <a:t>1</a:t>
            </a:r>
            <a:r>
              <a:rPr lang="en-US" dirty="0" smtClean="0"/>
              <a:t> Team Members:</a:t>
            </a:r>
          </a:p>
          <a:p>
            <a:r>
              <a:rPr lang="en-US" dirty="0" smtClean="0"/>
              <a:t>Harish Dara</a:t>
            </a:r>
          </a:p>
          <a:p>
            <a:r>
              <a:rPr lang="en-US" dirty="0" err="1" smtClean="0"/>
              <a:t>Maheswara</a:t>
            </a:r>
            <a:r>
              <a:rPr lang="en-US" dirty="0" smtClean="0"/>
              <a:t> Reddy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723332"/>
            <a:ext cx="10312647" cy="52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50" y="586855"/>
            <a:ext cx="10220133" cy="520434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56" y="1146412"/>
            <a:ext cx="5322627" cy="488109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7" y="1146412"/>
            <a:ext cx="5699574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95785"/>
            <a:ext cx="10018713" cy="53954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above graphs we have observed that in 18 Clusters, the Average TF-IDF per Cluster spans across all the values. So we have taken 18 as the best No. Of. Clusters for the dataset.</a:t>
            </a:r>
          </a:p>
          <a:p>
            <a:r>
              <a:rPr lang="en-US" dirty="0" smtClean="0"/>
              <a:t>For 18 Clusters formed we have drawn various observations.</a:t>
            </a:r>
          </a:p>
          <a:p>
            <a:pPr lvl="1"/>
            <a:r>
              <a:rPr lang="en-US" dirty="0" smtClean="0"/>
              <a:t>Number Of Words Per Cluster shown below.</a:t>
            </a:r>
          </a:p>
          <a:p>
            <a:pPr lvl="1"/>
            <a:r>
              <a:rPr lang="en-US" dirty="0" smtClean="0"/>
              <a:t>Average TF-IDF Value per Cluster.</a:t>
            </a:r>
          </a:p>
          <a:p>
            <a:pPr lvl="1"/>
            <a:r>
              <a:rPr lang="en-US" dirty="0" smtClean="0"/>
              <a:t>Maximum TD-IDF for every Cluster</a:t>
            </a:r>
          </a:p>
          <a:p>
            <a:pPr lvl="1"/>
            <a:r>
              <a:rPr lang="en-US" dirty="0" smtClean="0"/>
              <a:t>Minimum TD-IDF for every Cluster.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49" y="2961564"/>
            <a:ext cx="9974474" cy="2829636"/>
          </a:xfrm>
        </p:spPr>
        <p:txBody>
          <a:bodyPr>
            <a:normAutofit/>
          </a:bodyPr>
          <a:lstStyle/>
          <a:p>
            <a:r>
              <a:rPr lang="en-US" sz="3500" dirty="0" smtClean="0"/>
              <a:t>No. Words For every Cluster.</a:t>
            </a:r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04875"/>
            <a:ext cx="77724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Average TF-IDF per Cluster.</a:t>
            </a:r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4" y="1091821"/>
            <a:ext cx="9878939" cy="52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Maximum TF-IDF per Cluster.</a:t>
            </a:r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1192970"/>
            <a:ext cx="9935570" cy="51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Minimum TF-IDF per Cluster.</a:t>
            </a:r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105469"/>
            <a:ext cx="9665911" cy="51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2" y="136479"/>
            <a:ext cx="10479441" cy="56547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Visualization</a:t>
            </a:r>
          </a:p>
          <a:p>
            <a:pPr lvl="1"/>
            <a:r>
              <a:rPr lang="en-US" sz="3500" dirty="0" smtClean="0"/>
              <a:t>We have found the 20 most discriminative words in every Cluster and showed them graphically along with TF-IDF value.</a:t>
            </a:r>
            <a:endParaRPr lang="en-US" sz="3500" dirty="0"/>
          </a:p>
          <a:p>
            <a:pPr marL="457200" lvl="1" indent="0">
              <a:buNone/>
            </a:pPr>
            <a:endParaRPr lang="en-US" sz="36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579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0163" y="1068947"/>
            <a:ext cx="9680620" cy="4958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>The various steps undergone in Processing and Clustering the data are:</a:t>
            </a:r>
            <a:br>
              <a:rPr lang="en-US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>1. Data Acquisition</a:t>
            </a:r>
            <a:br>
              <a:rPr lang="en-US" dirty="0" smtClean="0"/>
            </a:br>
            <a:r>
              <a:rPr lang="en-US" dirty="0" smtClean="0"/>
              <a:t>2. Pre-processing </a:t>
            </a:r>
            <a:br>
              <a:rPr lang="en-US" dirty="0" smtClean="0"/>
            </a:br>
            <a:r>
              <a:rPr lang="en-US" dirty="0" smtClean="0"/>
              <a:t>3. TF-IDF Calculation</a:t>
            </a:r>
            <a:br>
              <a:rPr lang="en-US" dirty="0" smtClean="0"/>
            </a:br>
            <a:r>
              <a:rPr lang="en-US" dirty="0" smtClean="0"/>
              <a:t>4. Clustering </a:t>
            </a:r>
            <a:br>
              <a:rPr lang="en-US" dirty="0" smtClean="0"/>
            </a:br>
            <a:r>
              <a:rPr lang="en-US" dirty="0" smtClean="0"/>
              <a:t>5. Visualization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285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36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02276"/>
            <a:ext cx="10018713" cy="56924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1. Data Acquisition:</a:t>
            </a:r>
          </a:p>
          <a:p>
            <a:r>
              <a:rPr lang="en-US" sz="2800" dirty="0" smtClean="0"/>
              <a:t>From the New York Times Newswire API we downloaded 39809(</a:t>
            </a:r>
            <a:r>
              <a:rPr lang="en-US" sz="2800" dirty="0" err="1" smtClean="0"/>
              <a:t>aprx</a:t>
            </a:r>
            <a:r>
              <a:rPr lang="en-US" sz="2800" dirty="0" smtClean="0"/>
              <a:t> 40,000) articles. </a:t>
            </a:r>
          </a:p>
          <a:p>
            <a:r>
              <a:rPr lang="en-US" sz="2800" dirty="0" smtClean="0"/>
              <a:t>We used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web services to download the data</a:t>
            </a:r>
            <a:r>
              <a:rPr lang="en-US" sz="2800" dirty="0"/>
              <a:t>.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web </a:t>
            </a:r>
            <a:r>
              <a:rPr lang="en-US" sz="2800" dirty="0"/>
              <a:t>service exposes a set of resources that identify the targets of the interaction with its clients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handled connection errors, gave appropriate delay time and removed duplicate articles.</a:t>
            </a:r>
          </a:p>
          <a:p>
            <a:r>
              <a:rPr lang="en-US" sz="2800" dirty="0" smtClean="0"/>
              <a:t>The JSON content obtained from the URL is being parsed and the required information(Article’s URL and Abstract) is written to output text file. </a:t>
            </a:r>
          </a:p>
        </p:txBody>
      </p:sp>
    </p:spTree>
    <p:extLst>
      <p:ext uri="{BB962C8B-B14F-4D97-AF65-F5344CB8AC3E}">
        <p14:creationId xmlns:p14="http://schemas.microsoft.com/office/powerpoint/2010/main" val="17394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62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4526"/>
            <a:ext cx="10018713" cy="4767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Lucida Calligraphy" panose="03010101010101010101" pitchFamily="66" charset="0"/>
              </a:rPr>
              <a:t>Thank You.</a:t>
            </a:r>
            <a:endParaRPr lang="en-US" sz="6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434" y="553793"/>
            <a:ext cx="10060589" cy="523740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2. Pre-Processing</a:t>
            </a:r>
          </a:p>
          <a:p>
            <a:pPr lvl="2"/>
            <a:r>
              <a:rPr lang="en-US" sz="2800" dirty="0" smtClean="0"/>
              <a:t>Before calculating the </a:t>
            </a:r>
            <a:r>
              <a:rPr lang="en-US" sz="2800" dirty="0" err="1" smtClean="0"/>
              <a:t>Tf</a:t>
            </a:r>
            <a:r>
              <a:rPr lang="en-US" sz="2800" dirty="0" smtClean="0"/>
              <a:t>, IDF &amp; TF-IDF we have cleaned the data.</a:t>
            </a:r>
          </a:p>
          <a:p>
            <a:pPr lvl="2"/>
            <a:r>
              <a:rPr lang="en-US" sz="2800" dirty="0" smtClean="0"/>
              <a:t>We removed special characters, digits from the abstract content </a:t>
            </a:r>
            <a:r>
              <a:rPr lang="en-US" sz="2800" dirty="0"/>
              <a:t>by using </a:t>
            </a:r>
            <a:r>
              <a:rPr lang="en-US" sz="2800" dirty="0" smtClean="0"/>
              <a:t>regular expressions and converted it into lowercase.</a:t>
            </a:r>
          </a:p>
          <a:p>
            <a:pPr lvl="2"/>
            <a:r>
              <a:rPr lang="en-US" sz="2800" dirty="0" smtClean="0"/>
              <a:t>We used the Google Stop Words list to identify the stop words and removed </a:t>
            </a:r>
            <a:r>
              <a:rPr lang="en-US" sz="2800" dirty="0"/>
              <a:t>the Stop Words from the abstract </a:t>
            </a:r>
            <a:r>
              <a:rPr lang="en-US" sz="2800" dirty="0" smtClean="0"/>
              <a:t>content</a:t>
            </a:r>
            <a:r>
              <a:rPr lang="en-US" sz="2800" dirty="0"/>
              <a:t>.</a:t>
            </a:r>
            <a:endParaRPr lang="en-US" sz="2800" dirty="0" smtClean="0"/>
          </a:p>
          <a:p>
            <a:pPr lvl="2"/>
            <a:r>
              <a:rPr lang="en-US" sz="2800" dirty="0" smtClean="0"/>
              <a:t>We performed Word Stemming by using Snowball Stemmer Java code.</a:t>
            </a:r>
          </a:p>
          <a:p>
            <a:pPr lvl="2"/>
            <a:r>
              <a:rPr lang="en-US" sz="2800" dirty="0" smtClean="0"/>
              <a:t>We obtained clean abstract content.</a:t>
            </a:r>
          </a:p>
          <a:p>
            <a:pPr lvl="2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354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66671"/>
            <a:ext cx="10018713" cy="522453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3. TF, IDF &amp; TF-IDF Calculation- Using Hadoop Framework.</a:t>
            </a:r>
          </a:p>
          <a:p>
            <a:r>
              <a:rPr lang="en-US" sz="2800" dirty="0" smtClean="0"/>
              <a:t>We have used 3 Map-Reduce Jobs to calculate the term frequency(TF), Inverse Document Frequency(IDF) and TF-IDF</a:t>
            </a:r>
          </a:p>
          <a:p>
            <a:pPr lvl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Map-Reduce Job</a:t>
            </a:r>
          </a:p>
          <a:p>
            <a:pPr lvl="1"/>
            <a:r>
              <a:rPr lang="en-US" sz="2800" dirty="0" smtClean="0"/>
              <a:t>The output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Reducer is &lt;</a:t>
            </a:r>
            <a:r>
              <a:rPr lang="en-US" sz="2800" dirty="0" err="1" smtClean="0"/>
              <a:t>word@url</a:t>
            </a:r>
            <a:r>
              <a:rPr lang="en-US" sz="2800" dirty="0" smtClean="0"/>
              <a:t>, word count in article&gt; a Key &amp; Value pair.</a:t>
            </a:r>
          </a:p>
          <a:p>
            <a:pPr lvl="1"/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227549" y="4876801"/>
            <a:ext cx="1880315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Pre-Processed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2192" y="4870870"/>
            <a:ext cx="1382899" cy="86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107864" y="5334001"/>
            <a:ext cx="664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3722" y="4870870"/>
            <a:ext cx="1755046" cy="8628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&lt;word@url,1&gt;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19" idx="2"/>
          </p:cNvCxnSpPr>
          <p:nvPr/>
        </p:nvCxnSpPr>
        <p:spPr>
          <a:xfrm>
            <a:off x="5195091" y="5302313"/>
            <a:ext cx="848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9708" y="4863918"/>
            <a:ext cx="1382899" cy="86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1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6"/>
            <a:endCxn id="31" idx="1"/>
          </p:cNvCxnSpPr>
          <p:nvPr/>
        </p:nvCxnSpPr>
        <p:spPr>
          <a:xfrm flipV="1">
            <a:off x="7798768" y="5295361"/>
            <a:ext cx="590940" cy="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213648" y="4845112"/>
            <a:ext cx="1880315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word@url</a:t>
            </a:r>
            <a:r>
              <a:rPr lang="en-US" dirty="0" smtClean="0"/>
              <a:t>, word count in article&gt;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1" idx="3"/>
            <a:endCxn id="36" idx="2"/>
          </p:cNvCxnSpPr>
          <p:nvPr/>
        </p:nvCxnSpPr>
        <p:spPr>
          <a:xfrm>
            <a:off x="9772607" y="5295361"/>
            <a:ext cx="441041" cy="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858" y="827315"/>
            <a:ext cx="10124166" cy="4963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 the second Map Reduce Job we have calculated the Term Frequency</a:t>
            </a:r>
          </a:p>
          <a:p>
            <a:r>
              <a:rPr lang="en-US" sz="3000" dirty="0" smtClean="0"/>
              <a:t>Term Frequency= n/N</a:t>
            </a:r>
          </a:p>
          <a:p>
            <a:r>
              <a:rPr lang="en-US" sz="3000" dirty="0" smtClean="0"/>
              <a:t>n -&gt;No. of times word repeated</a:t>
            </a:r>
          </a:p>
          <a:p>
            <a:r>
              <a:rPr lang="en-US" sz="3000" dirty="0" smtClean="0"/>
              <a:t>N -&gt;Total No. of Words in the abstract.</a:t>
            </a:r>
          </a:p>
          <a:p>
            <a:pPr marL="285750" lvl="1"/>
            <a:r>
              <a:rPr lang="en-US" sz="2800" dirty="0"/>
              <a:t>The output </a:t>
            </a:r>
            <a:r>
              <a:rPr lang="en-US" sz="2800" dirty="0" smtClean="0"/>
              <a:t>of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Reducer is </a:t>
            </a:r>
            <a:r>
              <a:rPr lang="en-US" sz="2800" dirty="0"/>
              <a:t>&lt;</a:t>
            </a:r>
            <a:r>
              <a:rPr lang="en-US" sz="2800" dirty="0" err="1"/>
              <a:t>word@url</a:t>
            </a:r>
            <a:r>
              <a:rPr lang="en-US" sz="2800" dirty="0"/>
              <a:t>, T</a:t>
            </a:r>
            <a:r>
              <a:rPr lang="en-US" sz="2800" dirty="0" smtClean="0"/>
              <a:t>erm frequency&gt; </a:t>
            </a:r>
            <a:r>
              <a:rPr lang="en-US" sz="2800" dirty="0"/>
              <a:t>a Key &amp; Value pair.</a:t>
            </a:r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5" name="Oval 4"/>
          <p:cNvSpPr/>
          <p:nvPr/>
        </p:nvSpPr>
        <p:spPr>
          <a:xfrm>
            <a:off x="1227549" y="4876801"/>
            <a:ext cx="1880315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1 Output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9381" y="4928316"/>
            <a:ext cx="1382899" cy="86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0032" y="4928316"/>
            <a:ext cx="1755046" cy="8628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url</a:t>
            </a:r>
            <a:r>
              <a:rPr lang="en-US" sz="1600" dirty="0" smtClean="0"/>
              <a:t>, word=count in article&gt;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197913" y="4870869"/>
            <a:ext cx="1382899" cy="86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061020" y="4845111"/>
            <a:ext cx="1880315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word@url</a:t>
            </a:r>
            <a:r>
              <a:rPr lang="en-US" dirty="0" smtClean="0"/>
              <a:t>, Term Frequency&gt;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9" idx="2"/>
          </p:cNvCxnSpPr>
          <p:nvPr/>
        </p:nvCxnSpPr>
        <p:spPr>
          <a:xfrm flipV="1">
            <a:off x="9580812" y="5302311"/>
            <a:ext cx="480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4693" y="5302312"/>
            <a:ext cx="691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>
            <a:off x="5122280" y="5359759"/>
            <a:ext cx="687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65078" y="5359758"/>
            <a:ext cx="590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3" y="283335"/>
            <a:ext cx="10589052" cy="61432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the third Map Reduce Job we have calculated the Inverse Document Frequency and TF-IDF</a:t>
            </a:r>
          </a:p>
          <a:p>
            <a:r>
              <a:rPr lang="en-US" sz="3000" dirty="0" smtClean="0"/>
              <a:t>IDF= log(N/d)</a:t>
            </a:r>
          </a:p>
          <a:p>
            <a:r>
              <a:rPr lang="en-US" sz="3000" dirty="0" smtClean="0"/>
              <a:t>N</a:t>
            </a:r>
            <a:r>
              <a:rPr lang="en-US" sz="3000" dirty="0" smtClean="0">
                <a:sym typeface="Wingdings" panose="05000000000000000000" pitchFamily="2" charset="2"/>
              </a:rPr>
              <a:t>-&gt; Total No. of Documents</a:t>
            </a:r>
          </a:p>
          <a:p>
            <a:r>
              <a:rPr lang="en-US" sz="3000" dirty="0">
                <a:sym typeface="Wingdings" panose="05000000000000000000" pitchFamily="2" charset="2"/>
              </a:rPr>
              <a:t>d</a:t>
            </a:r>
            <a:r>
              <a:rPr lang="en-US" sz="3000" dirty="0" smtClean="0">
                <a:sym typeface="Wingdings" panose="05000000000000000000" pitchFamily="2" charset="2"/>
              </a:rPr>
              <a:t>-&gt; No. of documents in which the term appears.</a:t>
            </a:r>
          </a:p>
          <a:p>
            <a:r>
              <a:rPr lang="en-US" sz="3000" dirty="0" smtClean="0">
                <a:sym typeface="Wingdings" panose="05000000000000000000" pitchFamily="2" charset="2"/>
              </a:rPr>
              <a:t>TF-IDF = TF * IDF</a:t>
            </a:r>
          </a:p>
          <a:p>
            <a:pPr marL="285750" lvl="1"/>
            <a:r>
              <a:rPr lang="en-US" sz="2800" dirty="0"/>
              <a:t>The output of 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 </a:t>
            </a:r>
            <a:r>
              <a:rPr lang="en-US" sz="2800" dirty="0"/>
              <a:t>Reducer </a:t>
            </a:r>
            <a:r>
              <a:rPr lang="en-US" sz="2800" dirty="0" smtClean="0"/>
              <a:t>is </a:t>
            </a:r>
            <a:r>
              <a:rPr lang="en-US" sz="2800" dirty="0"/>
              <a:t>&lt;</a:t>
            </a:r>
            <a:r>
              <a:rPr lang="en-US" sz="2800" dirty="0" err="1"/>
              <a:t>word@url</a:t>
            </a:r>
            <a:r>
              <a:rPr lang="en-US" sz="2800" dirty="0"/>
              <a:t>, </a:t>
            </a:r>
            <a:r>
              <a:rPr lang="en-US" sz="2800" dirty="0" smtClean="0"/>
              <a:t>TF-IDF&gt; </a:t>
            </a:r>
            <a:r>
              <a:rPr lang="en-US" sz="2800" dirty="0"/>
              <a:t>a Key &amp; Value pair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3000" dirty="0">
              <a:sym typeface="Wingdings" panose="05000000000000000000" pitchFamily="2" charset="2"/>
            </a:endParaRPr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5" name="Oval 4"/>
          <p:cNvSpPr/>
          <p:nvPr/>
        </p:nvSpPr>
        <p:spPr>
          <a:xfrm>
            <a:off x="1227549" y="4876801"/>
            <a:ext cx="1880315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2 Output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9381" y="4928316"/>
            <a:ext cx="1382899" cy="86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0031" y="4928316"/>
            <a:ext cx="1907673" cy="8628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&lt;word, </a:t>
            </a:r>
            <a:r>
              <a:rPr lang="en-US" dirty="0" err="1" smtClean="0"/>
              <a:t>url</a:t>
            </a:r>
            <a:r>
              <a:rPr lang="en-US" dirty="0" smtClean="0"/>
              <a:t>=term frequency&gt;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97913" y="4870869"/>
            <a:ext cx="1382899" cy="86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061020" y="4845111"/>
            <a:ext cx="1880315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word@url</a:t>
            </a:r>
            <a:r>
              <a:rPr lang="en-US" dirty="0" smtClean="0"/>
              <a:t>, TF-IDF&gt;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9" idx="2"/>
          </p:cNvCxnSpPr>
          <p:nvPr/>
        </p:nvCxnSpPr>
        <p:spPr>
          <a:xfrm flipV="1">
            <a:off x="9580812" y="5302311"/>
            <a:ext cx="480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4693" y="5302312"/>
            <a:ext cx="691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>
            <a:off x="5122280" y="5359759"/>
            <a:ext cx="687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65078" y="5359758"/>
            <a:ext cx="590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643945"/>
            <a:ext cx="9983316" cy="514725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4. Clustering</a:t>
            </a:r>
          </a:p>
          <a:p>
            <a:r>
              <a:rPr lang="en-US" sz="2800" dirty="0" smtClean="0"/>
              <a:t>We have performed Clustering using K-Means Algorithm in MAHOUT.</a:t>
            </a:r>
          </a:p>
          <a:p>
            <a:r>
              <a:rPr lang="en-US" sz="2800" dirty="0" smtClean="0"/>
              <a:t>Why K-Means??</a:t>
            </a:r>
          </a:p>
          <a:p>
            <a:pPr lvl="1"/>
            <a:r>
              <a:rPr lang="en-US" dirty="0" smtClean="0"/>
              <a:t>We can alter the K value by which we can alter the no. of clusters formed.</a:t>
            </a:r>
          </a:p>
          <a:p>
            <a:pPr lvl="1"/>
            <a:r>
              <a:rPr lang="en-US" dirty="0" smtClean="0"/>
              <a:t>We can alter the iteration value so that we can iterate till data is clustered properly.</a:t>
            </a:r>
          </a:p>
          <a:p>
            <a:pPr lvl="1"/>
            <a:r>
              <a:rPr lang="en-US" dirty="0" smtClean="0"/>
              <a:t>It consists various functions to find the similarity between vectors such as Euclidean Distance Measure, Cosine Similarity etc. </a:t>
            </a:r>
          </a:p>
          <a:p>
            <a:r>
              <a:rPr lang="en-US" sz="2800" dirty="0" smtClean="0"/>
              <a:t>Implementation of K-Means in Mahout</a:t>
            </a:r>
          </a:p>
          <a:p>
            <a:r>
              <a:rPr lang="en-US" sz="2800" dirty="0" smtClean="0"/>
              <a:t>Taken Output from Hadoop and fed as input for Clustering.</a:t>
            </a:r>
          </a:p>
          <a:p>
            <a:r>
              <a:rPr lang="en-US" sz="2800" dirty="0" smtClean="0"/>
              <a:t>The output from Hadoop needs to be transformed to Sequence files which contains data in(Key</a:t>
            </a:r>
            <a:r>
              <a:rPr lang="en-US" sz="2800" dirty="0"/>
              <a:t>, </a:t>
            </a:r>
            <a:r>
              <a:rPr lang="en-US" sz="2800" dirty="0" err="1"/>
              <a:t>VectorWritable</a:t>
            </a:r>
            <a:r>
              <a:rPr lang="en-US" sz="2800" dirty="0" smtClean="0"/>
              <a:t>) format.</a:t>
            </a:r>
          </a:p>
          <a:p>
            <a:r>
              <a:rPr lang="en-US" sz="2800" dirty="0" smtClean="0"/>
              <a:t>Initialized the centroid points and wrote them to Sequence files.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3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-103031"/>
            <a:ext cx="10018713" cy="5894231"/>
          </a:xfrm>
        </p:spPr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Deciding on the Number of Clusters.</a:t>
            </a:r>
          </a:p>
          <a:p>
            <a:r>
              <a:rPr lang="en-US" dirty="0" smtClean="0"/>
              <a:t>We have performed clustering by passing various values for K (12,14,16,18,20) to decide the best number of clusters.</a:t>
            </a:r>
          </a:p>
          <a:p>
            <a:r>
              <a:rPr lang="en-US" dirty="0" smtClean="0"/>
              <a:t>Performed a graphical analysis by taking the clusters and their corresponding Average TF-IDF for (12,14,16,18,20) clusters formed.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91" y="2647666"/>
            <a:ext cx="5318975" cy="3808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85" y="2647666"/>
            <a:ext cx="5148309" cy="38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197</TotalTime>
  <Words>704</Words>
  <Application>Microsoft Office PowerPoint</Application>
  <PresentationFormat>Widescreen</PresentationFormat>
  <Paragraphs>130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Corbel</vt:lpstr>
      <vt:lpstr>Lucida Calligraphy</vt:lpstr>
      <vt:lpstr>Wingdings</vt:lpstr>
      <vt:lpstr>Parallax</vt:lpstr>
      <vt:lpstr>New York Times Articles Processing and Clustering Using Hadoop and Mahout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Articles Processing and Clustering Using Hadoop and Mahout</dc:title>
  <dc:creator>MAHESWARAREDDY DURGEMPUDI</dc:creator>
  <cp:lastModifiedBy>MAHESWARAREDDY DURGEMPUDI</cp:lastModifiedBy>
  <cp:revision>44</cp:revision>
  <dcterms:created xsi:type="dcterms:W3CDTF">2014-10-22T03:01:44Z</dcterms:created>
  <dcterms:modified xsi:type="dcterms:W3CDTF">2014-11-05T17:40:54Z</dcterms:modified>
</cp:coreProperties>
</file>