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1" r:id="rId7"/>
    <p:sldId id="265" r:id="rId8"/>
    <p:sldId id="263" r:id="rId9"/>
    <p:sldId id="258"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6" d="100"/>
          <a:sy n="76" d="100"/>
        </p:scale>
        <p:origin x="1343"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17706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305562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121226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68223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385562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125345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39310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350876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132537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222364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F0F90-BE33-4672-A6F9-F8DCC2619681}" type="datetimeFigureOut">
              <a:rPr lang="en-US" smtClean="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84BB8-DC06-48D0-AA91-81B646C29A11}" type="slidenum">
              <a:rPr lang="en-US" smtClean="0"/>
              <a:t>‹#›</a:t>
            </a:fld>
            <a:endParaRPr lang="en-US" dirty="0"/>
          </a:p>
        </p:txBody>
      </p:sp>
    </p:spTree>
    <p:extLst>
      <p:ext uri="{BB962C8B-B14F-4D97-AF65-F5344CB8AC3E}">
        <p14:creationId xmlns:p14="http://schemas.microsoft.com/office/powerpoint/2010/main" val="49196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F0F90-BE33-4672-A6F9-F8DCC2619681}" type="datetimeFigureOut">
              <a:rPr lang="en-US" smtClean="0"/>
              <a:t>11/21/2015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84BB8-DC06-48D0-AA91-81B646C29A11}" type="slidenum">
              <a:rPr lang="en-US" smtClean="0"/>
              <a:t>‹#›</a:t>
            </a:fld>
            <a:endParaRPr lang="en-US" dirty="0"/>
          </a:p>
        </p:txBody>
      </p:sp>
    </p:spTree>
    <p:extLst>
      <p:ext uri="{BB962C8B-B14F-4D97-AF65-F5344CB8AC3E}">
        <p14:creationId xmlns:p14="http://schemas.microsoft.com/office/powerpoint/2010/main" val="473522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otto-group-product-classification-challeng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346"/>
            <a:ext cx="7772400" cy="4307305"/>
          </a:xfrm>
        </p:spPr>
        <p:txBody>
          <a:bodyPr>
            <a:noAutofit/>
          </a:bodyPr>
          <a:lstStyle/>
          <a:p>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CS-521 Data Mining Techniques</a:t>
            </a:r>
            <a:br>
              <a:rPr lang="en-US" sz="4800" b="1" dirty="0" smtClean="0">
                <a:hlinkClick r:id="rId2"/>
              </a:rPr>
            </a:br>
            <a:r>
              <a:rPr lang="en-US" sz="4800" b="1" dirty="0">
                <a:hlinkClick r:id="rId2"/>
              </a:rPr>
              <a:t/>
            </a:r>
            <a:br>
              <a:rPr lang="en-US" sz="4800" b="1" dirty="0">
                <a:hlinkClick r:id="rId2"/>
              </a:rPr>
            </a:br>
            <a:r>
              <a:rPr lang="en-US" sz="4800" b="1" dirty="0" smtClean="0">
                <a:hlinkClick r:id="rId2"/>
              </a:rPr>
              <a:t>Otto </a:t>
            </a:r>
            <a:r>
              <a:rPr lang="en-US" sz="4800" b="1" dirty="0">
                <a:hlinkClick r:id="rId2"/>
              </a:rPr>
              <a:t>Group Product Classification Challenge</a:t>
            </a:r>
            <a:r>
              <a:rPr lang="en-US" sz="4800" b="1" dirty="0"/>
              <a:t/>
            </a:r>
            <a:br>
              <a:rPr lang="en-US" sz="4800" b="1" dirty="0"/>
            </a:br>
            <a:endParaRPr lang="en-US" sz="4800" dirty="0"/>
          </a:p>
        </p:txBody>
      </p:sp>
      <p:sp>
        <p:nvSpPr>
          <p:cNvPr id="3" name="Subtitle 2"/>
          <p:cNvSpPr>
            <a:spLocks noGrp="1"/>
          </p:cNvSpPr>
          <p:nvPr>
            <p:ph type="subTitle" idx="1"/>
          </p:nvPr>
        </p:nvSpPr>
        <p:spPr>
          <a:xfrm>
            <a:off x="1143000" y="4439652"/>
            <a:ext cx="6858000" cy="1479885"/>
          </a:xfrm>
        </p:spPr>
        <p:txBody>
          <a:bodyPr>
            <a:normAutofit/>
          </a:bodyPr>
          <a:lstStyle/>
          <a:p>
            <a:r>
              <a:rPr lang="en-US" dirty="0" smtClean="0"/>
              <a:t>Harish Dara</a:t>
            </a:r>
          </a:p>
          <a:p>
            <a:r>
              <a:rPr lang="en-US" dirty="0" smtClean="0"/>
              <a:t>Vamshi Krishna N S</a:t>
            </a:r>
          </a:p>
          <a:p>
            <a:r>
              <a:rPr lang="en-US" dirty="0" smtClean="0"/>
              <a:t>Maheswarareddy Durgempudi</a:t>
            </a:r>
            <a:endParaRPr lang="en-US" dirty="0"/>
          </a:p>
        </p:txBody>
      </p:sp>
    </p:spTree>
    <p:extLst>
      <p:ext uri="{BB962C8B-B14F-4D97-AF65-F5344CB8AC3E}">
        <p14:creationId xmlns:p14="http://schemas.microsoft.com/office/powerpoint/2010/main" val="2404298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r>
              <a:rPr lang="en-US" sz="2000" dirty="0" smtClean="0"/>
              <a:t>Using ensemble methods we can produce better results than using single classifier.</a:t>
            </a:r>
          </a:p>
          <a:p>
            <a:r>
              <a:rPr lang="en-US" sz="2000" dirty="0" smtClean="0"/>
              <a:t>Tuning Parameters helps to decrease running time and produce better results</a:t>
            </a:r>
            <a:r>
              <a:rPr lang="en-US" dirty="0" smtClean="0"/>
              <a:t>.</a:t>
            </a:r>
          </a:p>
          <a:p>
            <a:endParaRPr lang="en-US" dirty="0" smtClean="0"/>
          </a:p>
        </p:txBody>
      </p:sp>
    </p:spTree>
    <p:extLst>
      <p:ext uri="{BB962C8B-B14F-4D97-AF65-F5344CB8AC3E}">
        <p14:creationId xmlns:p14="http://schemas.microsoft.com/office/powerpoint/2010/main" val="340251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Content Placeholder 4"/>
          <p:cNvSpPr>
            <a:spLocks noGrp="1"/>
          </p:cNvSpPr>
          <p:nvPr>
            <p:ph idx="1"/>
          </p:nvPr>
        </p:nvSpPr>
        <p:spPr>
          <a:xfrm>
            <a:off x="628650" y="1540042"/>
            <a:ext cx="7886700" cy="4636921"/>
          </a:xfrm>
        </p:spPr>
        <p:txBody>
          <a:bodyPr>
            <a:normAutofit/>
          </a:bodyPr>
          <a:lstStyle/>
          <a:p>
            <a:pPr marL="0" indent="0">
              <a:buNone/>
            </a:pPr>
            <a:r>
              <a:rPr lang="en-US" dirty="0" smtClean="0"/>
              <a:t>Problem Definition:</a:t>
            </a:r>
            <a:endParaRPr lang="en-US" dirty="0"/>
          </a:p>
          <a:p>
            <a:pPr algn="just"/>
            <a:r>
              <a:rPr lang="en-US" sz="1800" dirty="0"/>
              <a:t>The Otto Group is one of the world’s biggest </a:t>
            </a:r>
            <a:r>
              <a:rPr lang="en-US" sz="1800" dirty="0" smtClean="0"/>
              <a:t>e-commerce companies </a:t>
            </a:r>
            <a:r>
              <a:rPr lang="en-US" sz="1800" dirty="0"/>
              <a:t>which sells millions of products worldwide, with several thousand products </a:t>
            </a:r>
            <a:r>
              <a:rPr lang="en-US" sz="1800" dirty="0" smtClean="0"/>
              <a:t>being added </a:t>
            </a:r>
            <a:r>
              <a:rPr lang="en-US" sz="1800" dirty="0"/>
              <a:t>to product line</a:t>
            </a:r>
            <a:r>
              <a:rPr lang="en-US" sz="1800" dirty="0" smtClean="0"/>
              <a:t>. </a:t>
            </a:r>
          </a:p>
          <a:p>
            <a:pPr algn="just"/>
            <a:r>
              <a:rPr lang="en-US" sz="1800" dirty="0" smtClean="0"/>
              <a:t>A </a:t>
            </a:r>
            <a:r>
              <a:rPr lang="en-US" sz="1800" dirty="0"/>
              <a:t>consistent analysis of the performance of products is crucial. However, due to diverse </a:t>
            </a:r>
            <a:r>
              <a:rPr lang="en-US" sz="1800" dirty="0" smtClean="0"/>
              <a:t>global infrastructure</a:t>
            </a:r>
            <a:r>
              <a:rPr lang="en-US" sz="1800" dirty="0"/>
              <a:t>, many identical products get classified differently</a:t>
            </a:r>
            <a:r>
              <a:rPr lang="en-US" sz="1800" dirty="0" smtClean="0"/>
              <a:t>.</a:t>
            </a:r>
          </a:p>
          <a:p>
            <a:pPr algn="just"/>
            <a:r>
              <a:rPr lang="en-US" sz="1800" dirty="0"/>
              <a:t>T</a:t>
            </a:r>
            <a:r>
              <a:rPr lang="en-US" sz="1800" dirty="0" smtClean="0"/>
              <a:t>he </a:t>
            </a:r>
            <a:r>
              <a:rPr lang="en-US" sz="1800" dirty="0"/>
              <a:t>quality </a:t>
            </a:r>
            <a:r>
              <a:rPr lang="en-US" sz="1800" dirty="0" smtClean="0"/>
              <a:t>of product </a:t>
            </a:r>
            <a:r>
              <a:rPr lang="en-US" sz="1800" dirty="0"/>
              <a:t>analysis depends heavily on the ability to accurately cluster similar products. </a:t>
            </a:r>
            <a:endParaRPr lang="en-US" sz="1800" dirty="0" smtClean="0"/>
          </a:p>
          <a:p>
            <a:pPr algn="just"/>
            <a:r>
              <a:rPr lang="en-US" sz="1800" dirty="0" smtClean="0"/>
              <a:t>The better the classification</a:t>
            </a:r>
            <a:r>
              <a:rPr lang="en-US" sz="1800" dirty="0"/>
              <a:t>, the more insights the company can generate about product range</a:t>
            </a:r>
            <a:r>
              <a:rPr lang="en-US" sz="1800" dirty="0" smtClean="0"/>
              <a:t>.</a:t>
            </a:r>
          </a:p>
          <a:p>
            <a:pPr algn="just"/>
            <a:r>
              <a:rPr lang="en-US" sz="1800" dirty="0" smtClean="0"/>
              <a:t>So need to develop </a:t>
            </a:r>
            <a:r>
              <a:rPr lang="en-US" sz="1800" dirty="0"/>
              <a:t>a classifier which predicts the product group based on the given features </a:t>
            </a:r>
            <a:r>
              <a:rPr lang="en-US" sz="1800" dirty="0" smtClean="0"/>
              <a:t>accurately.</a:t>
            </a:r>
          </a:p>
          <a:p>
            <a:pPr marL="0" indent="0">
              <a:buNone/>
            </a:pPr>
            <a:endParaRPr lang="en-US" sz="1800" dirty="0" smtClean="0"/>
          </a:p>
          <a:p>
            <a:pPr marL="0" indent="0">
              <a:buNone/>
            </a:pPr>
            <a:endParaRPr lang="en-US" dirty="0"/>
          </a:p>
        </p:txBody>
      </p:sp>
    </p:spTree>
    <p:extLst>
      <p:ext uri="{BB962C8B-B14F-4D97-AF65-F5344CB8AC3E}">
        <p14:creationId xmlns:p14="http://schemas.microsoft.com/office/powerpoint/2010/main" val="2483784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a:xfrm>
            <a:off x="628650" y="1443789"/>
            <a:ext cx="7886700" cy="5173579"/>
          </a:xfrm>
        </p:spPr>
        <p:txBody>
          <a:bodyPr/>
          <a:lstStyle/>
          <a:p>
            <a:pPr marL="0" indent="0">
              <a:buNone/>
            </a:pPr>
            <a:r>
              <a:rPr lang="en-US" dirty="0" smtClean="0"/>
              <a:t>Data Description:</a:t>
            </a:r>
          </a:p>
          <a:p>
            <a:r>
              <a:rPr lang="en-US" sz="1800" dirty="0" smtClean="0"/>
              <a:t>Data consists of training data and test  data files. The data fields present in        data files are described as below:</a:t>
            </a:r>
          </a:p>
          <a:p>
            <a:pPr marL="731520" indent="-342900">
              <a:buFont typeface="+mj-lt"/>
              <a:buAutoNum type="alphaLcPeriod"/>
            </a:pPr>
            <a:r>
              <a:rPr lang="en-US" sz="1800" dirty="0" smtClean="0"/>
              <a:t>id </a:t>
            </a:r>
            <a:r>
              <a:rPr lang="en-US" sz="1800" dirty="0"/>
              <a:t>- an anonymous id unique to a product     </a:t>
            </a:r>
            <a:endParaRPr lang="en-US" sz="1800" dirty="0" smtClean="0"/>
          </a:p>
          <a:p>
            <a:pPr marL="731520" indent="-342900">
              <a:buFont typeface="+mj-lt"/>
              <a:buAutoNum type="alphaLcPeriod"/>
            </a:pPr>
            <a:r>
              <a:rPr lang="en-US" sz="1800" dirty="0" smtClean="0"/>
              <a:t>feat_1</a:t>
            </a:r>
            <a:r>
              <a:rPr lang="en-US" sz="1800" dirty="0"/>
              <a:t>, feat_2, ..., feat_93 - the various features of a </a:t>
            </a:r>
            <a:r>
              <a:rPr lang="en-US" sz="1800" dirty="0" smtClean="0"/>
              <a:t>product</a:t>
            </a:r>
          </a:p>
          <a:p>
            <a:pPr marL="731520" indent="-342900">
              <a:buFont typeface="+mj-lt"/>
              <a:buAutoNum type="alphaLcPeriod"/>
            </a:pPr>
            <a:r>
              <a:rPr lang="en-US" sz="1800" dirty="0" smtClean="0"/>
              <a:t>target </a:t>
            </a:r>
            <a:r>
              <a:rPr lang="en-US" sz="1800" dirty="0"/>
              <a:t>- the class of a product (present only in train data</a:t>
            </a:r>
            <a:r>
              <a:rPr lang="en-US" sz="1800" dirty="0" smtClean="0"/>
              <a:t>)</a:t>
            </a:r>
          </a:p>
          <a:p>
            <a:r>
              <a:rPr lang="en-US" sz="1800" dirty="0" smtClean="0"/>
              <a:t> Each row corresponds to a single product.</a:t>
            </a:r>
          </a:p>
          <a:p>
            <a:r>
              <a:rPr lang="en-US" sz="1800" dirty="0"/>
              <a:t>There are a total of 93 numerical features and the data doesn’t consist of any nominal, binary, ordinal variables.</a:t>
            </a:r>
            <a:endParaRPr lang="en-US" sz="1800" dirty="0" smtClean="0"/>
          </a:p>
          <a:p>
            <a:r>
              <a:rPr lang="en-US" sz="1800" dirty="0"/>
              <a:t>All are positive integer values and no negatives are present. </a:t>
            </a:r>
            <a:endParaRPr lang="en-US" sz="1800" dirty="0" smtClean="0"/>
          </a:p>
          <a:p>
            <a:r>
              <a:rPr lang="en-US" sz="1800" dirty="0"/>
              <a:t>There are nine categories for all products. Each target category represents one of most important product categories (like fashion, electronics, etc.). </a:t>
            </a:r>
            <a:endParaRPr lang="en-US" sz="1800" dirty="0" smtClean="0"/>
          </a:p>
          <a:p>
            <a:r>
              <a:rPr lang="en-US" sz="1800" dirty="0"/>
              <a:t>The products for the training and testing sets are selected randomly.</a:t>
            </a:r>
          </a:p>
          <a:p>
            <a:pPr marL="0" indent="0">
              <a:buNone/>
            </a:pPr>
            <a:endParaRPr lang="en-US" sz="1800" dirty="0"/>
          </a:p>
        </p:txBody>
      </p:sp>
    </p:spTree>
    <p:extLst>
      <p:ext uri="{BB962C8B-B14F-4D97-AF65-F5344CB8AC3E}">
        <p14:creationId xmlns:p14="http://schemas.microsoft.com/office/powerpoint/2010/main" val="370080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23" y="170439"/>
            <a:ext cx="7886700" cy="1325563"/>
          </a:xfrm>
        </p:spPr>
        <p:txBody>
          <a:bodyPr/>
          <a:lstStyle/>
          <a:p>
            <a:r>
              <a:rPr lang="en-US" dirty="0"/>
              <a:t>Top</a:t>
            </a:r>
            <a:r>
              <a:rPr lang="en-US" dirty="0" smtClean="0"/>
              <a:t> method</a:t>
            </a:r>
            <a:endParaRPr lang="en-US" dirty="0"/>
          </a:p>
        </p:txBody>
      </p:sp>
      <p:sp>
        <p:nvSpPr>
          <p:cNvPr id="3" name="Content Placeholder 2"/>
          <p:cNvSpPr>
            <a:spLocks noGrp="1"/>
          </p:cNvSpPr>
          <p:nvPr>
            <p:ph idx="1"/>
          </p:nvPr>
        </p:nvSpPr>
        <p:spPr>
          <a:xfrm>
            <a:off x="628650" y="1323475"/>
            <a:ext cx="7886700" cy="5017168"/>
          </a:xfrm>
        </p:spPr>
        <p:txBody>
          <a:bodyPr>
            <a:normAutofit fontScale="25000" lnSpcReduction="20000"/>
          </a:bodyPr>
          <a:lstStyle/>
          <a:p>
            <a:pPr marL="0" indent="0">
              <a:buNone/>
            </a:pPr>
            <a:endParaRPr lang="en-US" sz="7200" dirty="0"/>
          </a:p>
          <a:p>
            <a:pPr marL="0" indent="0">
              <a:buNone/>
            </a:pPr>
            <a:r>
              <a:rPr lang="en-US" sz="7200" dirty="0" smtClean="0"/>
              <a:t>This is a completed competition in Kaggle. The approach followed by the team which secured 4</a:t>
            </a:r>
            <a:r>
              <a:rPr lang="en-US" sz="7200" baseline="30000" dirty="0" smtClean="0"/>
              <a:t>th</a:t>
            </a:r>
            <a:r>
              <a:rPr lang="en-US" sz="7200" dirty="0" smtClean="0"/>
              <a:t> position in Leaderboard is:</a:t>
            </a:r>
          </a:p>
          <a:p>
            <a:pPr>
              <a:lnSpc>
                <a:spcPct val="120000"/>
              </a:lnSpc>
            </a:pPr>
            <a:r>
              <a:rPr lang="en-US" sz="7200" dirty="0" smtClean="0"/>
              <a:t>Method followed : Stacking</a:t>
            </a:r>
          </a:p>
          <a:p>
            <a:pPr marL="548640" indent="0">
              <a:buNone/>
            </a:pPr>
            <a:r>
              <a:rPr lang="en-US" sz="7200" dirty="0" smtClean="0"/>
              <a:t>Stacking is a way of combining multiple models. We train a learning algorithm to combine the predictions of several other training algorithms.</a:t>
            </a:r>
          </a:p>
          <a:p>
            <a:pPr>
              <a:lnSpc>
                <a:spcPct val="110000"/>
              </a:lnSpc>
            </a:pPr>
            <a:r>
              <a:rPr lang="en-US" sz="8000" dirty="0" smtClean="0"/>
              <a:t>There </a:t>
            </a:r>
            <a:r>
              <a:rPr lang="en-US" sz="8000" dirty="0"/>
              <a:t>3 steps followed by the team are</a:t>
            </a:r>
          </a:p>
          <a:p>
            <a:pPr>
              <a:lnSpc>
                <a:spcPct val="110000"/>
              </a:lnSpc>
            </a:pPr>
            <a:r>
              <a:rPr lang="en-US" sz="8000" b="1" dirty="0" smtClean="0"/>
              <a:t>Build </a:t>
            </a:r>
            <a:r>
              <a:rPr lang="en-US" sz="8000" b="1" dirty="0"/>
              <a:t>models for stacking: </a:t>
            </a:r>
            <a:r>
              <a:rPr lang="en-US" sz="8000" dirty="0"/>
              <a:t>They have chosen 18 algorithms (knn,h2o,xgboost etc...)  to calculate models for stacking. For all these algorithms they have obtained predictions for the given dataset.</a:t>
            </a:r>
          </a:p>
          <a:p>
            <a:pPr>
              <a:lnSpc>
                <a:spcPct val="110000"/>
              </a:lnSpc>
            </a:pPr>
            <a:r>
              <a:rPr lang="en-US" sz="8000" b="1" dirty="0" smtClean="0"/>
              <a:t>1st </a:t>
            </a:r>
            <a:r>
              <a:rPr lang="en-US" sz="8000" b="1" dirty="0"/>
              <a:t>level ensembles </a:t>
            </a:r>
            <a:r>
              <a:rPr lang="en-US" sz="8000" dirty="0"/>
              <a:t>: Based on the kaggle scores obtained for the algorithms used in the above step, they have selected gradient boosting trees, XGBoost  and neural networks for the first level ensemble. Set of all predictions obtained in the above step is used as input for this step.</a:t>
            </a:r>
          </a:p>
          <a:p>
            <a:pPr>
              <a:lnSpc>
                <a:spcPct val="110000"/>
              </a:lnSpc>
            </a:pPr>
            <a:r>
              <a:rPr lang="en-US" sz="8000" b="1" dirty="0" smtClean="0"/>
              <a:t>2nd </a:t>
            </a:r>
            <a:r>
              <a:rPr lang="en-US" sz="8000" b="1" dirty="0"/>
              <a:t>level ensembles: </a:t>
            </a:r>
            <a:r>
              <a:rPr lang="en-US" sz="8000" dirty="0"/>
              <a:t>The final ensemble was a geometric linear combination of methods used in the previous step.</a:t>
            </a:r>
          </a:p>
          <a:p>
            <a:pPr marL="0" indent="0">
              <a:buNone/>
            </a:pPr>
            <a:endParaRPr lang="en-US" sz="7200" b="1" dirty="0"/>
          </a:p>
          <a:p>
            <a:pPr marL="0" indent="0">
              <a:buNone/>
            </a:pPr>
            <a:endParaRPr lang="en-US" sz="7200" b="1" dirty="0" smtClean="0"/>
          </a:p>
          <a:p>
            <a:pPr marL="0" indent="0">
              <a:buNone/>
            </a:pPr>
            <a:endParaRPr lang="en-US" sz="7200" b="1" dirty="0"/>
          </a:p>
          <a:p>
            <a:pPr marL="0" indent="0">
              <a:buNone/>
            </a:pPr>
            <a:endParaRPr lang="en-US" sz="7200" b="1" dirty="0" smtClean="0"/>
          </a:p>
          <a:p>
            <a:pPr marL="0" indent="0">
              <a:buNone/>
            </a:pPr>
            <a:endParaRPr lang="en-US" sz="7200" b="1" dirty="0"/>
          </a:p>
          <a:p>
            <a:pPr marL="0" indent="0">
              <a:buNone/>
            </a:pPr>
            <a:endParaRPr lang="en-US" sz="7200" b="1" dirty="0" smtClean="0"/>
          </a:p>
          <a:p>
            <a:pPr marL="0" indent="0">
              <a:buNone/>
            </a:pPr>
            <a:r>
              <a:rPr lang="en-US" sz="7200" dirty="0" smtClean="0"/>
              <a:t>2</a:t>
            </a:r>
            <a:r>
              <a:rPr lang="en-US" sz="7200" baseline="30000" dirty="0" smtClean="0"/>
              <a:t>nd</a:t>
            </a:r>
            <a:r>
              <a:rPr lang="en-US" sz="7200" dirty="0" smtClean="0"/>
              <a:t> level ensemble</a:t>
            </a:r>
            <a:r>
              <a:rPr lang="en-US" sz="8000" dirty="0" smtClean="0"/>
              <a:t>s</a:t>
            </a:r>
          </a:p>
          <a:p>
            <a:pPr marL="457200" indent="-457200">
              <a:buFont typeface="+mj-lt"/>
              <a:buAutoNum type="alphaLcPeriod"/>
            </a:pPr>
            <a:endParaRPr lang="en-US" sz="2300" dirty="0" smtClean="0"/>
          </a:p>
          <a:p>
            <a:pPr marL="0" indent="0">
              <a:buNone/>
            </a:pPr>
            <a:endParaRPr lang="en-US" sz="2100" dirty="0" smtClean="0"/>
          </a:p>
          <a:p>
            <a:endParaRPr lang="en-US" dirty="0"/>
          </a:p>
          <a:p>
            <a:endParaRPr lang="en-US" dirty="0" smtClean="0"/>
          </a:p>
          <a:p>
            <a:r>
              <a:rPr lang="en-US" dirty="0" smtClean="0"/>
              <a:t>Describe the method that any one of the top 10 teams used</a:t>
            </a:r>
          </a:p>
          <a:p>
            <a:r>
              <a:rPr lang="en-US" dirty="0"/>
              <a:t>Describe what </a:t>
            </a:r>
            <a:r>
              <a:rPr lang="en-US" dirty="0" smtClean="0"/>
              <a:t>they did </a:t>
            </a:r>
            <a:r>
              <a:rPr lang="en-US" dirty="0"/>
              <a:t>and why</a:t>
            </a:r>
          </a:p>
          <a:p>
            <a:r>
              <a:rPr lang="en-US" dirty="0"/>
              <a:t>Describe how </a:t>
            </a:r>
            <a:r>
              <a:rPr lang="en-US" dirty="0" smtClean="0"/>
              <a:t>they </a:t>
            </a:r>
            <a:r>
              <a:rPr lang="en-US" dirty="0"/>
              <a:t>did and how long did it take</a:t>
            </a:r>
          </a:p>
          <a:p>
            <a:endParaRPr lang="en-US" dirty="0"/>
          </a:p>
        </p:txBody>
      </p:sp>
    </p:spTree>
    <p:extLst>
      <p:ext uri="{BB962C8B-B14F-4D97-AF65-F5344CB8AC3E}">
        <p14:creationId xmlns:p14="http://schemas.microsoft.com/office/powerpoint/2010/main" val="327447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73" y="32974"/>
            <a:ext cx="7886700" cy="1325563"/>
          </a:xfrm>
        </p:spPr>
        <p:txBody>
          <a:bodyPr/>
          <a:lstStyle/>
          <a:p>
            <a:r>
              <a:rPr lang="en-US" dirty="0" smtClean="0"/>
              <a:t>Our method</a:t>
            </a:r>
            <a:endParaRPr lang="en-US" dirty="0"/>
          </a:p>
        </p:txBody>
      </p:sp>
      <p:sp>
        <p:nvSpPr>
          <p:cNvPr id="3" name="Content Placeholder 2"/>
          <p:cNvSpPr>
            <a:spLocks noGrp="1"/>
          </p:cNvSpPr>
          <p:nvPr>
            <p:ph idx="1"/>
          </p:nvPr>
        </p:nvSpPr>
        <p:spPr>
          <a:xfrm>
            <a:off x="357673" y="1229773"/>
            <a:ext cx="8140882" cy="5468983"/>
          </a:xfrm>
        </p:spPr>
        <p:txBody>
          <a:bodyPr>
            <a:normAutofit/>
          </a:bodyPr>
          <a:lstStyle/>
          <a:p>
            <a:pPr marL="0" indent="0">
              <a:buNone/>
            </a:pPr>
            <a:r>
              <a:rPr lang="en-US" sz="1800" dirty="0" smtClean="0"/>
              <a:t>We have implemented the following algorithms:</a:t>
            </a:r>
          </a:p>
          <a:p>
            <a:pPr marL="1051560" indent="-457200">
              <a:buFont typeface="+mj-lt"/>
              <a:buAutoNum type="alphaLcPeriod"/>
            </a:pPr>
            <a:r>
              <a:rPr lang="en-US" sz="1800" dirty="0" smtClean="0"/>
              <a:t>Random </a:t>
            </a:r>
            <a:r>
              <a:rPr lang="en-US" sz="1800" dirty="0"/>
              <a:t>Forest</a:t>
            </a:r>
          </a:p>
          <a:p>
            <a:pPr marL="1051560" indent="-457200">
              <a:buFont typeface="+mj-lt"/>
              <a:buAutoNum type="alphaLcPeriod"/>
            </a:pPr>
            <a:r>
              <a:rPr lang="en-US" sz="1800" dirty="0" smtClean="0"/>
              <a:t>XGBoost</a:t>
            </a:r>
          </a:p>
          <a:p>
            <a:r>
              <a:rPr lang="en-US" sz="1800" dirty="0" smtClean="0"/>
              <a:t>We have chosen ensemble methods (i.e. Random Forest and XGBoost). Each method is a collection of classifiers and performs better than a single classifier.</a:t>
            </a:r>
          </a:p>
          <a:p>
            <a:r>
              <a:rPr lang="en-US" sz="1800" dirty="0" smtClean="0"/>
              <a:t>We trained Random Forest classifier using the Train Dataset and classified the test data.</a:t>
            </a:r>
          </a:p>
          <a:p>
            <a:r>
              <a:rPr lang="en-US" sz="1800" dirty="0" smtClean="0"/>
              <a:t>Visualizing </a:t>
            </a:r>
            <a:r>
              <a:rPr lang="en-US" sz="1800" dirty="0"/>
              <a:t>the performance of classifier for </a:t>
            </a:r>
            <a:r>
              <a:rPr lang="en-US" sz="1800" dirty="0" smtClean="0"/>
              <a:t>various input parameter values we found the best fit for ntree and Mtry parameters.</a:t>
            </a:r>
          </a:p>
          <a:p>
            <a:r>
              <a:rPr lang="en-US" sz="1800" dirty="0" smtClean="0"/>
              <a:t>We later choose XGBoost classifier, divided the input train data into 3 folds, trained the classifier, predicted the test data.</a:t>
            </a:r>
          </a:p>
          <a:p>
            <a:r>
              <a:rPr lang="en-US" sz="1800" dirty="0" smtClean="0"/>
              <a:t>We observed the change in classifier performance for various combination of tuning parameters (nrounds, eta)</a:t>
            </a:r>
          </a:p>
          <a:p>
            <a:r>
              <a:rPr lang="en-US" sz="1800" dirty="0" smtClean="0"/>
              <a:t>Later we calculated the linear combination of predictions of Random Forest classifier and XGBoost classifier to check for an increase in accuracy.</a:t>
            </a:r>
            <a:endParaRPr lang="en-US" sz="1800" dirty="0"/>
          </a:p>
        </p:txBody>
      </p:sp>
    </p:spTree>
    <p:extLst>
      <p:ext uri="{BB962C8B-B14F-4D97-AF65-F5344CB8AC3E}">
        <p14:creationId xmlns:p14="http://schemas.microsoft.com/office/powerpoint/2010/main" val="153119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 y="1"/>
            <a:ext cx="7886700" cy="1010194"/>
          </a:xfrm>
        </p:spPr>
        <p:txBody>
          <a:bodyPr/>
          <a:lstStyle/>
          <a:p>
            <a:r>
              <a:rPr lang="en-US" dirty="0" smtClean="0"/>
              <a:t>Discussions and Observations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635" y="838040"/>
            <a:ext cx="3150145" cy="2551611"/>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39" y="838040"/>
            <a:ext cx="3234328" cy="2551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673" y="911111"/>
            <a:ext cx="2769327" cy="2478540"/>
          </a:xfrm>
          <a:prstGeom prst="rect">
            <a:avLst/>
          </a:prstGeom>
        </p:spPr>
      </p:pic>
      <p:sp>
        <p:nvSpPr>
          <p:cNvPr id="8" name="TextBox 7"/>
          <p:cNvSpPr txBox="1"/>
          <p:nvPr/>
        </p:nvSpPr>
        <p:spPr>
          <a:xfrm>
            <a:off x="209005" y="3793648"/>
            <a:ext cx="8604068" cy="2862322"/>
          </a:xfrm>
          <a:prstGeom prst="rect">
            <a:avLst/>
          </a:prstGeom>
          <a:noFill/>
        </p:spPr>
        <p:txBody>
          <a:bodyPr wrap="square" rtlCol="0">
            <a:spAutoFit/>
          </a:bodyPr>
          <a:lstStyle/>
          <a:p>
            <a:r>
              <a:rPr lang="en-US" dirty="0" smtClean="0"/>
              <a:t>Random Forest:</a:t>
            </a:r>
          </a:p>
          <a:p>
            <a:endParaRPr lang="en-US" dirty="0" smtClean="0"/>
          </a:p>
          <a:p>
            <a:pPr marL="285750" indent="-285750">
              <a:buFont typeface="Arial" panose="020B0604020202020204" pitchFamily="34" charset="0"/>
              <a:buChar char="•"/>
            </a:pPr>
            <a:r>
              <a:rPr lang="en-US" dirty="0" smtClean="0"/>
              <a:t>The first graph displays the feature importance and second displays the error variation w.r.t to ntree parameter value and the third displays the variation of error w.r.t to Mtry parameter.</a:t>
            </a:r>
          </a:p>
          <a:p>
            <a:pPr marL="285750" indent="-285750">
              <a:buFont typeface="Arial" panose="020B0604020202020204" pitchFamily="34" charset="0"/>
              <a:buChar char="•"/>
            </a:pPr>
            <a:r>
              <a:rPr lang="en-US" dirty="0" smtClean="0"/>
              <a:t>We could see no large variation in error value with the increase of ntree value.</a:t>
            </a:r>
          </a:p>
          <a:p>
            <a:pPr marL="285750" indent="-285750">
              <a:buFont typeface="Arial" panose="020B0604020202020204" pitchFamily="34" charset="0"/>
              <a:buChar char="•"/>
            </a:pPr>
            <a:r>
              <a:rPr lang="en-US" dirty="0" smtClean="0"/>
              <a:t>Feature_34 is the important feature among all 93 features.</a:t>
            </a:r>
          </a:p>
          <a:p>
            <a:pPr marL="285750" indent="-285750">
              <a:buFont typeface="Arial" panose="020B0604020202020204" pitchFamily="34" charset="0"/>
              <a:buChar char="•"/>
            </a:pPr>
            <a:r>
              <a:rPr lang="en-US" dirty="0" smtClean="0"/>
              <a:t>There is large variation in OOB error when the Mtry value has been increased from 4 to 9.</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4291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 y="1"/>
            <a:ext cx="7886700" cy="1010194"/>
          </a:xfrm>
        </p:spPr>
        <p:txBody>
          <a:bodyPr/>
          <a:lstStyle/>
          <a:p>
            <a:r>
              <a:rPr lang="en-US" dirty="0" smtClean="0"/>
              <a:t>Discussions and Observations</a:t>
            </a:r>
            <a:endParaRPr lang="en-US" dirty="0"/>
          </a:p>
        </p:txBody>
      </p:sp>
      <p:sp>
        <p:nvSpPr>
          <p:cNvPr id="8" name="TextBox 7"/>
          <p:cNvSpPr txBox="1"/>
          <p:nvPr/>
        </p:nvSpPr>
        <p:spPr>
          <a:xfrm>
            <a:off x="274319" y="4017582"/>
            <a:ext cx="8604068" cy="2862322"/>
          </a:xfrm>
          <a:prstGeom prst="rect">
            <a:avLst/>
          </a:prstGeom>
          <a:noFill/>
        </p:spPr>
        <p:txBody>
          <a:bodyPr wrap="square" rtlCol="0">
            <a:spAutoFit/>
          </a:bodyPr>
          <a:lstStyle/>
          <a:p>
            <a:r>
              <a:rPr lang="en-US" dirty="0" smtClean="0"/>
              <a:t>XGBoost:</a:t>
            </a:r>
          </a:p>
          <a:p>
            <a:pPr marL="285750" indent="-285750">
              <a:buFont typeface="Arial" panose="020B0604020202020204" pitchFamily="34" charset="0"/>
              <a:buChar char="•"/>
            </a:pPr>
            <a:r>
              <a:rPr lang="en-US" dirty="0" smtClean="0"/>
              <a:t>The above table displays the variation in Kaggle rank w.r.t change in parameters Shrinkage and Boosting iterations (eta, nround respectively)</a:t>
            </a:r>
          </a:p>
          <a:p>
            <a:pPr marL="285750" indent="-285750">
              <a:buFont typeface="Arial" panose="020B0604020202020204" pitchFamily="34" charset="0"/>
              <a:buChar char="•"/>
            </a:pPr>
            <a:r>
              <a:rPr lang="en-US" dirty="0" smtClean="0"/>
              <a:t>We obtained 535 rank (out of 3514 teams) for combination of (eta =0.03 and </a:t>
            </a:r>
            <a:r>
              <a:rPr lang="en-US" dirty="0" err="1" smtClean="0"/>
              <a:t>nround</a:t>
            </a:r>
            <a:r>
              <a:rPr lang="en-US" dirty="0" smtClean="0"/>
              <a:t>=1000</a:t>
            </a:r>
            <a:r>
              <a:rPr lang="en-US" dirty="0" smtClean="0"/>
              <a:t>).</a:t>
            </a:r>
          </a:p>
          <a:p>
            <a:pPr marL="285750" indent="-285750">
              <a:buFont typeface="Arial" panose="020B0604020202020204" pitchFamily="34" charset="0"/>
              <a:buChar char="•"/>
            </a:pPr>
            <a:r>
              <a:rPr lang="en-US" dirty="0" smtClean="0"/>
              <a:t>Running time for </a:t>
            </a:r>
            <a:r>
              <a:rPr lang="en-US" dirty="0" err="1" smtClean="0"/>
              <a:t>XGBoost</a:t>
            </a:r>
            <a:r>
              <a:rPr lang="en-US" dirty="0" smtClean="0"/>
              <a:t> </a:t>
            </a:r>
            <a:r>
              <a:rPr lang="en-US" smtClean="0"/>
              <a:t>classifier is 11 mins and 56 secs.</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Given more time we can combine many other classifiers and increase the accuracy.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676" y="1010195"/>
            <a:ext cx="3208565" cy="2548640"/>
          </a:xfrm>
        </p:spPr>
      </p:pic>
    </p:spTree>
    <p:extLst>
      <p:ext uri="{BB962C8B-B14F-4D97-AF65-F5344CB8AC3E}">
        <p14:creationId xmlns:p14="http://schemas.microsoft.com/office/powerpoint/2010/main" val="23816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09" y="215838"/>
            <a:ext cx="7886700" cy="866514"/>
          </a:xfrm>
        </p:spPr>
        <p:txBody>
          <a:bodyPr/>
          <a:lstStyle/>
          <a:p>
            <a:r>
              <a:rPr lang="en-US" dirty="0" smtClean="0"/>
              <a:t>Contribution</a:t>
            </a:r>
            <a:endParaRPr lang="en-US" dirty="0"/>
          </a:p>
        </p:txBody>
      </p:sp>
      <p:sp>
        <p:nvSpPr>
          <p:cNvPr id="3" name="Content Placeholder 2"/>
          <p:cNvSpPr>
            <a:spLocks noGrp="1"/>
          </p:cNvSpPr>
          <p:nvPr>
            <p:ph idx="1"/>
          </p:nvPr>
        </p:nvSpPr>
        <p:spPr>
          <a:xfrm>
            <a:off x="311409" y="970384"/>
            <a:ext cx="8244762" cy="5523722"/>
          </a:xfrm>
        </p:spPr>
        <p:txBody>
          <a:bodyPr>
            <a:normAutofit/>
          </a:bodyPr>
          <a:lstStyle/>
          <a:p>
            <a:r>
              <a:rPr lang="en-US" sz="1900" dirty="0" smtClean="0"/>
              <a:t>Harish (40%)</a:t>
            </a:r>
          </a:p>
          <a:p>
            <a:pPr lvl="1"/>
            <a:r>
              <a:rPr lang="en-US" sz="1900" dirty="0" smtClean="0"/>
              <a:t>Trained XGBoost Classifier.</a:t>
            </a:r>
          </a:p>
          <a:p>
            <a:pPr lvl="1"/>
            <a:r>
              <a:rPr lang="en-US" sz="1900" dirty="0" smtClean="0"/>
              <a:t>Ran XGBoost classifier varying the input parameters.</a:t>
            </a:r>
          </a:p>
          <a:p>
            <a:pPr lvl="1"/>
            <a:r>
              <a:rPr lang="en-US" sz="1900" dirty="0" smtClean="0"/>
              <a:t>Explored </a:t>
            </a:r>
            <a:r>
              <a:rPr lang="en-US" sz="1900" dirty="0"/>
              <a:t>various classification </a:t>
            </a:r>
            <a:r>
              <a:rPr lang="en-US" sz="1900" dirty="0" smtClean="0"/>
              <a:t>algorithms to choose classifier.</a:t>
            </a:r>
            <a:endParaRPr lang="en-US" sz="1900" dirty="0"/>
          </a:p>
          <a:p>
            <a:pPr lvl="1"/>
            <a:endParaRPr lang="en-US" sz="1900" dirty="0" smtClean="0"/>
          </a:p>
          <a:p>
            <a:r>
              <a:rPr lang="en-US" sz="1900" dirty="0" smtClean="0"/>
              <a:t>Vamshi (30%)</a:t>
            </a:r>
          </a:p>
          <a:p>
            <a:pPr lvl="1"/>
            <a:r>
              <a:rPr lang="en-US" sz="1900" dirty="0" smtClean="0"/>
              <a:t>Trained RandomForest Classifier.</a:t>
            </a:r>
          </a:p>
          <a:p>
            <a:pPr lvl="1"/>
            <a:r>
              <a:rPr lang="en-US" sz="1900" dirty="0" smtClean="0"/>
              <a:t>Went through XGBoost documentation and explained team members.</a:t>
            </a:r>
          </a:p>
          <a:p>
            <a:pPr lvl="1"/>
            <a:r>
              <a:rPr lang="en-US" sz="1900" dirty="0"/>
              <a:t>Helped teammates in achieving their tasks</a:t>
            </a:r>
            <a:r>
              <a:rPr lang="en-US" sz="1900" dirty="0" smtClean="0"/>
              <a:t>.</a:t>
            </a:r>
          </a:p>
          <a:p>
            <a:pPr lvl="1"/>
            <a:endParaRPr lang="en-US" sz="1900" dirty="0"/>
          </a:p>
          <a:p>
            <a:r>
              <a:rPr lang="en-US" sz="1900" dirty="0" smtClean="0"/>
              <a:t>Mahesh (30%)</a:t>
            </a:r>
          </a:p>
          <a:p>
            <a:pPr lvl="1"/>
            <a:r>
              <a:rPr lang="en-US" sz="1900" dirty="0" smtClean="0"/>
              <a:t>Found performance variation in RandomForest Classifier and found the best fit input values.</a:t>
            </a:r>
          </a:p>
          <a:p>
            <a:pPr lvl="1"/>
            <a:r>
              <a:rPr lang="en-US" sz="1900" dirty="0" smtClean="0"/>
              <a:t>Went through RandomForest documentation.</a:t>
            </a:r>
          </a:p>
          <a:p>
            <a:pPr lvl="1"/>
            <a:r>
              <a:rPr lang="en-US" sz="1900" dirty="0" smtClean="0"/>
              <a:t>Analyzed the Results and prepared the presentation.</a:t>
            </a:r>
          </a:p>
          <a:p>
            <a:pPr marL="457200" lvl="1" indent="0">
              <a:buNone/>
            </a:pP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77826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36" y="335209"/>
            <a:ext cx="7886700" cy="568678"/>
          </a:xfrm>
        </p:spPr>
        <p:txBody>
          <a:bodyPr>
            <a:normAutofit fontScale="90000"/>
          </a:bodyPr>
          <a:lstStyle/>
          <a:p>
            <a:r>
              <a:rPr lang="en-US" dirty="0" smtClean="0"/>
              <a:t>Leaderboard</a:t>
            </a:r>
            <a:endParaRPr lang="en-US" dirty="0"/>
          </a:p>
        </p:txBody>
      </p:sp>
      <p:sp>
        <p:nvSpPr>
          <p:cNvPr id="5" name="Content Placeholder 4"/>
          <p:cNvSpPr>
            <a:spLocks noGrp="1"/>
          </p:cNvSpPr>
          <p:nvPr>
            <p:ph idx="1"/>
          </p:nvPr>
        </p:nvSpPr>
        <p:spPr>
          <a:xfrm>
            <a:off x="274086" y="903886"/>
            <a:ext cx="8617987" cy="5816146"/>
          </a:xfrm>
        </p:spPr>
        <p:txBody>
          <a:bodyPr>
            <a:normAutofit/>
          </a:bodyPr>
          <a:lstStyle/>
          <a:p>
            <a:r>
              <a:rPr lang="en-US" sz="1800" dirty="0"/>
              <a:t>Number of teams participated: </a:t>
            </a:r>
            <a:r>
              <a:rPr lang="en-US" sz="1800" b="1" dirty="0"/>
              <a:t>3514</a:t>
            </a:r>
          </a:p>
          <a:p>
            <a:r>
              <a:rPr lang="en-US" sz="1800" dirty="0"/>
              <a:t>Team name in Kaggle for this competition: </a:t>
            </a:r>
            <a:r>
              <a:rPr lang="en-US" sz="1800" b="1" dirty="0"/>
              <a:t>hvm</a:t>
            </a:r>
          </a:p>
          <a:p>
            <a:r>
              <a:rPr lang="en-US" sz="1800" dirty="0" smtClean="0"/>
              <a:t>Initial Rank using Random Forest classifier: 1925</a:t>
            </a:r>
          </a:p>
          <a:p>
            <a:endParaRPr lang="en-US" sz="2200" dirty="0" smtClean="0"/>
          </a:p>
          <a:p>
            <a:endParaRPr lang="en-US" sz="2200" dirty="0"/>
          </a:p>
          <a:p>
            <a:endParaRPr lang="en-US" sz="1800" dirty="0"/>
          </a:p>
          <a:p>
            <a:r>
              <a:rPr lang="en-US" sz="1800" dirty="0" smtClean="0"/>
              <a:t>Final Rank using XGBoost classifier : </a:t>
            </a:r>
            <a:r>
              <a:rPr lang="en-US" sz="1800" b="1" dirty="0" smtClean="0"/>
              <a:t>535</a:t>
            </a:r>
          </a:p>
          <a:p>
            <a:endParaRPr lang="en-US" sz="2200" dirty="0" smtClean="0"/>
          </a:p>
          <a:p>
            <a:endParaRPr lang="en-US" sz="2200" dirty="0"/>
          </a:p>
          <a:p>
            <a:endParaRPr lang="en-US" sz="2200" dirty="0" smtClean="0"/>
          </a:p>
          <a:p>
            <a:r>
              <a:rPr lang="en-US" sz="1800" dirty="0" smtClean="0"/>
              <a:t>Rank </a:t>
            </a:r>
            <a:r>
              <a:rPr lang="en-US" sz="1800" dirty="0"/>
              <a:t>at Uniform Probability Benchmark: </a:t>
            </a:r>
            <a:r>
              <a:rPr lang="en-US" sz="1800" dirty="0" smtClean="0"/>
              <a:t>2955</a:t>
            </a:r>
          </a:p>
          <a:p>
            <a:endParaRPr lang="en-US" sz="2200" dirty="0"/>
          </a:p>
        </p:txBody>
      </p:sp>
      <p:pic>
        <p:nvPicPr>
          <p:cNvPr id="7" name="Picture 6"/>
          <p:cNvPicPr>
            <a:picLocks noChangeAspect="1"/>
          </p:cNvPicPr>
          <p:nvPr/>
        </p:nvPicPr>
        <p:blipFill>
          <a:blip r:embed="rId2"/>
          <a:stretch>
            <a:fillRect/>
          </a:stretch>
        </p:blipFill>
        <p:spPr>
          <a:xfrm>
            <a:off x="650226" y="2048765"/>
            <a:ext cx="7038781" cy="12059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26" y="3634449"/>
            <a:ext cx="7002626" cy="1352940"/>
          </a:xfrm>
          <a:prstGeom prst="rect">
            <a:avLst/>
          </a:prstGeom>
        </p:spPr>
      </p:pic>
      <p:pic>
        <p:nvPicPr>
          <p:cNvPr id="9" name="Picture 8"/>
          <p:cNvPicPr>
            <a:picLocks noChangeAspect="1"/>
          </p:cNvPicPr>
          <p:nvPr/>
        </p:nvPicPr>
        <p:blipFill>
          <a:blip r:embed="rId4"/>
          <a:stretch>
            <a:fillRect/>
          </a:stretch>
        </p:blipFill>
        <p:spPr>
          <a:xfrm>
            <a:off x="650226" y="5367091"/>
            <a:ext cx="7002626" cy="1114425"/>
          </a:xfrm>
          <a:prstGeom prst="rect">
            <a:avLst/>
          </a:prstGeom>
        </p:spPr>
      </p:pic>
    </p:spTree>
    <p:extLst>
      <p:ext uri="{BB962C8B-B14F-4D97-AF65-F5344CB8AC3E}">
        <p14:creationId xmlns:p14="http://schemas.microsoft.com/office/powerpoint/2010/main" val="2835051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898</Words>
  <Application>Microsoft Office PowerPoint</Application>
  <PresentationFormat>On-screen Show (4:3)</PresentationFormat>
  <Paragraphs>100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CS-521 Data Mining Techniques  Otto Group Product Classification Challenge </vt:lpstr>
      <vt:lpstr>Project Description</vt:lpstr>
      <vt:lpstr>Project Description</vt:lpstr>
      <vt:lpstr>Top method</vt:lpstr>
      <vt:lpstr>Our method</vt:lpstr>
      <vt:lpstr>Discussions and Observations</vt:lpstr>
      <vt:lpstr>Discussions and Observations</vt:lpstr>
      <vt:lpstr>Contribution</vt:lpstr>
      <vt:lpstr>Leaderboard</vt:lpstr>
      <vt:lpstr>Miscellaneous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Mueen</dc:creator>
  <cp:lastModifiedBy>N K Harish Dara</cp:lastModifiedBy>
  <cp:revision>53</cp:revision>
  <dcterms:created xsi:type="dcterms:W3CDTF">2015-11-13T21:06:46Z</dcterms:created>
  <dcterms:modified xsi:type="dcterms:W3CDTF">2015-11-22T06:41:05Z</dcterms:modified>
</cp:coreProperties>
</file>