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3" r:id="rId5"/>
    <p:sldId id="264" r:id="rId6"/>
    <p:sldId id="265" r:id="rId7"/>
    <p:sldId id="274" r:id="rId8"/>
    <p:sldId id="259" r:id="rId9"/>
    <p:sldId id="260" r:id="rId10"/>
    <p:sldId id="276" r:id="rId11"/>
    <p:sldId id="261" r:id="rId12"/>
    <p:sldId id="262" r:id="rId13"/>
    <p:sldId id="275" r:id="rId14"/>
    <p:sldId id="267" r:id="rId15"/>
    <p:sldId id="268" r:id="rId16"/>
    <p:sldId id="269" r:id="rId17"/>
    <p:sldId id="270" r:id="rId18"/>
    <p:sldId id="271" r:id="rId19"/>
    <p:sldId id="272" r:id="rId20"/>
    <p:sldId id="273"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70D4E9-7C48-46CF-98DF-F2C30A606A28}" type="datetimeFigureOut">
              <a:rPr lang="en-US" smtClean="0"/>
              <a:t>2/22/2020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4A62-3150-4C79-AF03-8E33766B5243}" type="slidenum">
              <a:rPr lang="en-US" smtClean="0"/>
              <a:t>‹#›</a:t>
            </a:fld>
            <a:endParaRPr lang="en-US"/>
          </a:p>
        </p:txBody>
      </p:sp>
    </p:spTree>
    <p:extLst>
      <p:ext uri="{BB962C8B-B14F-4D97-AF65-F5344CB8AC3E}">
        <p14:creationId xmlns:p14="http://schemas.microsoft.com/office/powerpoint/2010/main" val="248435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74A62-3150-4C79-AF03-8E33766B5243}" type="slidenum">
              <a:rPr lang="en-US" smtClean="0"/>
              <a:t>6</a:t>
            </a:fld>
            <a:endParaRPr lang="en-US"/>
          </a:p>
        </p:txBody>
      </p:sp>
    </p:spTree>
    <p:extLst>
      <p:ext uri="{BB962C8B-B14F-4D97-AF65-F5344CB8AC3E}">
        <p14:creationId xmlns:p14="http://schemas.microsoft.com/office/powerpoint/2010/main" val="290583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C9797-15C3-B04A-8F81-AAF148A0F584}"/>
              </a:ext>
            </a:extLst>
          </p:cNvPr>
          <p:cNvSpPr>
            <a:spLocks noGrp="1"/>
          </p:cNvSpPr>
          <p:nvPr>
            <p:ph type="ctrTitle"/>
          </p:nvPr>
        </p:nvSpPr>
        <p:spPr>
          <a:xfrm>
            <a:off x="2553889" y="1650204"/>
            <a:ext cx="5447111" cy="685138"/>
          </a:xfrm>
        </p:spPr>
        <p:txBody>
          <a:bodyPr/>
          <a:lstStyle/>
          <a:p>
            <a:r>
              <a:rPr lang="en-GB" dirty="0" smtClean="0"/>
              <a:t>HACK OVERFLOW</a:t>
            </a:r>
            <a:endParaRPr lang="en-US" dirty="0"/>
          </a:p>
        </p:txBody>
      </p:sp>
      <p:sp>
        <p:nvSpPr>
          <p:cNvPr id="3" name="Subtitle 2">
            <a:extLst>
              <a:ext uri="{FF2B5EF4-FFF2-40B4-BE49-F238E27FC236}">
                <a16:creationId xmlns:a16="http://schemas.microsoft.com/office/drawing/2014/main" xmlns="" id="{8FA9A9B8-042C-6D49-B813-072F14DCC12B}"/>
              </a:ext>
            </a:extLst>
          </p:cNvPr>
          <p:cNvSpPr>
            <a:spLocks noGrp="1"/>
          </p:cNvSpPr>
          <p:nvPr>
            <p:ph type="subTitle" idx="1"/>
          </p:nvPr>
        </p:nvSpPr>
        <p:spPr>
          <a:xfrm>
            <a:off x="762000" y="3625410"/>
            <a:ext cx="5543790" cy="1451020"/>
          </a:xfrm>
        </p:spPr>
        <p:txBody>
          <a:bodyPr>
            <a:normAutofit fontScale="92500" lnSpcReduction="10000"/>
          </a:bodyPr>
          <a:lstStyle/>
          <a:p>
            <a:pPr algn="just"/>
            <a:r>
              <a:rPr lang="en-GB" dirty="0"/>
              <a:t>Name of the student:</a:t>
            </a:r>
          </a:p>
          <a:p>
            <a:pPr algn="just"/>
            <a:r>
              <a:rPr lang="en-GB" dirty="0"/>
              <a:t>                 </a:t>
            </a:r>
            <a:r>
              <a:rPr lang="en-GB" dirty="0" smtClean="0"/>
              <a:t>    1</a:t>
            </a:r>
            <a:r>
              <a:rPr lang="en-GB" dirty="0"/>
              <a:t>. </a:t>
            </a:r>
            <a:r>
              <a:rPr lang="en-GB" dirty="0" err="1"/>
              <a:t>S.Harish</a:t>
            </a:r>
            <a:r>
              <a:rPr lang="en-GB" dirty="0"/>
              <a:t> </a:t>
            </a:r>
          </a:p>
          <a:p>
            <a:pPr algn="just"/>
            <a:r>
              <a:rPr lang="en-GB" dirty="0" smtClean="0"/>
              <a:t>			2</a:t>
            </a:r>
            <a:r>
              <a:rPr lang="en-GB" dirty="0"/>
              <a:t>. </a:t>
            </a:r>
            <a:r>
              <a:rPr lang="en-GB" dirty="0" err="1"/>
              <a:t>B.Vishal</a:t>
            </a:r>
            <a:r>
              <a:rPr lang="en-GB" dirty="0"/>
              <a:t> </a:t>
            </a:r>
            <a:r>
              <a:rPr lang="en-GB" dirty="0" err="1" smtClean="0"/>
              <a:t>Chandar</a:t>
            </a:r>
            <a:endParaRPr lang="en-GB" dirty="0" smtClean="0"/>
          </a:p>
          <a:p>
            <a:pPr algn="just"/>
            <a:r>
              <a:rPr lang="en-GB" dirty="0" smtClean="0"/>
              <a:t>			3.G.Balamurugan</a:t>
            </a:r>
            <a:endParaRPr lang="en-GB" dirty="0"/>
          </a:p>
        </p:txBody>
      </p:sp>
      <p:sp>
        <p:nvSpPr>
          <p:cNvPr id="7" name="TextBox 6">
            <a:extLst>
              <a:ext uri="{FF2B5EF4-FFF2-40B4-BE49-F238E27FC236}">
                <a16:creationId xmlns:a16="http://schemas.microsoft.com/office/drawing/2014/main" xmlns="" id="{64FDE225-C814-C649-9054-D4BC6BDD4AE9}"/>
              </a:ext>
            </a:extLst>
          </p:cNvPr>
          <p:cNvSpPr txBox="1"/>
          <p:nvPr/>
        </p:nvSpPr>
        <p:spPr>
          <a:xfrm>
            <a:off x="5191626" y="252212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xmlns="" id="{E9D977EB-DF7E-3A43-BFA7-361BDDFB0220}"/>
              </a:ext>
            </a:extLst>
          </p:cNvPr>
          <p:cNvSpPr txBox="1"/>
          <p:nvPr/>
        </p:nvSpPr>
        <p:spPr>
          <a:xfrm>
            <a:off x="7620000" y="2857163"/>
            <a:ext cx="2232360" cy="369332"/>
          </a:xfrm>
          <a:prstGeom prst="rect">
            <a:avLst/>
          </a:prstGeom>
          <a:noFill/>
        </p:spPr>
        <p:txBody>
          <a:bodyPr wrap="square" rtlCol="0">
            <a:spAutoFit/>
          </a:bodyPr>
          <a:lstStyle/>
          <a:p>
            <a:pPr algn="l"/>
            <a:r>
              <a:rPr lang="en-GB" dirty="0"/>
              <a:t>Batch </a:t>
            </a:r>
            <a:r>
              <a:rPr lang="en-GB" dirty="0" smtClean="0"/>
              <a:t>number:A125</a:t>
            </a:r>
            <a:endParaRPr lang="en-US" dirty="0"/>
          </a:p>
        </p:txBody>
      </p:sp>
    </p:spTree>
    <p:extLst>
      <p:ext uri="{BB962C8B-B14F-4D97-AF65-F5344CB8AC3E}">
        <p14:creationId xmlns:p14="http://schemas.microsoft.com/office/powerpoint/2010/main" val="263042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tl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8062310" cy="584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96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596668" cy="3880773"/>
          </a:xfrm>
        </p:spPr>
        <p:txBody>
          <a:bodyPr/>
          <a:lstStyle/>
          <a:p>
            <a:pPr marL="0" indent="0">
              <a:buNone/>
            </a:pPr>
            <a:r>
              <a:rPr lang="en-US" sz="2400" b="1" dirty="0"/>
              <a:t>TEST </a:t>
            </a:r>
            <a:r>
              <a:rPr lang="en-US" sz="2400" b="1" dirty="0" smtClean="0"/>
              <a:t>CASE2:</a:t>
            </a:r>
          </a:p>
          <a:p>
            <a:pPr marL="0" indent="0">
              <a:buNone/>
            </a:pPr>
            <a:endParaRPr lang="en-US" sz="400" dirty="0"/>
          </a:p>
          <a:p>
            <a:pPr marL="0" indent="0">
              <a:buNone/>
            </a:pPr>
            <a:r>
              <a:rPr lang="en-US" sz="2000" dirty="0" smtClean="0"/>
              <a:t>COST EFFECTIVENESS:</a:t>
            </a:r>
          </a:p>
          <a:p>
            <a:pPr marL="0" indent="0">
              <a:buNone/>
            </a:pPr>
            <a:endParaRPr lang="en-US" sz="800" dirty="0"/>
          </a:p>
          <a:p>
            <a:r>
              <a:rPr lang="en-US" dirty="0" smtClean="0"/>
              <a:t>For the reduction of cost we are using mild steel instead of stainless steel in certain places other than food storage places because mild steel will get rusted easily, to avoid that we are adding a powder coating for mild steel.</a:t>
            </a:r>
          </a:p>
          <a:p>
            <a:r>
              <a:rPr lang="en-US" dirty="0" smtClean="0"/>
              <a:t> Stainless steel is only used for food storages and </a:t>
            </a:r>
            <a:r>
              <a:rPr lang="en-US" dirty="0" err="1" smtClean="0"/>
              <a:t>flavour</a:t>
            </a:r>
            <a:r>
              <a:rPr lang="en-US" dirty="0" smtClean="0"/>
              <a:t> passages, so that cost gets effective and doesn’t lead any health issues.   </a:t>
            </a:r>
            <a:endParaRPr lang="en-US" dirty="0"/>
          </a:p>
        </p:txBody>
      </p:sp>
    </p:spTree>
    <p:extLst>
      <p:ext uri="{BB962C8B-B14F-4D97-AF65-F5344CB8AC3E}">
        <p14:creationId xmlns:p14="http://schemas.microsoft.com/office/powerpoint/2010/main" val="655500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8596668" cy="3880773"/>
          </a:xfrm>
        </p:spPr>
        <p:txBody>
          <a:bodyPr>
            <a:normAutofit lnSpcReduction="10000"/>
          </a:bodyPr>
          <a:lstStyle/>
          <a:p>
            <a:pPr marL="0" indent="0">
              <a:buNone/>
            </a:pPr>
            <a:r>
              <a:rPr lang="en-US" sz="2400" b="1" dirty="0"/>
              <a:t>TEST </a:t>
            </a:r>
            <a:r>
              <a:rPr lang="en-US" sz="2400" b="1" dirty="0" smtClean="0"/>
              <a:t>CASE3:</a:t>
            </a:r>
            <a:endParaRPr lang="en-US" sz="2400" b="1" dirty="0"/>
          </a:p>
          <a:p>
            <a:pPr marL="0" indent="0">
              <a:buNone/>
            </a:pPr>
            <a:endParaRPr lang="en-US" sz="100" dirty="0"/>
          </a:p>
          <a:p>
            <a:pPr marL="0" indent="0">
              <a:buNone/>
            </a:pPr>
            <a:r>
              <a:rPr lang="en-US" sz="2000" dirty="0" smtClean="0"/>
              <a:t>How does the flow managed?</a:t>
            </a:r>
            <a:endParaRPr lang="en-US" sz="2000" dirty="0"/>
          </a:p>
          <a:p>
            <a:r>
              <a:rPr lang="en-US" dirty="0" smtClean="0"/>
              <a:t>The flow of liquid is managed by placing the tank slightly in angled position and at the end of the pipe a separate small tank consisting of a reducer is designed which helps to separate our pipeline.</a:t>
            </a:r>
          </a:p>
          <a:p>
            <a:r>
              <a:rPr lang="en-US" dirty="0" smtClean="0"/>
              <a:t>At the end of the 8mm pipeline we connect a solenoid valve which stops the fluid flow and opens when the circuit gets closed by controlling it, where the pressure variations is controlled.</a:t>
            </a:r>
          </a:p>
          <a:p>
            <a:r>
              <a:rPr lang="en-US" dirty="0" smtClean="0"/>
              <a:t>In addition to that if the fluid level is low at the tank we can fix a float sensor switch so that it will indicate us when the fluid level is low so that we can refill the tank</a:t>
            </a:r>
            <a:endParaRPr lang="en-US" dirty="0"/>
          </a:p>
        </p:txBody>
      </p:sp>
    </p:spTree>
    <p:extLst>
      <p:ext uri="{BB962C8B-B14F-4D97-AF65-F5344CB8AC3E}">
        <p14:creationId xmlns:p14="http://schemas.microsoft.com/office/powerpoint/2010/main" val="4069280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24000"/>
            <a:ext cx="9067800" cy="4572000"/>
          </a:xfrm>
        </p:spPr>
        <p:txBody>
          <a:bodyPr>
            <a:normAutofit fontScale="92500" lnSpcReduction="10000"/>
          </a:bodyPr>
          <a:lstStyle/>
          <a:p>
            <a:r>
              <a:rPr lang="en-US" sz="2600" b="1" dirty="0" smtClean="0"/>
              <a:t>TEST CASE4:</a:t>
            </a:r>
          </a:p>
          <a:p>
            <a:endParaRPr lang="en-US" sz="1300" dirty="0" smtClean="0"/>
          </a:p>
          <a:p>
            <a:pPr marL="0" indent="0">
              <a:buNone/>
            </a:pPr>
            <a:r>
              <a:rPr lang="en-US" sz="2200" dirty="0" smtClean="0"/>
              <a:t>	</a:t>
            </a:r>
            <a:r>
              <a:rPr lang="en-US" sz="2200" b="1" dirty="0" smtClean="0"/>
              <a:t>Same Technology </a:t>
            </a:r>
            <a:r>
              <a:rPr lang="en-US" sz="2200" b="1" dirty="0"/>
              <a:t>Which can be used in other </a:t>
            </a:r>
            <a:r>
              <a:rPr lang="en-US" sz="2200" b="1" dirty="0" smtClean="0"/>
              <a:t>Fields:</a:t>
            </a:r>
          </a:p>
          <a:p>
            <a:pPr marL="0" indent="0">
              <a:buNone/>
            </a:pPr>
            <a:r>
              <a:rPr lang="en-US" dirty="0"/>
              <a:t/>
            </a:r>
            <a:br>
              <a:rPr lang="en-US" dirty="0"/>
            </a:br>
            <a:r>
              <a:rPr lang="en-US" dirty="0"/>
              <a:t>  </a:t>
            </a:r>
            <a:r>
              <a:rPr lang="en-US" dirty="0" smtClean="0"/>
              <a:t>	 </a:t>
            </a:r>
            <a:r>
              <a:rPr lang="en-US" dirty="0"/>
              <a:t>In medical field the objective is to regular medication of the patients on time without any fail. The pills for 1 month is loaded in the tube and it is programmed as per the prescription and the time the pills needed to be taken is also programmed using the </a:t>
            </a:r>
            <a:r>
              <a:rPr lang="en-US" dirty="0" err="1"/>
              <a:t>arduino</a:t>
            </a:r>
            <a:r>
              <a:rPr lang="en-US" dirty="0"/>
              <a:t>, if not the pills is taken then </a:t>
            </a:r>
            <a:r>
              <a:rPr lang="en-US" dirty="0" smtClean="0"/>
              <a:t>the </a:t>
            </a:r>
            <a:r>
              <a:rPr lang="en-US" dirty="0"/>
              <a:t>buzzer will ring and aware the person to take the pills ,if he already took the pills then the webcam in a setup will sense and the buzzer remains off</a:t>
            </a:r>
            <a:br>
              <a:rPr lang="en-US" dirty="0"/>
            </a:br>
            <a:r>
              <a:rPr lang="en-US" dirty="0"/>
              <a:t/>
            </a:r>
            <a:br>
              <a:rPr lang="en-US" dirty="0"/>
            </a:br>
            <a:r>
              <a:rPr lang="en-US" sz="2400" dirty="0"/>
              <a:t>WORKING</a:t>
            </a:r>
            <a:br>
              <a:rPr lang="en-US" sz="2400" dirty="0"/>
            </a:br>
            <a:r>
              <a:rPr lang="en-US" sz="2400" dirty="0"/>
              <a:t>              </a:t>
            </a:r>
            <a:r>
              <a:rPr lang="en-US" dirty="0"/>
              <a:t>The high power relay switches which is same as the function of solenoid , when it is energized the component will expand and push the pills out of tube</a:t>
            </a:r>
            <a:r>
              <a:rPr lang="en-US" sz="2400" dirty="0"/>
              <a:t/>
            </a:r>
            <a:br>
              <a:rPr lang="en-US" sz="2400" dirty="0"/>
            </a:br>
            <a:r>
              <a:rPr lang="en-US" sz="2400" dirty="0"/>
              <a:t> </a:t>
            </a:r>
            <a:endParaRPr lang="en-US" dirty="0" smtClean="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02994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a:xfrm>
            <a:off x="838200" y="1524000"/>
            <a:ext cx="8596668" cy="3880773"/>
          </a:xfrm>
        </p:spPr>
        <p:txBody>
          <a:bodyPr>
            <a:normAutofit fontScale="85000" lnSpcReduction="20000"/>
          </a:bodyPr>
          <a:lstStyle/>
          <a:p>
            <a:r>
              <a:rPr lang="en-US" sz="2600" dirty="0" smtClean="0"/>
              <a:t>This estimation is created accordingly with the help of websites like </a:t>
            </a:r>
            <a:r>
              <a:rPr lang="en-US" sz="2600" dirty="0" err="1" smtClean="0"/>
              <a:t>amazon,flipkart,indiamart,robu.in</a:t>
            </a:r>
            <a:r>
              <a:rPr lang="en-US" sz="2600" dirty="0" smtClean="0"/>
              <a:t>. This cost may differ, it has a chances of increasing or decreasing in the total cost</a:t>
            </a:r>
          </a:p>
          <a:p>
            <a:pPr marL="0" indent="0">
              <a:buNone/>
            </a:pPr>
            <a:r>
              <a:rPr lang="en-US" sz="2600" dirty="0" smtClean="0"/>
              <a:t> </a:t>
            </a:r>
          </a:p>
          <a:p>
            <a:pPr marL="0" indent="0">
              <a:buNone/>
            </a:pPr>
            <a:r>
              <a:rPr lang="en-US" dirty="0" smtClean="0"/>
              <a:t>	</a:t>
            </a:r>
            <a:r>
              <a:rPr lang="en-US" b="1" u="sng" dirty="0" smtClean="0"/>
              <a:t>WITHOUT CONVEYER LINE</a:t>
            </a:r>
          </a:p>
          <a:p>
            <a:endParaRPr lang="en-US" sz="100" dirty="0" smtClean="0"/>
          </a:p>
          <a:p>
            <a:r>
              <a:rPr lang="en-US" dirty="0" smtClean="0"/>
              <a:t>Manufacturing &amp; Fabrication			– </a:t>
            </a:r>
            <a:r>
              <a:rPr lang="en-US" dirty="0"/>
              <a:t>		Rs.30520</a:t>
            </a:r>
          </a:p>
          <a:p>
            <a:pPr marL="0" indent="0">
              <a:buNone/>
            </a:pPr>
            <a:r>
              <a:rPr lang="en-US" dirty="0" smtClean="0"/>
              <a:t>     </a:t>
            </a:r>
            <a:r>
              <a:rPr lang="en-US" dirty="0"/>
              <a:t>(Excluding </a:t>
            </a:r>
            <a:r>
              <a:rPr lang="en-US" dirty="0" smtClean="0"/>
              <a:t>Transportation </a:t>
            </a:r>
            <a:r>
              <a:rPr lang="en-US" dirty="0"/>
              <a:t>&amp; </a:t>
            </a:r>
            <a:r>
              <a:rPr lang="en-US" dirty="0" err="1"/>
              <a:t>Labour</a:t>
            </a:r>
            <a:r>
              <a:rPr lang="en-US" dirty="0"/>
              <a:t> cost)</a:t>
            </a:r>
          </a:p>
          <a:p>
            <a:r>
              <a:rPr lang="en-US" dirty="0" smtClean="0"/>
              <a:t>Electrical work						-		Rs.12327</a:t>
            </a:r>
          </a:p>
          <a:p>
            <a:pPr marL="0" indent="0">
              <a:buNone/>
            </a:pPr>
            <a:r>
              <a:rPr lang="en-US" dirty="0" smtClean="0"/>
              <a:t>											-----------</a:t>
            </a:r>
            <a:endParaRPr lang="en-US" dirty="0"/>
          </a:p>
          <a:p>
            <a:pPr marL="0" indent="0">
              <a:buNone/>
            </a:pPr>
            <a:r>
              <a:rPr lang="en-US" dirty="0" smtClean="0"/>
              <a:t>		</a:t>
            </a:r>
            <a:r>
              <a:rPr lang="en-US" sz="2400" b="1" dirty="0" smtClean="0"/>
              <a:t>TOTAL						-</a:t>
            </a:r>
            <a:r>
              <a:rPr lang="en-US" dirty="0" smtClean="0"/>
              <a:t>		Rs.42847</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07256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71600"/>
            <a:ext cx="8596668" cy="3880773"/>
          </a:xfrm>
        </p:spPr>
        <p:txBody>
          <a:bodyPr/>
          <a:lstStyle/>
          <a:p>
            <a:pPr marL="0" indent="0">
              <a:buNone/>
            </a:pPr>
            <a:r>
              <a:rPr lang="en-US" b="1" u="sng" dirty="0" smtClean="0"/>
              <a:t>WITH </a:t>
            </a:r>
            <a:r>
              <a:rPr lang="en-US" b="1" u="sng" dirty="0"/>
              <a:t>CONVEYER LINE</a:t>
            </a:r>
          </a:p>
          <a:p>
            <a:endParaRPr lang="en-US" sz="100" dirty="0"/>
          </a:p>
          <a:p>
            <a:r>
              <a:rPr lang="en-US" dirty="0"/>
              <a:t>Manufacturing &amp; Fabrication			– 		Rs.30520</a:t>
            </a:r>
          </a:p>
          <a:p>
            <a:pPr marL="0" indent="0">
              <a:buNone/>
            </a:pPr>
            <a:r>
              <a:rPr lang="en-US" dirty="0"/>
              <a:t>     (Excluding Transportation &amp; </a:t>
            </a:r>
            <a:r>
              <a:rPr lang="en-US" dirty="0" err="1"/>
              <a:t>Labour</a:t>
            </a:r>
            <a:r>
              <a:rPr lang="en-US" dirty="0"/>
              <a:t> cost)</a:t>
            </a:r>
          </a:p>
          <a:p>
            <a:r>
              <a:rPr lang="en-US" dirty="0" smtClean="0"/>
              <a:t>Electrical work						</a:t>
            </a:r>
            <a:r>
              <a:rPr lang="en-US" dirty="0"/>
              <a:t>-		Rs.12327</a:t>
            </a:r>
          </a:p>
          <a:p>
            <a:r>
              <a:rPr lang="en-US" dirty="0" smtClean="0"/>
              <a:t>Conveyor Line</a:t>
            </a:r>
            <a:r>
              <a:rPr lang="en-US" dirty="0"/>
              <a:t>			</a:t>
            </a:r>
            <a:r>
              <a:rPr lang="en-US" dirty="0" smtClean="0"/>
              <a:t>				-		Rs.20000(approx.)</a:t>
            </a:r>
            <a:r>
              <a:rPr lang="en-US" dirty="0"/>
              <a:t>			</a:t>
            </a:r>
          </a:p>
          <a:p>
            <a:pPr marL="0" indent="0">
              <a:buNone/>
            </a:pPr>
            <a:r>
              <a:rPr lang="en-US" dirty="0"/>
              <a:t>											 </a:t>
            </a:r>
            <a:r>
              <a:rPr lang="en-US" dirty="0" smtClean="0"/>
              <a:t>     -----------</a:t>
            </a:r>
            <a:endParaRPr lang="en-US" dirty="0"/>
          </a:p>
          <a:p>
            <a:pPr marL="0" indent="0">
              <a:buNone/>
            </a:pPr>
            <a:r>
              <a:rPr lang="en-US" dirty="0"/>
              <a:t>		</a:t>
            </a:r>
            <a:r>
              <a:rPr lang="en-US" sz="2400" b="1" dirty="0"/>
              <a:t>TOTAL						</a:t>
            </a:r>
            <a:r>
              <a:rPr lang="en-US" sz="2400" b="1" dirty="0" smtClean="0"/>
              <a:t>     -</a:t>
            </a:r>
            <a:r>
              <a:rPr lang="en-US" dirty="0"/>
              <a:t>		</a:t>
            </a:r>
            <a:r>
              <a:rPr lang="en-US" dirty="0" smtClean="0"/>
              <a:t>Rs.62847</a:t>
            </a:r>
            <a:endParaRPr lang="en-US" dirty="0"/>
          </a:p>
          <a:p>
            <a:pPr marL="0" indent="0">
              <a:buNone/>
            </a:pPr>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01593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596668" cy="1320800"/>
          </a:xfrm>
        </p:spPr>
        <p:txBody>
          <a:bodyPr/>
          <a:lstStyle/>
          <a:p>
            <a:r>
              <a:rPr lang="en-US" dirty="0" smtClean="0"/>
              <a:t>COST SPLIT UP:</a:t>
            </a:r>
            <a:endParaRPr lang="en-US" dirty="0"/>
          </a:p>
        </p:txBody>
      </p:sp>
      <p:sp>
        <p:nvSpPr>
          <p:cNvPr id="3" name="Content Placeholder 2"/>
          <p:cNvSpPr>
            <a:spLocks noGrp="1"/>
          </p:cNvSpPr>
          <p:nvPr>
            <p:ph idx="1"/>
          </p:nvPr>
        </p:nvSpPr>
        <p:spPr>
          <a:xfrm>
            <a:off x="838200" y="1143000"/>
            <a:ext cx="9753600" cy="5410199"/>
          </a:xfrm>
        </p:spPr>
        <p:txBody>
          <a:bodyPr>
            <a:normAutofit fontScale="92500" lnSpcReduction="20000"/>
          </a:bodyPr>
          <a:lstStyle/>
          <a:p>
            <a:r>
              <a:rPr lang="en-US" sz="2400" b="1" u="sng" dirty="0" smtClean="0"/>
              <a:t>ELECTRICAL:</a:t>
            </a:r>
          </a:p>
          <a:p>
            <a:pPr marL="0" indent="0">
              <a:buNone/>
            </a:pPr>
            <a:r>
              <a:rPr lang="en-US" dirty="0"/>
              <a:t>	</a:t>
            </a:r>
            <a:r>
              <a:rPr lang="en-US" sz="1700" dirty="0" smtClean="0"/>
              <a:t>Microcontroller board				-			4200(</a:t>
            </a:r>
            <a:r>
              <a:rPr lang="en-US" sz="1700" dirty="0" err="1" smtClean="0"/>
              <a:t>approx</a:t>
            </a:r>
            <a:r>
              <a:rPr lang="en-US" sz="1700" dirty="0" smtClean="0"/>
              <a:t>)			7</a:t>
            </a:r>
          </a:p>
          <a:p>
            <a:pPr marL="0" indent="0">
              <a:buNone/>
            </a:pPr>
            <a:r>
              <a:rPr lang="en-US" sz="1700" dirty="0"/>
              <a:t>	</a:t>
            </a:r>
            <a:r>
              <a:rPr lang="en-US" sz="1700" dirty="0" smtClean="0"/>
              <a:t>Solenoid 12v						-			1920					12</a:t>
            </a:r>
          </a:p>
          <a:p>
            <a:pPr marL="0" indent="0">
              <a:buNone/>
            </a:pPr>
            <a:r>
              <a:rPr lang="en-US" sz="1700" dirty="0"/>
              <a:t>	</a:t>
            </a:r>
            <a:r>
              <a:rPr lang="en-US" sz="1700" dirty="0" smtClean="0"/>
              <a:t>2 channel relay switch				-			540					6</a:t>
            </a:r>
          </a:p>
          <a:p>
            <a:pPr marL="0" indent="0">
              <a:buNone/>
            </a:pPr>
            <a:r>
              <a:rPr lang="en-US" sz="1700" dirty="0"/>
              <a:t>	</a:t>
            </a:r>
            <a:r>
              <a:rPr lang="en-US" sz="1700" dirty="0" smtClean="0"/>
              <a:t>LED Lights						-			40					10</a:t>
            </a:r>
          </a:p>
          <a:p>
            <a:pPr marL="0" indent="0">
              <a:buNone/>
            </a:pPr>
            <a:r>
              <a:rPr lang="en-US" sz="1700" dirty="0"/>
              <a:t>	</a:t>
            </a:r>
            <a:r>
              <a:rPr lang="en-US" sz="1700" dirty="0" smtClean="0"/>
              <a:t>Ultrasonic Sensor					-			600					6</a:t>
            </a:r>
          </a:p>
          <a:p>
            <a:pPr marL="0" indent="0">
              <a:buNone/>
            </a:pPr>
            <a:r>
              <a:rPr lang="en-US" sz="1700" dirty="0"/>
              <a:t>	</a:t>
            </a:r>
            <a:r>
              <a:rPr lang="en-US" sz="1700" dirty="0" smtClean="0"/>
              <a:t>8mm R.O Pipe 						-			175					10m</a:t>
            </a:r>
          </a:p>
          <a:p>
            <a:pPr marL="0" indent="0">
              <a:buNone/>
            </a:pPr>
            <a:r>
              <a:rPr lang="en-US" sz="1700" dirty="0"/>
              <a:t>	</a:t>
            </a:r>
            <a:r>
              <a:rPr lang="en-US" sz="1700" dirty="0" smtClean="0"/>
              <a:t>2 to 1 Converter joint				-			60					10</a:t>
            </a:r>
          </a:p>
          <a:p>
            <a:pPr marL="0" indent="0">
              <a:buNone/>
            </a:pPr>
            <a:r>
              <a:rPr lang="en-US" sz="1700" dirty="0"/>
              <a:t>	</a:t>
            </a:r>
            <a:r>
              <a:rPr lang="en-US" sz="1700" dirty="0" smtClean="0"/>
              <a:t>Potentiometer						-			540					6</a:t>
            </a:r>
          </a:p>
          <a:p>
            <a:pPr marL="0" indent="0">
              <a:buNone/>
            </a:pPr>
            <a:r>
              <a:rPr lang="en-US" sz="1700" dirty="0"/>
              <a:t>	</a:t>
            </a:r>
            <a:r>
              <a:rPr lang="en-US" sz="1700" dirty="0" smtClean="0"/>
              <a:t>On/Off Switch						-			120					6</a:t>
            </a:r>
          </a:p>
          <a:p>
            <a:pPr marL="0" indent="0">
              <a:buNone/>
            </a:pPr>
            <a:r>
              <a:rPr lang="en-US" sz="1700" dirty="0" smtClean="0"/>
              <a:t>	Agitator &amp; Motor					-			1800					4</a:t>
            </a:r>
          </a:p>
          <a:p>
            <a:pPr marL="0" indent="0">
              <a:buNone/>
            </a:pPr>
            <a:r>
              <a:rPr lang="en-US" sz="1700" dirty="0" smtClean="0"/>
              <a:t>	Float sensor switch					-			350					2</a:t>
            </a:r>
          </a:p>
          <a:p>
            <a:pPr marL="0" indent="0">
              <a:buNone/>
            </a:pPr>
            <a:r>
              <a:rPr lang="en-US" sz="1700" dirty="0" smtClean="0"/>
              <a:t>	3 Plugin Chord						-			150					1</a:t>
            </a:r>
          </a:p>
          <a:p>
            <a:pPr marL="0" indent="0">
              <a:buNone/>
            </a:pPr>
            <a:r>
              <a:rPr lang="en-US" sz="1700" dirty="0" smtClean="0"/>
              <a:t>	Jumper Cable						-			60					Pack</a:t>
            </a:r>
          </a:p>
          <a:p>
            <a:pPr marL="0" indent="0">
              <a:buNone/>
            </a:pPr>
            <a:r>
              <a:rPr lang="en-US" sz="1700" dirty="0" smtClean="0"/>
              <a:t>	Copper Wires						-			172					10m</a:t>
            </a:r>
          </a:p>
          <a:p>
            <a:pPr marL="0" indent="0">
              <a:buNone/>
            </a:pPr>
            <a:r>
              <a:rPr lang="en-US" sz="1700" dirty="0" smtClean="0"/>
              <a:t>	</a:t>
            </a:r>
            <a:r>
              <a:rPr lang="en-US" sz="1700" dirty="0" err="1" smtClean="0"/>
              <a:t>SpotLight</a:t>
            </a:r>
            <a:r>
              <a:rPr lang="en-US" sz="1700" dirty="0" smtClean="0"/>
              <a:t>							-			1500					8</a:t>
            </a:r>
            <a:endParaRPr lang="en-US" sz="1700" dirty="0"/>
          </a:p>
        </p:txBody>
      </p:sp>
      <p:sp>
        <p:nvSpPr>
          <p:cNvPr id="4" name="Content Placeholder 2"/>
          <p:cNvSpPr txBox="1">
            <a:spLocks/>
          </p:cNvSpPr>
          <p:nvPr/>
        </p:nvSpPr>
        <p:spPr>
          <a:xfrm>
            <a:off x="695195" y="624840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smtClean="0"/>
              <a:t>TOTAL   							-			12327</a:t>
            </a:r>
            <a:endParaRPr lang="en-US" sz="2000" b="1" dirty="0"/>
          </a:p>
        </p:txBody>
      </p:sp>
      <p:sp>
        <p:nvSpPr>
          <p:cNvPr id="5" name="Content Placeholder 2"/>
          <p:cNvSpPr txBox="1">
            <a:spLocks/>
          </p:cNvSpPr>
          <p:nvPr/>
        </p:nvSpPr>
        <p:spPr>
          <a:xfrm>
            <a:off x="8229600" y="838200"/>
            <a:ext cx="914400" cy="457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smtClean="0"/>
              <a:t>Nos.</a:t>
            </a:r>
            <a:endParaRPr lang="en-US" sz="2000" b="1" dirty="0"/>
          </a:p>
        </p:txBody>
      </p:sp>
    </p:spTree>
    <p:extLst>
      <p:ext uri="{BB962C8B-B14F-4D97-AF65-F5344CB8AC3E}">
        <p14:creationId xmlns:p14="http://schemas.microsoft.com/office/powerpoint/2010/main" val="65113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10134600" cy="6400800"/>
          </a:xfrm>
        </p:spPr>
        <p:txBody>
          <a:bodyPr>
            <a:normAutofit lnSpcReduction="10000"/>
          </a:bodyPr>
          <a:lstStyle/>
          <a:p>
            <a:r>
              <a:rPr lang="en-US" sz="2400" b="1" u="sng" dirty="0" smtClean="0"/>
              <a:t>FABRICATION:</a:t>
            </a:r>
          </a:p>
          <a:p>
            <a:endParaRPr lang="en-US" sz="1200" b="1" u="sng" dirty="0" smtClean="0"/>
          </a:p>
          <a:p>
            <a:pPr marL="0" indent="0">
              <a:buNone/>
            </a:pPr>
            <a:r>
              <a:rPr lang="en-US" dirty="0"/>
              <a:t>	</a:t>
            </a:r>
            <a:r>
              <a:rPr lang="en-US" dirty="0" smtClean="0"/>
              <a:t>S.S Material (Tank &amp; pipe) 1.6mm thickness/7kg		-		2500</a:t>
            </a:r>
          </a:p>
          <a:p>
            <a:pPr marL="0" indent="0">
              <a:buNone/>
            </a:pPr>
            <a:r>
              <a:rPr lang="en-US" dirty="0"/>
              <a:t>	</a:t>
            </a:r>
            <a:r>
              <a:rPr lang="en-US" dirty="0" smtClean="0"/>
              <a:t>M.S Material ( Body)		1.6mm thickness/305kg	-		13500</a:t>
            </a:r>
          </a:p>
          <a:p>
            <a:pPr marL="0" indent="0">
              <a:buNone/>
            </a:pPr>
            <a:r>
              <a:rPr lang="en-US" dirty="0"/>
              <a:t>	</a:t>
            </a:r>
            <a:r>
              <a:rPr lang="en-US" dirty="0" smtClean="0"/>
              <a:t>Square Pipe ( Frame)		40mm					-		4000</a:t>
            </a:r>
          </a:p>
          <a:p>
            <a:pPr marL="0" indent="0">
              <a:buNone/>
            </a:pPr>
            <a:r>
              <a:rPr lang="en-US" dirty="0"/>
              <a:t>	</a:t>
            </a:r>
            <a:r>
              <a:rPr lang="en-US" dirty="0" smtClean="0"/>
              <a:t>Powder Coating									-		7000</a:t>
            </a:r>
          </a:p>
          <a:p>
            <a:pPr marL="0" indent="0">
              <a:buNone/>
            </a:pPr>
            <a:r>
              <a:rPr lang="en-US" dirty="0"/>
              <a:t>	</a:t>
            </a:r>
            <a:r>
              <a:rPr lang="en-US" dirty="0" smtClean="0"/>
              <a:t>Plastic tray										-		120</a:t>
            </a:r>
          </a:p>
          <a:p>
            <a:pPr marL="0" indent="0">
              <a:buNone/>
            </a:pPr>
            <a:r>
              <a:rPr lang="en-US" dirty="0"/>
              <a:t>	</a:t>
            </a:r>
            <a:r>
              <a:rPr lang="en-US" dirty="0" smtClean="0"/>
              <a:t>Hose Pipe										-		300</a:t>
            </a:r>
          </a:p>
          <a:p>
            <a:pPr marL="0" indent="0">
              <a:buNone/>
            </a:pPr>
            <a:r>
              <a:rPr lang="en-US" dirty="0"/>
              <a:t>	</a:t>
            </a:r>
            <a:r>
              <a:rPr lang="en-US" dirty="0" smtClean="0"/>
              <a:t>Plastic tank										-		200</a:t>
            </a:r>
          </a:p>
          <a:p>
            <a:pPr marL="0" indent="0">
              <a:buNone/>
            </a:pPr>
            <a:r>
              <a:rPr lang="en-US" dirty="0"/>
              <a:t>	</a:t>
            </a:r>
            <a:r>
              <a:rPr lang="en-US" dirty="0" smtClean="0"/>
              <a:t>Reducer											-		1200</a:t>
            </a:r>
          </a:p>
          <a:p>
            <a:pPr marL="0" indent="0">
              <a:buNone/>
            </a:pPr>
            <a:r>
              <a:rPr lang="en-US" dirty="0"/>
              <a:t>	</a:t>
            </a:r>
            <a:r>
              <a:rPr lang="en-US" dirty="0" smtClean="0"/>
              <a:t>Screw &amp; Bolt										-		300</a:t>
            </a:r>
          </a:p>
          <a:p>
            <a:pPr marL="0" indent="0">
              <a:buNone/>
            </a:pPr>
            <a:r>
              <a:rPr lang="en-US" dirty="0"/>
              <a:t>	</a:t>
            </a:r>
            <a:r>
              <a:rPr lang="en-US" dirty="0" smtClean="0"/>
              <a:t>Hinges											-		400</a:t>
            </a:r>
          </a:p>
          <a:p>
            <a:pPr marL="0" indent="0">
              <a:buNone/>
            </a:pPr>
            <a:r>
              <a:rPr lang="en-US" dirty="0" smtClean="0"/>
              <a:t>	S.S food storage									-		1000</a:t>
            </a:r>
          </a:p>
          <a:p>
            <a:pPr marL="0" indent="0">
              <a:buNone/>
            </a:pPr>
            <a:r>
              <a:rPr lang="en-US" dirty="0" smtClean="0"/>
              <a:t>														     -------------</a:t>
            </a:r>
            <a:endParaRPr lang="en-US" dirty="0"/>
          </a:p>
          <a:p>
            <a:pPr marL="0" indent="0">
              <a:buNone/>
            </a:pPr>
            <a:r>
              <a:rPr lang="en-US" sz="2400" b="1" dirty="0" smtClean="0"/>
              <a:t>     TOTAL											-		30520</a:t>
            </a:r>
          </a:p>
          <a:p>
            <a:pPr marL="0" indent="0">
              <a:buNone/>
            </a:pPr>
            <a:r>
              <a:rPr lang="en-US" sz="2400" b="1" dirty="0"/>
              <a:t>	</a:t>
            </a:r>
            <a:r>
              <a:rPr lang="en-US" sz="2400" b="1" dirty="0" smtClean="0"/>
              <a:t>													    ----------</a:t>
            </a:r>
          </a:p>
          <a:p>
            <a:pPr marL="0" indent="0">
              <a:buNone/>
            </a:pPr>
            <a:endParaRPr lang="en-US" dirty="0"/>
          </a:p>
        </p:txBody>
      </p:sp>
    </p:spTree>
    <p:extLst>
      <p:ext uri="{BB962C8B-B14F-4D97-AF65-F5344CB8AC3E}">
        <p14:creationId xmlns:p14="http://schemas.microsoft.com/office/powerpoint/2010/main" val="185919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09466" cy="762000"/>
          </a:xfrm>
        </p:spPr>
        <p:txBody>
          <a:bodyPr/>
          <a:lstStyle/>
          <a:p>
            <a:r>
              <a:rPr lang="en-US" dirty="0" smtClean="0"/>
              <a:t>REFERNCES: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07" y="3376626"/>
            <a:ext cx="3895725" cy="14287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09676"/>
            <a:ext cx="4200525" cy="1981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981575"/>
            <a:ext cx="3419475" cy="1905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824426"/>
            <a:ext cx="4181475" cy="18764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2154" y="2824176"/>
            <a:ext cx="3590925" cy="20002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5958" y="1376376"/>
            <a:ext cx="4152900" cy="1447800"/>
          </a:xfrm>
          <a:prstGeom prst="rect">
            <a:avLst/>
          </a:prstGeom>
        </p:spPr>
      </p:pic>
    </p:spTree>
    <p:extLst>
      <p:ext uri="{BB962C8B-B14F-4D97-AF65-F5344CB8AC3E}">
        <p14:creationId xmlns:p14="http://schemas.microsoft.com/office/powerpoint/2010/main" val="364090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2073" y="4371975"/>
            <a:ext cx="5238750" cy="2057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52" y="4495800"/>
            <a:ext cx="4381500" cy="19335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0" y="2269313"/>
            <a:ext cx="4143375" cy="20002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2240086"/>
            <a:ext cx="5295900" cy="19526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5875" y="349685"/>
            <a:ext cx="3971925" cy="20193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 y="381000"/>
            <a:ext cx="4326600" cy="1859086"/>
          </a:xfrm>
          <a:prstGeom prst="rect">
            <a:avLst/>
          </a:prstGeom>
        </p:spPr>
      </p:pic>
    </p:spTree>
    <p:extLst>
      <p:ext uri="{BB962C8B-B14F-4D97-AF65-F5344CB8AC3E}">
        <p14:creationId xmlns:p14="http://schemas.microsoft.com/office/powerpoint/2010/main" val="21777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93F10-0F7C-574F-9481-012138EE3F0D}"/>
              </a:ext>
            </a:extLst>
          </p:cNvPr>
          <p:cNvSpPr>
            <a:spLocks noGrp="1"/>
          </p:cNvSpPr>
          <p:nvPr>
            <p:ph type="title"/>
          </p:nvPr>
        </p:nvSpPr>
        <p:spPr>
          <a:xfrm>
            <a:off x="677334" y="609600"/>
            <a:ext cx="3052455" cy="758992"/>
          </a:xfrm>
        </p:spPr>
        <p:txBody>
          <a:bodyPr/>
          <a:lstStyle/>
          <a:p>
            <a:r>
              <a:rPr lang="en-GB"/>
              <a:t>Project Title:</a:t>
            </a:r>
            <a:endParaRPr lang="en-US"/>
          </a:p>
        </p:txBody>
      </p:sp>
      <p:sp>
        <p:nvSpPr>
          <p:cNvPr id="3" name="Content Placeholder 2">
            <a:extLst>
              <a:ext uri="{FF2B5EF4-FFF2-40B4-BE49-F238E27FC236}">
                <a16:creationId xmlns:a16="http://schemas.microsoft.com/office/drawing/2014/main" xmlns="" id="{604E56BA-2FB6-C64E-AF95-A7D4EBAEA240}"/>
              </a:ext>
            </a:extLst>
          </p:cNvPr>
          <p:cNvSpPr>
            <a:spLocks noGrp="1"/>
          </p:cNvSpPr>
          <p:nvPr>
            <p:ph idx="1"/>
          </p:nvPr>
        </p:nvSpPr>
        <p:spPr/>
        <p:txBody>
          <a:bodyPr>
            <a:normAutofit/>
          </a:bodyPr>
          <a:lstStyle/>
          <a:p>
            <a:r>
              <a:rPr lang="en-GB" sz="2800" dirty="0"/>
              <a:t>INTRODUCTION:</a:t>
            </a:r>
            <a:endParaRPr lang="en-US" sz="2800" dirty="0"/>
          </a:p>
        </p:txBody>
      </p:sp>
      <p:sp>
        <p:nvSpPr>
          <p:cNvPr id="5" name="TextBox 4">
            <a:extLst>
              <a:ext uri="{FF2B5EF4-FFF2-40B4-BE49-F238E27FC236}">
                <a16:creationId xmlns:a16="http://schemas.microsoft.com/office/drawing/2014/main" xmlns="" id="{41D7472A-AE11-DC4E-9CE7-87F640B9DEB6}"/>
              </a:ext>
            </a:extLst>
          </p:cNvPr>
          <p:cNvSpPr txBox="1"/>
          <p:nvPr/>
        </p:nvSpPr>
        <p:spPr>
          <a:xfrm>
            <a:off x="3564354" y="696708"/>
            <a:ext cx="6421855" cy="584775"/>
          </a:xfrm>
          <a:prstGeom prst="rect">
            <a:avLst/>
          </a:prstGeom>
          <a:noFill/>
        </p:spPr>
        <p:txBody>
          <a:bodyPr wrap="square">
            <a:spAutoFit/>
          </a:bodyPr>
          <a:lstStyle/>
          <a:p>
            <a:r>
              <a:rPr lang="en-GB" sz="3200"/>
              <a:t>AUTOMATIC FLAVOUR DISPENSER</a:t>
            </a:r>
            <a:endParaRPr lang="en-US" sz="3200"/>
          </a:p>
        </p:txBody>
      </p:sp>
      <p:sp>
        <p:nvSpPr>
          <p:cNvPr id="9" name="TextBox 8">
            <a:extLst>
              <a:ext uri="{FF2B5EF4-FFF2-40B4-BE49-F238E27FC236}">
                <a16:creationId xmlns:a16="http://schemas.microsoft.com/office/drawing/2014/main" xmlns="" id="{170042F9-A534-5E43-8727-71E15125B5B6}"/>
              </a:ext>
            </a:extLst>
          </p:cNvPr>
          <p:cNvSpPr txBox="1"/>
          <p:nvPr/>
        </p:nvSpPr>
        <p:spPr>
          <a:xfrm>
            <a:off x="1643061" y="3021092"/>
            <a:ext cx="7875985" cy="1477328"/>
          </a:xfrm>
          <a:prstGeom prst="rect">
            <a:avLst/>
          </a:prstGeom>
          <a:noFill/>
        </p:spPr>
        <p:txBody>
          <a:bodyPr wrap="square">
            <a:spAutoFit/>
          </a:bodyPr>
          <a:lstStyle/>
          <a:p>
            <a:pPr algn="just"/>
            <a:r>
              <a:rPr lang="en-GB"/>
              <a:t>Automatic flavour dispenser is a machine which is used to dispense the liquid of different flavour. We use this project in the field of chat like Golgappa(Panipuri),where it helps to dispense different flavours of liquid (Sweet,Spicy, Both- Spicy &amp; sweet) automatically when we place the golpappa below the nozzle.</a:t>
            </a:r>
            <a:endParaRPr lang="en-US"/>
          </a:p>
        </p:txBody>
      </p:sp>
    </p:spTree>
    <p:extLst>
      <p:ext uri="{BB962C8B-B14F-4D97-AF65-F5344CB8AC3E}">
        <p14:creationId xmlns:p14="http://schemas.microsoft.com/office/powerpoint/2010/main" val="2507160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4572396" cy="296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14800"/>
            <a:ext cx="5230812"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749300"/>
            <a:ext cx="2176462"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163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8458200" cy="5791200"/>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THANK YOU!</a:t>
            </a:r>
            <a:endParaRPr lang="en-US" dirty="0"/>
          </a:p>
        </p:txBody>
      </p:sp>
    </p:spTree>
    <p:extLst>
      <p:ext uri="{BB962C8B-B14F-4D97-AF65-F5344CB8AC3E}">
        <p14:creationId xmlns:p14="http://schemas.microsoft.com/office/powerpoint/2010/main" val="72468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70981-66B9-4240-9CDD-736BDBBB38F3}"/>
              </a:ext>
            </a:extLst>
          </p:cNvPr>
          <p:cNvSpPr>
            <a:spLocks noGrp="1"/>
          </p:cNvSpPr>
          <p:nvPr>
            <p:ph type="title"/>
          </p:nvPr>
        </p:nvSpPr>
        <p:spPr/>
        <p:txBody>
          <a:bodyPr/>
          <a:lstStyle/>
          <a:p>
            <a:r>
              <a:rPr lang="en-GB"/>
              <a:t>PARTS &amp; PURPOSES:</a:t>
            </a:r>
            <a:endParaRPr lang="en-US"/>
          </a:p>
        </p:txBody>
      </p:sp>
      <p:sp>
        <p:nvSpPr>
          <p:cNvPr id="3" name="Content Placeholder 2">
            <a:extLst>
              <a:ext uri="{FF2B5EF4-FFF2-40B4-BE49-F238E27FC236}">
                <a16:creationId xmlns:a16="http://schemas.microsoft.com/office/drawing/2014/main" xmlns="" id="{EA0FBA6F-C8B6-2F4D-8C31-F6E4788AEB26}"/>
              </a:ext>
            </a:extLst>
          </p:cNvPr>
          <p:cNvSpPr>
            <a:spLocks noGrp="1"/>
          </p:cNvSpPr>
          <p:nvPr>
            <p:ph idx="1"/>
          </p:nvPr>
        </p:nvSpPr>
        <p:spPr>
          <a:xfrm>
            <a:off x="677334" y="1860550"/>
            <a:ext cx="9198900" cy="3880773"/>
          </a:xfrm>
        </p:spPr>
        <p:txBody>
          <a:bodyPr>
            <a:normAutofit fontScale="70000" lnSpcReduction="20000"/>
          </a:bodyPr>
          <a:lstStyle/>
          <a:p>
            <a:r>
              <a:rPr lang="en-GB" sz="2400" b="1" dirty="0"/>
              <a:t>TANKS:</a:t>
            </a:r>
          </a:p>
          <a:p>
            <a:pPr marL="0" indent="0">
              <a:buNone/>
            </a:pPr>
            <a:r>
              <a:rPr lang="en-GB" sz="2400" b="1" dirty="0"/>
              <a:t>           </a:t>
            </a:r>
            <a:r>
              <a:rPr lang="en-GB" sz="2400" dirty="0"/>
              <a:t>To store the different kind of flavours in it</a:t>
            </a:r>
            <a:r>
              <a:rPr lang="en-GB" sz="2400" b="1" dirty="0"/>
              <a:t>.</a:t>
            </a:r>
            <a:endParaRPr lang="en-GB" sz="1300" b="1" dirty="0"/>
          </a:p>
          <a:p>
            <a:r>
              <a:rPr lang="en-GB" sz="2400" b="1" dirty="0"/>
              <a:t>SOLENOID VALVES:</a:t>
            </a:r>
          </a:p>
          <a:p>
            <a:pPr marL="0" indent="0">
              <a:buNone/>
            </a:pPr>
            <a:r>
              <a:rPr lang="en-GB" sz="2400" b="1" dirty="0"/>
              <a:t>           </a:t>
            </a:r>
            <a:r>
              <a:rPr lang="en-GB" sz="2400" dirty="0"/>
              <a:t>Used for the purpose of allowing the specified quantity of liquid.</a:t>
            </a:r>
            <a:endParaRPr lang="en-GB" sz="2400" b="1" dirty="0"/>
          </a:p>
          <a:p>
            <a:r>
              <a:rPr lang="en-GB" sz="2400" b="1" dirty="0"/>
              <a:t>ULTRASONIC SENSOR:</a:t>
            </a:r>
          </a:p>
          <a:p>
            <a:pPr marL="0" indent="0">
              <a:buNone/>
            </a:pPr>
            <a:r>
              <a:rPr lang="en-GB" sz="2400" b="1" dirty="0"/>
              <a:t>           </a:t>
            </a:r>
            <a:r>
              <a:rPr lang="en-GB" sz="2400" dirty="0"/>
              <a:t>Used to sense the </a:t>
            </a:r>
            <a:r>
              <a:rPr lang="en-GB" sz="2400" dirty="0" err="1"/>
              <a:t>golgappa</a:t>
            </a:r>
            <a:r>
              <a:rPr lang="en-GB" sz="2400" dirty="0"/>
              <a:t> whether it is placed below the nozzle or not.</a:t>
            </a:r>
            <a:endParaRPr lang="en-GB" sz="2400" b="1" dirty="0"/>
          </a:p>
          <a:p>
            <a:r>
              <a:rPr lang="en-GB" sz="2400" b="1" dirty="0"/>
              <a:t>POTENTIOMETER:</a:t>
            </a:r>
          </a:p>
          <a:p>
            <a:pPr marL="0" indent="0">
              <a:buNone/>
            </a:pPr>
            <a:r>
              <a:rPr lang="en-GB" sz="2400" b="1" dirty="0"/>
              <a:t>           </a:t>
            </a:r>
            <a:r>
              <a:rPr lang="en-GB" sz="2400" dirty="0"/>
              <a:t>Used for the purpose of selection of the liquid flavours.</a:t>
            </a:r>
            <a:endParaRPr lang="en-GB" sz="2400" b="1" dirty="0"/>
          </a:p>
          <a:p>
            <a:r>
              <a:rPr lang="en-GB" sz="2400" b="1" dirty="0"/>
              <a:t>MICROCONTROLLER:</a:t>
            </a:r>
          </a:p>
          <a:p>
            <a:pPr marL="0" indent="0">
              <a:buNone/>
            </a:pPr>
            <a:r>
              <a:rPr lang="en-GB" sz="2400" b="1" dirty="0"/>
              <a:t>           </a:t>
            </a:r>
            <a:r>
              <a:rPr lang="en-GB" sz="2400" dirty="0"/>
              <a:t>It helps to </a:t>
            </a:r>
            <a:r>
              <a:rPr lang="en-GB" sz="2400" dirty="0" err="1"/>
              <a:t>controll</a:t>
            </a:r>
            <a:r>
              <a:rPr lang="en-GB" sz="2400" dirty="0"/>
              <a:t> the whole process. We are planning to use </a:t>
            </a:r>
            <a:r>
              <a:rPr lang="en-GB" sz="2400" dirty="0" err="1"/>
              <a:t>Atmega</a:t>
            </a:r>
            <a:r>
              <a:rPr lang="en-GB" sz="2400" dirty="0"/>
              <a:t> controller</a:t>
            </a:r>
            <a:endParaRPr lang="en-GB" sz="2400" b="1" dirty="0"/>
          </a:p>
          <a:p>
            <a:pPr marL="0" indent="0">
              <a:buNone/>
            </a:pPr>
            <a:r>
              <a:rPr lang="en-GB" sz="2400" b="1" dirty="0"/>
              <a:t>         </a:t>
            </a:r>
          </a:p>
          <a:p>
            <a:pPr marL="0" indent="0">
              <a:buNone/>
            </a:pPr>
            <a:endParaRPr lang="en-GB" sz="2400" dirty="0"/>
          </a:p>
        </p:txBody>
      </p:sp>
    </p:spTree>
    <p:extLst>
      <p:ext uri="{BB962C8B-B14F-4D97-AF65-F5344CB8AC3E}">
        <p14:creationId xmlns:p14="http://schemas.microsoft.com/office/powerpoint/2010/main" val="2431242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1143000"/>
            <a:ext cx="4419600" cy="5727892"/>
          </a:xfrm>
        </p:spPr>
      </p:pic>
    </p:spTree>
    <p:extLst>
      <p:ext uri="{BB962C8B-B14F-4D97-AF65-F5344CB8AC3E}">
        <p14:creationId xmlns:p14="http://schemas.microsoft.com/office/powerpoint/2010/main" val="1866854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DIAGRAM:</a:t>
            </a:r>
            <a:endParaRPr lang="en-US" dirty="0"/>
          </a:p>
        </p:txBody>
      </p:sp>
      <p:sp>
        <p:nvSpPr>
          <p:cNvPr id="5" name="Content Placeholder 2">
            <a:extLst>
              <a:ext uri="{FF2B5EF4-FFF2-40B4-BE49-F238E27FC236}">
                <a16:creationId xmlns:a16="http://schemas.microsoft.com/office/drawing/2014/main" xmlns="" id="{604E56BA-2FB6-C64E-AF95-A7D4EBAEA240}"/>
              </a:ext>
            </a:extLst>
          </p:cNvPr>
          <p:cNvSpPr txBox="1">
            <a:spLocks/>
          </p:cNvSpPr>
          <p:nvPr/>
        </p:nvSpPr>
        <p:spPr>
          <a:xfrm>
            <a:off x="685800" y="1313145"/>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dirty="0" smtClean="0"/>
              <a:t>AUTO CAD : 2D DIAGRAM</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860" y="1891764"/>
            <a:ext cx="7269139" cy="4661436"/>
          </a:xfrm>
        </p:spPr>
      </p:pic>
    </p:spTree>
    <p:extLst>
      <p:ext uri="{BB962C8B-B14F-4D97-AF65-F5344CB8AC3E}">
        <p14:creationId xmlns:p14="http://schemas.microsoft.com/office/powerpoint/2010/main" val="771813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CREO: 3D MODELLING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600200"/>
            <a:ext cx="4906769" cy="4343400"/>
          </a:xfrm>
        </p:spPr>
      </p:pic>
      <p:pic>
        <p:nvPicPr>
          <p:cNvPr id="3075" name="Picture 3" descr="C:\Users\user\Desktop\Untitl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600200"/>
            <a:ext cx="4590789" cy="44004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67000" y="6107668"/>
            <a:ext cx="1154483" cy="369332"/>
          </a:xfrm>
          <a:prstGeom prst="rect">
            <a:avLst/>
          </a:prstGeom>
          <a:noFill/>
        </p:spPr>
        <p:txBody>
          <a:bodyPr wrap="none" rtlCol="0">
            <a:spAutoFit/>
          </a:bodyPr>
          <a:lstStyle/>
          <a:p>
            <a:r>
              <a:rPr lang="en-US" dirty="0" smtClean="0"/>
              <a:t>REVIEW 2</a:t>
            </a:r>
            <a:endParaRPr lang="en-US" dirty="0"/>
          </a:p>
        </p:txBody>
      </p:sp>
      <p:sp>
        <p:nvSpPr>
          <p:cNvPr id="5" name="TextBox 4"/>
          <p:cNvSpPr txBox="1"/>
          <p:nvPr/>
        </p:nvSpPr>
        <p:spPr>
          <a:xfrm>
            <a:off x="6553200" y="6292334"/>
            <a:ext cx="3256020" cy="369332"/>
          </a:xfrm>
          <a:prstGeom prst="rect">
            <a:avLst/>
          </a:prstGeom>
          <a:noFill/>
        </p:spPr>
        <p:txBody>
          <a:bodyPr wrap="none" rtlCol="0">
            <a:spAutoFit/>
          </a:bodyPr>
          <a:lstStyle/>
          <a:p>
            <a:r>
              <a:rPr lang="en-US" dirty="0" smtClean="0"/>
              <a:t>IMPROVISED DESIGN REVIEW 3</a:t>
            </a:r>
            <a:endParaRPr lang="en-US" dirty="0"/>
          </a:p>
        </p:txBody>
      </p:sp>
    </p:spTree>
    <p:extLst>
      <p:ext uri="{BB962C8B-B14F-4D97-AF65-F5344CB8AC3E}">
        <p14:creationId xmlns:p14="http://schemas.microsoft.com/office/powerpoint/2010/main" val="1599593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600" y="1333500"/>
            <a:ext cx="3969400" cy="4457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95400"/>
            <a:ext cx="4953000" cy="4533900"/>
          </a:xfrm>
          <a:prstGeom prst="rect">
            <a:avLst/>
          </a:prstGeom>
        </p:spPr>
      </p:pic>
      <p:sp>
        <p:nvSpPr>
          <p:cNvPr id="6" name="TextBox 5"/>
          <p:cNvSpPr txBox="1"/>
          <p:nvPr/>
        </p:nvSpPr>
        <p:spPr>
          <a:xfrm>
            <a:off x="2286000" y="6172200"/>
            <a:ext cx="1311578" cy="369332"/>
          </a:xfrm>
          <a:prstGeom prst="rect">
            <a:avLst/>
          </a:prstGeom>
          <a:noFill/>
        </p:spPr>
        <p:txBody>
          <a:bodyPr wrap="none" rtlCol="0">
            <a:spAutoFit/>
          </a:bodyPr>
          <a:lstStyle/>
          <a:p>
            <a:r>
              <a:rPr lang="en-US" dirty="0" smtClean="0"/>
              <a:t>BACK VIEW</a:t>
            </a:r>
            <a:endParaRPr lang="en-US" dirty="0"/>
          </a:p>
        </p:txBody>
      </p:sp>
      <p:sp>
        <p:nvSpPr>
          <p:cNvPr id="7" name="TextBox 6"/>
          <p:cNvSpPr txBox="1"/>
          <p:nvPr/>
        </p:nvSpPr>
        <p:spPr>
          <a:xfrm>
            <a:off x="8077200" y="6172200"/>
            <a:ext cx="1213794" cy="369332"/>
          </a:xfrm>
          <a:prstGeom prst="rect">
            <a:avLst/>
          </a:prstGeom>
          <a:noFill/>
        </p:spPr>
        <p:txBody>
          <a:bodyPr wrap="none" rtlCol="0">
            <a:spAutoFit/>
          </a:bodyPr>
          <a:lstStyle/>
          <a:p>
            <a:r>
              <a:rPr lang="en-US" dirty="0" smtClean="0"/>
              <a:t>SIDE VIEW</a:t>
            </a:r>
            <a:endParaRPr lang="en-US" dirty="0"/>
          </a:p>
        </p:txBody>
      </p:sp>
    </p:spTree>
    <p:extLst>
      <p:ext uri="{BB962C8B-B14F-4D97-AF65-F5344CB8AC3E}">
        <p14:creationId xmlns:p14="http://schemas.microsoft.com/office/powerpoint/2010/main" val="282613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B48D4-E807-D043-B0F8-FC82BCCECDF9}"/>
              </a:ext>
            </a:extLst>
          </p:cNvPr>
          <p:cNvSpPr>
            <a:spLocks noGrp="1"/>
          </p:cNvSpPr>
          <p:nvPr>
            <p:ph type="title"/>
          </p:nvPr>
        </p:nvSpPr>
        <p:spPr>
          <a:xfrm>
            <a:off x="919031" y="1266726"/>
            <a:ext cx="8596668" cy="1320800"/>
          </a:xfrm>
        </p:spPr>
        <p:txBody>
          <a:bodyPr/>
          <a:lstStyle/>
          <a:p>
            <a:r>
              <a:rPr lang="en-GB"/>
              <a:t>OBJECTIVES:</a:t>
            </a:r>
            <a:endParaRPr lang="en-US"/>
          </a:p>
        </p:txBody>
      </p:sp>
      <p:sp>
        <p:nvSpPr>
          <p:cNvPr id="3" name="Content Placeholder 2">
            <a:extLst>
              <a:ext uri="{FF2B5EF4-FFF2-40B4-BE49-F238E27FC236}">
                <a16:creationId xmlns:a16="http://schemas.microsoft.com/office/drawing/2014/main" xmlns="" id="{9E47798D-5F7F-584A-9F9B-85FE9E8B33C2}"/>
              </a:ext>
            </a:extLst>
          </p:cNvPr>
          <p:cNvSpPr>
            <a:spLocks noGrp="1"/>
          </p:cNvSpPr>
          <p:nvPr>
            <p:ph idx="1"/>
          </p:nvPr>
        </p:nvSpPr>
        <p:spPr>
          <a:xfrm>
            <a:off x="1441939" y="2227362"/>
            <a:ext cx="8073760" cy="1320800"/>
          </a:xfrm>
        </p:spPr>
        <p:txBody>
          <a:bodyPr>
            <a:normAutofit fontScale="92500" lnSpcReduction="20000"/>
          </a:bodyPr>
          <a:lstStyle/>
          <a:p>
            <a:r>
              <a:rPr lang="en-GB"/>
              <a:t>Health &amp; hygiene</a:t>
            </a:r>
          </a:p>
          <a:p>
            <a:r>
              <a:rPr lang="en-GB"/>
              <a:t>To quantify the liquid</a:t>
            </a:r>
          </a:p>
          <a:p>
            <a:r>
              <a:rPr lang="en-GB"/>
              <a:t>To reduce customer time loss</a:t>
            </a:r>
          </a:p>
          <a:p>
            <a:r>
              <a:rPr lang="en-GB"/>
              <a:t>Easy accessie for customers</a:t>
            </a:r>
          </a:p>
          <a:p>
            <a:endParaRPr lang="en-US"/>
          </a:p>
        </p:txBody>
      </p:sp>
      <p:sp>
        <p:nvSpPr>
          <p:cNvPr id="5" name="Title 1">
            <a:extLst>
              <a:ext uri="{FF2B5EF4-FFF2-40B4-BE49-F238E27FC236}">
                <a16:creationId xmlns:a16="http://schemas.microsoft.com/office/drawing/2014/main" xmlns="" id="{B504C69A-6D7E-F849-9CDB-1DED991C1FD3}"/>
              </a:ext>
            </a:extLst>
          </p:cNvPr>
          <p:cNvSpPr>
            <a:spLocks noGrp="1"/>
          </p:cNvSpPr>
          <p:nvPr>
            <p:ph type="title"/>
          </p:nvPr>
        </p:nvSpPr>
        <p:spPr>
          <a:xfrm>
            <a:off x="919031" y="3851672"/>
            <a:ext cx="8596668" cy="1320800"/>
          </a:xfrm>
        </p:spPr>
        <p:txBody>
          <a:bodyPr/>
          <a:lstStyle/>
          <a:p>
            <a:r>
              <a:rPr lang="en-GB"/>
              <a:t>USE:</a:t>
            </a:r>
            <a:endParaRPr lang="en-US"/>
          </a:p>
        </p:txBody>
      </p:sp>
      <p:sp>
        <p:nvSpPr>
          <p:cNvPr id="7" name="Content Placeholder 2">
            <a:extLst>
              <a:ext uri="{FF2B5EF4-FFF2-40B4-BE49-F238E27FC236}">
                <a16:creationId xmlns:a16="http://schemas.microsoft.com/office/drawing/2014/main" xmlns="" id="{B794D4D9-8B5E-DB4D-B9BF-6670A79D20AA}"/>
              </a:ext>
            </a:extLst>
          </p:cNvPr>
          <p:cNvSpPr>
            <a:spLocks noGrp="1"/>
          </p:cNvSpPr>
          <p:nvPr>
            <p:ph idx="1"/>
          </p:nvPr>
        </p:nvSpPr>
        <p:spPr>
          <a:xfrm>
            <a:off x="1200242" y="4812308"/>
            <a:ext cx="8073760" cy="1320800"/>
          </a:xfrm>
        </p:spPr>
        <p:txBody>
          <a:bodyPr/>
          <a:lstStyle/>
          <a:p>
            <a:r>
              <a:rPr lang="en-GB"/>
              <a:t>Can be used in food industries for small scale business.</a:t>
            </a:r>
          </a:p>
          <a:p>
            <a:pPr marL="0" indent="0">
              <a:buNone/>
            </a:pPr>
            <a:endParaRPr lang="en-GB"/>
          </a:p>
          <a:p>
            <a:endParaRPr lang="en-US"/>
          </a:p>
        </p:txBody>
      </p:sp>
    </p:spTree>
    <p:extLst>
      <p:ext uri="{BB962C8B-B14F-4D97-AF65-F5344CB8AC3E}">
        <p14:creationId xmlns:p14="http://schemas.microsoft.com/office/powerpoint/2010/main" val="110055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685800" y="1676400"/>
            <a:ext cx="8695266" cy="3880773"/>
          </a:xfrm>
        </p:spPr>
        <p:txBody>
          <a:bodyPr>
            <a:normAutofit/>
          </a:bodyPr>
          <a:lstStyle/>
          <a:p>
            <a:pPr marL="0" indent="0">
              <a:buNone/>
            </a:pPr>
            <a:r>
              <a:rPr lang="en-US" sz="2400" b="1" dirty="0" smtClean="0"/>
              <a:t>TEST CASE1:</a:t>
            </a:r>
          </a:p>
          <a:p>
            <a:pPr marL="0" indent="0">
              <a:buNone/>
            </a:pPr>
            <a:endParaRPr lang="en-US" sz="100" b="1" dirty="0"/>
          </a:p>
          <a:p>
            <a:pPr marL="0" indent="0">
              <a:buNone/>
            </a:pPr>
            <a:r>
              <a:rPr lang="en-US" sz="2400" dirty="0" smtClean="0"/>
              <a:t>WHAT IS INNOVATIVE?</a:t>
            </a:r>
          </a:p>
          <a:p>
            <a:pPr marL="0" indent="0">
              <a:buNone/>
            </a:pPr>
            <a:r>
              <a:rPr lang="en-US" sz="2000" dirty="0" smtClean="0"/>
              <a:t>In our dispenser we have additionally combined the conveyor mechanism, so that if a person comes at counter 1,we have a push button near the seller , so that after placing the ingredients in the tray when we press the button it travels to the counter 1 and stops, with placing the sensor in the tray we detect whether the object is taken or not, if no object is sensed the conveyor tray will come to its rest position. Likewise it is worked according to the counters respectively.</a:t>
            </a:r>
            <a:endParaRPr lang="en-US" sz="2000" dirty="0"/>
          </a:p>
        </p:txBody>
      </p:sp>
    </p:spTree>
    <p:extLst>
      <p:ext uri="{BB962C8B-B14F-4D97-AF65-F5344CB8AC3E}">
        <p14:creationId xmlns:p14="http://schemas.microsoft.com/office/powerpoint/2010/main" val="4076375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572</Words>
  <Application>Microsoft Office PowerPoint</Application>
  <PresentationFormat>Custom</PresentationFormat>
  <Paragraphs>117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HACK OVERFLOW</vt:lpstr>
      <vt:lpstr>Project Title:</vt:lpstr>
      <vt:lpstr>PARTS &amp; PURPOSES:</vt:lpstr>
      <vt:lpstr>WORKING DIAGRAM:</vt:lpstr>
      <vt:lpstr>MACHINE DIAGRAM:</vt:lpstr>
      <vt:lpstr>CREO: 3D MODELLING</vt:lpstr>
      <vt:lpstr>PowerPoint Presentation</vt:lpstr>
      <vt:lpstr>OBJECTIVES:</vt:lpstr>
      <vt:lpstr>CASE STUDY</vt:lpstr>
      <vt:lpstr>PowerPoint Presentation</vt:lpstr>
      <vt:lpstr>PowerPoint Presentation</vt:lpstr>
      <vt:lpstr>PowerPoint Presentation</vt:lpstr>
      <vt:lpstr>PowerPoint Presentation</vt:lpstr>
      <vt:lpstr>COST ESTIMATION:</vt:lpstr>
      <vt:lpstr>PowerPoint Presentation</vt:lpstr>
      <vt:lpstr>COST SPLIT UP:</vt:lpstr>
      <vt:lpstr>PowerPoint Presentation</vt:lpstr>
      <vt:lpstr>REFERNCES:</vt:lpstr>
      <vt:lpstr>PowerPoint Presentation</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Unknown User</dc:creator>
  <cp:lastModifiedBy>user</cp:lastModifiedBy>
  <cp:revision>23</cp:revision>
  <dcterms:created xsi:type="dcterms:W3CDTF">2020-02-13T03:37:08Z</dcterms:created>
  <dcterms:modified xsi:type="dcterms:W3CDTF">2020-02-22T04:35:11Z</dcterms:modified>
</cp:coreProperties>
</file>