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Evolventa" charset="1" panose="020B0502020202020204"/>
      <p:regular r:id="rId19"/>
    </p:embeddedFont>
    <p:embeddedFont>
      <p:font typeface="Evolventa Bold" charset="1" panose="020B0702020202020204"/>
      <p:regular r:id="rId20"/>
    </p:embeddedFont>
    <p:embeddedFont>
      <p:font typeface="Evolventa Bold Italics" charset="1" panose="020B0702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https://libguides.com.edu/c.php?g=649889&amp;p=4556501" TargetMode="External" Type="http://schemas.openxmlformats.org/officeDocument/2006/relationships/hyperlink"/><Relationship Id="rId4" Target="https://creativecommons.org/licenses/by-nc/3.0/"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52044" y="356616"/>
            <a:ext cx="17583912" cy="9573768"/>
            <a:chOff x="0" y="0"/>
            <a:chExt cx="23445216" cy="12765024"/>
          </a:xfrm>
        </p:grpSpPr>
        <p:sp>
          <p:nvSpPr>
            <p:cNvPr name="Freeform 4" id="4"/>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grpSp>
        <p:nvGrpSpPr>
          <p:cNvPr name="Group 5" id="5"/>
          <p:cNvGrpSpPr/>
          <p:nvPr/>
        </p:nvGrpSpPr>
        <p:grpSpPr>
          <a:xfrm rot="0">
            <a:off x="0" y="0"/>
            <a:ext cx="18288000" cy="10287000"/>
            <a:chOff x="0" y="0"/>
            <a:chExt cx="24384000" cy="13716000"/>
          </a:xfrm>
        </p:grpSpPr>
        <p:sp>
          <p:nvSpPr>
            <p:cNvPr name="Freeform 6" id="6"/>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4"/>
              <a:stretch>
                <a:fillRect l="0" t="0" r="50000" b="50000"/>
              </a:stretch>
            </a:blipFill>
          </p:spPr>
        </p:sp>
      </p:grpSp>
      <p:grpSp>
        <p:nvGrpSpPr>
          <p:cNvPr name="Group 7" id="7"/>
          <p:cNvGrpSpPr/>
          <p:nvPr/>
        </p:nvGrpSpPr>
        <p:grpSpPr>
          <a:xfrm rot="0">
            <a:off x="1961805" y="1901595"/>
            <a:ext cx="14364393" cy="6461925"/>
            <a:chOff x="0" y="0"/>
            <a:chExt cx="19152524" cy="8615900"/>
          </a:xfrm>
        </p:grpSpPr>
        <p:sp>
          <p:nvSpPr>
            <p:cNvPr name="Freeform 8" id="8"/>
            <p:cNvSpPr/>
            <p:nvPr/>
          </p:nvSpPr>
          <p:spPr>
            <a:xfrm flipH="false" flipV="false" rot="0">
              <a:off x="0" y="0"/>
              <a:ext cx="19152488" cy="8615934"/>
            </a:xfrm>
            <a:custGeom>
              <a:avLst/>
              <a:gdLst/>
              <a:ahLst/>
              <a:cxnLst/>
              <a:rect r="r" b="b" t="t" l="l"/>
              <a:pathLst>
                <a:path h="8615934" w="19152488">
                  <a:moveTo>
                    <a:pt x="0" y="0"/>
                  </a:moveTo>
                  <a:lnTo>
                    <a:pt x="19152488" y="0"/>
                  </a:lnTo>
                  <a:lnTo>
                    <a:pt x="19152488" y="8615934"/>
                  </a:lnTo>
                  <a:lnTo>
                    <a:pt x="0" y="8615934"/>
                  </a:lnTo>
                  <a:close/>
                </a:path>
              </a:pathLst>
            </a:custGeom>
            <a:solidFill>
              <a:srgbClr val="FFFFFF"/>
            </a:solidFill>
          </p:spPr>
        </p:sp>
      </p:grpSp>
      <p:grpSp>
        <p:nvGrpSpPr>
          <p:cNvPr name="Group 9" id="9"/>
          <p:cNvGrpSpPr/>
          <p:nvPr/>
        </p:nvGrpSpPr>
        <p:grpSpPr>
          <a:xfrm rot="0">
            <a:off x="2166939" y="2112660"/>
            <a:ext cx="13954125" cy="6061680"/>
            <a:chOff x="0" y="0"/>
            <a:chExt cx="18605500" cy="8082240"/>
          </a:xfrm>
        </p:grpSpPr>
        <p:sp>
          <p:nvSpPr>
            <p:cNvPr name="Freeform 10" id="10"/>
            <p:cNvSpPr/>
            <p:nvPr/>
          </p:nvSpPr>
          <p:spPr>
            <a:xfrm flipH="false" flipV="false" rot="0">
              <a:off x="0" y="0"/>
              <a:ext cx="18605500" cy="8082280"/>
            </a:xfrm>
            <a:custGeom>
              <a:avLst/>
              <a:gdLst/>
              <a:ahLst/>
              <a:cxnLst/>
              <a:rect r="r" b="b" t="t" l="l"/>
              <a:pathLst>
                <a:path h="8082280" w="18605500">
                  <a:moveTo>
                    <a:pt x="6350" y="0"/>
                  </a:moveTo>
                  <a:lnTo>
                    <a:pt x="18599150" y="0"/>
                  </a:lnTo>
                  <a:cubicBezTo>
                    <a:pt x="18602706" y="0"/>
                    <a:pt x="18605500" y="2794"/>
                    <a:pt x="18605500" y="6350"/>
                  </a:cubicBezTo>
                  <a:lnTo>
                    <a:pt x="18605500" y="8075930"/>
                  </a:lnTo>
                  <a:cubicBezTo>
                    <a:pt x="18605500" y="8079487"/>
                    <a:pt x="18602706" y="8082280"/>
                    <a:pt x="18599150" y="8082280"/>
                  </a:cubicBezTo>
                  <a:lnTo>
                    <a:pt x="6350" y="8082280"/>
                  </a:lnTo>
                  <a:cubicBezTo>
                    <a:pt x="2794" y="8082280"/>
                    <a:pt x="0" y="8079487"/>
                    <a:pt x="0" y="8075930"/>
                  </a:cubicBezTo>
                  <a:lnTo>
                    <a:pt x="0" y="6350"/>
                  </a:lnTo>
                  <a:cubicBezTo>
                    <a:pt x="0" y="2794"/>
                    <a:pt x="2794" y="0"/>
                    <a:pt x="6350" y="0"/>
                  </a:cubicBezTo>
                  <a:moveTo>
                    <a:pt x="6350" y="12700"/>
                  </a:moveTo>
                  <a:lnTo>
                    <a:pt x="6350" y="6350"/>
                  </a:lnTo>
                  <a:lnTo>
                    <a:pt x="12700" y="6350"/>
                  </a:lnTo>
                  <a:lnTo>
                    <a:pt x="12700" y="8075930"/>
                  </a:lnTo>
                  <a:lnTo>
                    <a:pt x="6350" y="8075930"/>
                  </a:lnTo>
                  <a:lnTo>
                    <a:pt x="6350" y="8069580"/>
                  </a:lnTo>
                  <a:lnTo>
                    <a:pt x="18599150" y="8069580"/>
                  </a:lnTo>
                  <a:lnTo>
                    <a:pt x="18599150" y="8075930"/>
                  </a:lnTo>
                  <a:lnTo>
                    <a:pt x="18592800" y="8075930"/>
                  </a:lnTo>
                  <a:lnTo>
                    <a:pt x="18592800" y="6350"/>
                  </a:lnTo>
                  <a:lnTo>
                    <a:pt x="18599150" y="6350"/>
                  </a:lnTo>
                  <a:lnTo>
                    <a:pt x="18599150" y="12700"/>
                  </a:lnTo>
                  <a:lnTo>
                    <a:pt x="6350" y="12700"/>
                  </a:lnTo>
                  <a:close/>
                </a:path>
              </a:pathLst>
            </a:custGeom>
            <a:solidFill>
              <a:srgbClr val="404040"/>
            </a:solidFill>
          </p:spPr>
        </p:sp>
      </p:grpSp>
      <p:grpSp>
        <p:nvGrpSpPr>
          <p:cNvPr name="Group 11" id="11"/>
          <p:cNvGrpSpPr/>
          <p:nvPr/>
        </p:nvGrpSpPr>
        <p:grpSpPr>
          <a:xfrm rot="0">
            <a:off x="7703820" y="1901595"/>
            <a:ext cx="2880360" cy="1097280"/>
            <a:chOff x="0" y="0"/>
            <a:chExt cx="3840480" cy="1463040"/>
          </a:xfrm>
        </p:grpSpPr>
        <p:sp>
          <p:nvSpPr>
            <p:cNvPr name="Freeform 12" id="12"/>
            <p:cNvSpPr/>
            <p:nvPr/>
          </p:nvSpPr>
          <p:spPr>
            <a:xfrm flipH="false" flipV="false" rot="0">
              <a:off x="0" y="0"/>
              <a:ext cx="3840480" cy="1463040"/>
            </a:xfrm>
            <a:custGeom>
              <a:avLst/>
              <a:gdLst/>
              <a:ahLst/>
              <a:cxnLst/>
              <a:rect r="r" b="b" t="t" l="l"/>
              <a:pathLst>
                <a:path h="1463040" w="3840480">
                  <a:moveTo>
                    <a:pt x="0" y="0"/>
                  </a:moveTo>
                  <a:lnTo>
                    <a:pt x="3840480" y="0"/>
                  </a:lnTo>
                  <a:lnTo>
                    <a:pt x="3840480" y="1463040"/>
                  </a:lnTo>
                  <a:lnTo>
                    <a:pt x="0" y="1463040"/>
                  </a:lnTo>
                  <a:close/>
                </a:path>
              </a:pathLst>
            </a:custGeom>
            <a:solidFill>
              <a:srgbClr val="E3DED1"/>
            </a:solidFill>
          </p:spPr>
        </p:sp>
      </p:grpSp>
      <p:sp>
        <p:nvSpPr>
          <p:cNvPr name="AutoShape 13" id="13"/>
          <p:cNvSpPr/>
          <p:nvPr/>
        </p:nvSpPr>
        <p:spPr>
          <a:xfrm rot="5363553">
            <a:off x="7390420" y="2381655"/>
            <a:ext cx="969699" cy="0"/>
          </a:xfrm>
          <a:prstGeom prst="line">
            <a:avLst/>
          </a:prstGeom>
          <a:ln cap="rnd" w="9525">
            <a:solidFill>
              <a:srgbClr val="000000"/>
            </a:solidFill>
            <a:prstDash val="solid"/>
            <a:headEnd type="none" len="sm" w="sm"/>
            <a:tailEnd type="none" len="sm" w="sm"/>
          </a:ln>
        </p:spPr>
      </p:sp>
      <p:sp>
        <p:nvSpPr>
          <p:cNvPr name="AutoShape 14" id="14"/>
          <p:cNvSpPr/>
          <p:nvPr/>
        </p:nvSpPr>
        <p:spPr>
          <a:xfrm rot="5363553">
            <a:off x="9927880" y="2381655"/>
            <a:ext cx="969699" cy="0"/>
          </a:xfrm>
          <a:prstGeom prst="line">
            <a:avLst/>
          </a:prstGeom>
          <a:ln cap="rnd" w="9525">
            <a:solidFill>
              <a:srgbClr val="000000"/>
            </a:solidFill>
            <a:prstDash val="solid"/>
            <a:headEnd type="none" len="sm" w="sm"/>
            <a:tailEnd type="none" len="sm" w="sm"/>
          </a:ln>
        </p:spPr>
      </p:sp>
      <p:sp>
        <p:nvSpPr>
          <p:cNvPr name="AutoShape 15" id="15"/>
          <p:cNvSpPr/>
          <p:nvPr/>
        </p:nvSpPr>
        <p:spPr>
          <a:xfrm rot="12852">
            <a:off x="7870121" y="2869537"/>
            <a:ext cx="2547758" cy="0"/>
          </a:xfrm>
          <a:prstGeom prst="line">
            <a:avLst/>
          </a:prstGeom>
          <a:ln cap="rnd" w="9525">
            <a:solidFill>
              <a:srgbClr val="000000"/>
            </a:solidFill>
            <a:prstDash val="solid"/>
            <a:headEnd type="none" len="sm" w="sm"/>
            <a:tailEnd type="none" len="sm" w="sm"/>
          </a:ln>
        </p:spPr>
      </p:sp>
      <p:sp>
        <p:nvSpPr>
          <p:cNvPr name="TextBox 16" id="16"/>
          <p:cNvSpPr txBox="true"/>
          <p:nvPr/>
        </p:nvSpPr>
        <p:spPr>
          <a:xfrm rot="0">
            <a:off x="2434002" y="3125464"/>
            <a:ext cx="13419999" cy="1327074"/>
          </a:xfrm>
          <a:prstGeom prst="rect">
            <a:avLst/>
          </a:prstGeom>
        </p:spPr>
        <p:txBody>
          <a:bodyPr anchor="t" rtlCol="false" tIns="0" lIns="0" bIns="0" rIns="0">
            <a:spAutoFit/>
          </a:bodyPr>
          <a:lstStyle/>
          <a:p>
            <a:pPr algn="ctr">
              <a:lnSpc>
                <a:spcPts val="4780"/>
              </a:lnSpc>
            </a:pPr>
            <a:r>
              <a:rPr lang="en-US" sz="4800" spc="-173">
                <a:solidFill>
                  <a:srgbClr val="262626"/>
                </a:solidFill>
                <a:latin typeface="Evolventa"/>
                <a:ea typeface="Evolventa"/>
                <a:cs typeface="Evolventa"/>
                <a:sym typeface="Evolventa"/>
              </a:rPr>
              <a:t>EMPLOYEE DATA ANALYSIS</a:t>
            </a:r>
          </a:p>
        </p:txBody>
      </p:sp>
      <p:sp>
        <p:nvSpPr>
          <p:cNvPr name="TextBox 17" id="17"/>
          <p:cNvSpPr txBox="true"/>
          <p:nvPr/>
        </p:nvSpPr>
        <p:spPr>
          <a:xfrm rot="0">
            <a:off x="2434590" y="4467780"/>
            <a:ext cx="13423392" cy="1524000"/>
          </a:xfrm>
          <a:prstGeom prst="rect">
            <a:avLst/>
          </a:prstGeom>
        </p:spPr>
        <p:txBody>
          <a:bodyPr anchor="t" rtlCol="false" tIns="0" lIns="0" bIns="0" rIns="0">
            <a:spAutoFit/>
          </a:bodyPr>
          <a:lstStyle/>
          <a:p>
            <a:pPr algn="ctr">
              <a:lnSpc>
                <a:spcPts val="2879"/>
              </a:lnSpc>
            </a:pPr>
            <a:r>
              <a:rPr lang="en-US" sz="2400" spc="108">
                <a:solidFill>
                  <a:srgbClr val="000000"/>
                </a:solidFill>
                <a:latin typeface="Evolventa"/>
                <a:ea typeface="Evolventa"/>
                <a:cs typeface="Evolventa"/>
                <a:sym typeface="Evolventa"/>
              </a:rPr>
              <a:t>STUDENT NAME : HARISH J</a:t>
            </a:r>
          </a:p>
          <a:p>
            <a:pPr algn="ctr">
              <a:lnSpc>
                <a:spcPts val="2879"/>
              </a:lnSpc>
            </a:pPr>
            <a:r>
              <a:rPr lang="en-US" sz="2400" spc="108">
                <a:solidFill>
                  <a:srgbClr val="000000"/>
                </a:solidFill>
                <a:latin typeface="Evolventa"/>
                <a:ea typeface="Evolventa"/>
                <a:cs typeface="Evolventa"/>
                <a:sym typeface="Evolventa"/>
              </a:rPr>
              <a:t>REGISTER NO : D22AF022</a:t>
            </a:r>
          </a:p>
          <a:p>
            <a:pPr algn="ctr">
              <a:lnSpc>
                <a:spcPts val="2879"/>
              </a:lnSpc>
            </a:pPr>
            <a:r>
              <a:rPr lang="en-US" sz="2400" spc="108">
                <a:solidFill>
                  <a:srgbClr val="000000"/>
                </a:solidFill>
                <a:latin typeface="Evolventa"/>
                <a:ea typeface="Evolventa"/>
                <a:cs typeface="Evolventa"/>
                <a:sym typeface="Evolventa"/>
              </a:rPr>
              <a:t>DEPARTMENT : ACCOUNTING &amp; FINANCE</a:t>
            </a:r>
          </a:p>
          <a:p>
            <a:pPr algn="ctr">
              <a:lnSpc>
                <a:spcPts val="2879"/>
              </a:lnSpc>
            </a:pPr>
            <a:r>
              <a:rPr lang="en-US" sz="2400" spc="108">
                <a:solidFill>
                  <a:srgbClr val="000000"/>
                </a:solidFill>
                <a:latin typeface="Evolventa"/>
                <a:ea typeface="Evolventa"/>
                <a:cs typeface="Evolventa"/>
                <a:sym typeface="Evolventa"/>
              </a:rPr>
              <a:t>COLLEGE : PATRICIAN COLLEGE OF ARTS &amp; SCIENCE</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866736"/>
            <a:ext cx="14904720" cy="2108835"/>
          </a:xfrm>
          <a:prstGeom prst="rect">
            <a:avLst/>
          </a:prstGeom>
        </p:spPr>
        <p:txBody>
          <a:bodyPr anchor="t" rtlCol="false" tIns="0" lIns="0" bIns="0" rIns="0">
            <a:spAutoFit/>
          </a:bodyPr>
          <a:lstStyle/>
          <a:p>
            <a:pPr algn="l">
              <a:lnSpc>
                <a:spcPts val="7776"/>
              </a:lnSpc>
            </a:pPr>
            <a:r>
              <a:rPr lang="en-US" sz="7200" spc="-34">
                <a:solidFill>
                  <a:srgbClr val="262626"/>
                </a:solidFill>
                <a:latin typeface="Evolventa"/>
                <a:ea typeface="Evolventa"/>
                <a:cs typeface="Evolventa"/>
                <a:sym typeface="Evolventa"/>
              </a:rPr>
              <a:t>MODELLING</a:t>
            </a:r>
          </a:p>
        </p:txBody>
      </p:sp>
      <p:sp>
        <p:nvSpPr>
          <p:cNvPr name="TextBox 5" id="5"/>
          <p:cNvSpPr txBox="true"/>
          <p:nvPr/>
        </p:nvSpPr>
        <p:spPr>
          <a:xfrm rot="0">
            <a:off x="1691640" y="3114675"/>
            <a:ext cx="14904720" cy="5892165"/>
          </a:xfrm>
          <a:prstGeom prst="rect">
            <a:avLst/>
          </a:prstGeom>
        </p:spPr>
        <p:txBody>
          <a:bodyPr anchor="t" rtlCol="false" tIns="0" lIns="0" bIns="0" rIns="0">
            <a:spAutoFit/>
          </a:bodyPr>
          <a:lstStyle/>
          <a:p>
            <a:pPr algn="l">
              <a:lnSpc>
                <a:spcPts val="3240"/>
              </a:lnSpc>
            </a:pPr>
            <a:r>
              <a:rPr lang="en-US" b="true" sz="2700" i="true" spc="-12" u="sng">
                <a:solidFill>
                  <a:srgbClr val="000000"/>
                </a:solidFill>
                <a:latin typeface="Evolventa Bold Italics"/>
                <a:ea typeface="Evolventa Bold Italics"/>
                <a:cs typeface="Evolventa Bold Italics"/>
                <a:sym typeface="Evolventa Bold Italics"/>
              </a:rPr>
              <a:t>a)MS EXCEL:</a:t>
            </a:r>
          </a:p>
          <a:p>
            <a:pPr algn="l">
              <a:lnSpc>
                <a:spcPts val="3240"/>
              </a:lnSpc>
            </a:pPr>
            <a:r>
              <a:rPr lang="en-US" sz="2700" spc="-12">
                <a:solidFill>
                  <a:srgbClr val="000000"/>
                </a:solidFill>
                <a:latin typeface="Evolventa"/>
                <a:ea typeface="Evolventa"/>
                <a:cs typeface="Evolventa"/>
                <a:sym typeface="Evolventa"/>
              </a:rPr>
              <a:t>MICROSFT EXCEL ENABLES USERS TO FORMAT, ORGANIZE AND CALCULATE DATA IN SPREADSHEET.</a:t>
            </a:r>
          </a:p>
          <a:p>
            <a:pPr algn="l">
              <a:lnSpc>
                <a:spcPts val="3240"/>
              </a:lnSpc>
            </a:pPr>
            <a:r>
              <a:rPr lang="en-US" b="true" sz="2700" i="true" spc="-12" u="sng">
                <a:solidFill>
                  <a:srgbClr val="000000"/>
                </a:solidFill>
                <a:latin typeface="Evolventa Bold Italics"/>
                <a:ea typeface="Evolventa Bold Italics"/>
                <a:cs typeface="Evolventa Bold Italics"/>
                <a:sym typeface="Evolventa Bold Italics"/>
              </a:rPr>
              <a:t>b)SORTING FUNCTION:</a:t>
            </a:r>
          </a:p>
          <a:p>
            <a:pPr algn="l">
              <a:lnSpc>
                <a:spcPts val="3240"/>
              </a:lnSpc>
            </a:pPr>
            <a:r>
              <a:rPr lang="en-US" sz="2700" spc="-12">
                <a:solidFill>
                  <a:srgbClr val="000000"/>
                </a:solidFill>
                <a:latin typeface="Evolventa"/>
                <a:ea typeface="Evolventa"/>
                <a:cs typeface="Evolventa"/>
                <a:sym typeface="Evolventa"/>
              </a:rPr>
              <a:t>SORTING HELPS TO ORGANIZE DATA. YOU CAN SORT A TEXT COLUMN IN ALPHABETICAL ORDER (A – Z OR Z – A ). WE CAN SORT A NUMERICAL FORM LARGEST TO SMALLEST OR SMALLEST TO LARGEST.</a:t>
            </a:r>
          </a:p>
          <a:p>
            <a:pPr algn="l">
              <a:lnSpc>
                <a:spcPts val="3240"/>
              </a:lnSpc>
            </a:pPr>
            <a:r>
              <a:rPr lang="en-US" b="true" sz="2700" i="true" spc="-12" u="sng">
                <a:solidFill>
                  <a:srgbClr val="000000"/>
                </a:solidFill>
                <a:latin typeface="Evolventa Bold Italics"/>
                <a:ea typeface="Evolventa Bold Italics"/>
                <a:cs typeface="Evolventa Bold Italics"/>
                <a:sym typeface="Evolventa Bold Italics"/>
              </a:rPr>
              <a:t>c)FILTER FUNCTION:</a:t>
            </a:r>
          </a:p>
          <a:p>
            <a:pPr algn="l">
              <a:lnSpc>
                <a:spcPts val="3240"/>
              </a:lnSpc>
            </a:pPr>
            <a:r>
              <a:rPr lang="en-US" sz="2700" spc="-12">
                <a:solidFill>
                  <a:srgbClr val="000000"/>
                </a:solidFill>
                <a:latin typeface="Evolventa"/>
                <a:ea typeface="Evolventa"/>
                <a:cs typeface="Evolventa"/>
                <a:sym typeface="Evolventa"/>
              </a:rPr>
              <a:t>FILTER IS AN ESSENTIAL TOOL HELPS TO DISPLAY RELEVANT DATA. IT ELIMINATES THE IRRELEVANT ENTRIES TEMPORARILY FROM THE VIEW.</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3114675"/>
            <a:ext cx="14904720" cy="5892165"/>
          </a:xfrm>
          <a:prstGeom prst="rect">
            <a:avLst/>
          </a:prstGeom>
        </p:spPr>
        <p:txBody>
          <a:bodyPr anchor="t" rtlCol="false" tIns="0" lIns="0" bIns="0" rIns="0">
            <a:spAutoFit/>
          </a:bodyPr>
          <a:lstStyle/>
          <a:p>
            <a:pPr algn="l">
              <a:lnSpc>
                <a:spcPts val="3240"/>
              </a:lnSpc>
            </a:pPr>
            <a:r>
              <a:rPr lang="en-US" b="true" sz="2700" i="true" spc="-12" u="sng">
                <a:solidFill>
                  <a:srgbClr val="000000"/>
                </a:solidFill>
                <a:latin typeface="Evolventa Bold Italics"/>
                <a:ea typeface="Evolventa Bold Italics"/>
                <a:cs typeface="Evolventa Bold Italics"/>
                <a:sym typeface="Evolventa Bold Italics"/>
              </a:rPr>
              <a:t>d)KAGGLE:</a:t>
            </a:r>
          </a:p>
          <a:p>
            <a:pPr algn="l">
              <a:lnSpc>
                <a:spcPts val="3240"/>
              </a:lnSpc>
            </a:pPr>
            <a:r>
              <a:rPr lang="en-US" sz="2700" spc="-12">
                <a:solidFill>
                  <a:srgbClr val="000000"/>
                </a:solidFill>
                <a:latin typeface="Evolventa"/>
                <a:ea typeface="Evolventa"/>
                <a:cs typeface="Evolventa"/>
                <a:sym typeface="Evolventa"/>
              </a:rPr>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866736"/>
            <a:ext cx="14904720" cy="2108835"/>
          </a:xfrm>
          <a:prstGeom prst="rect">
            <a:avLst/>
          </a:prstGeom>
        </p:spPr>
        <p:txBody>
          <a:bodyPr anchor="t" rtlCol="false" tIns="0" lIns="0" bIns="0" rIns="0">
            <a:spAutoFit/>
          </a:bodyPr>
          <a:lstStyle/>
          <a:p>
            <a:pPr algn="l">
              <a:lnSpc>
                <a:spcPts val="7776"/>
              </a:lnSpc>
            </a:pPr>
            <a:r>
              <a:rPr lang="en-US" sz="7200" spc="-34">
                <a:solidFill>
                  <a:srgbClr val="262626"/>
                </a:solidFill>
                <a:latin typeface="Evolventa"/>
                <a:ea typeface="Evolventa"/>
                <a:cs typeface="Evolventa"/>
                <a:sym typeface="Evolventa"/>
              </a:rPr>
              <a:t>RESULT</a:t>
            </a:r>
          </a:p>
        </p:txBody>
      </p:sp>
      <p:sp>
        <p:nvSpPr>
          <p:cNvPr name="Freeform 5" id="5"/>
          <p:cNvSpPr/>
          <p:nvPr/>
        </p:nvSpPr>
        <p:spPr>
          <a:xfrm flipH="false" flipV="false" rot="0">
            <a:off x="941306" y="2698956"/>
            <a:ext cx="6785742" cy="4076372"/>
          </a:xfrm>
          <a:custGeom>
            <a:avLst/>
            <a:gdLst/>
            <a:ahLst/>
            <a:cxnLst/>
            <a:rect r="r" b="b" t="t" l="l"/>
            <a:pathLst>
              <a:path h="4076372" w="6785742">
                <a:moveTo>
                  <a:pt x="0" y="0"/>
                </a:moveTo>
                <a:lnTo>
                  <a:pt x="6785742" y="0"/>
                </a:lnTo>
                <a:lnTo>
                  <a:pt x="6785742" y="4076372"/>
                </a:lnTo>
                <a:lnTo>
                  <a:pt x="0" y="4076372"/>
                </a:lnTo>
                <a:lnTo>
                  <a:pt x="0" y="0"/>
                </a:lnTo>
                <a:close/>
              </a:path>
            </a:pathLst>
          </a:custGeom>
          <a:blipFill>
            <a:blip r:embed="rId2"/>
            <a:stretch>
              <a:fillRect l="0" t="0" r="0" b="0"/>
            </a:stretch>
          </a:blipFill>
        </p:spPr>
      </p:sp>
      <p:sp>
        <p:nvSpPr>
          <p:cNvPr name="Freeform 6" id="6"/>
          <p:cNvSpPr/>
          <p:nvPr/>
        </p:nvSpPr>
        <p:spPr>
          <a:xfrm flipH="false" flipV="false" rot="0">
            <a:off x="10177492" y="2401420"/>
            <a:ext cx="6870536" cy="4127309"/>
          </a:xfrm>
          <a:custGeom>
            <a:avLst/>
            <a:gdLst/>
            <a:ahLst/>
            <a:cxnLst/>
            <a:rect r="r" b="b" t="t" l="l"/>
            <a:pathLst>
              <a:path h="4127309" w="6870536">
                <a:moveTo>
                  <a:pt x="0" y="0"/>
                </a:moveTo>
                <a:lnTo>
                  <a:pt x="6870536" y="0"/>
                </a:lnTo>
                <a:lnTo>
                  <a:pt x="6870536" y="4127309"/>
                </a:lnTo>
                <a:lnTo>
                  <a:pt x="0" y="4127309"/>
                </a:lnTo>
                <a:lnTo>
                  <a:pt x="0" y="0"/>
                </a:lnTo>
                <a:close/>
              </a:path>
            </a:pathLst>
          </a:custGeom>
          <a:blipFill>
            <a:blip r:embed="rId3"/>
            <a:stretch>
              <a:fillRect l="0" t="0" r="0" b="0"/>
            </a:stretch>
          </a:blipFill>
        </p:spPr>
      </p:sp>
      <p:sp>
        <p:nvSpPr>
          <p:cNvPr name="Freeform 7" id="7"/>
          <p:cNvSpPr/>
          <p:nvPr/>
        </p:nvSpPr>
        <p:spPr>
          <a:xfrm flipH="false" flipV="false" rot="0">
            <a:off x="7951044" y="6651706"/>
            <a:ext cx="5219822" cy="3135683"/>
          </a:xfrm>
          <a:custGeom>
            <a:avLst/>
            <a:gdLst/>
            <a:ahLst/>
            <a:cxnLst/>
            <a:rect r="r" b="b" t="t" l="l"/>
            <a:pathLst>
              <a:path h="3135683" w="5219822">
                <a:moveTo>
                  <a:pt x="0" y="0"/>
                </a:moveTo>
                <a:lnTo>
                  <a:pt x="5219821" y="0"/>
                </a:lnTo>
                <a:lnTo>
                  <a:pt x="5219821" y="3135683"/>
                </a:lnTo>
                <a:lnTo>
                  <a:pt x="0" y="3135683"/>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866736"/>
            <a:ext cx="14904720" cy="2108835"/>
          </a:xfrm>
          <a:prstGeom prst="rect">
            <a:avLst/>
          </a:prstGeom>
        </p:spPr>
        <p:txBody>
          <a:bodyPr anchor="t" rtlCol="false" tIns="0" lIns="0" bIns="0" rIns="0">
            <a:spAutoFit/>
          </a:bodyPr>
          <a:lstStyle/>
          <a:p>
            <a:pPr algn="l">
              <a:lnSpc>
                <a:spcPts val="7776"/>
              </a:lnSpc>
            </a:pPr>
            <a:r>
              <a:rPr lang="en-US" sz="7200" spc="-34">
                <a:solidFill>
                  <a:srgbClr val="262626"/>
                </a:solidFill>
                <a:latin typeface="Evolventa"/>
                <a:ea typeface="Evolventa"/>
                <a:cs typeface="Evolventa"/>
                <a:sym typeface="Evolventa"/>
              </a:rPr>
              <a:t>CONCLUSION</a:t>
            </a:r>
          </a:p>
        </p:txBody>
      </p:sp>
      <p:sp>
        <p:nvSpPr>
          <p:cNvPr name="TextBox 5" id="5"/>
          <p:cNvSpPr txBox="true"/>
          <p:nvPr/>
        </p:nvSpPr>
        <p:spPr>
          <a:xfrm rot="0">
            <a:off x="1691640" y="3114675"/>
            <a:ext cx="14904720" cy="5892165"/>
          </a:xfrm>
          <a:prstGeom prst="rect">
            <a:avLst/>
          </a:prstGeom>
        </p:spPr>
        <p:txBody>
          <a:bodyPr anchor="t" rtlCol="false" tIns="0" lIns="0" bIns="0" rIns="0">
            <a:spAutoFit/>
          </a:bodyPr>
          <a:lstStyle/>
          <a:p>
            <a:pPr algn="l">
              <a:lnSpc>
                <a:spcPts val="3240"/>
              </a:lnSpc>
            </a:pPr>
            <a:r>
              <a:rPr lang="en-US" sz="2700" spc="-12">
                <a:solidFill>
                  <a:srgbClr val="000000"/>
                </a:solidFill>
                <a:latin typeface="Evolventa"/>
                <a:ea typeface="Evolventa"/>
                <a:cs typeface="Evolventa"/>
                <a:sym typeface="Evolventa"/>
              </a:rPr>
              <a:t>I HAVE FOUND OUT THAT THERE MORE MEN EMPLOYEES THAN FEMALE EMPLOYEES. ONLY LESS EMPLOYEES WERE BENCHED OUT AND LEAVE OUT. EMPLOYEES ARE BELONGING TO THREE DIFFERENT CITIES.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866736"/>
            <a:ext cx="14904720" cy="2108835"/>
          </a:xfrm>
          <a:prstGeom prst="rect">
            <a:avLst/>
          </a:prstGeom>
        </p:spPr>
        <p:txBody>
          <a:bodyPr anchor="t" rtlCol="false" tIns="0" lIns="0" bIns="0" rIns="0">
            <a:spAutoFit/>
          </a:bodyPr>
          <a:lstStyle/>
          <a:p>
            <a:pPr algn="l">
              <a:lnSpc>
                <a:spcPts val="7776"/>
              </a:lnSpc>
            </a:pPr>
            <a:r>
              <a:rPr lang="en-US" sz="7200" spc="-34">
                <a:solidFill>
                  <a:srgbClr val="262626"/>
                </a:solidFill>
                <a:latin typeface="Evolventa"/>
                <a:ea typeface="Evolventa"/>
                <a:cs typeface="Evolventa"/>
                <a:sym typeface="Evolventa"/>
              </a:rPr>
              <a:t>PROJECT TITLE</a:t>
            </a:r>
          </a:p>
        </p:txBody>
      </p:sp>
      <p:sp>
        <p:nvSpPr>
          <p:cNvPr name="TextBox 5" id="5"/>
          <p:cNvSpPr txBox="true"/>
          <p:nvPr/>
        </p:nvSpPr>
        <p:spPr>
          <a:xfrm rot="0">
            <a:off x="1691640" y="3009900"/>
            <a:ext cx="14904720" cy="5996940"/>
          </a:xfrm>
          <a:prstGeom prst="rect">
            <a:avLst/>
          </a:prstGeom>
        </p:spPr>
        <p:txBody>
          <a:bodyPr anchor="t" rtlCol="false" tIns="0" lIns="0" bIns="0" rIns="0">
            <a:spAutoFit/>
          </a:bodyPr>
          <a:lstStyle/>
          <a:p>
            <a:pPr algn="ctr">
              <a:lnSpc>
                <a:spcPts val="7200"/>
              </a:lnSpc>
            </a:pPr>
            <a:r>
              <a:rPr lang="en-US" b="true" sz="6000" spc="-28" u="sng">
                <a:solidFill>
                  <a:srgbClr val="000000"/>
                </a:solidFill>
                <a:latin typeface="Evolventa Bold"/>
                <a:ea typeface="Evolventa Bold"/>
                <a:cs typeface="Evolventa Bold"/>
                <a:sym typeface="Evolventa Bold"/>
              </a:rPr>
              <a:t>EMPLOYEE DATA ANALYSIS USING EXCEL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866736"/>
            <a:ext cx="14904720" cy="2108835"/>
          </a:xfrm>
          <a:prstGeom prst="rect">
            <a:avLst/>
          </a:prstGeom>
        </p:spPr>
        <p:txBody>
          <a:bodyPr anchor="t" rtlCol="false" tIns="0" lIns="0" bIns="0" rIns="0">
            <a:spAutoFit/>
          </a:bodyPr>
          <a:lstStyle/>
          <a:p>
            <a:pPr algn="l">
              <a:lnSpc>
                <a:spcPts val="7776"/>
              </a:lnSpc>
            </a:pPr>
            <a:r>
              <a:rPr lang="en-US" sz="7200" spc="-34">
                <a:solidFill>
                  <a:srgbClr val="262626"/>
                </a:solidFill>
                <a:latin typeface="Evolventa"/>
                <a:ea typeface="Evolventa"/>
                <a:cs typeface="Evolventa"/>
                <a:sym typeface="Evolventa"/>
              </a:rPr>
              <a:t>AGENDA</a:t>
            </a:r>
          </a:p>
        </p:txBody>
      </p:sp>
      <p:sp>
        <p:nvSpPr>
          <p:cNvPr name="TextBox 5" id="5"/>
          <p:cNvSpPr txBox="true"/>
          <p:nvPr/>
        </p:nvSpPr>
        <p:spPr>
          <a:xfrm rot="0">
            <a:off x="1691640" y="3114675"/>
            <a:ext cx="14904720" cy="5892165"/>
          </a:xfrm>
          <a:prstGeom prst="rect">
            <a:avLst/>
          </a:prstGeom>
        </p:spPr>
        <p:txBody>
          <a:bodyPr anchor="t" rtlCol="false" tIns="0" lIns="0" bIns="0" rIns="0">
            <a:spAutoFit/>
          </a:bodyPr>
          <a:lstStyle/>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PROBLEM STATEMENT</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PROJECT OVERVIEW</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END USERS</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OUR SOLUTION AND PROPOSITION</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DATASET DESCRIPTION</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WOW IN OUR SOLUTION</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MODELLIG</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RESULTS</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CONCLUSION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866736"/>
            <a:ext cx="14904720" cy="2108835"/>
          </a:xfrm>
          <a:prstGeom prst="rect">
            <a:avLst/>
          </a:prstGeom>
        </p:spPr>
        <p:txBody>
          <a:bodyPr anchor="t" rtlCol="false" tIns="0" lIns="0" bIns="0" rIns="0">
            <a:spAutoFit/>
          </a:bodyPr>
          <a:lstStyle/>
          <a:p>
            <a:pPr algn="l">
              <a:lnSpc>
                <a:spcPts val="7776"/>
              </a:lnSpc>
            </a:pPr>
            <a:r>
              <a:rPr lang="en-US" sz="7200" spc="-34">
                <a:solidFill>
                  <a:srgbClr val="262626"/>
                </a:solidFill>
                <a:latin typeface="Evolventa"/>
                <a:ea typeface="Evolventa"/>
                <a:cs typeface="Evolventa"/>
                <a:sym typeface="Evolventa"/>
              </a:rPr>
              <a:t>PROBLEM STATEMENT</a:t>
            </a:r>
          </a:p>
        </p:txBody>
      </p:sp>
      <p:sp>
        <p:nvSpPr>
          <p:cNvPr name="TextBox 5" id="5"/>
          <p:cNvSpPr txBox="true"/>
          <p:nvPr/>
        </p:nvSpPr>
        <p:spPr>
          <a:xfrm rot="0">
            <a:off x="1691640" y="3114675"/>
            <a:ext cx="14904720" cy="5892165"/>
          </a:xfrm>
          <a:prstGeom prst="rect">
            <a:avLst/>
          </a:prstGeom>
        </p:spPr>
        <p:txBody>
          <a:bodyPr anchor="t" rtlCol="false" tIns="0" lIns="0" bIns="0" rIns="0">
            <a:spAutoFit/>
          </a:bodyPr>
          <a:lstStyle/>
          <a:p>
            <a:pPr algn="l">
              <a:lnSpc>
                <a:spcPts val="3240"/>
              </a:lnSpc>
            </a:pPr>
            <a:r>
              <a:rPr lang="en-US" sz="2700" spc="-12">
                <a:solidFill>
                  <a:srgbClr val="000000"/>
                </a:solidFill>
                <a:latin typeface="Evolventa"/>
                <a:ea typeface="Evolventa"/>
                <a:cs typeface="Evolventa"/>
                <a:sym typeface="Evolventa"/>
              </a:rPr>
              <a:t>I WANT TO KNOW ABOUT THE DIFFERENCE BETWEEN MALE EMPLOYEES AND FEMALE EMPLOYEES IN AN ORGANIZATION AND WANT TO KNOW ABOUT WHICH DOES THE EMPLOYEE BELONGS TO. SO I AM DOING THIS PROJECT</a:t>
            </a:r>
          </a:p>
          <a:p>
            <a:pPr algn="l">
              <a:lnSpc>
                <a:spcPts val="3240"/>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866736"/>
            <a:ext cx="14904720" cy="2108835"/>
          </a:xfrm>
          <a:prstGeom prst="rect">
            <a:avLst/>
          </a:prstGeom>
        </p:spPr>
        <p:txBody>
          <a:bodyPr anchor="t" rtlCol="false" tIns="0" lIns="0" bIns="0" rIns="0">
            <a:spAutoFit/>
          </a:bodyPr>
          <a:lstStyle/>
          <a:p>
            <a:pPr algn="l">
              <a:lnSpc>
                <a:spcPts val="7776"/>
              </a:lnSpc>
            </a:pPr>
            <a:r>
              <a:rPr lang="en-US" sz="7200" spc="-34">
                <a:solidFill>
                  <a:srgbClr val="262626"/>
                </a:solidFill>
                <a:latin typeface="Evolventa"/>
                <a:ea typeface="Evolventa"/>
                <a:cs typeface="Evolventa"/>
                <a:sym typeface="Evolventa"/>
              </a:rPr>
              <a:t>PROJECT OVERVIEW</a:t>
            </a:r>
          </a:p>
        </p:txBody>
      </p:sp>
      <p:sp>
        <p:nvSpPr>
          <p:cNvPr name="TextBox 5" id="5"/>
          <p:cNvSpPr txBox="true"/>
          <p:nvPr/>
        </p:nvSpPr>
        <p:spPr>
          <a:xfrm rot="0">
            <a:off x="1691640" y="3114675"/>
            <a:ext cx="14904720" cy="5892165"/>
          </a:xfrm>
          <a:prstGeom prst="rect">
            <a:avLst/>
          </a:prstGeom>
        </p:spPr>
        <p:txBody>
          <a:bodyPr anchor="t" rtlCol="false" tIns="0" lIns="0" bIns="0" rIns="0">
            <a:spAutoFit/>
          </a:bodyPr>
          <a:lstStyle/>
          <a:p>
            <a:pPr algn="l">
              <a:lnSpc>
                <a:spcPts val="3240"/>
              </a:lnSpc>
            </a:pPr>
            <a:r>
              <a:rPr lang="en-US" sz="2700" spc="-12">
                <a:solidFill>
                  <a:srgbClr val="000000"/>
                </a:solidFill>
                <a:latin typeface="Evolventa"/>
                <a:ea typeface="Evolventa"/>
                <a:cs typeface="Evolventa"/>
                <a:sym typeface="Evolventa"/>
              </a:rPr>
              <a:t>IN THIS PROJECT I AM GOING TO FIND OUT THE DIFFERENCE BETWEEN THE NUMBER OF MALE AND FEMALE EMPLOYEES AND FROM WHICH CITY THEY ARE COMING WITH THE HELP OF MS EXCEL AND ITS VARIOUS FUNCTIONS</a:t>
            </a:r>
          </a:p>
          <a:p>
            <a:pPr algn="l">
              <a:lnSpc>
                <a:spcPts val="32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866736"/>
            <a:ext cx="14904720" cy="2108835"/>
          </a:xfrm>
          <a:prstGeom prst="rect">
            <a:avLst/>
          </a:prstGeom>
        </p:spPr>
        <p:txBody>
          <a:bodyPr anchor="t" rtlCol="false" tIns="0" lIns="0" bIns="0" rIns="0">
            <a:spAutoFit/>
          </a:bodyPr>
          <a:lstStyle/>
          <a:p>
            <a:pPr algn="l">
              <a:lnSpc>
                <a:spcPts val="7776"/>
              </a:lnSpc>
            </a:pPr>
            <a:r>
              <a:rPr lang="en-US" sz="7200" spc="-34">
                <a:solidFill>
                  <a:srgbClr val="262626"/>
                </a:solidFill>
                <a:latin typeface="Evolventa"/>
                <a:ea typeface="Evolventa"/>
                <a:cs typeface="Evolventa"/>
                <a:sym typeface="Evolventa"/>
              </a:rPr>
              <a:t>WHO ARE THE END USERS?</a:t>
            </a:r>
          </a:p>
        </p:txBody>
      </p:sp>
      <p:sp>
        <p:nvSpPr>
          <p:cNvPr name="Freeform 5" id="5"/>
          <p:cNvSpPr/>
          <p:nvPr/>
        </p:nvSpPr>
        <p:spPr>
          <a:xfrm flipH="false" flipV="false" rot="0">
            <a:off x="5390074" y="3465872"/>
            <a:ext cx="5916355" cy="4437267"/>
          </a:xfrm>
          <a:custGeom>
            <a:avLst/>
            <a:gdLst/>
            <a:ahLst/>
            <a:cxnLst/>
            <a:rect r="r" b="b" t="t" l="l"/>
            <a:pathLst>
              <a:path h="4437267" w="5916355">
                <a:moveTo>
                  <a:pt x="0" y="0"/>
                </a:moveTo>
                <a:lnTo>
                  <a:pt x="5916356" y="0"/>
                </a:lnTo>
                <a:lnTo>
                  <a:pt x="5916356" y="4437267"/>
                </a:lnTo>
                <a:lnTo>
                  <a:pt x="0" y="4437267"/>
                </a:lnTo>
                <a:lnTo>
                  <a:pt x="0" y="0"/>
                </a:lnTo>
                <a:close/>
              </a:path>
            </a:pathLst>
          </a:custGeom>
          <a:blipFill>
            <a:blip r:embed="rId2"/>
            <a:stretch>
              <a:fillRect l="0" t="0" r="0" b="0"/>
            </a:stretch>
          </a:blipFill>
        </p:spPr>
      </p:sp>
      <p:sp>
        <p:nvSpPr>
          <p:cNvPr name="TextBox 6" id="6"/>
          <p:cNvSpPr txBox="true"/>
          <p:nvPr/>
        </p:nvSpPr>
        <p:spPr>
          <a:xfrm rot="0">
            <a:off x="5303203" y="9051607"/>
            <a:ext cx="7681593" cy="302433"/>
          </a:xfrm>
          <a:prstGeom prst="rect">
            <a:avLst/>
          </a:prstGeom>
        </p:spPr>
        <p:txBody>
          <a:bodyPr anchor="t" rtlCol="false" tIns="0" lIns="0" bIns="0" rIns="0">
            <a:spAutoFit/>
          </a:bodyPr>
          <a:lstStyle/>
          <a:p>
            <a:pPr algn="l">
              <a:lnSpc>
                <a:spcPts val="1620"/>
              </a:lnSpc>
            </a:pPr>
            <a:r>
              <a:rPr lang="en-US" sz="1350" spc="-6" u="sng">
                <a:solidFill>
                  <a:srgbClr val="F49100"/>
                </a:solidFill>
                <a:latin typeface="Evolventa"/>
                <a:ea typeface="Evolventa"/>
                <a:cs typeface="Evolventa"/>
                <a:sym typeface="Evolventa"/>
                <a:hlinkClick r:id="rId3" tooltip="https://libguides.com.edu/c.php?g=649889&amp;p=4556501"/>
              </a:rPr>
              <a:t>This Photo</a:t>
            </a:r>
            <a:r>
              <a:rPr lang="en-US" sz="1350" spc="-6">
                <a:solidFill>
                  <a:srgbClr val="000000"/>
                </a:solidFill>
                <a:latin typeface="Evolventa"/>
                <a:ea typeface="Evolventa"/>
                <a:cs typeface="Evolventa"/>
                <a:sym typeface="Evolventa"/>
              </a:rPr>
              <a:t> by Unknown Author is licensed under </a:t>
            </a:r>
            <a:r>
              <a:rPr lang="en-US" sz="1350" spc="-6" u="sng">
                <a:solidFill>
                  <a:srgbClr val="F49100"/>
                </a:solidFill>
                <a:latin typeface="Evolventa"/>
                <a:ea typeface="Evolventa"/>
                <a:cs typeface="Evolventa"/>
                <a:sym typeface="Evolventa"/>
                <a:hlinkClick r:id="rId4" tooltip="https://creativecommons.org/licenses/by-nc/3.0/"/>
              </a:rPr>
              <a:t>CC BY-NC</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876261"/>
            <a:ext cx="14904720" cy="2099310"/>
          </a:xfrm>
          <a:prstGeom prst="rect">
            <a:avLst/>
          </a:prstGeom>
        </p:spPr>
        <p:txBody>
          <a:bodyPr anchor="t" rtlCol="false" tIns="0" lIns="0" bIns="0" rIns="0">
            <a:spAutoFit/>
          </a:bodyPr>
          <a:lstStyle/>
          <a:p>
            <a:pPr algn="l">
              <a:lnSpc>
                <a:spcPts val="6998"/>
              </a:lnSpc>
            </a:pPr>
            <a:r>
              <a:rPr lang="en-US" sz="6480" spc="-31">
                <a:solidFill>
                  <a:srgbClr val="262626"/>
                </a:solidFill>
                <a:latin typeface="Evolventa"/>
                <a:ea typeface="Evolventa"/>
                <a:cs typeface="Evolventa"/>
                <a:sym typeface="Evolventa"/>
              </a:rPr>
              <a:t>OUR SOLUTION AND ITS VALUE PROPOSITION</a:t>
            </a:r>
          </a:p>
        </p:txBody>
      </p:sp>
      <p:sp>
        <p:nvSpPr>
          <p:cNvPr name="TextBox 5" id="5"/>
          <p:cNvSpPr txBox="true"/>
          <p:nvPr/>
        </p:nvSpPr>
        <p:spPr>
          <a:xfrm rot="0">
            <a:off x="1691640" y="3114675"/>
            <a:ext cx="14904720" cy="5892165"/>
          </a:xfrm>
          <a:prstGeom prst="rect">
            <a:avLst/>
          </a:prstGeom>
        </p:spPr>
        <p:txBody>
          <a:bodyPr anchor="t" rtlCol="false" tIns="0" lIns="0" bIns="0" rIns="0">
            <a:spAutoFit/>
          </a:bodyPr>
          <a:lstStyle/>
          <a:p>
            <a:pPr algn="l">
              <a:lnSpc>
                <a:spcPts val="3240"/>
              </a:lnSpc>
            </a:pPr>
            <a:r>
              <a:rPr lang="en-US" sz="2700" spc="-12">
                <a:solidFill>
                  <a:srgbClr val="000000"/>
                </a:solidFill>
                <a:latin typeface="Evolventa"/>
                <a:ea typeface="Evolventa"/>
                <a:cs typeface="Evolventa"/>
                <a:sym typeface="Evolventa"/>
              </a:rPr>
              <a:t>TO SOLVE MY PROBLEM, I HAVE COLLECTED DATA SET OF EMPLOYEES WITH INFORMATION REGARDING GENDER, LEAVE OUT, BENCHED OUT,CITY. I WILL BE USING VARIOUS FUNCTIONS OF MS EXCEL TO FIND OUT SOLUTION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866736"/>
            <a:ext cx="14904720" cy="2108835"/>
          </a:xfrm>
          <a:prstGeom prst="rect">
            <a:avLst/>
          </a:prstGeom>
        </p:spPr>
        <p:txBody>
          <a:bodyPr anchor="t" rtlCol="false" tIns="0" lIns="0" bIns="0" rIns="0">
            <a:spAutoFit/>
          </a:bodyPr>
          <a:lstStyle/>
          <a:p>
            <a:pPr algn="l">
              <a:lnSpc>
                <a:spcPts val="7776"/>
              </a:lnSpc>
            </a:pPr>
            <a:r>
              <a:rPr lang="en-US" sz="7200" spc="-34">
                <a:solidFill>
                  <a:srgbClr val="262626"/>
                </a:solidFill>
                <a:latin typeface="Evolventa"/>
                <a:ea typeface="Evolventa"/>
                <a:cs typeface="Evolventa"/>
                <a:sym typeface="Evolventa"/>
              </a:rPr>
              <a:t>DATA SET DESCRIPTION</a:t>
            </a:r>
          </a:p>
        </p:txBody>
      </p:sp>
      <p:sp>
        <p:nvSpPr>
          <p:cNvPr name="TextBox 5" id="5"/>
          <p:cNvSpPr txBox="true"/>
          <p:nvPr/>
        </p:nvSpPr>
        <p:spPr>
          <a:xfrm rot="0">
            <a:off x="1691640" y="3114675"/>
            <a:ext cx="14904720" cy="5892165"/>
          </a:xfrm>
          <a:prstGeom prst="rect">
            <a:avLst/>
          </a:prstGeom>
        </p:spPr>
        <p:txBody>
          <a:bodyPr anchor="t" rtlCol="false" tIns="0" lIns="0" bIns="0" rIns="0">
            <a:spAutoFit/>
          </a:bodyPr>
          <a:lstStyle/>
          <a:p>
            <a:pPr algn="l">
              <a:lnSpc>
                <a:spcPts val="3240"/>
              </a:lnSpc>
            </a:pPr>
            <a:r>
              <a:rPr lang="en-US" b="true" sz="2700" i="true" spc="-12" u="sng">
                <a:solidFill>
                  <a:srgbClr val="000000"/>
                </a:solidFill>
                <a:latin typeface="Evolventa Bold Italics"/>
                <a:ea typeface="Evolventa Bold Italics"/>
                <a:cs typeface="Evolventa Bold Italics"/>
                <a:sym typeface="Evolventa Bold Italics"/>
              </a:rPr>
              <a:t>FEATURES OF DATA SET:</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ID</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GENDER</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CITY</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BENCHED OUT</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LEAVE OUT</a:t>
            </a:r>
          </a:p>
          <a:p>
            <a:pPr algn="l" marL="488632" indent="-244316" lvl="1">
              <a:lnSpc>
                <a:spcPts val="3240"/>
              </a:lnSpc>
              <a:buAutoNum type="arabicPeriod" startAt="1"/>
            </a:pPr>
            <a:r>
              <a:rPr lang="en-US" sz="2700" spc="-12">
                <a:solidFill>
                  <a:srgbClr val="000000"/>
                </a:solidFill>
                <a:latin typeface="Evolventa"/>
                <a:ea typeface="Evolventa"/>
                <a:cs typeface="Evolventa"/>
                <a:sym typeface="Evolventa"/>
              </a:rPr>
              <a:t>EXPERIENCE</a:t>
            </a:r>
          </a:p>
          <a:p>
            <a:pPr algn="l" marL="488632" indent="-244316" lvl="1">
              <a:lnSpc>
                <a:spcPts val="3240"/>
              </a:lnSpc>
            </a:pPr>
          </a:p>
          <a:p>
            <a:pPr algn="l" marL="488632" indent="-244316" lvl="1">
              <a:lnSpc>
                <a:spcPts val="3240"/>
              </a:lnSpc>
            </a:pPr>
            <a:r>
              <a:rPr lang="en-US" b="true" sz="2700" spc="-12" u="sng">
                <a:solidFill>
                  <a:srgbClr val="000000"/>
                </a:solidFill>
                <a:latin typeface="Evolventa Bold"/>
                <a:ea typeface="Evolventa Bold"/>
                <a:cs typeface="Evolventa Bold"/>
                <a:sym typeface="Evolventa Bold"/>
              </a:rPr>
              <a:t>THE DATA SET HAS BEEN EXTRACTED FROM KAGGLE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2044" y="356616"/>
            <a:ext cx="17583912" cy="9573768"/>
            <a:chOff x="0" y="0"/>
            <a:chExt cx="23445216" cy="12765024"/>
          </a:xfrm>
        </p:grpSpPr>
        <p:sp>
          <p:nvSpPr>
            <p:cNvPr name="Freeform 3" id="3"/>
            <p:cNvSpPr/>
            <p:nvPr/>
          </p:nvSpPr>
          <p:spPr>
            <a:xfrm flipH="false" flipV="false" rot="0">
              <a:off x="0" y="0"/>
              <a:ext cx="23445215" cy="12765024"/>
            </a:xfrm>
            <a:custGeom>
              <a:avLst/>
              <a:gdLst/>
              <a:ahLst/>
              <a:cxnLst/>
              <a:rect r="r" b="b" t="t" l="l"/>
              <a:pathLst>
                <a:path h="12765024" w="23445215">
                  <a:moveTo>
                    <a:pt x="0" y="0"/>
                  </a:moveTo>
                  <a:lnTo>
                    <a:pt x="23445215" y="0"/>
                  </a:lnTo>
                  <a:lnTo>
                    <a:pt x="23445215" y="12765024"/>
                  </a:lnTo>
                  <a:lnTo>
                    <a:pt x="0" y="12765024"/>
                  </a:lnTo>
                  <a:close/>
                </a:path>
              </a:pathLst>
            </a:custGeom>
            <a:solidFill>
              <a:srgbClr val="E3DED1"/>
            </a:solidFill>
          </p:spPr>
        </p:sp>
      </p:grpSp>
      <p:sp>
        <p:nvSpPr>
          <p:cNvPr name="TextBox 4" id="4"/>
          <p:cNvSpPr txBox="true"/>
          <p:nvPr/>
        </p:nvSpPr>
        <p:spPr>
          <a:xfrm rot="0">
            <a:off x="1691640" y="866736"/>
            <a:ext cx="14904720" cy="2108835"/>
          </a:xfrm>
          <a:prstGeom prst="rect">
            <a:avLst/>
          </a:prstGeom>
        </p:spPr>
        <p:txBody>
          <a:bodyPr anchor="t" rtlCol="false" tIns="0" lIns="0" bIns="0" rIns="0">
            <a:spAutoFit/>
          </a:bodyPr>
          <a:lstStyle/>
          <a:p>
            <a:pPr algn="l">
              <a:lnSpc>
                <a:spcPts val="7776"/>
              </a:lnSpc>
            </a:pPr>
            <a:r>
              <a:rPr lang="en-US" sz="7200" spc="-34">
                <a:solidFill>
                  <a:srgbClr val="262626"/>
                </a:solidFill>
                <a:latin typeface="Evolventa"/>
                <a:ea typeface="Evolventa"/>
                <a:cs typeface="Evolventa"/>
                <a:sym typeface="Evolventa"/>
              </a:rPr>
              <a:t>THE “WOW” IN OUR SOLUTION</a:t>
            </a:r>
          </a:p>
        </p:txBody>
      </p:sp>
      <p:sp>
        <p:nvSpPr>
          <p:cNvPr name="TextBox 5" id="5"/>
          <p:cNvSpPr txBox="true"/>
          <p:nvPr/>
        </p:nvSpPr>
        <p:spPr>
          <a:xfrm rot="0">
            <a:off x="1691640" y="3114675"/>
            <a:ext cx="14904720" cy="5892165"/>
          </a:xfrm>
          <a:prstGeom prst="rect">
            <a:avLst/>
          </a:prstGeom>
        </p:spPr>
        <p:txBody>
          <a:bodyPr anchor="t" rtlCol="false" tIns="0" lIns="0" bIns="0" rIns="0">
            <a:spAutoFit/>
          </a:bodyPr>
          <a:lstStyle/>
          <a:p>
            <a:pPr algn="l" marL="488632" indent="-244316" lvl="1">
              <a:lnSpc>
                <a:spcPts val="3240"/>
              </a:lnSpc>
              <a:buFont typeface="Arial"/>
              <a:buChar char="•"/>
            </a:pPr>
            <a:r>
              <a:rPr lang="en-US" sz="2700" spc="-12">
                <a:solidFill>
                  <a:srgbClr val="000000"/>
                </a:solidFill>
                <a:latin typeface="Evolventa"/>
                <a:ea typeface="Evolventa"/>
                <a:cs typeface="Evolventa"/>
                <a:sym typeface="Evolventa"/>
              </a:rPr>
              <a:t>FUNCTIONS AND FORMULAS</a:t>
            </a:r>
          </a:p>
          <a:p>
            <a:pPr algn="l" marL="488632" indent="-244316" lvl="1">
              <a:lnSpc>
                <a:spcPts val="3240"/>
              </a:lnSpc>
              <a:buFont typeface="Arial"/>
              <a:buChar char="•"/>
            </a:pPr>
            <a:r>
              <a:rPr lang="en-US" sz="2700" spc="-12">
                <a:solidFill>
                  <a:srgbClr val="000000"/>
                </a:solidFill>
                <a:latin typeface="Evolventa"/>
                <a:ea typeface="Evolventa"/>
                <a:cs typeface="Evolventa"/>
                <a:sym typeface="Evolventa"/>
              </a:rPr>
              <a:t>DATA ANALYZING AND VISUALIZATION</a:t>
            </a:r>
          </a:p>
          <a:p>
            <a:pPr algn="l" marL="488632" indent="-244316" lvl="1">
              <a:lnSpc>
                <a:spcPts val="3240"/>
              </a:lnSpc>
              <a:buFont typeface="Arial"/>
              <a:buChar char="•"/>
            </a:pPr>
            <a:r>
              <a:rPr lang="en-US" sz="2700" spc="-12">
                <a:solidFill>
                  <a:srgbClr val="000000"/>
                </a:solidFill>
                <a:latin typeface="Evolventa"/>
                <a:ea typeface="Evolventa"/>
                <a:cs typeface="Evolventa"/>
                <a:sym typeface="Evolventa"/>
              </a:rPr>
              <a:t>ORGANIZING AND FORMATTING WORKSHEETS</a:t>
            </a:r>
          </a:p>
          <a:p>
            <a:pPr algn="l" marL="488632" indent="-244316" lvl="1">
              <a:lnSpc>
                <a:spcPts val="3240"/>
              </a:lnSpc>
              <a:buFont typeface="Arial"/>
              <a:buChar char="•"/>
            </a:pPr>
            <a:r>
              <a:rPr lang="en-US" sz="2700" spc="-12">
                <a:solidFill>
                  <a:srgbClr val="000000"/>
                </a:solidFill>
                <a:latin typeface="Evolventa"/>
                <a:ea typeface="Evolventa"/>
                <a:cs typeface="Evolventa"/>
                <a:sym typeface="Evolventa"/>
              </a:rPr>
              <a:t>SHORTCUT AND PRODUCTIVITY TIPS</a:t>
            </a:r>
          </a:p>
          <a:p>
            <a:pPr algn="l" marL="488632" indent="-244316" lvl="1">
              <a:lnSpc>
                <a:spcPts val="3240"/>
              </a:lnSpc>
              <a:buFont typeface="Arial"/>
              <a:buChar char="•"/>
            </a:pPr>
            <a:r>
              <a:rPr lang="en-US" sz="2700" spc="-12">
                <a:solidFill>
                  <a:srgbClr val="000000"/>
                </a:solidFill>
                <a:latin typeface="Evolventa"/>
                <a:ea typeface="Evolventa"/>
                <a:cs typeface="Evolventa"/>
                <a:sym typeface="Evolventa"/>
              </a:rPr>
              <a:t>SOLVING PROBLEMS AND CHALLENGES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DAGQAIoV7ks</dc:identifier>
  <dcterms:modified xsi:type="dcterms:W3CDTF">2011-08-01T06:04:30Z</dcterms:modified>
  <cp:revision>1</cp:revision>
  <dc:title>DOC-20240830-WA0005..pptx</dc:title>
</cp:coreProperties>
</file>