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2"/>
  </p:notesMasterIdLst>
  <p:sldIdLst>
    <p:sldId id="256" r:id="rId5"/>
    <p:sldId id="257"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1" r:id="rId27"/>
    <p:sldId id="302" r:id="rId28"/>
    <p:sldId id="303" r:id="rId29"/>
    <p:sldId id="305" r:id="rId30"/>
    <p:sldId id="307" r:id="rId31"/>
    <p:sldId id="308" r:id="rId32"/>
    <p:sldId id="306" r:id="rId33"/>
    <p:sldId id="309" r:id="rId34"/>
    <p:sldId id="310" r:id="rId35"/>
    <p:sldId id="304" r:id="rId36"/>
    <p:sldId id="300" r:id="rId37"/>
    <p:sldId id="311" r:id="rId38"/>
    <p:sldId id="312" r:id="rId39"/>
    <p:sldId id="313" r:id="rId40"/>
    <p:sldId id="314"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5" d="100"/>
          <a:sy n="35"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5570387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b="0" dirty="0" smtClean="0">
                <a:latin typeface="Arial" panose="020B0604020202020204" pitchFamily="34" charset="0"/>
                <a:cs typeface="Arial" panose="020B0604020202020204" pitchFamily="34" charset="0"/>
              </a:rPr>
              <a:t>In that case, we will have to run the query once for every department.</a:t>
            </a:r>
            <a:endParaRPr lang="en-US" dirty="0"/>
          </a:p>
        </p:txBody>
      </p:sp>
    </p:spTree>
    <p:extLst>
      <p:ext uri="{BB962C8B-B14F-4D97-AF65-F5344CB8AC3E}">
        <p14:creationId xmlns:p14="http://schemas.microsoft.com/office/powerpoint/2010/main" val="260142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COE logo nn.png" descr="COE logo nn.png"/>
          <p:cNvPicPr>
            <a:picLocks noChangeAspect="1"/>
          </p:cNvPicPr>
          <p:nvPr/>
        </p:nvPicPr>
        <p:blipFill>
          <a:blip r:embed="rId3">
            <a:extLst/>
          </a:blip>
          <a:stretch>
            <a:fillRect/>
          </a:stretch>
        </p:blipFill>
        <p:spPr>
          <a:xfrm>
            <a:off x="10346623" y="11999998"/>
            <a:ext cx="3690754" cy="1911241"/>
          </a:xfrm>
          <a:prstGeom prst="rect">
            <a:avLst/>
          </a:prstGeom>
          <a:ln w="12700">
            <a:miter lim="400000"/>
          </a:ln>
        </p:spPr>
      </p:pic>
      <p:sp>
        <p:nvSpPr>
          <p:cNvPr id="3" name="Title Text"/>
          <p:cNvSpPr txBox="1">
            <a:spLocks noGrp="1"/>
          </p:cNvSpPr>
          <p:nvPr>
            <p:ph type="title"/>
          </p:nvPr>
        </p:nvSpPr>
        <p:spPr>
          <a:xfrm>
            <a:off x="3099423" y="205599"/>
            <a:ext cx="20828001" cy="1006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8" name="Any programming"/>
          <p:cNvSpPr/>
          <p:nvPr userDrawn="1"/>
        </p:nvSpPr>
        <p:spPr>
          <a:xfrm>
            <a:off x="823547" y="12597201"/>
            <a:ext cx="8935719"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DBMS</a:t>
            </a:r>
            <a:endParaRPr dirty="0"/>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1pPr>
      <a:lvl2pPr marL="0" marR="0" indent="457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2pPr>
      <a:lvl3pPr marL="0" marR="0" indent="914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3pPr>
      <a:lvl4pPr marL="0" marR="0" indent="1371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4pPr>
      <a:lvl5pPr marL="0" marR="0" indent="18288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5pPr>
      <a:lvl6pPr marL="0" marR="0" indent="22860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6pPr>
      <a:lvl7pPr marL="0" marR="0" indent="2743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7pPr>
      <a:lvl8pPr marL="0" marR="0" indent="3200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8pPr>
      <a:lvl9pPr marL="0" marR="0" indent="3657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9pPr>
    </p:titleStyle>
    <p:body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y…"/>
          <p:cNvSpPr txBox="1"/>
          <p:nvPr/>
        </p:nvSpPr>
        <p:spPr>
          <a:xfrm>
            <a:off x="18357938" y="11671825"/>
            <a:ext cx="3202800" cy="1672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400">
                <a:solidFill>
                  <a:srgbClr val="011993"/>
                </a:solidFill>
                <a:latin typeface="Calibri"/>
                <a:ea typeface="Calibri"/>
                <a:cs typeface="Calibri"/>
                <a:sym typeface="Calibri"/>
              </a:defRPr>
            </a:pPr>
            <a:r>
              <a:rPr dirty="0"/>
              <a:t>by</a:t>
            </a:r>
          </a:p>
          <a:p>
            <a:pPr algn="l">
              <a:defRPr sz="3400">
                <a:solidFill>
                  <a:srgbClr val="011993"/>
                </a:solidFill>
                <a:latin typeface="Calibri"/>
                <a:ea typeface="Calibri"/>
                <a:cs typeface="Calibri"/>
                <a:sym typeface="Calibri"/>
              </a:defRPr>
            </a:pPr>
            <a:r>
              <a:rPr lang="en-US" dirty="0" smtClean="0"/>
              <a:t>Mrs. B. Sharmila</a:t>
            </a:r>
          </a:p>
          <a:p>
            <a:pPr algn="l">
              <a:defRPr sz="3400">
                <a:solidFill>
                  <a:srgbClr val="011993"/>
                </a:solidFill>
                <a:latin typeface="Calibri"/>
                <a:ea typeface="Calibri"/>
                <a:cs typeface="Calibri"/>
                <a:sym typeface="Calibri"/>
              </a:defRPr>
            </a:pPr>
            <a:r>
              <a:rPr lang="en-US" dirty="0" smtClean="0"/>
              <a:t>Technical Trainer</a:t>
            </a:r>
            <a:endParaRPr dirty="0"/>
          </a:p>
        </p:txBody>
      </p:sp>
      <p:sp>
        <p:nvSpPr>
          <p:cNvPr id="22" name="RATHINAM…"/>
          <p:cNvSpPr txBox="1"/>
          <p:nvPr/>
        </p:nvSpPr>
        <p:spPr>
          <a:xfrm>
            <a:off x="1416014" y="335111"/>
            <a:ext cx="22399679" cy="183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8000">
                <a:solidFill>
                  <a:srgbClr val="011993"/>
                </a:solidFill>
                <a:latin typeface="Calibri"/>
                <a:ea typeface="Calibri"/>
                <a:cs typeface="Calibri"/>
                <a:sym typeface="Calibri"/>
              </a:defRPr>
            </a:pPr>
            <a:r>
              <a:t>RATHINAM </a:t>
            </a:r>
          </a:p>
          <a:p>
            <a:pPr>
              <a:defRPr sz="3800">
                <a:solidFill>
                  <a:srgbClr val="011993"/>
                </a:solidFill>
                <a:latin typeface="Calibri"/>
                <a:ea typeface="Calibri"/>
                <a:cs typeface="Calibri"/>
                <a:sym typeface="Calibri"/>
              </a:defRPr>
            </a:pPr>
            <a:r>
              <a:t>CENTRE OF EXCELLENCE</a:t>
            </a:r>
          </a:p>
        </p:txBody>
      </p:sp>
      <p:sp>
        <p:nvSpPr>
          <p:cNvPr id="23" name="Programming Basics"/>
          <p:cNvSpPr txBox="1"/>
          <p:nvPr/>
        </p:nvSpPr>
        <p:spPr>
          <a:xfrm>
            <a:off x="466469" y="5874633"/>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US" dirty="0" smtClean="0"/>
              <a:t>Database Management System </a:t>
            </a:r>
            <a:endParaRPr dirty="0"/>
          </a:p>
        </p:txBody>
      </p:sp>
      <p:sp>
        <p:nvSpPr>
          <p:cNvPr id="25" name="Why Programming?"/>
          <p:cNvSpPr txBox="1"/>
          <p:nvPr/>
        </p:nvSpPr>
        <p:spPr>
          <a:xfrm>
            <a:off x="466469" y="6893931"/>
            <a:ext cx="23685704" cy="1019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US" dirty="0" smtClean="0"/>
              <a:t>SQL Conditional Clauses</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605244056"/>
              </p:ext>
            </p:extLst>
          </p:nvPr>
        </p:nvGraphicFramePr>
        <p:xfrm>
          <a:off x="2844799" y="4919387"/>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dirty="0">
                          <a:effectLst/>
                        </a:rPr>
                        <a:t>KING</a:t>
                      </a:r>
                    </a:p>
                  </a:txBody>
                  <a:tcPr anchor="ctr"/>
                </a:tc>
                <a:tc>
                  <a:txBody>
                    <a:bodyPr/>
                    <a:lstStyle/>
                    <a:p>
                      <a:pPr algn="ctr"/>
                      <a:r>
                        <a:rPr lang="en-US">
                          <a:effectLst/>
                        </a:rPr>
                        <a:t>PRESIDENT</a:t>
                      </a:r>
                    </a:p>
                  </a:txBody>
                  <a:tcPr anchor="ctr"/>
                </a:tc>
                <a:tc>
                  <a:txBody>
                    <a:bodyPr/>
                    <a:lstStyle/>
                    <a:p>
                      <a:pPr algn="ctr"/>
                      <a:r>
                        <a:rPr lang="en-US">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dirty="0">
                          <a:effectLst/>
                        </a:rPr>
                        <a:t>7698</a:t>
                      </a:r>
                    </a:p>
                  </a:txBody>
                  <a:tcPr anchor="ctr"/>
                </a:tc>
                <a:tc>
                  <a:txBody>
                    <a:bodyPr/>
                    <a:lstStyle/>
                    <a:p>
                      <a:pPr algn="ctr"/>
                      <a:r>
                        <a:rPr lang="en-US" dirty="0">
                          <a:effectLst/>
                        </a:rPr>
                        <a:t>BLAKE</a:t>
                      </a:r>
                    </a:p>
                  </a:txBody>
                  <a:tcPr anchor="ctr"/>
                </a:tc>
                <a:tc>
                  <a:txBody>
                    <a:bodyPr/>
                    <a:lstStyle/>
                    <a:p>
                      <a:pPr algn="ctr"/>
                      <a:r>
                        <a:rPr lang="en-US">
                          <a:effectLst/>
                        </a:rPr>
                        <a:t>MANAGER</a:t>
                      </a:r>
                    </a:p>
                  </a:txBody>
                  <a:tcPr anchor="ctr"/>
                </a:tc>
                <a:tc>
                  <a:txBody>
                    <a:bodyPr/>
                    <a:lstStyle/>
                    <a:p>
                      <a:pPr algn="ctr"/>
                      <a:r>
                        <a:rPr lang="en-US" dirty="0">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588626">
                <a:tc>
                  <a:txBody>
                    <a:bodyPr/>
                    <a:lstStyle/>
                    <a:p>
                      <a:pPr algn="ctr"/>
                      <a:r>
                        <a:rPr lang="en-US">
                          <a:effectLst/>
                        </a:rPr>
                        <a:t>7782</a:t>
                      </a:r>
                    </a:p>
                  </a:txBody>
                  <a:tcPr anchor="ctr"/>
                </a:tc>
                <a:tc>
                  <a:txBody>
                    <a:bodyPr/>
                    <a:lstStyle/>
                    <a:p>
                      <a:pPr algn="ctr"/>
                      <a:r>
                        <a:rPr lang="en-US" dirty="0">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7566</a:t>
                      </a:r>
                    </a:p>
                  </a:txBody>
                  <a:tcPr anchor="ctr"/>
                </a:tc>
                <a:tc>
                  <a:txBody>
                    <a:bodyPr/>
                    <a:lstStyle/>
                    <a:p>
                      <a:pPr algn="ctr"/>
                      <a:r>
                        <a:rPr lang="en-US" dirty="0">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7788</a:t>
                      </a:r>
                    </a:p>
                  </a:txBody>
                  <a:tcPr anchor="ctr"/>
                </a:tc>
                <a:tc>
                  <a:txBody>
                    <a:bodyPr/>
                    <a:lstStyle/>
                    <a:p>
                      <a:pPr algn="ctr"/>
                      <a:r>
                        <a:rPr lang="en-US" dirty="0">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7902</a:t>
                      </a:r>
                    </a:p>
                  </a:txBody>
                  <a:tcPr anchor="ctr"/>
                </a:tc>
                <a:tc>
                  <a:txBody>
                    <a:bodyPr/>
                    <a:lstStyle/>
                    <a:p>
                      <a:pPr algn="ctr"/>
                      <a:r>
                        <a:rPr lang="en-US" dirty="0">
                          <a:effectLst/>
                        </a:rPr>
                        <a:t>FORD</a:t>
                      </a:r>
                    </a:p>
                  </a:txBody>
                  <a:tcPr anchor="ctr"/>
                </a:tc>
                <a:tc>
                  <a:txBody>
                    <a:bodyPr/>
                    <a:lstStyle/>
                    <a:p>
                      <a:pPr algn="ctr"/>
                      <a:r>
                        <a:rPr lang="en-US" dirty="0">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7369</a:t>
                      </a:r>
                    </a:p>
                  </a:txBody>
                  <a:tcPr anchor="ctr"/>
                </a:tc>
                <a:tc>
                  <a:txBody>
                    <a:bodyPr/>
                    <a:lstStyle/>
                    <a:p>
                      <a:pPr algn="ctr"/>
                      <a:r>
                        <a:rPr lang="en-US" dirty="0">
                          <a:effectLst/>
                        </a:rPr>
                        <a:t>SMITH</a:t>
                      </a:r>
                    </a:p>
                  </a:txBody>
                  <a:tcPr anchor="ctr"/>
                </a:tc>
                <a:tc>
                  <a:txBody>
                    <a:bodyPr/>
                    <a:lstStyle/>
                    <a:p>
                      <a:pPr algn="ctr"/>
                      <a:r>
                        <a:rPr lang="en-US">
                          <a:effectLst/>
                        </a:rPr>
                        <a:t>CLERK</a:t>
                      </a:r>
                    </a:p>
                  </a:txBody>
                  <a:tcPr anchor="ctr"/>
                </a:tc>
                <a:tc>
                  <a:txBody>
                    <a:bodyPr/>
                    <a:lstStyle/>
                    <a:p>
                      <a:pPr algn="ctr"/>
                      <a:r>
                        <a:rPr lang="en-US" dirty="0">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4" name="Rectangle 3"/>
          <p:cNvSpPr/>
          <p:nvPr/>
        </p:nvSpPr>
        <p:spPr>
          <a:xfrm>
            <a:off x="2105891" y="1663776"/>
            <a:ext cx="19091563" cy="2554545"/>
          </a:xfrm>
          <a:prstGeom prst="rect">
            <a:avLst/>
          </a:prstGeom>
        </p:spPr>
        <p:txBody>
          <a:bodyPr wrap="square">
            <a:spAutoFit/>
          </a:bodyPr>
          <a:lstStyle/>
          <a:p>
            <a:pPr algn="l"/>
            <a:r>
              <a:rPr lang="en-US" sz="4000" u="sng" dirty="0" smtClean="0">
                <a:solidFill>
                  <a:schemeClr val="tx1"/>
                </a:solidFill>
                <a:latin typeface="Arial" panose="020B0604020202020204" pitchFamily="34" charset="0"/>
                <a:cs typeface="Arial" panose="020B0604020202020204" pitchFamily="34" charset="0"/>
              </a:rPr>
              <a:t>Sorting </a:t>
            </a:r>
            <a:r>
              <a:rPr lang="en-US" sz="4000" u="sng" dirty="0">
                <a:solidFill>
                  <a:schemeClr val="tx1"/>
                </a:solidFill>
                <a:latin typeface="Arial" panose="020B0604020202020204" pitchFamily="34" charset="0"/>
                <a:cs typeface="Arial" panose="020B0604020202020204" pitchFamily="34" charset="0"/>
              </a:rPr>
              <a:t>according to a single </a:t>
            </a:r>
            <a:r>
              <a:rPr lang="en-US" sz="4000" u="sng" dirty="0" smtClean="0">
                <a:solidFill>
                  <a:schemeClr val="tx1"/>
                </a:solidFill>
                <a:latin typeface="Arial" panose="020B0604020202020204" pitchFamily="34" charset="0"/>
                <a:cs typeface="Arial" panose="020B0604020202020204" pitchFamily="34" charset="0"/>
              </a:rPr>
              <a:t>column:</a:t>
            </a:r>
          </a:p>
          <a:p>
            <a:pPr algn="l"/>
            <a:endParaRPr lang="en-US" sz="4000" u="sng" dirty="0" smtClean="0">
              <a:solidFill>
                <a:schemeClr val="tx1"/>
              </a:solidFill>
              <a:latin typeface="Arial" panose="020B0604020202020204" pitchFamily="34" charset="0"/>
              <a:cs typeface="Arial" panose="020B0604020202020204" pitchFamily="34" charset="0"/>
            </a:endParaRPr>
          </a:p>
          <a:p>
            <a:pPr algn="l"/>
            <a:r>
              <a:rPr lang="en-US" sz="4000" dirty="0" smtClean="0">
                <a:latin typeface="Arial" panose="020B0604020202020204" pitchFamily="34" charset="0"/>
                <a:cs typeface="Arial" panose="020B0604020202020204" pitchFamily="34" charset="0"/>
              </a:rPr>
              <a:t>Display </a:t>
            </a:r>
            <a:r>
              <a:rPr lang="en-US" sz="4000" dirty="0">
                <a:latin typeface="Arial" panose="020B0604020202020204" pitchFamily="34" charset="0"/>
                <a:cs typeface="Arial" panose="020B0604020202020204" pitchFamily="34" charset="0"/>
              </a:rPr>
              <a:t>the names, salaries of all employees based on decreasing order of their salaries</a:t>
            </a:r>
          </a:p>
        </p:txBody>
      </p:sp>
      <p:sp>
        <p:nvSpPr>
          <p:cNvPr id="8" name="TextBox 7"/>
          <p:cNvSpPr txBox="1"/>
          <p:nvPr/>
        </p:nvSpPr>
        <p:spPr>
          <a:xfrm>
            <a:off x="2105891" y="10911039"/>
            <a:ext cx="183434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t>SELECT ENAME,SAL  FROM employee</a:t>
            </a:r>
            <a:endParaRPr lang="en-US" dirty="0"/>
          </a:p>
          <a:p>
            <a:pPr algn="l"/>
            <a:r>
              <a:rPr lang="en-US" dirty="0" smtClean="0"/>
              <a:t>ORDERBY SAL DESC;</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3" name="Table 2"/>
          <p:cNvGraphicFramePr>
            <a:graphicFrameLocks noGrp="1"/>
          </p:cNvGraphicFramePr>
          <p:nvPr>
            <p:extLst>
              <p:ext uri="{D42A27DB-BD31-4B8C-83A1-F6EECF244321}">
                <p14:modId xmlns:p14="http://schemas.microsoft.com/office/powerpoint/2010/main" val="2542669729"/>
              </p:ext>
            </p:extLst>
          </p:nvPr>
        </p:nvGraphicFramePr>
        <p:xfrm>
          <a:off x="8897976" y="5613405"/>
          <a:ext cx="3475528" cy="4038701"/>
        </p:xfrm>
        <a:graphic>
          <a:graphicData uri="http://schemas.openxmlformats.org/drawingml/2006/table">
            <a:tbl>
              <a:tblPr firstRow="1" bandRow="1">
                <a:tableStyleId>{69C7853C-536D-4A76-A0AE-DD22124D55A5}</a:tableStyleId>
              </a:tblPr>
              <a:tblGrid>
                <a:gridCol w="2204478"/>
                <a:gridCol w="1271050"/>
              </a:tblGrid>
              <a:tr h="155664">
                <a:tc gridSpan="2">
                  <a:txBody>
                    <a:bodyPr/>
                    <a:lstStyle/>
                    <a:p>
                      <a:pPr algn="ctr" rtl="0" fontAlgn="ctr"/>
                      <a:r>
                        <a:rPr lang="en-US" sz="400" u="none" strike="noStrike" dirty="0">
                          <a:effectLst/>
                        </a:rPr>
                        <a:t> </a:t>
                      </a:r>
                      <a:endParaRPr lang="en-US" sz="400" b="1" i="0" u="none" strike="noStrike" dirty="0">
                        <a:solidFill>
                          <a:srgbClr val="FFFFFF"/>
                        </a:solidFill>
                        <a:effectLst/>
                        <a:latin typeface="Helvetica Neue Medium"/>
                      </a:endParaRPr>
                    </a:p>
                  </a:txBody>
                  <a:tcPr marL="1467" marR="1467" marT="1467" marB="0" anchor="ctr"/>
                </a:tc>
                <a:tc hMerge="1">
                  <a:txBody>
                    <a:bodyPr/>
                    <a:lstStyle/>
                    <a:p>
                      <a:endParaRPr lang="en-US"/>
                    </a:p>
                  </a:txBody>
                  <a:tcPr/>
                </a:tc>
              </a:tr>
              <a:tr h="589018">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ENAME</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a:effectLst/>
                          <a:uFillTx/>
                          <a:sym typeface="Helvetica Neue Light"/>
                        </a:rPr>
                        <a:t>SAL</a:t>
                      </a:r>
                      <a:endParaRPr lang="en-US" sz="2400" b="0" i="0" u="none" strike="noStrike" cap="none" spc="0" baseline="0">
                        <a:solidFill>
                          <a:schemeClr val="dk1"/>
                        </a:solidFill>
                        <a:effectLst/>
                        <a:uFillTx/>
                        <a:latin typeface="+mn-lt"/>
                        <a:ea typeface="+mn-ea"/>
                        <a:cs typeface="+mn-cs"/>
                        <a:sym typeface="Helvetica Neue Light"/>
                      </a:endParaRPr>
                    </a:p>
                  </a:txBody>
                  <a:tcPr marL="1467" marR="1467" marT="1467" marB="0" anchor="ctr"/>
                </a:tc>
              </a:tr>
              <a:tr h="585358">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KING</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a:effectLst/>
                          <a:uFillTx/>
                          <a:sym typeface="Helvetica Neue Light"/>
                        </a:rPr>
                        <a:t>5000</a:t>
                      </a:r>
                      <a:endParaRPr lang="en-US" sz="2400" b="0" i="0" u="none" strike="noStrike" cap="none" spc="0" baseline="0">
                        <a:solidFill>
                          <a:schemeClr val="dk1"/>
                        </a:solidFill>
                        <a:effectLst/>
                        <a:uFillTx/>
                        <a:latin typeface="+mn-lt"/>
                        <a:ea typeface="+mn-ea"/>
                        <a:cs typeface="+mn-cs"/>
                        <a:sym typeface="Helvetica Neue Light"/>
                      </a:endParaRPr>
                    </a:p>
                  </a:txBody>
                  <a:tcPr marL="1467" marR="1467" marT="1467" marB="0" anchor="ctr"/>
                </a:tc>
              </a:tr>
              <a:tr h="439019">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SCOTT</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a:effectLst/>
                          <a:uFillTx/>
                          <a:sym typeface="Helvetica Neue Light"/>
                        </a:rPr>
                        <a:t>3000</a:t>
                      </a:r>
                      <a:endParaRPr lang="en-US" sz="2400" b="0" i="0" u="none" strike="noStrike" cap="none" spc="0" baseline="0">
                        <a:solidFill>
                          <a:schemeClr val="dk1"/>
                        </a:solidFill>
                        <a:effectLst/>
                        <a:uFillTx/>
                        <a:latin typeface="+mn-lt"/>
                        <a:ea typeface="+mn-ea"/>
                        <a:cs typeface="+mn-cs"/>
                        <a:sym typeface="Helvetica Neue Light"/>
                      </a:endParaRPr>
                    </a:p>
                  </a:txBody>
                  <a:tcPr marL="1467" marR="1467" marT="1467" marB="0" anchor="ctr"/>
                </a:tc>
              </a:tr>
              <a:tr h="292679">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FORD</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a:effectLst/>
                          <a:uFillTx/>
                          <a:sym typeface="Helvetica Neue Light"/>
                        </a:rPr>
                        <a:t>3000</a:t>
                      </a:r>
                      <a:endParaRPr lang="en-US" sz="2400" b="0" i="0" u="none" strike="noStrike" cap="none" spc="0" baseline="0">
                        <a:solidFill>
                          <a:schemeClr val="dk1"/>
                        </a:solidFill>
                        <a:effectLst/>
                        <a:uFillTx/>
                        <a:latin typeface="+mn-lt"/>
                        <a:ea typeface="+mn-ea"/>
                        <a:cs typeface="+mn-cs"/>
                        <a:sym typeface="Helvetica Neue Light"/>
                      </a:endParaRPr>
                    </a:p>
                  </a:txBody>
                  <a:tcPr marL="1467" marR="1467" marT="1467" marB="0" anchor="ctr"/>
                </a:tc>
              </a:tr>
              <a:tr h="585358">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JONES</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a:effectLst/>
                          <a:uFillTx/>
                          <a:sym typeface="Helvetica Neue Light"/>
                        </a:rPr>
                        <a:t>2975</a:t>
                      </a:r>
                      <a:endParaRPr lang="en-US" sz="2400" b="0" i="0" u="none" strike="noStrike" cap="none" spc="0" baseline="0">
                        <a:solidFill>
                          <a:schemeClr val="dk1"/>
                        </a:solidFill>
                        <a:effectLst/>
                        <a:uFillTx/>
                        <a:latin typeface="+mn-lt"/>
                        <a:ea typeface="+mn-ea"/>
                        <a:cs typeface="+mn-cs"/>
                        <a:sym typeface="Helvetica Neue Light"/>
                      </a:endParaRPr>
                    </a:p>
                  </a:txBody>
                  <a:tcPr marL="1467" marR="1467" marT="1467" marB="0" anchor="ctr"/>
                </a:tc>
              </a:tr>
              <a:tr h="439019">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BLAKE</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2850</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r>
              <a:tr h="439019">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a:effectLst/>
                          <a:uFillTx/>
                          <a:sym typeface="Helvetica Neue Light"/>
                        </a:rPr>
                        <a:t>CLARK</a:t>
                      </a:r>
                      <a:endParaRPr lang="en-US" sz="2400" b="0" i="0" u="none" strike="noStrike" cap="none" spc="0" baseline="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2450</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r>
              <a:tr h="439019">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a:effectLst/>
                          <a:uFillTx/>
                          <a:sym typeface="Helvetica Neue Light"/>
                        </a:rPr>
                        <a:t>SMITH</a:t>
                      </a:r>
                      <a:endParaRPr lang="en-US" sz="2400" b="0" i="0" u="none" strike="noStrike" cap="none" spc="0" baseline="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a:effectLst/>
                          <a:uFillTx/>
                          <a:sym typeface="Helvetica Neue Light"/>
                        </a:rPr>
                        <a:t>800</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r>
            </a:tbl>
          </a:graphicData>
        </a:graphic>
      </p:graphicFrame>
      <p:sp>
        <p:nvSpPr>
          <p:cNvPr id="9"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8182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graphicFrame>
        <p:nvGraphicFramePr>
          <p:cNvPr id="2" name="Table 1"/>
          <p:cNvGraphicFramePr>
            <a:graphicFrameLocks noGrp="1"/>
          </p:cNvGraphicFramePr>
          <p:nvPr/>
        </p:nvGraphicFramePr>
        <p:xfrm>
          <a:off x="2844799" y="3439128"/>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dirty="0">
                          <a:effectLst/>
                        </a:rPr>
                        <a:t>KING</a:t>
                      </a:r>
                    </a:p>
                  </a:txBody>
                  <a:tcPr anchor="ctr"/>
                </a:tc>
                <a:tc>
                  <a:txBody>
                    <a:bodyPr/>
                    <a:lstStyle/>
                    <a:p>
                      <a:pPr algn="ctr"/>
                      <a:r>
                        <a:rPr lang="en-US">
                          <a:effectLst/>
                        </a:rPr>
                        <a:t>PRESIDENT</a:t>
                      </a:r>
                    </a:p>
                  </a:txBody>
                  <a:tcPr anchor="ctr"/>
                </a:tc>
                <a:tc>
                  <a:txBody>
                    <a:bodyPr/>
                    <a:lstStyle/>
                    <a:p>
                      <a:pPr algn="ctr"/>
                      <a:r>
                        <a:rPr lang="en-US">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7698</a:t>
                      </a:r>
                    </a:p>
                  </a:txBody>
                  <a:tcPr anchor="ctr"/>
                </a:tc>
                <a:tc>
                  <a:txBody>
                    <a:bodyPr/>
                    <a:lstStyle/>
                    <a:p>
                      <a:pPr algn="ctr"/>
                      <a:r>
                        <a:rPr lang="en-US" dirty="0">
                          <a:effectLst/>
                        </a:rPr>
                        <a:t>BLAKE</a:t>
                      </a:r>
                    </a:p>
                  </a:txBody>
                  <a:tcPr anchor="ctr"/>
                </a:tc>
                <a:tc>
                  <a:txBody>
                    <a:bodyPr/>
                    <a:lstStyle/>
                    <a:p>
                      <a:pPr algn="ctr"/>
                      <a:r>
                        <a:rPr lang="en-US">
                          <a:effectLst/>
                        </a:rPr>
                        <a:t>MANAGER</a:t>
                      </a:r>
                    </a:p>
                  </a:txBody>
                  <a:tcPr anchor="ctr"/>
                </a:tc>
                <a:tc>
                  <a:txBody>
                    <a:bodyPr/>
                    <a:lstStyle/>
                    <a:p>
                      <a:pPr algn="ctr"/>
                      <a:r>
                        <a:rPr lang="en-US" dirty="0">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588626">
                <a:tc>
                  <a:txBody>
                    <a:bodyPr/>
                    <a:lstStyle/>
                    <a:p>
                      <a:pPr algn="ctr"/>
                      <a:r>
                        <a:rPr lang="en-US">
                          <a:effectLst/>
                        </a:rPr>
                        <a:t>7782</a:t>
                      </a:r>
                    </a:p>
                  </a:txBody>
                  <a:tcPr anchor="ctr"/>
                </a:tc>
                <a:tc>
                  <a:txBody>
                    <a:bodyPr/>
                    <a:lstStyle/>
                    <a:p>
                      <a:pPr algn="ctr"/>
                      <a:r>
                        <a:rPr lang="en-US" dirty="0">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7566</a:t>
                      </a:r>
                    </a:p>
                  </a:txBody>
                  <a:tcPr anchor="ctr"/>
                </a:tc>
                <a:tc>
                  <a:txBody>
                    <a:bodyPr/>
                    <a:lstStyle/>
                    <a:p>
                      <a:pPr algn="ctr"/>
                      <a:r>
                        <a:rPr lang="en-US" dirty="0">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7788</a:t>
                      </a:r>
                    </a:p>
                  </a:txBody>
                  <a:tcPr anchor="ctr"/>
                </a:tc>
                <a:tc>
                  <a:txBody>
                    <a:bodyPr/>
                    <a:lstStyle/>
                    <a:p>
                      <a:pPr algn="ctr"/>
                      <a:r>
                        <a:rPr lang="en-US" dirty="0">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7902</a:t>
                      </a:r>
                    </a:p>
                  </a:txBody>
                  <a:tcPr anchor="ctr"/>
                </a:tc>
                <a:tc>
                  <a:txBody>
                    <a:bodyPr/>
                    <a:lstStyle/>
                    <a:p>
                      <a:pPr algn="ctr"/>
                      <a:r>
                        <a:rPr lang="en-US" dirty="0">
                          <a:effectLst/>
                        </a:rPr>
                        <a:t>FORD</a:t>
                      </a:r>
                    </a:p>
                  </a:txBody>
                  <a:tcPr anchor="ctr"/>
                </a:tc>
                <a:tc>
                  <a:txBody>
                    <a:bodyPr/>
                    <a:lstStyle/>
                    <a:p>
                      <a:pPr algn="ctr"/>
                      <a:r>
                        <a:rPr lang="en-US" dirty="0">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7369</a:t>
                      </a:r>
                    </a:p>
                  </a:txBody>
                  <a:tcPr anchor="ctr"/>
                </a:tc>
                <a:tc>
                  <a:txBody>
                    <a:bodyPr/>
                    <a:lstStyle/>
                    <a:p>
                      <a:pPr algn="ctr"/>
                      <a:r>
                        <a:rPr lang="en-US" dirty="0">
                          <a:effectLst/>
                        </a:rPr>
                        <a:t>SMITH</a:t>
                      </a:r>
                    </a:p>
                  </a:txBody>
                  <a:tcPr anchor="ctr"/>
                </a:tc>
                <a:tc>
                  <a:txBody>
                    <a:bodyPr/>
                    <a:lstStyle/>
                    <a:p>
                      <a:pPr algn="ctr"/>
                      <a:r>
                        <a:rPr lang="en-US">
                          <a:effectLst/>
                        </a:rPr>
                        <a:t>CLERK</a:t>
                      </a:r>
                    </a:p>
                  </a:txBody>
                  <a:tcPr anchor="ctr"/>
                </a:tc>
                <a:tc>
                  <a:txBody>
                    <a:bodyPr/>
                    <a:lstStyle/>
                    <a:p>
                      <a:pPr algn="ctr"/>
                      <a:r>
                        <a:rPr lang="en-US" dirty="0">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4" name="Rectangle 3"/>
          <p:cNvSpPr/>
          <p:nvPr/>
        </p:nvSpPr>
        <p:spPr>
          <a:xfrm>
            <a:off x="2105891" y="1663776"/>
            <a:ext cx="19091563" cy="1938992"/>
          </a:xfrm>
          <a:prstGeom prst="rect">
            <a:avLst/>
          </a:prstGeom>
        </p:spPr>
        <p:txBody>
          <a:bodyPr wrap="square">
            <a:spAutoFit/>
          </a:bodyPr>
          <a:lstStyle/>
          <a:p>
            <a:pPr algn="l"/>
            <a:r>
              <a:rPr lang="en-US" sz="4000" dirty="0">
                <a:latin typeface="Arial" panose="020B0604020202020204" pitchFamily="34" charset="0"/>
                <a:cs typeface="Arial" panose="020B0604020202020204" pitchFamily="34" charset="0"/>
              </a:rPr>
              <a:t>Display the department number and employee name as per increasing order of department numbers</a:t>
            </a:r>
          </a:p>
          <a:p>
            <a:pPr algn="l"/>
            <a:endParaRPr lang="en-US" sz="4000" dirty="0">
              <a:latin typeface="Arial" panose="020B0604020202020204" pitchFamily="34" charset="0"/>
              <a:cs typeface="Arial" panose="020B0604020202020204" pitchFamily="34" charset="0"/>
            </a:endParaRPr>
          </a:p>
        </p:txBody>
      </p:sp>
      <p:sp>
        <p:nvSpPr>
          <p:cNvPr id="8" name="TextBox 7"/>
          <p:cNvSpPr txBox="1"/>
          <p:nvPr/>
        </p:nvSpPr>
        <p:spPr>
          <a:xfrm>
            <a:off x="1911927" y="10002639"/>
            <a:ext cx="183434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t>SELECT DEPT, ENAME FROM employee</a:t>
            </a:r>
            <a:endParaRPr lang="en-US" dirty="0"/>
          </a:p>
          <a:p>
            <a:pPr algn="l"/>
            <a:r>
              <a:rPr lang="en-US" dirty="0" smtClean="0"/>
              <a:t>ORDERBY DEPT ASC;</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3" name="Table 2"/>
          <p:cNvGraphicFramePr>
            <a:graphicFrameLocks noGrp="1"/>
          </p:cNvGraphicFramePr>
          <p:nvPr>
            <p:extLst>
              <p:ext uri="{D42A27DB-BD31-4B8C-83A1-F6EECF244321}">
                <p14:modId xmlns:p14="http://schemas.microsoft.com/office/powerpoint/2010/main" val="1262809103"/>
              </p:ext>
            </p:extLst>
          </p:nvPr>
        </p:nvGraphicFramePr>
        <p:xfrm>
          <a:off x="9235035" y="4068594"/>
          <a:ext cx="3475528" cy="4201398"/>
        </p:xfrm>
        <a:graphic>
          <a:graphicData uri="http://schemas.openxmlformats.org/drawingml/2006/table">
            <a:tbl>
              <a:tblPr firstRow="1" bandRow="1">
                <a:tableStyleId>{69C7853C-536D-4A76-A0AE-DD22124D55A5}</a:tableStyleId>
              </a:tblPr>
              <a:tblGrid>
                <a:gridCol w="2204478"/>
                <a:gridCol w="1271050"/>
              </a:tblGrid>
              <a:tr h="155664">
                <a:tc gridSpan="2">
                  <a:txBody>
                    <a:bodyPr/>
                    <a:lstStyle/>
                    <a:p>
                      <a:pPr algn="ctr" rtl="0" fontAlgn="ctr"/>
                      <a:r>
                        <a:rPr lang="en-US" sz="400" u="none" strike="noStrike" dirty="0">
                          <a:effectLst/>
                        </a:rPr>
                        <a:t> </a:t>
                      </a:r>
                      <a:endParaRPr lang="en-US" sz="400" b="1" i="0" u="none" strike="noStrike" dirty="0">
                        <a:solidFill>
                          <a:srgbClr val="FFFFFF"/>
                        </a:solidFill>
                        <a:effectLst/>
                        <a:latin typeface="Helvetica Neue Medium"/>
                      </a:endParaRPr>
                    </a:p>
                  </a:txBody>
                  <a:tcPr marL="1467" marR="1467" marT="1467" marB="0" anchor="ctr"/>
                </a:tc>
                <a:tc hMerge="1">
                  <a:txBody>
                    <a:bodyPr/>
                    <a:lstStyle/>
                    <a:p>
                      <a:endParaRPr lang="en-US"/>
                    </a:p>
                  </a:txBody>
                  <a:tcPr/>
                </a:tc>
              </a:tr>
              <a:tr h="589018">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smtClean="0">
                          <a:effectLst/>
                          <a:uFillTx/>
                          <a:sym typeface="Helvetica Neue Light"/>
                        </a:rPr>
                        <a:t>DEPT</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smtClean="0">
                          <a:effectLst/>
                          <a:uFillTx/>
                          <a:sym typeface="Helvetica Neue Light"/>
                        </a:rPr>
                        <a:t>ENAME</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r>
              <a:tr h="585358">
                <a:tc>
                  <a:txBody>
                    <a:bodyPr/>
                    <a:lstStyle/>
                    <a:p>
                      <a:pPr algn="ctr"/>
                      <a:r>
                        <a:rPr lang="en-US" dirty="0">
                          <a:effectLst/>
                        </a:rPr>
                        <a:t>10</a:t>
                      </a:r>
                    </a:p>
                  </a:txBody>
                  <a:tcPr anchor="ctr"/>
                </a:tc>
                <a:tc>
                  <a:txBody>
                    <a:bodyPr/>
                    <a:lstStyle/>
                    <a:p>
                      <a:pPr algn="ctr"/>
                      <a:r>
                        <a:rPr lang="en-US">
                          <a:effectLst/>
                        </a:rPr>
                        <a:t>KING</a:t>
                      </a:r>
                    </a:p>
                  </a:txBody>
                  <a:tcPr anchor="ctr"/>
                </a:tc>
              </a:tr>
              <a:tr h="439019">
                <a:tc>
                  <a:txBody>
                    <a:bodyPr/>
                    <a:lstStyle/>
                    <a:p>
                      <a:pPr algn="ctr"/>
                      <a:r>
                        <a:rPr lang="en-US">
                          <a:effectLst/>
                        </a:rPr>
                        <a:t>10</a:t>
                      </a:r>
                    </a:p>
                  </a:txBody>
                  <a:tcPr anchor="ctr"/>
                </a:tc>
                <a:tc>
                  <a:txBody>
                    <a:bodyPr/>
                    <a:lstStyle/>
                    <a:p>
                      <a:pPr algn="ctr"/>
                      <a:r>
                        <a:rPr lang="en-US">
                          <a:effectLst/>
                        </a:rPr>
                        <a:t>CLARK</a:t>
                      </a:r>
                    </a:p>
                  </a:txBody>
                  <a:tcPr anchor="ctr"/>
                </a:tc>
              </a:tr>
              <a:tr h="292679">
                <a:tc>
                  <a:txBody>
                    <a:bodyPr/>
                    <a:lstStyle/>
                    <a:p>
                      <a:pPr algn="ctr"/>
                      <a:r>
                        <a:rPr lang="en-US">
                          <a:effectLst/>
                        </a:rPr>
                        <a:t>20</a:t>
                      </a:r>
                    </a:p>
                  </a:txBody>
                  <a:tcPr anchor="ctr"/>
                </a:tc>
                <a:tc>
                  <a:txBody>
                    <a:bodyPr/>
                    <a:lstStyle/>
                    <a:p>
                      <a:pPr algn="ctr"/>
                      <a:r>
                        <a:rPr lang="en-US">
                          <a:effectLst/>
                        </a:rPr>
                        <a:t>JONES</a:t>
                      </a:r>
                    </a:p>
                  </a:txBody>
                  <a:tcPr anchor="ctr"/>
                </a:tc>
              </a:tr>
              <a:tr h="585358">
                <a:tc>
                  <a:txBody>
                    <a:bodyPr/>
                    <a:lstStyle/>
                    <a:p>
                      <a:pPr algn="ctr"/>
                      <a:r>
                        <a:rPr lang="en-US">
                          <a:effectLst/>
                        </a:rPr>
                        <a:t>20</a:t>
                      </a:r>
                    </a:p>
                  </a:txBody>
                  <a:tcPr anchor="ctr"/>
                </a:tc>
                <a:tc>
                  <a:txBody>
                    <a:bodyPr/>
                    <a:lstStyle/>
                    <a:p>
                      <a:pPr algn="ctr"/>
                      <a:r>
                        <a:rPr lang="en-US">
                          <a:effectLst/>
                        </a:rPr>
                        <a:t>SMITH</a:t>
                      </a:r>
                    </a:p>
                  </a:txBody>
                  <a:tcPr anchor="ctr"/>
                </a:tc>
              </a:tr>
              <a:tr h="439019">
                <a:tc>
                  <a:txBody>
                    <a:bodyPr/>
                    <a:lstStyle/>
                    <a:p>
                      <a:pPr algn="ctr"/>
                      <a:r>
                        <a:rPr lang="en-US">
                          <a:effectLst/>
                        </a:rPr>
                        <a:t>20</a:t>
                      </a:r>
                    </a:p>
                  </a:txBody>
                  <a:tcPr anchor="ctr"/>
                </a:tc>
                <a:tc>
                  <a:txBody>
                    <a:bodyPr/>
                    <a:lstStyle/>
                    <a:p>
                      <a:pPr algn="ctr"/>
                      <a:r>
                        <a:rPr lang="en-US">
                          <a:effectLst/>
                        </a:rPr>
                        <a:t>SCOTT</a:t>
                      </a:r>
                    </a:p>
                  </a:txBody>
                  <a:tcPr anchor="ctr"/>
                </a:tc>
              </a:tr>
              <a:tr h="439019">
                <a:tc>
                  <a:txBody>
                    <a:bodyPr/>
                    <a:lstStyle/>
                    <a:p>
                      <a:pPr algn="ctr"/>
                      <a:r>
                        <a:rPr lang="en-US">
                          <a:effectLst/>
                        </a:rPr>
                        <a:t>20</a:t>
                      </a:r>
                    </a:p>
                  </a:txBody>
                  <a:tcPr anchor="ctr"/>
                </a:tc>
                <a:tc>
                  <a:txBody>
                    <a:bodyPr/>
                    <a:lstStyle/>
                    <a:p>
                      <a:pPr algn="ctr"/>
                      <a:r>
                        <a:rPr lang="en-US">
                          <a:effectLst/>
                        </a:rPr>
                        <a:t>FORD</a:t>
                      </a:r>
                    </a:p>
                  </a:txBody>
                  <a:tcPr anchor="ctr"/>
                </a:tc>
              </a:tr>
              <a:tr h="439019">
                <a:tc>
                  <a:txBody>
                    <a:bodyPr/>
                    <a:lstStyle/>
                    <a:p>
                      <a:pPr algn="ctr"/>
                      <a:r>
                        <a:rPr lang="en-US">
                          <a:effectLst/>
                        </a:rPr>
                        <a:t>30</a:t>
                      </a:r>
                    </a:p>
                  </a:txBody>
                  <a:tcPr anchor="ctr"/>
                </a:tc>
                <a:tc>
                  <a:txBody>
                    <a:bodyPr/>
                    <a:lstStyle/>
                    <a:p>
                      <a:pPr algn="ctr"/>
                      <a:r>
                        <a:rPr lang="en-US" dirty="0">
                          <a:effectLst/>
                        </a:rPr>
                        <a:t>BLAKE</a:t>
                      </a:r>
                    </a:p>
                  </a:txBody>
                  <a:tcPr anchor="ctr"/>
                </a:tc>
              </a:tr>
            </a:tbl>
          </a:graphicData>
        </a:graphic>
      </p:graphicFrame>
      <p:sp>
        <p:nvSpPr>
          <p:cNvPr id="9"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2966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graphicFrame>
        <p:nvGraphicFramePr>
          <p:cNvPr id="2" name="Table 1"/>
          <p:cNvGraphicFramePr>
            <a:graphicFrameLocks noGrp="1"/>
          </p:cNvGraphicFramePr>
          <p:nvPr/>
        </p:nvGraphicFramePr>
        <p:xfrm>
          <a:off x="2844799" y="3439128"/>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dirty="0">
                          <a:effectLst/>
                        </a:rPr>
                        <a:t>KING</a:t>
                      </a:r>
                    </a:p>
                  </a:txBody>
                  <a:tcPr anchor="ctr"/>
                </a:tc>
                <a:tc>
                  <a:txBody>
                    <a:bodyPr/>
                    <a:lstStyle/>
                    <a:p>
                      <a:pPr algn="ctr"/>
                      <a:r>
                        <a:rPr lang="en-US">
                          <a:effectLst/>
                        </a:rPr>
                        <a:t>PRESIDENT</a:t>
                      </a:r>
                    </a:p>
                  </a:txBody>
                  <a:tcPr anchor="ctr"/>
                </a:tc>
                <a:tc>
                  <a:txBody>
                    <a:bodyPr/>
                    <a:lstStyle/>
                    <a:p>
                      <a:pPr algn="ctr"/>
                      <a:r>
                        <a:rPr lang="en-US">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7698</a:t>
                      </a:r>
                    </a:p>
                  </a:txBody>
                  <a:tcPr anchor="ctr"/>
                </a:tc>
                <a:tc>
                  <a:txBody>
                    <a:bodyPr/>
                    <a:lstStyle/>
                    <a:p>
                      <a:pPr algn="ctr"/>
                      <a:r>
                        <a:rPr lang="en-US" dirty="0">
                          <a:effectLst/>
                        </a:rPr>
                        <a:t>BLAKE</a:t>
                      </a:r>
                    </a:p>
                  </a:txBody>
                  <a:tcPr anchor="ctr"/>
                </a:tc>
                <a:tc>
                  <a:txBody>
                    <a:bodyPr/>
                    <a:lstStyle/>
                    <a:p>
                      <a:pPr algn="ctr"/>
                      <a:r>
                        <a:rPr lang="en-US">
                          <a:effectLst/>
                        </a:rPr>
                        <a:t>MANAGER</a:t>
                      </a:r>
                    </a:p>
                  </a:txBody>
                  <a:tcPr anchor="ctr"/>
                </a:tc>
                <a:tc>
                  <a:txBody>
                    <a:bodyPr/>
                    <a:lstStyle/>
                    <a:p>
                      <a:pPr algn="ctr"/>
                      <a:r>
                        <a:rPr lang="en-US" dirty="0">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588626">
                <a:tc>
                  <a:txBody>
                    <a:bodyPr/>
                    <a:lstStyle/>
                    <a:p>
                      <a:pPr algn="ctr"/>
                      <a:r>
                        <a:rPr lang="en-US">
                          <a:effectLst/>
                        </a:rPr>
                        <a:t>7782</a:t>
                      </a:r>
                    </a:p>
                  </a:txBody>
                  <a:tcPr anchor="ctr"/>
                </a:tc>
                <a:tc>
                  <a:txBody>
                    <a:bodyPr/>
                    <a:lstStyle/>
                    <a:p>
                      <a:pPr algn="ctr"/>
                      <a:r>
                        <a:rPr lang="en-US" dirty="0">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7566</a:t>
                      </a:r>
                    </a:p>
                  </a:txBody>
                  <a:tcPr anchor="ctr"/>
                </a:tc>
                <a:tc>
                  <a:txBody>
                    <a:bodyPr/>
                    <a:lstStyle/>
                    <a:p>
                      <a:pPr algn="ctr"/>
                      <a:r>
                        <a:rPr lang="en-US" dirty="0">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7788</a:t>
                      </a:r>
                    </a:p>
                  </a:txBody>
                  <a:tcPr anchor="ctr"/>
                </a:tc>
                <a:tc>
                  <a:txBody>
                    <a:bodyPr/>
                    <a:lstStyle/>
                    <a:p>
                      <a:pPr algn="ctr"/>
                      <a:r>
                        <a:rPr lang="en-US" dirty="0">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7902</a:t>
                      </a:r>
                    </a:p>
                  </a:txBody>
                  <a:tcPr anchor="ctr"/>
                </a:tc>
                <a:tc>
                  <a:txBody>
                    <a:bodyPr/>
                    <a:lstStyle/>
                    <a:p>
                      <a:pPr algn="ctr"/>
                      <a:r>
                        <a:rPr lang="en-US" dirty="0">
                          <a:effectLst/>
                        </a:rPr>
                        <a:t>FORD</a:t>
                      </a:r>
                    </a:p>
                  </a:txBody>
                  <a:tcPr anchor="ctr"/>
                </a:tc>
                <a:tc>
                  <a:txBody>
                    <a:bodyPr/>
                    <a:lstStyle/>
                    <a:p>
                      <a:pPr algn="ctr"/>
                      <a:r>
                        <a:rPr lang="en-US" dirty="0">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7369</a:t>
                      </a:r>
                    </a:p>
                  </a:txBody>
                  <a:tcPr anchor="ctr"/>
                </a:tc>
                <a:tc>
                  <a:txBody>
                    <a:bodyPr/>
                    <a:lstStyle/>
                    <a:p>
                      <a:pPr algn="ctr"/>
                      <a:r>
                        <a:rPr lang="en-US" dirty="0">
                          <a:effectLst/>
                        </a:rPr>
                        <a:t>SMITH</a:t>
                      </a:r>
                    </a:p>
                  </a:txBody>
                  <a:tcPr anchor="ctr"/>
                </a:tc>
                <a:tc>
                  <a:txBody>
                    <a:bodyPr/>
                    <a:lstStyle/>
                    <a:p>
                      <a:pPr algn="ctr"/>
                      <a:r>
                        <a:rPr lang="en-US">
                          <a:effectLst/>
                        </a:rPr>
                        <a:t>CLERK</a:t>
                      </a:r>
                    </a:p>
                  </a:txBody>
                  <a:tcPr anchor="ctr"/>
                </a:tc>
                <a:tc>
                  <a:txBody>
                    <a:bodyPr/>
                    <a:lstStyle/>
                    <a:p>
                      <a:pPr algn="ctr"/>
                      <a:r>
                        <a:rPr lang="en-US" dirty="0">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4" name="Rectangle 3"/>
          <p:cNvSpPr/>
          <p:nvPr/>
        </p:nvSpPr>
        <p:spPr>
          <a:xfrm>
            <a:off x="2105891" y="1663776"/>
            <a:ext cx="19091563" cy="1938992"/>
          </a:xfrm>
          <a:prstGeom prst="rect">
            <a:avLst/>
          </a:prstGeom>
        </p:spPr>
        <p:txBody>
          <a:bodyPr wrap="square">
            <a:spAutoFit/>
          </a:bodyPr>
          <a:lstStyle/>
          <a:p>
            <a:pPr algn="l"/>
            <a:r>
              <a:rPr lang="en-US" sz="4000" dirty="0">
                <a:latin typeface="Arial" panose="020B0604020202020204" pitchFamily="34" charset="0"/>
                <a:cs typeface="Arial" panose="020B0604020202020204" pitchFamily="34" charset="0"/>
              </a:rPr>
              <a:t>Display the department number and employee name as per increasing order of department numbers</a:t>
            </a:r>
          </a:p>
          <a:p>
            <a:pPr algn="l"/>
            <a:endParaRPr lang="en-US" sz="4000" dirty="0">
              <a:latin typeface="Arial" panose="020B0604020202020204" pitchFamily="34" charset="0"/>
              <a:cs typeface="Arial" panose="020B0604020202020204" pitchFamily="34" charset="0"/>
            </a:endParaRPr>
          </a:p>
        </p:txBody>
      </p:sp>
      <p:sp>
        <p:nvSpPr>
          <p:cNvPr id="8" name="TextBox 7"/>
          <p:cNvSpPr txBox="1"/>
          <p:nvPr/>
        </p:nvSpPr>
        <p:spPr>
          <a:xfrm>
            <a:off x="2105891" y="8775732"/>
            <a:ext cx="18343418"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t>SELECT DEPT, ENAME FROM employee</a:t>
            </a:r>
            <a:endParaRPr lang="en-US" dirty="0"/>
          </a:p>
          <a:p>
            <a:pPr algn="l"/>
            <a:r>
              <a:rPr lang="en-US" dirty="0" smtClean="0"/>
              <a:t>ORDERBY DEPT ASC;</a:t>
            </a:r>
          </a:p>
          <a:p>
            <a:pPr algn="l"/>
            <a:endParaRPr kumimoji="0" lang="en-US" sz="30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a:p>
            <a:pPr algn="l"/>
            <a:r>
              <a:rPr lang="en-US" u="sng" dirty="0">
                <a:solidFill>
                  <a:srgbClr val="FF0000"/>
                </a:solidFill>
                <a:latin typeface="Arial" panose="020B0604020202020204" pitchFamily="34" charset="0"/>
                <a:cs typeface="Arial" panose="020B0604020202020204" pitchFamily="34" charset="0"/>
              </a:rPr>
              <a:t>Note</a:t>
            </a:r>
            <a:r>
              <a:rPr lang="en-US" u="sng" dirty="0" smtClean="0">
                <a:solidFill>
                  <a:srgbClr val="FF0000"/>
                </a:solidFill>
                <a:latin typeface="Arial" panose="020B0604020202020204" pitchFamily="34" charset="0"/>
                <a:cs typeface="Arial" panose="020B0604020202020204" pitchFamily="34" charset="0"/>
              </a:rPr>
              <a:t>:</a:t>
            </a:r>
          </a:p>
          <a:p>
            <a:pPr algn="l"/>
            <a:endParaRPr lang="en-US" u="sng" dirty="0">
              <a:solidFill>
                <a:srgbClr val="FF0000"/>
              </a:solidFill>
              <a:latin typeface="Arial" panose="020B0604020202020204" pitchFamily="34" charset="0"/>
              <a:cs typeface="Arial" panose="020B0604020202020204" pitchFamily="34" charset="0"/>
            </a:endParaRPr>
          </a:p>
          <a:p>
            <a:pPr algn="l"/>
            <a:r>
              <a:rPr lang="en-US" i="1" dirty="0">
                <a:solidFill>
                  <a:srgbClr val="FF0000"/>
                </a:solidFill>
                <a:latin typeface="Arial" panose="020B0604020202020204" pitchFamily="34" charset="0"/>
                <a:cs typeface="Arial" panose="020B0604020202020204" pitchFamily="34" charset="0"/>
              </a:rPr>
              <a:t>ASC is optional and the Default value for order by</a:t>
            </a:r>
            <a:r>
              <a:rPr lang="en-US" b="0" dirty="0">
                <a:solidFill>
                  <a:srgbClr val="FF0000"/>
                </a:solidFill>
                <a:latin typeface="Arial" panose="020B0604020202020204" pitchFamily="34" charset="0"/>
                <a:cs typeface="Arial" panose="020B0604020202020204" pitchFamily="34" charset="0"/>
              </a:rPr>
              <a:t>, If you don’t specify ASC or DSC by default data is arranged in ascending order, but for descending arrangement of data you must specify DESC in order by explicitly</a:t>
            </a:r>
          </a:p>
          <a:p>
            <a:pPr algn="l"/>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3" name="Table 2"/>
          <p:cNvGraphicFramePr>
            <a:graphicFrameLocks noGrp="1"/>
          </p:cNvGraphicFramePr>
          <p:nvPr/>
        </p:nvGraphicFramePr>
        <p:xfrm>
          <a:off x="9235035" y="4068594"/>
          <a:ext cx="3475528" cy="4201398"/>
        </p:xfrm>
        <a:graphic>
          <a:graphicData uri="http://schemas.openxmlformats.org/drawingml/2006/table">
            <a:tbl>
              <a:tblPr firstRow="1" bandRow="1">
                <a:tableStyleId>{69C7853C-536D-4A76-A0AE-DD22124D55A5}</a:tableStyleId>
              </a:tblPr>
              <a:tblGrid>
                <a:gridCol w="2204478"/>
                <a:gridCol w="1271050"/>
              </a:tblGrid>
              <a:tr h="155664">
                <a:tc gridSpan="2">
                  <a:txBody>
                    <a:bodyPr/>
                    <a:lstStyle/>
                    <a:p>
                      <a:pPr algn="ctr" rtl="0" fontAlgn="ctr"/>
                      <a:r>
                        <a:rPr lang="en-US" sz="400" u="none" strike="noStrike" dirty="0">
                          <a:effectLst/>
                        </a:rPr>
                        <a:t> </a:t>
                      </a:r>
                      <a:endParaRPr lang="en-US" sz="400" b="1" i="0" u="none" strike="noStrike" dirty="0">
                        <a:solidFill>
                          <a:srgbClr val="FFFFFF"/>
                        </a:solidFill>
                        <a:effectLst/>
                        <a:latin typeface="Helvetica Neue Medium"/>
                      </a:endParaRPr>
                    </a:p>
                  </a:txBody>
                  <a:tcPr marL="1467" marR="1467" marT="1467" marB="0" anchor="ctr"/>
                </a:tc>
                <a:tc hMerge="1">
                  <a:txBody>
                    <a:bodyPr/>
                    <a:lstStyle/>
                    <a:p>
                      <a:endParaRPr lang="en-US"/>
                    </a:p>
                  </a:txBody>
                  <a:tcPr/>
                </a:tc>
              </a:tr>
              <a:tr h="589018">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smtClean="0">
                          <a:effectLst/>
                          <a:uFillTx/>
                          <a:sym typeface="Helvetica Neue Light"/>
                        </a:rPr>
                        <a:t>DEPT</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c>
                  <a:txBody>
                    <a:bodyPr/>
                    <a:lstStyle/>
                    <a:p>
                      <a:pPr marL="0" marR="0" indent="0" algn="ctr" defTabSz="825500" rtl="0" fontAlgn="ctr" latinLnBrk="0">
                        <a:lnSpc>
                          <a:spcPct val="100000"/>
                        </a:lnSpc>
                        <a:spcBef>
                          <a:spcPts val="0"/>
                        </a:spcBef>
                        <a:spcAft>
                          <a:spcPts val="0"/>
                        </a:spcAft>
                        <a:buClrTx/>
                        <a:buSzTx/>
                        <a:buFontTx/>
                        <a:buNone/>
                        <a:tabLst/>
                      </a:pPr>
                      <a:r>
                        <a:rPr lang="en-US" sz="2400" u="none" strike="noStrike" cap="none" spc="0" baseline="0" dirty="0" smtClean="0">
                          <a:effectLst/>
                          <a:uFillTx/>
                          <a:sym typeface="Helvetica Neue Light"/>
                        </a:rPr>
                        <a:t>ENAME</a:t>
                      </a:r>
                      <a:endParaRPr lang="en-US" sz="2400" b="0" i="0" u="none" strike="noStrike" cap="none" spc="0" baseline="0" dirty="0">
                        <a:solidFill>
                          <a:schemeClr val="dk1"/>
                        </a:solidFill>
                        <a:effectLst/>
                        <a:uFillTx/>
                        <a:latin typeface="+mn-lt"/>
                        <a:ea typeface="+mn-ea"/>
                        <a:cs typeface="+mn-cs"/>
                        <a:sym typeface="Helvetica Neue Light"/>
                      </a:endParaRPr>
                    </a:p>
                  </a:txBody>
                  <a:tcPr marL="1467" marR="1467" marT="1467" marB="0" anchor="ctr"/>
                </a:tc>
              </a:tr>
              <a:tr h="585358">
                <a:tc>
                  <a:txBody>
                    <a:bodyPr/>
                    <a:lstStyle/>
                    <a:p>
                      <a:pPr algn="ctr"/>
                      <a:r>
                        <a:rPr lang="en-US" dirty="0">
                          <a:effectLst/>
                        </a:rPr>
                        <a:t>10</a:t>
                      </a:r>
                    </a:p>
                  </a:txBody>
                  <a:tcPr anchor="ctr"/>
                </a:tc>
                <a:tc>
                  <a:txBody>
                    <a:bodyPr/>
                    <a:lstStyle/>
                    <a:p>
                      <a:pPr algn="ctr"/>
                      <a:r>
                        <a:rPr lang="en-US">
                          <a:effectLst/>
                        </a:rPr>
                        <a:t>KING</a:t>
                      </a:r>
                    </a:p>
                  </a:txBody>
                  <a:tcPr anchor="ctr"/>
                </a:tc>
              </a:tr>
              <a:tr h="439019">
                <a:tc>
                  <a:txBody>
                    <a:bodyPr/>
                    <a:lstStyle/>
                    <a:p>
                      <a:pPr algn="ctr"/>
                      <a:r>
                        <a:rPr lang="en-US">
                          <a:effectLst/>
                        </a:rPr>
                        <a:t>10</a:t>
                      </a:r>
                    </a:p>
                  </a:txBody>
                  <a:tcPr anchor="ctr"/>
                </a:tc>
                <a:tc>
                  <a:txBody>
                    <a:bodyPr/>
                    <a:lstStyle/>
                    <a:p>
                      <a:pPr algn="ctr"/>
                      <a:r>
                        <a:rPr lang="en-US">
                          <a:effectLst/>
                        </a:rPr>
                        <a:t>CLARK</a:t>
                      </a:r>
                    </a:p>
                  </a:txBody>
                  <a:tcPr anchor="ctr"/>
                </a:tc>
              </a:tr>
              <a:tr h="292679">
                <a:tc>
                  <a:txBody>
                    <a:bodyPr/>
                    <a:lstStyle/>
                    <a:p>
                      <a:pPr algn="ctr"/>
                      <a:r>
                        <a:rPr lang="en-US">
                          <a:effectLst/>
                        </a:rPr>
                        <a:t>20</a:t>
                      </a:r>
                    </a:p>
                  </a:txBody>
                  <a:tcPr anchor="ctr"/>
                </a:tc>
                <a:tc>
                  <a:txBody>
                    <a:bodyPr/>
                    <a:lstStyle/>
                    <a:p>
                      <a:pPr algn="ctr"/>
                      <a:r>
                        <a:rPr lang="en-US">
                          <a:effectLst/>
                        </a:rPr>
                        <a:t>JONES</a:t>
                      </a:r>
                    </a:p>
                  </a:txBody>
                  <a:tcPr anchor="ctr"/>
                </a:tc>
              </a:tr>
              <a:tr h="585358">
                <a:tc>
                  <a:txBody>
                    <a:bodyPr/>
                    <a:lstStyle/>
                    <a:p>
                      <a:pPr algn="ctr"/>
                      <a:r>
                        <a:rPr lang="en-US">
                          <a:effectLst/>
                        </a:rPr>
                        <a:t>20</a:t>
                      </a:r>
                    </a:p>
                  </a:txBody>
                  <a:tcPr anchor="ctr"/>
                </a:tc>
                <a:tc>
                  <a:txBody>
                    <a:bodyPr/>
                    <a:lstStyle/>
                    <a:p>
                      <a:pPr algn="ctr"/>
                      <a:r>
                        <a:rPr lang="en-US">
                          <a:effectLst/>
                        </a:rPr>
                        <a:t>SMITH</a:t>
                      </a:r>
                    </a:p>
                  </a:txBody>
                  <a:tcPr anchor="ctr"/>
                </a:tc>
              </a:tr>
              <a:tr h="439019">
                <a:tc>
                  <a:txBody>
                    <a:bodyPr/>
                    <a:lstStyle/>
                    <a:p>
                      <a:pPr algn="ctr"/>
                      <a:r>
                        <a:rPr lang="en-US">
                          <a:effectLst/>
                        </a:rPr>
                        <a:t>20</a:t>
                      </a:r>
                    </a:p>
                  </a:txBody>
                  <a:tcPr anchor="ctr"/>
                </a:tc>
                <a:tc>
                  <a:txBody>
                    <a:bodyPr/>
                    <a:lstStyle/>
                    <a:p>
                      <a:pPr algn="ctr"/>
                      <a:r>
                        <a:rPr lang="en-US">
                          <a:effectLst/>
                        </a:rPr>
                        <a:t>SCOTT</a:t>
                      </a:r>
                    </a:p>
                  </a:txBody>
                  <a:tcPr anchor="ctr"/>
                </a:tc>
              </a:tr>
              <a:tr h="439019">
                <a:tc>
                  <a:txBody>
                    <a:bodyPr/>
                    <a:lstStyle/>
                    <a:p>
                      <a:pPr algn="ctr"/>
                      <a:r>
                        <a:rPr lang="en-US">
                          <a:effectLst/>
                        </a:rPr>
                        <a:t>20</a:t>
                      </a:r>
                    </a:p>
                  </a:txBody>
                  <a:tcPr anchor="ctr"/>
                </a:tc>
                <a:tc>
                  <a:txBody>
                    <a:bodyPr/>
                    <a:lstStyle/>
                    <a:p>
                      <a:pPr algn="ctr"/>
                      <a:r>
                        <a:rPr lang="en-US">
                          <a:effectLst/>
                        </a:rPr>
                        <a:t>FORD</a:t>
                      </a:r>
                    </a:p>
                  </a:txBody>
                  <a:tcPr anchor="ctr"/>
                </a:tc>
              </a:tr>
              <a:tr h="439019">
                <a:tc>
                  <a:txBody>
                    <a:bodyPr/>
                    <a:lstStyle/>
                    <a:p>
                      <a:pPr algn="ctr"/>
                      <a:r>
                        <a:rPr lang="en-US">
                          <a:effectLst/>
                        </a:rPr>
                        <a:t>30</a:t>
                      </a:r>
                    </a:p>
                  </a:txBody>
                  <a:tcPr anchor="ctr"/>
                </a:tc>
                <a:tc>
                  <a:txBody>
                    <a:bodyPr/>
                    <a:lstStyle/>
                    <a:p>
                      <a:pPr algn="ctr"/>
                      <a:r>
                        <a:rPr lang="en-US" dirty="0">
                          <a:effectLst/>
                        </a:rPr>
                        <a:t>BLAKE</a:t>
                      </a:r>
                    </a:p>
                  </a:txBody>
                  <a:tcPr anchor="ctr"/>
                </a:tc>
              </a:tr>
            </a:tbl>
          </a:graphicData>
        </a:graphic>
      </p:graphicFrame>
      <p:sp>
        <p:nvSpPr>
          <p:cNvPr id="9"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39755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539058543"/>
              </p:ext>
            </p:extLst>
          </p:nvPr>
        </p:nvGraphicFramePr>
        <p:xfrm>
          <a:off x="3149600" y="5079316"/>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dirty="0">
                          <a:effectLst/>
                        </a:rPr>
                        <a:t>KING</a:t>
                      </a:r>
                    </a:p>
                  </a:txBody>
                  <a:tcPr anchor="ctr"/>
                </a:tc>
                <a:tc>
                  <a:txBody>
                    <a:bodyPr/>
                    <a:lstStyle/>
                    <a:p>
                      <a:pPr algn="ctr"/>
                      <a:r>
                        <a:rPr lang="en-US" dirty="0">
                          <a:effectLst/>
                        </a:rPr>
                        <a:t>PRESIDENT</a:t>
                      </a:r>
                    </a:p>
                  </a:txBody>
                  <a:tcPr anchor="ctr"/>
                </a:tc>
                <a:tc>
                  <a:txBody>
                    <a:bodyPr/>
                    <a:lstStyle/>
                    <a:p>
                      <a:pPr algn="ctr"/>
                      <a:r>
                        <a:rPr lang="en-US" dirty="0">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7698</a:t>
                      </a:r>
                    </a:p>
                  </a:txBody>
                  <a:tcPr anchor="ctr"/>
                </a:tc>
                <a:tc>
                  <a:txBody>
                    <a:bodyPr/>
                    <a:lstStyle/>
                    <a:p>
                      <a:pPr algn="ctr"/>
                      <a:r>
                        <a:rPr lang="en-US" dirty="0">
                          <a:effectLst/>
                        </a:rPr>
                        <a:t>BLAKE</a:t>
                      </a:r>
                    </a:p>
                  </a:txBody>
                  <a:tcPr anchor="ctr"/>
                </a:tc>
                <a:tc>
                  <a:txBody>
                    <a:bodyPr/>
                    <a:lstStyle/>
                    <a:p>
                      <a:pPr algn="ctr"/>
                      <a:r>
                        <a:rPr lang="en-US" dirty="0">
                          <a:effectLst/>
                        </a:rPr>
                        <a:t>MANAGER</a:t>
                      </a:r>
                    </a:p>
                  </a:txBody>
                  <a:tcPr anchor="ctr"/>
                </a:tc>
                <a:tc>
                  <a:txBody>
                    <a:bodyPr/>
                    <a:lstStyle/>
                    <a:p>
                      <a:pPr algn="ctr"/>
                      <a:r>
                        <a:rPr lang="en-US" dirty="0">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588626">
                <a:tc>
                  <a:txBody>
                    <a:bodyPr/>
                    <a:lstStyle/>
                    <a:p>
                      <a:pPr algn="ctr"/>
                      <a:r>
                        <a:rPr lang="en-US" dirty="0">
                          <a:effectLst/>
                        </a:rPr>
                        <a:t>7782</a:t>
                      </a:r>
                    </a:p>
                  </a:txBody>
                  <a:tcPr anchor="ctr"/>
                </a:tc>
                <a:tc>
                  <a:txBody>
                    <a:bodyPr/>
                    <a:lstStyle/>
                    <a:p>
                      <a:pPr algn="ctr"/>
                      <a:r>
                        <a:rPr lang="en-US" dirty="0">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7566</a:t>
                      </a:r>
                    </a:p>
                  </a:txBody>
                  <a:tcPr anchor="ctr"/>
                </a:tc>
                <a:tc>
                  <a:txBody>
                    <a:bodyPr/>
                    <a:lstStyle/>
                    <a:p>
                      <a:pPr algn="ctr"/>
                      <a:r>
                        <a:rPr lang="en-US" dirty="0">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7788</a:t>
                      </a:r>
                    </a:p>
                  </a:txBody>
                  <a:tcPr anchor="ctr"/>
                </a:tc>
                <a:tc>
                  <a:txBody>
                    <a:bodyPr/>
                    <a:lstStyle/>
                    <a:p>
                      <a:pPr algn="ctr"/>
                      <a:r>
                        <a:rPr lang="en-US" dirty="0">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7902</a:t>
                      </a:r>
                    </a:p>
                  </a:txBody>
                  <a:tcPr anchor="ctr"/>
                </a:tc>
                <a:tc>
                  <a:txBody>
                    <a:bodyPr/>
                    <a:lstStyle/>
                    <a:p>
                      <a:pPr algn="ctr"/>
                      <a:r>
                        <a:rPr lang="en-US" dirty="0">
                          <a:effectLst/>
                        </a:rPr>
                        <a:t>FORD</a:t>
                      </a:r>
                    </a:p>
                  </a:txBody>
                  <a:tcPr anchor="ctr"/>
                </a:tc>
                <a:tc>
                  <a:txBody>
                    <a:bodyPr/>
                    <a:lstStyle/>
                    <a:p>
                      <a:pPr algn="ctr"/>
                      <a:r>
                        <a:rPr lang="en-US" dirty="0">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7369</a:t>
                      </a:r>
                    </a:p>
                  </a:txBody>
                  <a:tcPr anchor="ctr"/>
                </a:tc>
                <a:tc>
                  <a:txBody>
                    <a:bodyPr/>
                    <a:lstStyle/>
                    <a:p>
                      <a:pPr algn="ctr"/>
                      <a:r>
                        <a:rPr lang="en-US" dirty="0">
                          <a:effectLst/>
                        </a:rPr>
                        <a:t>SMITH</a:t>
                      </a:r>
                    </a:p>
                  </a:txBody>
                  <a:tcPr anchor="ctr"/>
                </a:tc>
                <a:tc>
                  <a:txBody>
                    <a:bodyPr/>
                    <a:lstStyle/>
                    <a:p>
                      <a:pPr algn="ctr"/>
                      <a:r>
                        <a:rPr lang="en-US">
                          <a:effectLst/>
                        </a:rPr>
                        <a:t>CLERK</a:t>
                      </a:r>
                    </a:p>
                  </a:txBody>
                  <a:tcPr anchor="ctr"/>
                </a:tc>
                <a:tc>
                  <a:txBody>
                    <a:bodyPr/>
                    <a:lstStyle/>
                    <a:p>
                      <a:pPr algn="ctr"/>
                      <a:r>
                        <a:rPr lang="en-US" dirty="0">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4" name="Rectangle 3"/>
          <p:cNvSpPr/>
          <p:nvPr/>
        </p:nvSpPr>
        <p:spPr>
          <a:xfrm>
            <a:off x="2105891" y="1663776"/>
            <a:ext cx="19091563" cy="3170099"/>
          </a:xfrm>
          <a:prstGeom prst="rect">
            <a:avLst/>
          </a:prstGeom>
        </p:spPr>
        <p:txBody>
          <a:bodyPr wrap="square">
            <a:spAutoFit/>
          </a:bodyPr>
          <a:lstStyle/>
          <a:p>
            <a:pPr algn="l"/>
            <a:r>
              <a:rPr lang="en-US" sz="4000" u="sng" dirty="0"/>
              <a:t>Sorting according to more than one </a:t>
            </a:r>
            <a:r>
              <a:rPr lang="en-US" sz="4000" u="sng" dirty="0" smtClean="0"/>
              <a:t>column:</a:t>
            </a:r>
            <a:endParaRPr lang="en-US" sz="4000" u="sng" dirty="0"/>
          </a:p>
          <a:p>
            <a:pPr algn="l"/>
            <a:endParaRPr lang="en-US" sz="4000" b="0" dirty="0" smtClean="0">
              <a:latin typeface="Arial" panose="020B0604020202020204" pitchFamily="34" charset="0"/>
              <a:cs typeface="Arial" panose="020B0604020202020204" pitchFamily="34" charset="0"/>
            </a:endParaRPr>
          </a:p>
          <a:p>
            <a:pPr algn="l"/>
            <a:r>
              <a:rPr lang="en-US" sz="4000" b="0" dirty="0">
                <a:latin typeface="Arial" panose="020B0604020202020204" pitchFamily="34" charset="0"/>
                <a:cs typeface="Arial" panose="020B0604020202020204" pitchFamily="34" charset="0"/>
              </a:rPr>
              <a:t>Display the details of employees based on increasing order of Departments and in each department salary should be further arranged in highest to lowest </a:t>
            </a:r>
            <a:r>
              <a:rPr lang="en-US" sz="4000" b="0" dirty="0" smtClean="0">
                <a:latin typeface="Arial" panose="020B0604020202020204" pitchFamily="34" charset="0"/>
                <a:cs typeface="Arial" panose="020B0604020202020204" pitchFamily="34" charset="0"/>
              </a:rPr>
              <a:t>order.</a:t>
            </a:r>
            <a:r>
              <a:rPr lang="en-US" sz="4000" dirty="0"/>
              <a:t/>
            </a:r>
            <a:br>
              <a:rPr lang="en-US" sz="4000" dirty="0"/>
            </a:br>
            <a:endParaRPr lang="en-US" sz="4000" b="0" dirty="0">
              <a:latin typeface="Arial" panose="020B0604020202020204" pitchFamily="34" charset="0"/>
              <a:cs typeface="Arial" panose="020B0604020202020204" pitchFamily="34" charset="0"/>
            </a:endParaRPr>
          </a:p>
        </p:txBody>
      </p:sp>
      <p:sp>
        <p:nvSpPr>
          <p:cNvPr id="7" name="Rectangle 6"/>
          <p:cNvSpPr/>
          <p:nvPr/>
        </p:nvSpPr>
        <p:spPr>
          <a:xfrm>
            <a:off x="2105891" y="11067166"/>
            <a:ext cx="12192000" cy="1015663"/>
          </a:xfrm>
          <a:prstGeom prst="rect">
            <a:avLst/>
          </a:prstGeom>
        </p:spPr>
        <p:txBody>
          <a:bodyPr>
            <a:spAutoFit/>
          </a:bodyPr>
          <a:lstStyle/>
          <a:p>
            <a:pPr algn="l"/>
            <a:r>
              <a:rPr lang="en-US" dirty="0"/>
              <a:t>select </a:t>
            </a:r>
            <a:r>
              <a:rPr lang="en-US" dirty="0" err="1"/>
              <a:t>ename,sal,deptno</a:t>
            </a:r>
            <a:r>
              <a:rPr lang="en-US" dirty="0"/>
              <a:t> from </a:t>
            </a:r>
            <a:r>
              <a:rPr lang="en-US" dirty="0" smtClean="0"/>
              <a:t>employee</a:t>
            </a:r>
            <a:endParaRPr lang="en-US" dirty="0"/>
          </a:p>
          <a:p>
            <a:pPr algn="l"/>
            <a:r>
              <a:rPr lang="en-US" dirty="0"/>
              <a:t>ORDER BY </a:t>
            </a:r>
            <a:r>
              <a:rPr lang="en-US" dirty="0" err="1"/>
              <a:t>deptno,sal</a:t>
            </a:r>
            <a:r>
              <a:rPr lang="en-US" dirty="0"/>
              <a:t> DESC;</a:t>
            </a:r>
          </a:p>
        </p:txBody>
      </p:sp>
      <p:graphicFrame>
        <p:nvGraphicFramePr>
          <p:cNvPr id="9" name="Table 8"/>
          <p:cNvGraphicFramePr>
            <a:graphicFrameLocks noGrp="1"/>
          </p:cNvGraphicFramePr>
          <p:nvPr>
            <p:extLst>
              <p:ext uri="{D42A27DB-BD31-4B8C-83A1-F6EECF244321}">
                <p14:modId xmlns:p14="http://schemas.microsoft.com/office/powerpoint/2010/main" val="1778015338"/>
              </p:ext>
            </p:extLst>
          </p:nvPr>
        </p:nvGraphicFramePr>
        <p:xfrm>
          <a:off x="3241225" y="5899333"/>
          <a:ext cx="16256001" cy="3657600"/>
        </p:xfrm>
        <a:graphic>
          <a:graphicData uri="http://schemas.openxmlformats.org/drawingml/2006/table">
            <a:tbl>
              <a:tblPr firstRow="1" bandRow="1">
                <a:tableStyleId>{69C7853C-536D-4A76-A0AE-DD22124D55A5}</a:tableStyleId>
              </a:tblPr>
              <a:tblGrid>
                <a:gridCol w="5418667"/>
                <a:gridCol w="5418667"/>
                <a:gridCol w="5418667"/>
              </a:tblGrid>
              <a:tr h="370840">
                <a:tc>
                  <a:txBody>
                    <a:bodyPr/>
                    <a:lstStyle/>
                    <a:p>
                      <a:pPr algn="ctr"/>
                      <a:r>
                        <a:rPr lang="en-US" dirty="0">
                          <a:effectLst/>
                        </a:rPr>
                        <a:t>ENAME</a:t>
                      </a:r>
                    </a:p>
                  </a:txBody>
                  <a:tcPr anchor="ctr"/>
                </a:tc>
                <a:tc>
                  <a:txBody>
                    <a:bodyPr/>
                    <a:lstStyle/>
                    <a:p>
                      <a:pPr algn="ctr"/>
                      <a:r>
                        <a:rPr lang="en-US">
                          <a:effectLst/>
                        </a:rPr>
                        <a:t>SAL</a:t>
                      </a:r>
                    </a:p>
                  </a:txBody>
                  <a:tcPr anchor="ctr"/>
                </a:tc>
                <a:tc>
                  <a:txBody>
                    <a:bodyPr/>
                    <a:lstStyle/>
                    <a:p>
                      <a:pPr algn="ctr"/>
                      <a:r>
                        <a:rPr lang="en-US">
                          <a:effectLst/>
                        </a:rPr>
                        <a:t>DEPTNO</a:t>
                      </a:r>
                    </a:p>
                  </a:txBody>
                  <a:tcPr anchor="ctr"/>
                </a:tc>
              </a:tr>
              <a:tr h="370840">
                <a:tc>
                  <a:txBody>
                    <a:bodyPr/>
                    <a:lstStyle/>
                    <a:p>
                      <a:pPr algn="ctr"/>
                      <a:r>
                        <a:rPr lang="en-US" dirty="0">
                          <a:effectLst/>
                        </a:rPr>
                        <a:t>KING</a:t>
                      </a:r>
                    </a:p>
                  </a:txBody>
                  <a:tcPr anchor="ctr"/>
                </a:tc>
                <a:tc>
                  <a:txBody>
                    <a:bodyPr/>
                    <a:lstStyle/>
                    <a:p>
                      <a:pPr algn="ctr"/>
                      <a:r>
                        <a:rPr lang="en-US">
                          <a:effectLst/>
                        </a:rPr>
                        <a:t>5000</a:t>
                      </a:r>
                    </a:p>
                  </a:txBody>
                  <a:tcPr anchor="ctr"/>
                </a:tc>
                <a:tc>
                  <a:txBody>
                    <a:bodyPr/>
                    <a:lstStyle/>
                    <a:p>
                      <a:pPr algn="ctr"/>
                      <a:r>
                        <a:rPr lang="en-US">
                          <a:effectLst/>
                        </a:rPr>
                        <a:t>10</a:t>
                      </a:r>
                    </a:p>
                  </a:txBody>
                  <a:tcPr anchor="ctr"/>
                </a:tc>
              </a:tr>
              <a:tr h="370840">
                <a:tc>
                  <a:txBody>
                    <a:bodyPr/>
                    <a:lstStyle/>
                    <a:p>
                      <a:pPr algn="ctr"/>
                      <a:r>
                        <a:rPr lang="en-US">
                          <a:effectLst/>
                        </a:rPr>
                        <a:t>CLARK</a:t>
                      </a:r>
                    </a:p>
                  </a:txBody>
                  <a:tcPr anchor="ctr"/>
                </a:tc>
                <a:tc>
                  <a:txBody>
                    <a:bodyPr/>
                    <a:lstStyle/>
                    <a:p>
                      <a:pPr algn="ctr"/>
                      <a:r>
                        <a:rPr lang="en-US">
                          <a:effectLst/>
                        </a:rPr>
                        <a:t>2450</a:t>
                      </a:r>
                    </a:p>
                  </a:txBody>
                  <a:tcPr anchor="ctr"/>
                </a:tc>
                <a:tc>
                  <a:txBody>
                    <a:bodyPr/>
                    <a:lstStyle/>
                    <a:p>
                      <a:pPr algn="ctr"/>
                      <a:r>
                        <a:rPr lang="en-US">
                          <a:effectLst/>
                        </a:rPr>
                        <a:t>10</a:t>
                      </a:r>
                    </a:p>
                  </a:txBody>
                  <a:tcPr anchor="ctr"/>
                </a:tc>
              </a:tr>
              <a:tr h="370840">
                <a:tc>
                  <a:txBody>
                    <a:bodyPr/>
                    <a:lstStyle/>
                    <a:p>
                      <a:pPr algn="ctr"/>
                      <a:r>
                        <a:rPr lang="en-US">
                          <a:effectLst/>
                        </a:rPr>
                        <a:t>FORD</a:t>
                      </a:r>
                    </a:p>
                  </a:txBody>
                  <a:tcPr anchor="ctr"/>
                </a:tc>
                <a:tc>
                  <a:txBody>
                    <a:bodyPr/>
                    <a:lstStyle/>
                    <a:p>
                      <a:pPr algn="ctr"/>
                      <a:r>
                        <a:rPr lang="en-US">
                          <a:effectLst/>
                        </a:rPr>
                        <a:t>3000</a:t>
                      </a:r>
                    </a:p>
                  </a:txBody>
                  <a:tcPr anchor="ctr"/>
                </a:tc>
                <a:tc>
                  <a:txBody>
                    <a:bodyPr/>
                    <a:lstStyle/>
                    <a:p>
                      <a:pPr algn="ctr"/>
                      <a:r>
                        <a:rPr lang="en-US">
                          <a:effectLst/>
                        </a:rPr>
                        <a:t>20</a:t>
                      </a:r>
                    </a:p>
                  </a:txBody>
                  <a:tcPr anchor="ctr"/>
                </a:tc>
              </a:tr>
              <a:tr h="370840">
                <a:tc>
                  <a:txBody>
                    <a:bodyPr/>
                    <a:lstStyle/>
                    <a:p>
                      <a:pPr algn="ctr"/>
                      <a:r>
                        <a:rPr lang="en-US">
                          <a:effectLst/>
                        </a:rPr>
                        <a:t>SCOTT</a:t>
                      </a:r>
                    </a:p>
                  </a:txBody>
                  <a:tcPr anchor="ctr"/>
                </a:tc>
                <a:tc>
                  <a:txBody>
                    <a:bodyPr/>
                    <a:lstStyle/>
                    <a:p>
                      <a:pPr algn="ctr"/>
                      <a:r>
                        <a:rPr lang="en-US">
                          <a:effectLst/>
                        </a:rPr>
                        <a:t>3000</a:t>
                      </a:r>
                    </a:p>
                  </a:txBody>
                  <a:tcPr anchor="ctr"/>
                </a:tc>
                <a:tc>
                  <a:txBody>
                    <a:bodyPr/>
                    <a:lstStyle/>
                    <a:p>
                      <a:pPr algn="ctr"/>
                      <a:r>
                        <a:rPr lang="en-US">
                          <a:effectLst/>
                        </a:rPr>
                        <a:t>20</a:t>
                      </a:r>
                    </a:p>
                  </a:txBody>
                  <a:tcPr anchor="ctr"/>
                </a:tc>
              </a:tr>
              <a:tr h="370840">
                <a:tc>
                  <a:txBody>
                    <a:bodyPr/>
                    <a:lstStyle/>
                    <a:p>
                      <a:pPr algn="ctr"/>
                      <a:r>
                        <a:rPr lang="en-US">
                          <a:effectLst/>
                        </a:rPr>
                        <a:t>JONES</a:t>
                      </a:r>
                    </a:p>
                  </a:txBody>
                  <a:tcPr anchor="ctr"/>
                </a:tc>
                <a:tc>
                  <a:txBody>
                    <a:bodyPr/>
                    <a:lstStyle/>
                    <a:p>
                      <a:pPr algn="ctr"/>
                      <a:r>
                        <a:rPr lang="en-US">
                          <a:effectLst/>
                        </a:rPr>
                        <a:t>2975</a:t>
                      </a:r>
                    </a:p>
                  </a:txBody>
                  <a:tcPr anchor="ctr"/>
                </a:tc>
                <a:tc>
                  <a:txBody>
                    <a:bodyPr/>
                    <a:lstStyle/>
                    <a:p>
                      <a:pPr algn="ctr"/>
                      <a:r>
                        <a:rPr lang="en-US">
                          <a:effectLst/>
                        </a:rPr>
                        <a:t>20</a:t>
                      </a:r>
                    </a:p>
                  </a:txBody>
                  <a:tcPr anchor="ctr"/>
                </a:tc>
              </a:tr>
              <a:tr h="370840">
                <a:tc>
                  <a:txBody>
                    <a:bodyPr/>
                    <a:lstStyle/>
                    <a:p>
                      <a:pPr algn="ctr"/>
                      <a:r>
                        <a:rPr lang="en-US">
                          <a:effectLst/>
                        </a:rPr>
                        <a:t>SMITH</a:t>
                      </a:r>
                    </a:p>
                  </a:txBody>
                  <a:tcPr anchor="ctr"/>
                </a:tc>
                <a:tc>
                  <a:txBody>
                    <a:bodyPr/>
                    <a:lstStyle/>
                    <a:p>
                      <a:pPr algn="ctr"/>
                      <a:r>
                        <a:rPr lang="en-US">
                          <a:effectLst/>
                        </a:rPr>
                        <a:t>800</a:t>
                      </a:r>
                    </a:p>
                  </a:txBody>
                  <a:tcPr anchor="ctr"/>
                </a:tc>
                <a:tc>
                  <a:txBody>
                    <a:bodyPr/>
                    <a:lstStyle/>
                    <a:p>
                      <a:pPr algn="ctr"/>
                      <a:r>
                        <a:rPr lang="en-US">
                          <a:effectLst/>
                        </a:rPr>
                        <a:t>20</a:t>
                      </a:r>
                    </a:p>
                  </a:txBody>
                  <a:tcPr anchor="ctr"/>
                </a:tc>
              </a:tr>
              <a:tr h="370840">
                <a:tc>
                  <a:txBody>
                    <a:bodyPr/>
                    <a:lstStyle/>
                    <a:p>
                      <a:pPr algn="ctr"/>
                      <a:r>
                        <a:rPr lang="en-US">
                          <a:effectLst/>
                        </a:rPr>
                        <a:t>BLAKE</a:t>
                      </a:r>
                    </a:p>
                  </a:txBody>
                  <a:tcPr anchor="ctr"/>
                </a:tc>
                <a:tc>
                  <a:txBody>
                    <a:bodyPr/>
                    <a:lstStyle/>
                    <a:p>
                      <a:pPr algn="ctr"/>
                      <a:r>
                        <a:rPr lang="en-US">
                          <a:effectLst/>
                        </a:rPr>
                        <a:t>2850</a:t>
                      </a:r>
                    </a:p>
                  </a:txBody>
                  <a:tcPr anchor="ctr"/>
                </a:tc>
                <a:tc>
                  <a:txBody>
                    <a:bodyPr/>
                    <a:lstStyle/>
                    <a:p>
                      <a:pPr algn="ctr"/>
                      <a:r>
                        <a:rPr lang="en-US" dirty="0">
                          <a:effectLst/>
                        </a:rPr>
                        <a:t>30</a:t>
                      </a:r>
                    </a:p>
                  </a:txBody>
                  <a:tcPr anchor="ctr"/>
                </a:tc>
              </a:tr>
            </a:tbl>
          </a:graphicData>
        </a:graphic>
      </p:graphicFrame>
      <p:sp>
        <p:nvSpPr>
          <p:cNvPr id="11"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70014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4" name="Rectangle 3"/>
          <p:cNvSpPr/>
          <p:nvPr/>
        </p:nvSpPr>
        <p:spPr>
          <a:xfrm>
            <a:off x="2105891" y="1663776"/>
            <a:ext cx="19091563" cy="5016758"/>
          </a:xfrm>
          <a:prstGeom prst="rect">
            <a:avLst/>
          </a:prstGeom>
        </p:spPr>
        <p:txBody>
          <a:bodyPr wrap="square">
            <a:spAutoFit/>
          </a:bodyPr>
          <a:lstStyle/>
          <a:p>
            <a:pPr algn="l"/>
            <a:r>
              <a:rPr lang="en-US" sz="4000" u="sng" dirty="0">
                <a:latin typeface="Arial" panose="020B0604020202020204" pitchFamily="34" charset="0"/>
                <a:cs typeface="Arial" panose="020B0604020202020204" pitchFamily="34" charset="0"/>
              </a:rPr>
              <a:t>Using where clause in ORDER </a:t>
            </a:r>
            <a:r>
              <a:rPr lang="en-US" sz="4000" u="sng" dirty="0" smtClean="0">
                <a:latin typeface="Arial" panose="020B0604020202020204" pitchFamily="34" charset="0"/>
                <a:cs typeface="Arial" panose="020B0604020202020204" pitchFamily="34" charset="0"/>
              </a:rPr>
              <a:t>BY:</a:t>
            </a:r>
            <a:endParaRPr lang="en-US" sz="4000" u="sng" dirty="0">
              <a:latin typeface="Arial" panose="020B0604020202020204" pitchFamily="34" charset="0"/>
              <a:cs typeface="Arial" panose="020B0604020202020204" pitchFamily="34" charset="0"/>
            </a:endParaRPr>
          </a:p>
          <a:p>
            <a:pPr algn="l"/>
            <a:endParaRPr lang="en-US" sz="4000" b="0" dirty="0" smtClean="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b="0" dirty="0" smtClean="0"/>
              <a:t>We </a:t>
            </a:r>
            <a:r>
              <a:rPr lang="en-US" sz="4000" b="0" dirty="0"/>
              <a:t>can also</a:t>
            </a:r>
            <a:r>
              <a:rPr lang="en-US" sz="4000" i="1" dirty="0"/>
              <a:t> specify some conditions and filter the data by using where class and then sort the </a:t>
            </a:r>
            <a:r>
              <a:rPr lang="en-US" sz="4000" i="1" dirty="0" smtClean="0"/>
              <a:t>data.</a:t>
            </a:r>
          </a:p>
          <a:p>
            <a:pPr marL="571500" indent="-571500" algn="l">
              <a:buFont typeface="Wingdings" panose="05000000000000000000" pitchFamily="2" charset="2"/>
              <a:buChar char="Ø"/>
            </a:pPr>
            <a:endParaRPr lang="en-US" sz="4000" b="0" dirty="0"/>
          </a:p>
          <a:p>
            <a:pPr marL="571500" indent="-571500" algn="l">
              <a:buFont typeface="Wingdings" panose="05000000000000000000" pitchFamily="2" charset="2"/>
              <a:buChar char="Ø"/>
            </a:pPr>
            <a:r>
              <a:rPr lang="en-US" sz="4000" b="0" dirty="0"/>
              <a:t>Here first </a:t>
            </a:r>
            <a:r>
              <a:rPr lang="en-US" sz="4000" i="1" dirty="0"/>
              <a:t>where</a:t>
            </a:r>
            <a:r>
              <a:rPr lang="en-US" sz="4000" b="0" i="1" dirty="0"/>
              <a:t> </a:t>
            </a:r>
            <a:r>
              <a:rPr lang="en-US" sz="4000" b="0" dirty="0"/>
              <a:t>clause  is to be followed by</a:t>
            </a:r>
            <a:r>
              <a:rPr lang="en-US" sz="4000" i="1" dirty="0"/>
              <a:t> order by</a:t>
            </a:r>
            <a:r>
              <a:rPr lang="en-US" sz="4000" b="0" dirty="0"/>
              <a:t> class.</a:t>
            </a:r>
          </a:p>
          <a:p>
            <a:pPr algn="l"/>
            <a:r>
              <a:rPr lang="en-US" sz="4000" dirty="0"/>
              <a:t/>
            </a:r>
            <a:br>
              <a:rPr lang="en-US" sz="4000" dirty="0"/>
            </a:br>
            <a:endParaRPr lang="en-US" sz="4000" b="0" dirty="0">
              <a:latin typeface="Arial" panose="020B0604020202020204" pitchFamily="34" charset="0"/>
              <a:cs typeface="Arial" panose="020B0604020202020204" pitchFamily="34" charset="0"/>
            </a:endParaRPr>
          </a:p>
        </p:txBody>
      </p:sp>
      <p:sp>
        <p:nvSpPr>
          <p:cNvPr id="8"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94741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229533108"/>
              </p:ext>
            </p:extLst>
          </p:nvPr>
        </p:nvGraphicFramePr>
        <p:xfrm>
          <a:off x="3177309" y="3911285"/>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dirty="0">
                          <a:effectLst/>
                        </a:rPr>
                        <a:t>KING</a:t>
                      </a:r>
                    </a:p>
                  </a:txBody>
                  <a:tcPr anchor="ctr"/>
                </a:tc>
                <a:tc>
                  <a:txBody>
                    <a:bodyPr/>
                    <a:lstStyle/>
                    <a:p>
                      <a:pPr algn="ctr"/>
                      <a:r>
                        <a:rPr lang="en-US" dirty="0">
                          <a:effectLst/>
                        </a:rPr>
                        <a:t>PRESIDENT</a:t>
                      </a:r>
                    </a:p>
                  </a:txBody>
                  <a:tcPr anchor="ctr"/>
                </a:tc>
                <a:tc>
                  <a:txBody>
                    <a:bodyPr/>
                    <a:lstStyle/>
                    <a:p>
                      <a:pPr algn="ctr"/>
                      <a:r>
                        <a:rPr lang="en-US" dirty="0">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7698</a:t>
                      </a:r>
                    </a:p>
                  </a:txBody>
                  <a:tcPr anchor="ctr"/>
                </a:tc>
                <a:tc>
                  <a:txBody>
                    <a:bodyPr/>
                    <a:lstStyle/>
                    <a:p>
                      <a:pPr algn="ctr"/>
                      <a:r>
                        <a:rPr lang="en-US" dirty="0">
                          <a:effectLst/>
                        </a:rPr>
                        <a:t>BLAKE</a:t>
                      </a:r>
                    </a:p>
                  </a:txBody>
                  <a:tcPr anchor="ctr"/>
                </a:tc>
                <a:tc>
                  <a:txBody>
                    <a:bodyPr/>
                    <a:lstStyle/>
                    <a:p>
                      <a:pPr algn="ctr"/>
                      <a:r>
                        <a:rPr lang="en-US" dirty="0">
                          <a:effectLst/>
                        </a:rPr>
                        <a:t>MANAGER</a:t>
                      </a:r>
                    </a:p>
                  </a:txBody>
                  <a:tcPr anchor="ctr"/>
                </a:tc>
                <a:tc>
                  <a:txBody>
                    <a:bodyPr/>
                    <a:lstStyle/>
                    <a:p>
                      <a:pPr algn="ctr"/>
                      <a:r>
                        <a:rPr lang="en-US" dirty="0">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588626">
                <a:tc>
                  <a:txBody>
                    <a:bodyPr/>
                    <a:lstStyle/>
                    <a:p>
                      <a:pPr algn="ctr"/>
                      <a:r>
                        <a:rPr lang="en-US" dirty="0">
                          <a:effectLst/>
                        </a:rPr>
                        <a:t>7782</a:t>
                      </a:r>
                    </a:p>
                  </a:txBody>
                  <a:tcPr anchor="ctr"/>
                </a:tc>
                <a:tc>
                  <a:txBody>
                    <a:bodyPr/>
                    <a:lstStyle/>
                    <a:p>
                      <a:pPr algn="ctr"/>
                      <a:r>
                        <a:rPr lang="en-US" dirty="0">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7566</a:t>
                      </a:r>
                    </a:p>
                  </a:txBody>
                  <a:tcPr anchor="ctr"/>
                </a:tc>
                <a:tc>
                  <a:txBody>
                    <a:bodyPr/>
                    <a:lstStyle/>
                    <a:p>
                      <a:pPr algn="ctr"/>
                      <a:r>
                        <a:rPr lang="en-US" dirty="0">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7788</a:t>
                      </a:r>
                    </a:p>
                  </a:txBody>
                  <a:tcPr anchor="ctr"/>
                </a:tc>
                <a:tc>
                  <a:txBody>
                    <a:bodyPr/>
                    <a:lstStyle/>
                    <a:p>
                      <a:pPr algn="ctr"/>
                      <a:r>
                        <a:rPr lang="en-US" dirty="0">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7902</a:t>
                      </a:r>
                    </a:p>
                  </a:txBody>
                  <a:tcPr anchor="ctr"/>
                </a:tc>
                <a:tc>
                  <a:txBody>
                    <a:bodyPr/>
                    <a:lstStyle/>
                    <a:p>
                      <a:pPr algn="ctr"/>
                      <a:r>
                        <a:rPr lang="en-US" dirty="0">
                          <a:effectLst/>
                        </a:rPr>
                        <a:t>FORD</a:t>
                      </a:r>
                    </a:p>
                  </a:txBody>
                  <a:tcPr anchor="ctr"/>
                </a:tc>
                <a:tc>
                  <a:txBody>
                    <a:bodyPr/>
                    <a:lstStyle/>
                    <a:p>
                      <a:pPr algn="ctr"/>
                      <a:r>
                        <a:rPr lang="en-US" dirty="0">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7369</a:t>
                      </a:r>
                    </a:p>
                  </a:txBody>
                  <a:tcPr anchor="ctr"/>
                </a:tc>
                <a:tc>
                  <a:txBody>
                    <a:bodyPr/>
                    <a:lstStyle/>
                    <a:p>
                      <a:pPr algn="ctr"/>
                      <a:r>
                        <a:rPr lang="en-US" dirty="0">
                          <a:effectLst/>
                        </a:rPr>
                        <a:t>SMITH</a:t>
                      </a:r>
                    </a:p>
                  </a:txBody>
                  <a:tcPr anchor="ctr"/>
                </a:tc>
                <a:tc>
                  <a:txBody>
                    <a:bodyPr/>
                    <a:lstStyle/>
                    <a:p>
                      <a:pPr algn="ctr"/>
                      <a:r>
                        <a:rPr lang="en-US">
                          <a:effectLst/>
                        </a:rPr>
                        <a:t>CLERK</a:t>
                      </a:r>
                    </a:p>
                  </a:txBody>
                  <a:tcPr anchor="ctr"/>
                </a:tc>
                <a:tc>
                  <a:txBody>
                    <a:bodyPr/>
                    <a:lstStyle/>
                    <a:p>
                      <a:pPr algn="ctr"/>
                      <a:r>
                        <a:rPr lang="en-US" dirty="0">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7" name="Rectangle 6"/>
          <p:cNvSpPr/>
          <p:nvPr/>
        </p:nvSpPr>
        <p:spPr>
          <a:xfrm>
            <a:off x="2105891" y="11037149"/>
            <a:ext cx="12192000" cy="1477328"/>
          </a:xfrm>
          <a:prstGeom prst="rect">
            <a:avLst/>
          </a:prstGeom>
        </p:spPr>
        <p:txBody>
          <a:bodyPr>
            <a:spAutoFit/>
          </a:bodyPr>
          <a:lstStyle/>
          <a:p>
            <a:pPr algn="l"/>
            <a:r>
              <a:rPr lang="en-US" dirty="0" smtClean="0"/>
              <a:t>SELECT </a:t>
            </a:r>
            <a:r>
              <a:rPr lang="en-US" dirty="0" err="1" smtClean="0"/>
              <a:t>ename,sal,job</a:t>
            </a:r>
            <a:r>
              <a:rPr lang="en-US" dirty="0" smtClean="0"/>
              <a:t> </a:t>
            </a:r>
            <a:r>
              <a:rPr lang="en-US" dirty="0"/>
              <a:t>from </a:t>
            </a:r>
            <a:r>
              <a:rPr lang="en-US" dirty="0" smtClean="0"/>
              <a:t>employee </a:t>
            </a:r>
          </a:p>
          <a:p>
            <a:pPr algn="l"/>
            <a:r>
              <a:rPr lang="en-US" dirty="0" smtClean="0"/>
              <a:t>WHERE job=‘MANAGER’</a:t>
            </a:r>
            <a:endParaRPr lang="en-US" dirty="0"/>
          </a:p>
          <a:p>
            <a:pPr algn="l"/>
            <a:r>
              <a:rPr lang="en-US" dirty="0"/>
              <a:t>ORDER BY </a:t>
            </a:r>
            <a:r>
              <a:rPr lang="en-US" dirty="0" err="1" smtClean="0"/>
              <a:t>sal</a:t>
            </a:r>
            <a:r>
              <a:rPr lang="en-US" dirty="0" smtClean="0"/>
              <a:t> DESC</a:t>
            </a:r>
            <a:r>
              <a:rPr lang="en-US" dirty="0"/>
              <a:t>;</a:t>
            </a:r>
          </a:p>
        </p:txBody>
      </p:sp>
      <p:graphicFrame>
        <p:nvGraphicFramePr>
          <p:cNvPr id="9" name="Table 8"/>
          <p:cNvGraphicFramePr>
            <a:graphicFrameLocks noGrp="1"/>
          </p:cNvGraphicFramePr>
          <p:nvPr>
            <p:extLst>
              <p:ext uri="{D42A27DB-BD31-4B8C-83A1-F6EECF244321}">
                <p14:modId xmlns:p14="http://schemas.microsoft.com/office/powerpoint/2010/main" val="2867184624"/>
              </p:ext>
            </p:extLst>
          </p:nvPr>
        </p:nvGraphicFramePr>
        <p:xfrm>
          <a:off x="3241225" y="5899333"/>
          <a:ext cx="16256001" cy="1828800"/>
        </p:xfrm>
        <a:graphic>
          <a:graphicData uri="http://schemas.openxmlformats.org/drawingml/2006/table">
            <a:tbl>
              <a:tblPr firstRow="1" bandRow="1">
                <a:tableStyleId>{69C7853C-536D-4A76-A0AE-DD22124D55A5}</a:tableStyleId>
              </a:tblPr>
              <a:tblGrid>
                <a:gridCol w="5418667"/>
                <a:gridCol w="5418667"/>
                <a:gridCol w="5418667"/>
              </a:tblGrid>
              <a:tr h="370840">
                <a:tc>
                  <a:txBody>
                    <a:bodyPr/>
                    <a:lstStyle/>
                    <a:p>
                      <a:pPr algn="ctr"/>
                      <a:r>
                        <a:rPr lang="en-US" dirty="0">
                          <a:effectLst/>
                        </a:rPr>
                        <a:t>NAME</a:t>
                      </a:r>
                    </a:p>
                  </a:txBody>
                  <a:tcPr anchor="ctr"/>
                </a:tc>
                <a:tc>
                  <a:txBody>
                    <a:bodyPr/>
                    <a:lstStyle/>
                    <a:p>
                      <a:pPr algn="ctr"/>
                      <a:r>
                        <a:rPr lang="en-US">
                          <a:effectLst/>
                        </a:rPr>
                        <a:t>JOB</a:t>
                      </a:r>
                    </a:p>
                  </a:txBody>
                  <a:tcPr anchor="ctr"/>
                </a:tc>
                <a:tc>
                  <a:txBody>
                    <a:bodyPr/>
                    <a:lstStyle/>
                    <a:p>
                      <a:pPr algn="ctr"/>
                      <a:r>
                        <a:rPr lang="en-US">
                          <a:effectLst/>
                        </a:rPr>
                        <a:t>SAL</a:t>
                      </a:r>
                    </a:p>
                  </a:txBody>
                  <a:tcPr anchor="ctr"/>
                </a:tc>
              </a:tr>
              <a:tr h="370840">
                <a:tc>
                  <a:txBody>
                    <a:bodyPr/>
                    <a:lstStyle/>
                    <a:p>
                      <a:pPr algn="ctr"/>
                      <a:r>
                        <a:rPr lang="en-US">
                          <a:effectLst/>
                        </a:rPr>
                        <a:t>JONES</a:t>
                      </a:r>
                    </a:p>
                  </a:txBody>
                  <a:tcPr anchor="ctr"/>
                </a:tc>
                <a:tc>
                  <a:txBody>
                    <a:bodyPr/>
                    <a:lstStyle/>
                    <a:p>
                      <a:pPr algn="ctr"/>
                      <a:r>
                        <a:rPr lang="en-US">
                          <a:effectLst/>
                        </a:rPr>
                        <a:t>MANAGER</a:t>
                      </a:r>
                    </a:p>
                  </a:txBody>
                  <a:tcPr anchor="ctr"/>
                </a:tc>
                <a:tc>
                  <a:txBody>
                    <a:bodyPr/>
                    <a:lstStyle/>
                    <a:p>
                      <a:pPr algn="ctr"/>
                      <a:r>
                        <a:rPr lang="en-US">
                          <a:effectLst/>
                        </a:rPr>
                        <a:t>2975</a:t>
                      </a:r>
                    </a:p>
                  </a:txBody>
                  <a:tcPr anchor="ctr"/>
                </a:tc>
              </a:tr>
              <a:tr h="370840">
                <a:tc>
                  <a:txBody>
                    <a:bodyPr/>
                    <a:lstStyle/>
                    <a:p>
                      <a:pPr algn="ctr"/>
                      <a:r>
                        <a:rPr lang="en-US">
                          <a:effectLst/>
                        </a:rPr>
                        <a:t>BLAKE</a:t>
                      </a:r>
                    </a:p>
                  </a:txBody>
                  <a:tcPr anchor="ctr"/>
                </a:tc>
                <a:tc>
                  <a:txBody>
                    <a:bodyPr/>
                    <a:lstStyle/>
                    <a:p>
                      <a:pPr algn="ctr"/>
                      <a:r>
                        <a:rPr lang="en-US">
                          <a:effectLst/>
                        </a:rPr>
                        <a:t>MANAGER</a:t>
                      </a:r>
                    </a:p>
                  </a:txBody>
                  <a:tcPr anchor="ctr"/>
                </a:tc>
                <a:tc>
                  <a:txBody>
                    <a:bodyPr/>
                    <a:lstStyle/>
                    <a:p>
                      <a:pPr algn="ctr"/>
                      <a:r>
                        <a:rPr lang="en-US">
                          <a:effectLst/>
                        </a:rPr>
                        <a:t>2850</a:t>
                      </a:r>
                    </a:p>
                  </a:txBody>
                  <a:tcPr anchor="ctr"/>
                </a:tc>
              </a:tr>
              <a:tr h="370840">
                <a:tc>
                  <a:txBody>
                    <a:bodyPr/>
                    <a:lstStyle/>
                    <a:p>
                      <a:pPr algn="ctr"/>
                      <a:r>
                        <a:rPr lang="en-US">
                          <a:effectLst/>
                        </a:rPr>
                        <a:t>CLARK</a:t>
                      </a:r>
                    </a:p>
                  </a:txBody>
                  <a:tcPr anchor="ctr"/>
                </a:tc>
                <a:tc>
                  <a:txBody>
                    <a:bodyPr/>
                    <a:lstStyle/>
                    <a:p>
                      <a:pPr algn="ctr"/>
                      <a:r>
                        <a:rPr lang="en-US">
                          <a:effectLst/>
                        </a:rPr>
                        <a:t>MANAGER</a:t>
                      </a:r>
                    </a:p>
                  </a:txBody>
                  <a:tcPr anchor="ctr"/>
                </a:tc>
                <a:tc>
                  <a:txBody>
                    <a:bodyPr/>
                    <a:lstStyle/>
                    <a:p>
                      <a:pPr algn="ctr"/>
                      <a:r>
                        <a:rPr lang="en-US" dirty="0">
                          <a:effectLst/>
                        </a:rPr>
                        <a:t>2450</a:t>
                      </a:r>
                    </a:p>
                  </a:txBody>
                  <a:tcPr anchor="ctr"/>
                </a:tc>
              </a:tr>
            </a:tbl>
          </a:graphicData>
        </a:graphic>
      </p:graphicFrame>
      <p:sp>
        <p:nvSpPr>
          <p:cNvPr id="3" name="Rectangle 2"/>
          <p:cNvSpPr/>
          <p:nvPr/>
        </p:nvSpPr>
        <p:spPr>
          <a:xfrm>
            <a:off x="2105891" y="1497518"/>
            <a:ext cx="18398836" cy="1323439"/>
          </a:xfrm>
          <a:prstGeom prst="rect">
            <a:avLst/>
          </a:prstGeom>
        </p:spPr>
        <p:txBody>
          <a:bodyPr wrap="square">
            <a:spAutoFit/>
          </a:bodyPr>
          <a:lstStyle/>
          <a:p>
            <a:pPr algn="l"/>
            <a:r>
              <a:rPr lang="en-US" sz="4000" dirty="0">
                <a:solidFill>
                  <a:schemeClr val="tx1"/>
                </a:solidFill>
                <a:latin typeface="Arial" panose="020B0604020202020204" pitchFamily="34" charset="0"/>
                <a:cs typeface="Arial" panose="020B0604020202020204" pitchFamily="34" charset="0"/>
              </a:rPr>
              <a:t>Display the names, </a:t>
            </a:r>
            <a:r>
              <a:rPr lang="en-US" sz="4000" dirty="0" err="1">
                <a:solidFill>
                  <a:schemeClr val="tx1"/>
                </a:solidFill>
                <a:latin typeface="Arial" panose="020B0604020202020204" pitchFamily="34" charset="0"/>
                <a:cs typeface="Arial" panose="020B0604020202020204" pitchFamily="34" charset="0"/>
              </a:rPr>
              <a:t>sal</a:t>
            </a:r>
            <a:r>
              <a:rPr lang="en-US" sz="4000" dirty="0">
                <a:solidFill>
                  <a:schemeClr val="tx1"/>
                </a:solidFill>
                <a:latin typeface="Arial" panose="020B0604020202020204" pitchFamily="34" charset="0"/>
                <a:cs typeface="Arial" panose="020B0604020202020204" pitchFamily="34" charset="0"/>
              </a:rPr>
              <a:t>, jobs of employees who are working as a manager in highest to lowest order</a:t>
            </a:r>
          </a:p>
        </p:txBody>
      </p:sp>
      <p:sp>
        <p:nvSpPr>
          <p:cNvPr id="10"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29727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3266556229"/>
              </p:ext>
            </p:extLst>
          </p:nvPr>
        </p:nvGraphicFramePr>
        <p:xfrm>
          <a:off x="3177308" y="5188215"/>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dirty="0">
                          <a:effectLst/>
                        </a:rPr>
                        <a:t>KING</a:t>
                      </a:r>
                    </a:p>
                  </a:txBody>
                  <a:tcPr anchor="ctr"/>
                </a:tc>
                <a:tc>
                  <a:txBody>
                    <a:bodyPr/>
                    <a:lstStyle/>
                    <a:p>
                      <a:pPr algn="ctr"/>
                      <a:r>
                        <a:rPr lang="en-US" dirty="0">
                          <a:effectLst/>
                        </a:rPr>
                        <a:t>PRESIDENT</a:t>
                      </a:r>
                    </a:p>
                  </a:txBody>
                  <a:tcPr anchor="ctr"/>
                </a:tc>
                <a:tc>
                  <a:txBody>
                    <a:bodyPr/>
                    <a:lstStyle/>
                    <a:p>
                      <a:pPr algn="ctr"/>
                      <a:r>
                        <a:rPr lang="en-US" dirty="0">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7698</a:t>
                      </a:r>
                    </a:p>
                  </a:txBody>
                  <a:tcPr anchor="ctr"/>
                </a:tc>
                <a:tc>
                  <a:txBody>
                    <a:bodyPr/>
                    <a:lstStyle/>
                    <a:p>
                      <a:pPr algn="ctr"/>
                      <a:r>
                        <a:rPr lang="en-US" dirty="0">
                          <a:effectLst/>
                        </a:rPr>
                        <a:t>BLAKE</a:t>
                      </a:r>
                    </a:p>
                  </a:txBody>
                  <a:tcPr anchor="ctr"/>
                </a:tc>
                <a:tc>
                  <a:txBody>
                    <a:bodyPr/>
                    <a:lstStyle/>
                    <a:p>
                      <a:pPr algn="ctr"/>
                      <a:r>
                        <a:rPr lang="en-US" dirty="0">
                          <a:effectLst/>
                        </a:rPr>
                        <a:t>MANAGER</a:t>
                      </a:r>
                    </a:p>
                  </a:txBody>
                  <a:tcPr anchor="ctr"/>
                </a:tc>
                <a:tc>
                  <a:txBody>
                    <a:bodyPr/>
                    <a:lstStyle/>
                    <a:p>
                      <a:pPr algn="ctr"/>
                      <a:r>
                        <a:rPr lang="en-US" dirty="0">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588626">
                <a:tc>
                  <a:txBody>
                    <a:bodyPr/>
                    <a:lstStyle/>
                    <a:p>
                      <a:pPr algn="ctr"/>
                      <a:r>
                        <a:rPr lang="en-US" dirty="0">
                          <a:effectLst/>
                        </a:rPr>
                        <a:t>7782</a:t>
                      </a:r>
                    </a:p>
                  </a:txBody>
                  <a:tcPr anchor="ctr"/>
                </a:tc>
                <a:tc>
                  <a:txBody>
                    <a:bodyPr/>
                    <a:lstStyle/>
                    <a:p>
                      <a:pPr algn="ctr"/>
                      <a:r>
                        <a:rPr lang="en-US" dirty="0">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7566</a:t>
                      </a:r>
                    </a:p>
                  </a:txBody>
                  <a:tcPr anchor="ctr"/>
                </a:tc>
                <a:tc>
                  <a:txBody>
                    <a:bodyPr/>
                    <a:lstStyle/>
                    <a:p>
                      <a:pPr algn="ctr"/>
                      <a:r>
                        <a:rPr lang="en-US" dirty="0">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7788</a:t>
                      </a:r>
                    </a:p>
                  </a:txBody>
                  <a:tcPr anchor="ctr"/>
                </a:tc>
                <a:tc>
                  <a:txBody>
                    <a:bodyPr/>
                    <a:lstStyle/>
                    <a:p>
                      <a:pPr algn="ctr"/>
                      <a:r>
                        <a:rPr lang="en-US" dirty="0">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7902</a:t>
                      </a:r>
                    </a:p>
                  </a:txBody>
                  <a:tcPr anchor="ctr"/>
                </a:tc>
                <a:tc>
                  <a:txBody>
                    <a:bodyPr/>
                    <a:lstStyle/>
                    <a:p>
                      <a:pPr algn="ctr"/>
                      <a:r>
                        <a:rPr lang="en-US" dirty="0">
                          <a:effectLst/>
                        </a:rPr>
                        <a:t>FORD</a:t>
                      </a:r>
                    </a:p>
                  </a:txBody>
                  <a:tcPr anchor="ctr"/>
                </a:tc>
                <a:tc>
                  <a:txBody>
                    <a:bodyPr/>
                    <a:lstStyle/>
                    <a:p>
                      <a:pPr algn="ctr"/>
                      <a:r>
                        <a:rPr lang="en-US" dirty="0">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7369</a:t>
                      </a:r>
                    </a:p>
                  </a:txBody>
                  <a:tcPr anchor="ctr"/>
                </a:tc>
                <a:tc>
                  <a:txBody>
                    <a:bodyPr/>
                    <a:lstStyle/>
                    <a:p>
                      <a:pPr algn="ctr"/>
                      <a:r>
                        <a:rPr lang="en-US" dirty="0">
                          <a:effectLst/>
                        </a:rPr>
                        <a:t>SMITH</a:t>
                      </a:r>
                    </a:p>
                  </a:txBody>
                  <a:tcPr anchor="ctr"/>
                </a:tc>
                <a:tc>
                  <a:txBody>
                    <a:bodyPr/>
                    <a:lstStyle/>
                    <a:p>
                      <a:pPr algn="ctr"/>
                      <a:r>
                        <a:rPr lang="en-US">
                          <a:effectLst/>
                        </a:rPr>
                        <a:t>CLERK</a:t>
                      </a:r>
                    </a:p>
                  </a:txBody>
                  <a:tcPr anchor="ctr"/>
                </a:tc>
                <a:tc>
                  <a:txBody>
                    <a:bodyPr/>
                    <a:lstStyle/>
                    <a:p>
                      <a:pPr algn="ctr"/>
                      <a:r>
                        <a:rPr lang="en-US" dirty="0">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7" name="Rectangle 6"/>
          <p:cNvSpPr/>
          <p:nvPr/>
        </p:nvSpPr>
        <p:spPr>
          <a:xfrm>
            <a:off x="2105891" y="11037149"/>
            <a:ext cx="12192000" cy="1477328"/>
          </a:xfrm>
          <a:prstGeom prst="rect">
            <a:avLst/>
          </a:prstGeom>
        </p:spPr>
        <p:txBody>
          <a:bodyPr>
            <a:spAutoFit/>
          </a:bodyPr>
          <a:lstStyle/>
          <a:p>
            <a:pPr algn="l"/>
            <a:r>
              <a:rPr lang="en-US" dirty="0"/>
              <a:t>select </a:t>
            </a:r>
            <a:r>
              <a:rPr lang="en-US" dirty="0" err="1"/>
              <a:t>ename</a:t>
            </a:r>
            <a:r>
              <a:rPr lang="en-US" dirty="0"/>
              <a:t>, </a:t>
            </a:r>
            <a:r>
              <a:rPr lang="en-US" dirty="0" err="1"/>
              <a:t>sal</a:t>
            </a:r>
            <a:r>
              <a:rPr lang="en-US" dirty="0"/>
              <a:t>, job</a:t>
            </a:r>
          </a:p>
          <a:p>
            <a:pPr algn="l"/>
            <a:r>
              <a:rPr lang="en-US" dirty="0"/>
              <a:t>from </a:t>
            </a:r>
            <a:r>
              <a:rPr lang="en-US" dirty="0" err="1"/>
              <a:t>emp</a:t>
            </a:r>
            <a:endParaRPr lang="en-US" dirty="0"/>
          </a:p>
          <a:p>
            <a:pPr algn="l"/>
            <a:r>
              <a:rPr lang="en-US" dirty="0"/>
              <a:t>order by 2 DESC;</a:t>
            </a:r>
          </a:p>
        </p:txBody>
      </p:sp>
      <p:graphicFrame>
        <p:nvGraphicFramePr>
          <p:cNvPr id="9" name="Table 8"/>
          <p:cNvGraphicFramePr>
            <a:graphicFrameLocks noGrp="1"/>
          </p:cNvGraphicFramePr>
          <p:nvPr>
            <p:extLst>
              <p:ext uri="{D42A27DB-BD31-4B8C-83A1-F6EECF244321}">
                <p14:modId xmlns:p14="http://schemas.microsoft.com/office/powerpoint/2010/main" val="2408606905"/>
              </p:ext>
            </p:extLst>
          </p:nvPr>
        </p:nvGraphicFramePr>
        <p:xfrm>
          <a:off x="3241225" y="6528510"/>
          <a:ext cx="16256001" cy="1828800"/>
        </p:xfrm>
        <a:graphic>
          <a:graphicData uri="http://schemas.openxmlformats.org/drawingml/2006/table">
            <a:tbl>
              <a:tblPr firstRow="1" bandRow="1">
                <a:tableStyleId>{69C7853C-536D-4A76-A0AE-DD22124D55A5}</a:tableStyleId>
              </a:tblPr>
              <a:tblGrid>
                <a:gridCol w="5418667"/>
                <a:gridCol w="5418667"/>
                <a:gridCol w="5418667"/>
              </a:tblGrid>
              <a:tr h="370840">
                <a:tc>
                  <a:txBody>
                    <a:bodyPr/>
                    <a:lstStyle/>
                    <a:p>
                      <a:pPr algn="ctr"/>
                      <a:r>
                        <a:rPr lang="en-US" dirty="0">
                          <a:effectLst/>
                        </a:rPr>
                        <a:t>NAME</a:t>
                      </a:r>
                    </a:p>
                  </a:txBody>
                  <a:tcPr anchor="ctr"/>
                </a:tc>
                <a:tc>
                  <a:txBody>
                    <a:bodyPr/>
                    <a:lstStyle/>
                    <a:p>
                      <a:pPr algn="ctr"/>
                      <a:r>
                        <a:rPr lang="en-US">
                          <a:effectLst/>
                        </a:rPr>
                        <a:t>JOB</a:t>
                      </a:r>
                    </a:p>
                  </a:txBody>
                  <a:tcPr anchor="ctr"/>
                </a:tc>
                <a:tc>
                  <a:txBody>
                    <a:bodyPr/>
                    <a:lstStyle/>
                    <a:p>
                      <a:pPr algn="ctr"/>
                      <a:r>
                        <a:rPr lang="en-US">
                          <a:effectLst/>
                        </a:rPr>
                        <a:t>SAL</a:t>
                      </a:r>
                    </a:p>
                  </a:txBody>
                  <a:tcPr anchor="ctr"/>
                </a:tc>
              </a:tr>
              <a:tr h="370840">
                <a:tc>
                  <a:txBody>
                    <a:bodyPr/>
                    <a:lstStyle/>
                    <a:p>
                      <a:pPr algn="ctr"/>
                      <a:r>
                        <a:rPr lang="en-US" dirty="0">
                          <a:effectLst/>
                        </a:rPr>
                        <a:t>JONES</a:t>
                      </a:r>
                    </a:p>
                  </a:txBody>
                  <a:tcPr anchor="ctr"/>
                </a:tc>
                <a:tc>
                  <a:txBody>
                    <a:bodyPr/>
                    <a:lstStyle/>
                    <a:p>
                      <a:pPr algn="ctr"/>
                      <a:r>
                        <a:rPr lang="en-US">
                          <a:effectLst/>
                        </a:rPr>
                        <a:t>MANAGER</a:t>
                      </a:r>
                    </a:p>
                  </a:txBody>
                  <a:tcPr anchor="ctr"/>
                </a:tc>
                <a:tc>
                  <a:txBody>
                    <a:bodyPr/>
                    <a:lstStyle/>
                    <a:p>
                      <a:pPr algn="ctr"/>
                      <a:r>
                        <a:rPr lang="en-US">
                          <a:effectLst/>
                        </a:rPr>
                        <a:t>2975</a:t>
                      </a:r>
                    </a:p>
                  </a:txBody>
                  <a:tcPr anchor="ctr"/>
                </a:tc>
              </a:tr>
              <a:tr h="370840">
                <a:tc>
                  <a:txBody>
                    <a:bodyPr/>
                    <a:lstStyle/>
                    <a:p>
                      <a:pPr algn="ctr"/>
                      <a:r>
                        <a:rPr lang="en-US">
                          <a:effectLst/>
                        </a:rPr>
                        <a:t>BLAKE</a:t>
                      </a:r>
                    </a:p>
                  </a:txBody>
                  <a:tcPr anchor="ctr"/>
                </a:tc>
                <a:tc>
                  <a:txBody>
                    <a:bodyPr/>
                    <a:lstStyle/>
                    <a:p>
                      <a:pPr algn="ctr"/>
                      <a:r>
                        <a:rPr lang="en-US">
                          <a:effectLst/>
                        </a:rPr>
                        <a:t>MANAGER</a:t>
                      </a:r>
                    </a:p>
                  </a:txBody>
                  <a:tcPr anchor="ctr"/>
                </a:tc>
                <a:tc>
                  <a:txBody>
                    <a:bodyPr/>
                    <a:lstStyle/>
                    <a:p>
                      <a:pPr algn="ctr"/>
                      <a:r>
                        <a:rPr lang="en-US">
                          <a:effectLst/>
                        </a:rPr>
                        <a:t>2850</a:t>
                      </a:r>
                    </a:p>
                  </a:txBody>
                  <a:tcPr anchor="ctr"/>
                </a:tc>
              </a:tr>
              <a:tr h="370840">
                <a:tc>
                  <a:txBody>
                    <a:bodyPr/>
                    <a:lstStyle/>
                    <a:p>
                      <a:pPr algn="ctr"/>
                      <a:r>
                        <a:rPr lang="en-US">
                          <a:effectLst/>
                        </a:rPr>
                        <a:t>CLARK</a:t>
                      </a:r>
                    </a:p>
                  </a:txBody>
                  <a:tcPr anchor="ctr"/>
                </a:tc>
                <a:tc>
                  <a:txBody>
                    <a:bodyPr/>
                    <a:lstStyle/>
                    <a:p>
                      <a:pPr algn="ctr"/>
                      <a:r>
                        <a:rPr lang="en-US">
                          <a:effectLst/>
                        </a:rPr>
                        <a:t>MANAGER</a:t>
                      </a:r>
                    </a:p>
                  </a:txBody>
                  <a:tcPr anchor="ctr"/>
                </a:tc>
                <a:tc>
                  <a:txBody>
                    <a:bodyPr/>
                    <a:lstStyle/>
                    <a:p>
                      <a:pPr algn="ctr"/>
                      <a:r>
                        <a:rPr lang="en-US" dirty="0">
                          <a:effectLst/>
                        </a:rPr>
                        <a:t>2450</a:t>
                      </a:r>
                    </a:p>
                  </a:txBody>
                  <a:tcPr anchor="ctr"/>
                </a:tc>
              </a:tr>
            </a:tbl>
          </a:graphicData>
        </a:graphic>
      </p:graphicFrame>
      <p:sp>
        <p:nvSpPr>
          <p:cNvPr id="3" name="Rectangle 2"/>
          <p:cNvSpPr/>
          <p:nvPr/>
        </p:nvSpPr>
        <p:spPr>
          <a:xfrm>
            <a:off x="2105891" y="1497518"/>
            <a:ext cx="18398836" cy="4401205"/>
          </a:xfrm>
          <a:prstGeom prst="rect">
            <a:avLst/>
          </a:prstGeom>
        </p:spPr>
        <p:txBody>
          <a:bodyPr wrap="square">
            <a:spAutoFit/>
          </a:bodyPr>
          <a:lstStyle/>
          <a:p>
            <a:pPr algn="l"/>
            <a:r>
              <a:rPr lang="en-US" sz="4000" u="sng" dirty="0">
                <a:latin typeface="Arial" panose="020B0604020202020204" pitchFamily="34" charset="0"/>
                <a:cs typeface="Arial" panose="020B0604020202020204" pitchFamily="34" charset="0"/>
              </a:rPr>
              <a:t>Specifying column numbers in order </a:t>
            </a:r>
            <a:r>
              <a:rPr lang="en-US" sz="4000" u="sng" dirty="0" smtClean="0">
                <a:latin typeface="Arial" panose="020B0604020202020204" pitchFamily="34" charset="0"/>
                <a:cs typeface="Arial" panose="020B0604020202020204" pitchFamily="34" charset="0"/>
              </a:rPr>
              <a:t>by:</a:t>
            </a:r>
            <a:endParaRPr lang="en-US" sz="4000" u="sng" dirty="0">
              <a:latin typeface="Arial" panose="020B0604020202020204" pitchFamily="34" charset="0"/>
              <a:cs typeface="Arial" panose="020B0604020202020204" pitchFamily="34" charset="0"/>
            </a:endParaRPr>
          </a:p>
          <a:p>
            <a:pPr algn="l"/>
            <a:r>
              <a:rPr lang="en-US" sz="4000" u="sng" dirty="0">
                <a:latin typeface="Arial" panose="020B0604020202020204" pitchFamily="34" charset="0"/>
                <a:cs typeface="Arial" panose="020B0604020202020204" pitchFamily="34" charset="0"/>
              </a:rPr>
              <a:t/>
            </a:r>
            <a:br>
              <a:rPr lang="en-US" sz="4000" u="sng" dirty="0">
                <a:latin typeface="Arial" panose="020B0604020202020204" pitchFamily="34" charset="0"/>
                <a:cs typeface="Arial" panose="020B0604020202020204" pitchFamily="34" charset="0"/>
              </a:rPr>
            </a:br>
            <a:r>
              <a:rPr lang="en-US" sz="4000" b="0" dirty="0"/>
              <a:t>Instead of column names, </a:t>
            </a:r>
            <a:r>
              <a:rPr lang="en-US" sz="4000" i="1" dirty="0"/>
              <a:t>you can also use the position number of columns are specified in the select </a:t>
            </a:r>
            <a:r>
              <a:rPr lang="en-US" sz="4000" i="1" dirty="0" smtClean="0"/>
              <a:t>statement.</a:t>
            </a:r>
          </a:p>
          <a:p>
            <a:pPr algn="l"/>
            <a:endParaRPr lang="en-US" sz="4000" b="0" dirty="0"/>
          </a:p>
          <a:p>
            <a:r>
              <a:rPr lang="en-US" sz="4000" dirty="0"/>
              <a:t/>
            </a:r>
            <a:br>
              <a:rPr lang="en-US" sz="4000" dirty="0"/>
            </a:br>
            <a:endParaRPr lang="en-US" sz="4000" u="sng" dirty="0">
              <a:solidFill>
                <a:schemeClr val="tx1"/>
              </a:solidFill>
              <a:latin typeface="Arial" panose="020B0604020202020204" pitchFamily="34" charset="0"/>
              <a:cs typeface="Arial" panose="020B0604020202020204" pitchFamily="34" charset="0"/>
            </a:endParaRPr>
          </a:p>
        </p:txBody>
      </p:sp>
      <p:sp>
        <p:nvSpPr>
          <p:cNvPr id="10"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5737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6"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78182" y="1805366"/>
            <a:ext cx="19507200" cy="3170099"/>
          </a:xfrm>
          <a:prstGeom prst="rect">
            <a:avLst/>
          </a:prstGeom>
        </p:spPr>
        <p:txBody>
          <a:bodyPr wrap="square">
            <a:spAutoFit/>
          </a:bodyPr>
          <a:lstStyle/>
          <a:p>
            <a:pPr marL="571500" lvl="0" indent="-571500" algn="l" defTabSz="914400" eaLnBrk="0" fontAlgn="base">
              <a:spcBef>
                <a:spcPct val="0"/>
              </a:spcBef>
              <a:spcAft>
                <a:spcPct val="0"/>
              </a:spcAft>
              <a:buFont typeface="Wingdings" panose="05000000000000000000" pitchFamily="2" charset="2"/>
              <a:buChar char="Ø"/>
            </a:pPr>
            <a:r>
              <a:rPr lang="en-US" altLang="en-US" sz="4000" b="0" dirty="0" smtClean="0">
                <a:solidFill>
                  <a:schemeClr val="tx1"/>
                </a:solidFill>
                <a:latin typeface="Arial" panose="020B0604020202020204" pitchFamily="34" charset="0"/>
                <a:cs typeface="Arial" panose="020B0604020202020204" pitchFamily="34" charset="0"/>
              </a:rPr>
              <a:t>Group </a:t>
            </a:r>
            <a:r>
              <a:rPr lang="en-US" altLang="en-US" sz="4000" b="0" dirty="0">
                <a:solidFill>
                  <a:schemeClr val="tx1"/>
                </a:solidFill>
                <a:latin typeface="Arial" panose="020B0604020202020204" pitchFamily="34" charset="0"/>
                <a:cs typeface="Arial" panose="020B0604020202020204" pitchFamily="34" charset="0"/>
              </a:rPr>
              <a:t>by clause in SQL </a:t>
            </a:r>
            <a:r>
              <a:rPr lang="en-US" altLang="en-US" sz="4000" i="1" dirty="0">
                <a:solidFill>
                  <a:schemeClr val="tx1"/>
                </a:solidFill>
                <a:latin typeface="Arial" panose="020B0604020202020204" pitchFamily="34" charset="0"/>
                <a:cs typeface="Arial" panose="020B0604020202020204" pitchFamily="34" charset="0"/>
              </a:rPr>
              <a:t>used to arrange logically related data into groups with help of some functions</a:t>
            </a:r>
            <a:r>
              <a:rPr lang="en-US" altLang="en-US" sz="4000" b="0" dirty="0">
                <a:solidFill>
                  <a:schemeClr val="tx1"/>
                </a:solidFill>
                <a:latin typeface="Arial" panose="020B0604020202020204" pitchFamily="34" charset="0"/>
                <a:cs typeface="Arial" panose="020B0604020202020204" pitchFamily="34" charset="0"/>
              </a:rPr>
              <a:t> </a:t>
            </a:r>
            <a:r>
              <a:rPr lang="en-US" altLang="en-US" sz="4000" b="0" dirty="0" err="1">
                <a:solidFill>
                  <a:schemeClr val="tx1"/>
                </a:solidFill>
                <a:latin typeface="Arial" panose="020B0604020202020204" pitchFamily="34" charset="0"/>
                <a:cs typeface="Arial" panose="020B0604020202020204" pitchFamily="34" charset="0"/>
              </a:rPr>
              <a:t>i.e</a:t>
            </a:r>
            <a:r>
              <a:rPr lang="en-US" altLang="en-US" sz="4000" b="0" dirty="0">
                <a:solidFill>
                  <a:schemeClr val="tx1"/>
                </a:solidFill>
                <a:latin typeface="Arial" panose="020B0604020202020204" pitchFamily="34" charset="0"/>
                <a:cs typeface="Arial" panose="020B0604020202020204" pitchFamily="34" charset="0"/>
              </a:rPr>
              <a:t>  if a particular column has the same type of data in different rows then they can be organized this into a logical groups.</a:t>
            </a:r>
            <a:endParaRPr lang="en-US" altLang="en-US" sz="5400" b="0" dirty="0">
              <a:solidFill>
                <a:schemeClr val="tx1"/>
              </a:solidFill>
              <a:latin typeface="Arial" panose="020B0604020202020204" pitchFamily="34" charset="0"/>
              <a:cs typeface="Arial" panose="020B0604020202020204" pitchFamily="34" charset="0"/>
            </a:endParaRPr>
          </a:p>
          <a:p>
            <a:pPr algn="l"/>
            <a:endParaRPr lang="en-US" sz="4000" b="0" dirty="0">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000" b="0" dirty="0">
              <a:solidFill>
                <a:schemeClr val="tx1"/>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7000875" y="6927724"/>
            <a:ext cx="9144000" cy="3530726"/>
          </a:xfrm>
          <a:prstGeom prst="rect">
            <a:avLst/>
          </a:prstGeom>
        </p:spPr>
      </p:pic>
    </p:spTree>
    <p:extLst>
      <p:ext uri="{BB962C8B-B14F-4D97-AF65-F5344CB8AC3E}">
        <p14:creationId xmlns:p14="http://schemas.microsoft.com/office/powerpoint/2010/main" val="30219408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10"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895475" y="2076867"/>
            <a:ext cx="20021550" cy="4401205"/>
          </a:xfrm>
          <a:prstGeom prst="rect">
            <a:avLst/>
          </a:prstGeom>
        </p:spPr>
        <p:txBody>
          <a:bodyPr wrap="square">
            <a:spAutoFit/>
          </a:bodyPr>
          <a:lstStyle/>
          <a:p>
            <a:pPr algn="just"/>
            <a:r>
              <a:rPr lang="en-US" sz="4000" b="0" dirty="0">
                <a:latin typeface="Arial" panose="020B0604020202020204" pitchFamily="34" charset="0"/>
                <a:cs typeface="Arial" panose="020B0604020202020204" pitchFamily="34" charset="0"/>
              </a:rPr>
              <a:t>T</a:t>
            </a:r>
            <a:r>
              <a:rPr lang="en-US" sz="4000" b="0" dirty="0" smtClean="0">
                <a:latin typeface="Arial" panose="020B0604020202020204" pitchFamily="34" charset="0"/>
                <a:cs typeface="Arial" panose="020B0604020202020204" pitchFamily="34" charset="0"/>
              </a:rPr>
              <a:t>o </a:t>
            </a:r>
            <a:r>
              <a:rPr lang="en-US" sz="4000" b="0" dirty="0">
                <a:latin typeface="Arial" panose="020B0604020202020204" pitchFamily="34" charset="0"/>
                <a:cs typeface="Arial" panose="020B0604020202020204" pitchFamily="34" charset="0"/>
              </a:rPr>
              <a:t>calculate min, max, </a:t>
            </a:r>
            <a:r>
              <a:rPr lang="en-US" sz="4000" b="0" dirty="0" err="1">
                <a:latin typeface="Arial" panose="020B0604020202020204" pitchFamily="34" charset="0"/>
                <a:cs typeface="Arial" panose="020B0604020202020204" pitchFamily="34" charset="0"/>
              </a:rPr>
              <a:t>avg</a:t>
            </a:r>
            <a:r>
              <a:rPr lang="en-US" sz="4000" b="0" dirty="0">
                <a:latin typeface="Arial" panose="020B0604020202020204" pitchFamily="34" charset="0"/>
                <a:cs typeface="Arial" panose="020B0604020202020204" pitchFamily="34" charset="0"/>
              </a:rPr>
              <a:t> etc. for all records of the query. </a:t>
            </a:r>
            <a:endParaRPr lang="en-US" sz="4000" b="0" dirty="0" smtClean="0">
              <a:latin typeface="Arial" panose="020B0604020202020204" pitchFamily="34" charset="0"/>
              <a:cs typeface="Arial" panose="020B0604020202020204" pitchFamily="34" charset="0"/>
            </a:endParaRPr>
          </a:p>
          <a:p>
            <a:pPr algn="just"/>
            <a:endParaRPr lang="en-US" sz="4000" b="0" dirty="0">
              <a:latin typeface="Arial" panose="020B0604020202020204" pitchFamily="34" charset="0"/>
              <a:cs typeface="Arial" panose="020B0604020202020204" pitchFamily="34" charset="0"/>
            </a:endParaRPr>
          </a:p>
          <a:p>
            <a:pPr algn="just"/>
            <a:endParaRPr lang="en-US" sz="4000" b="0" dirty="0" smtClean="0">
              <a:latin typeface="Arial" panose="020B0604020202020204" pitchFamily="34" charset="0"/>
              <a:cs typeface="Arial" panose="020B0604020202020204" pitchFamily="34" charset="0"/>
            </a:endParaRPr>
          </a:p>
          <a:p>
            <a:pPr algn="just"/>
            <a:endParaRPr lang="en-US" sz="4000" b="0" dirty="0" smtClean="0">
              <a:latin typeface="Arial" panose="020B0604020202020204" pitchFamily="34" charset="0"/>
              <a:cs typeface="Arial" panose="020B0604020202020204" pitchFamily="34" charset="0"/>
            </a:endParaRPr>
          </a:p>
          <a:p>
            <a:pPr algn="just"/>
            <a:r>
              <a:rPr lang="en-US" sz="4000" b="0" dirty="0" smtClean="0">
                <a:latin typeface="Arial" panose="020B0604020202020204" pitchFamily="34" charset="0"/>
                <a:cs typeface="Arial" panose="020B0604020202020204" pitchFamily="34" charset="0"/>
              </a:rPr>
              <a:t>What </a:t>
            </a:r>
            <a:r>
              <a:rPr lang="en-US" sz="4000" b="0" dirty="0">
                <a:latin typeface="Arial" panose="020B0604020202020204" pitchFamily="34" charset="0"/>
                <a:cs typeface="Arial" panose="020B0604020202020204" pitchFamily="34" charset="0"/>
              </a:rPr>
              <a:t>if the requirement is to calculate subtotals at Department level</a:t>
            </a:r>
            <a:r>
              <a:rPr lang="en-US" sz="4000" b="0" dirty="0" smtClean="0">
                <a:latin typeface="Arial" panose="020B0604020202020204" pitchFamily="34" charset="0"/>
                <a:cs typeface="Arial" panose="020B0604020202020204" pitchFamily="34" charset="0"/>
              </a:rPr>
              <a:t>?</a:t>
            </a:r>
          </a:p>
          <a:p>
            <a:pPr algn="just"/>
            <a:endParaRPr lang="en-US" sz="4000" b="0" dirty="0" smtClean="0">
              <a:latin typeface="Arial" panose="020B0604020202020204" pitchFamily="34" charset="0"/>
              <a:cs typeface="Arial" panose="020B0604020202020204" pitchFamily="34" charset="0"/>
            </a:endParaRPr>
          </a:p>
          <a:p>
            <a:pPr algn="just"/>
            <a:endParaRPr lang="en-US" sz="4000" b="0" dirty="0">
              <a:latin typeface="Arial" panose="020B0604020202020204" pitchFamily="34" charset="0"/>
              <a:cs typeface="Arial" panose="020B0604020202020204" pitchFamily="34" charset="0"/>
            </a:endParaRPr>
          </a:p>
        </p:txBody>
      </p:sp>
      <p:sp>
        <p:nvSpPr>
          <p:cNvPr id="5" name="Cloud Callout 4"/>
          <p:cNvSpPr/>
          <p:nvPr/>
        </p:nvSpPr>
        <p:spPr>
          <a:xfrm>
            <a:off x="15825338" y="1861344"/>
            <a:ext cx="7343775" cy="1499235"/>
          </a:xfrm>
          <a:prstGeom prst="cloudCallou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smtClean="0">
                <a:solidFill>
                  <a:schemeClr val="tx1"/>
                </a:solidFill>
                <a:latin typeface="Arial" panose="020B0604020202020204" pitchFamily="34" charset="0"/>
                <a:ea typeface="+mn-ea"/>
                <a:cs typeface="Arial" panose="020B0604020202020204" pitchFamily="34" charset="0"/>
                <a:sym typeface="Helvetica Neue Medium"/>
              </a:rPr>
              <a:t>AGGREGATE </a:t>
            </a:r>
            <a:r>
              <a:rPr lang="en-US" sz="3200" dirty="0">
                <a:solidFill>
                  <a:schemeClr val="tx1"/>
                </a:solidFill>
                <a:latin typeface="Arial" panose="020B0604020202020204" pitchFamily="34" charset="0"/>
                <a:ea typeface="+mn-ea"/>
                <a:cs typeface="Arial" panose="020B0604020202020204" pitchFamily="34" charset="0"/>
                <a:sym typeface="Helvetica Neue Medium"/>
              </a:rPr>
              <a:t>F</a:t>
            </a:r>
            <a:r>
              <a:rPr lang="en-US" sz="3200" dirty="0" smtClean="0">
                <a:solidFill>
                  <a:schemeClr val="tx1"/>
                </a:solidFill>
                <a:latin typeface="Arial" panose="020B0604020202020204" pitchFamily="34" charset="0"/>
                <a:ea typeface="+mn-ea"/>
                <a:cs typeface="Arial" panose="020B0604020202020204" pitchFamily="34" charset="0"/>
                <a:sym typeface="Helvetica Neue Medium"/>
              </a:rPr>
              <a:t>UNCTIONS</a:t>
            </a:r>
            <a:endParaRPr kumimoji="0" lang="en-US" sz="3200" i="0" u="none" strike="noStrike" cap="none" spc="0" normalizeH="0" baseline="0" dirty="0">
              <a:ln>
                <a:noFill/>
              </a:ln>
              <a:solidFill>
                <a:schemeClr val="tx1"/>
              </a:solidFill>
              <a:effectLst/>
              <a:uFillTx/>
              <a:latin typeface="Arial" panose="020B0604020202020204" pitchFamily="34" charset="0"/>
              <a:ea typeface="+mn-ea"/>
              <a:cs typeface="Arial" panose="020B0604020202020204" pitchFamily="34" charset="0"/>
              <a:sym typeface="Helvetica Neue Medium"/>
            </a:endParaRPr>
          </a:p>
        </p:txBody>
      </p:sp>
      <p:sp>
        <p:nvSpPr>
          <p:cNvPr id="11" name="Cloud Callout 10"/>
          <p:cNvSpPr/>
          <p:nvPr/>
        </p:nvSpPr>
        <p:spPr>
          <a:xfrm>
            <a:off x="6391275" y="7376706"/>
            <a:ext cx="7343775" cy="1499235"/>
          </a:xfrm>
          <a:prstGeom prst="cloudCallou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smtClean="0">
                <a:solidFill>
                  <a:schemeClr val="tx1"/>
                </a:solidFill>
                <a:latin typeface="Arial" panose="020B0604020202020204" pitchFamily="34" charset="0"/>
                <a:ea typeface="+mn-ea"/>
                <a:cs typeface="Arial" panose="020B0604020202020204" pitchFamily="34" charset="0"/>
                <a:sym typeface="Helvetica Neue Medium"/>
              </a:rPr>
              <a:t>ANY BETTER </a:t>
            </a:r>
          </a:p>
          <a:p>
            <a:pPr marL="0" marR="0" indent="0" algn="ctr" defTabSz="825500" rtl="0" fontAlgn="auto" latinLnBrk="0" hangingPunct="0">
              <a:lnSpc>
                <a:spcPct val="100000"/>
              </a:lnSpc>
              <a:spcBef>
                <a:spcPts val="0"/>
              </a:spcBef>
              <a:spcAft>
                <a:spcPts val="0"/>
              </a:spcAft>
              <a:buClrTx/>
              <a:buSzTx/>
              <a:buFontTx/>
              <a:buNone/>
              <a:tabLst/>
            </a:pPr>
            <a:r>
              <a:rPr lang="en-US" sz="3200" dirty="0" smtClean="0">
                <a:solidFill>
                  <a:schemeClr val="tx1"/>
                </a:solidFill>
                <a:latin typeface="Arial" panose="020B0604020202020204" pitchFamily="34" charset="0"/>
                <a:ea typeface="+mn-ea"/>
                <a:cs typeface="Arial" panose="020B0604020202020204" pitchFamily="34" charset="0"/>
                <a:sym typeface="Helvetica Neue Medium"/>
              </a:rPr>
              <a:t>WAY?</a:t>
            </a:r>
            <a:endParaRPr kumimoji="0" lang="en-US" sz="3200" i="0" u="none" strike="noStrike" cap="none" spc="0" normalizeH="0" baseline="0" dirty="0">
              <a:ln>
                <a:noFill/>
              </a:ln>
              <a:solidFill>
                <a:schemeClr val="tx1"/>
              </a:solidFill>
              <a:effectLst/>
              <a:uFillTx/>
              <a:latin typeface="Arial" panose="020B0604020202020204" pitchFamily="34" charset="0"/>
              <a:ea typeface="+mn-ea"/>
              <a:cs typeface="Arial" panose="020B0604020202020204" pitchFamily="34" charset="0"/>
              <a:sym typeface="Helvetica Neue Medium"/>
            </a:endParaRPr>
          </a:p>
        </p:txBody>
      </p:sp>
    </p:spTree>
    <p:extLst>
      <p:ext uri="{BB962C8B-B14F-4D97-AF65-F5344CB8AC3E}">
        <p14:creationId xmlns:p14="http://schemas.microsoft.com/office/powerpoint/2010/main" val="38285727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151419" y="3435494"/>
            <a:ext cx="9919853" cy="5403706"/>
          </a:xfrm>
          <a:prstGeom prst="rect">
            <a:avLst/>
          </a:prstGeom>
          <a:noFill/>
          <a:ln>
            <a:noFill/>
          </a:ln>
        </p:spPr>
      </p:pic>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Tree>
    <p:extLst>
      <p:ext uri="{BB962C8B-B14F-4D97-AF65-F5344CB8AC3E}">
        <p14:creationId xmlns:p14="http://schemas.microsoft.com/office/powerpoint/2010/main" val="142355823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Introduction to SQL Conditional Clauses</a:t>
            </a:r>
            <a:endParaRPr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939636" y="1972224"/>
            <a:ext cx="18066327" cy="6186309"/>
          </a:xfrm>
          <a:prstGeom prst="rect">
            <a:avLst/>
          </a:prstGeom>
        </p:spPr>
        <p:txBody>
          <a:bodyPr wrap="square">
            <a:spAutoFit/>
          </a:bodyPr>
          <a:lstStyle/>
          <a:p>
            <a:pPr marL="457200" lvl="0" indent="-457200" algn="l" defTabSz="914400" eaLnBrk="0" fontAlgn="base">
              <a:spcBef>
                <a:spcPct val="0"/>
              </a:spcBef>
              <a:spcAft>
                <a:spcPct val="0"/>
              </a:spcAft>
              <a:buFont typeface="Wingdings" panose="05000000000000000000" pitchFamily="2" charset="2"/>
              <a:buChar char="Ø"/>
            </a:pPr>
            <a:r>
              <a:rPr lang="en-US" altLang="en-US" sz="3600" b="0" dirty="0">
                <a:latin typeface="Arial" panose="020B0604020202020204" pitchFamily="34" charset="0"/>
                <a:cs typeface="Arial" panose="020B0604020202020204" pitchFamily="34" charset="0"/>
              </a:rPr>
              <a:t>The </a:t>
            </a:r>
            <a:r>
              <a:rPr lang="en-US" altLang="en-US" sz="3600" b="0" dirty="0" smtClean="0">
                <a:solidFill>
                  <a:srgbClr val="DC143C"/>
                </a:solidFill>
                <a:latin typeface="Arial" panose="020B0604020202020204" pitchFamily="34" charset="0"/>
                <a:cs typeface="Arial" panose="020B0604020202020204" pitchFamily="34" charset="0"/>
              </a:rPr>
              <a:t>Conditional</a:t>
            </a:r>
            <a:r>
              <a:rPr lang="en-US" altLang="en-US" sz="3600" b="0" dirty="0">
                <a:latin typeface="Arial" panose="020B0604020202020204" pitchFamily="34" charset="0"/>
                <a:cs typeface="Arial" panose="020B0604020202020204" pitchFamily="34" charset="0"/>
              </a:rPr>
              <a:t> clause </a:t>
            </a:r>
            <a:r>
              <a:rPr lang="en-US" altLang="en-US" sz="3600" b="0" dirty="0" smtClean="0">
                <a:latin typeface="Arial" panose="020B0604020202020204" pitchFamily="34" charset="0"/>
                <a:cs typeface="Arial" panose="020B0604020202020204" pitchFamily="34" charset="0"/>
              </a:rPr>
              <a:t>in SQL is </a:t>
            </a:r>
            <a:r>
              <a:rPr lang="en-US" altLang="en-US" sz="3600" b="0" dirty="0">
                <a:latin typeface="Arial" panose="020B0604020202020204" pitchFamily="34" charset="0"/>
                <a:cs typeface="Arial" panose="020B0604020202020204" pitchFamily="34" charset="0"/>
              </a:rPr>
              <a:t>used to filter records</a:t>
            </a:r>
            <a:r>
              <a:rPr lang="en-US" altLang="en-US" sz="3600" b="0" dirty="0" smtClean="0">
                <a:latin typeface="Arial" panose="020B0604020202020204" pitchFamily="34" charset="0"/>
                <a:cs typeface="Arial" panose="020B0604020202020204" pitchFamily="34" charset="0"/>
              </a:rPr>
              <a:t>.</a:t>
            </a:r>
          </a:p>
          <a:p>
            <a:pPr marL="457200" lvl="0" indent="-457200" algn="l" defTabSz="914400" eaLnBrk="0" fontAlgn="base">
              <a:spcBef>
                <a:spcPct val="0"/>
              </a:spcBef>
              <a:spcAft>
                <a:spcPct val="0"/>
              </a:spcAft>
              <a:buFont typeface="Wingdings" panose="05000000000000000000" pitchFamily="2" charset="2"/>
              <a:buChar char="Ø"/>
            </a:pPr>
            <a:endParaRPr lang="en-US" altLang="en-US" sz="3600" b="0" dirty="0">
              <a:solidFill>
                <a:schemeClr val="tx1"/>
              </a:solidFill>
              <a:latin typeface="Arial" panose="020B0604020202020204" pitchFamily="34" charset="0"/>
              <a:cs typeface="Arial" panose="020B0604020202020204" pitchFamily="34" charset="0"/>
            </a:endParaRPr>
          </a:p>
          <a:p>
            <a:pPr marL="457200" lvl="0" indent="-457200" algn="l" defTabSz="914400" eaLnBrk="0" fontAlgn="base">
              <a:spcBef>
                <a:spcPct val="0"/>
              </a:spcBef>
              <a:spcAft>
                <a:spcPct val="0"/>
              </a:spcAft>
              <a:buFont typeface="Wingdings" panose="05000000000000000000" pitchFamily="2" charset="2"/>
              <a:buChar char="Ø"/>
            </a:pPr>
            <a:r>
              <a:rPr lang="en-US" altLang="en-US" sz="3600" b="0" dirty="0">
                <a:latin typeface="Arial" panose="020B0604020202020204" pitchFamily="34" charset="0"/>
                <a:cs typeface="Arial" panose="020B0604020202020204" pitchFamily="34" charset="0"/>
              </a:rPr>
              <a:t>It is used to extract only those records that fulfill a specified condition</a:t>
            </a:r>
            <a:r>
              <a:rPr lang="en-US" altLang="en-US" sz="3600" b="0" dirty="0" smtClean="0">
                <a:latin typeface="Arial" panose="020B0604020202020204" pitchFamily="34" charset="0"/>
                <a:cs typeface="Arial" panose="020B0604020202020204" pitchFamily="34" charset="0"/>
              </a:rPr>
              <a:t>.</a:t>
            </a:r>
          </a:p>
          <a:p>
            <a:pPr marL="457200" lvl="0" indent="-457200" algn="l" defTabSz="914400" eaLnBrk="0" fontAlgn="base">
              <a:spcBef>
                <a:spcPct val="0"/>
              </a:spcBef>
              <a:spcAft>
                <a:spcPct val="0"/>
              </a:spcAft>
              <a:buFont typeface="Wingdings" panose="05000000000000000000" pitchFamily="2" charset="2"/>
              <a:buChar char="Ø"/>
            </a:pPr>
            <a:endParaRPr lang="en-US" altLang="en-US" sz="36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3600" dirty="0" smtClean="0">
                <a:solidFill>
                  <a:schemeClr val="tx1"/>
                </a:solidFill>
                <a:latin typeface="Arial" panose="020B0604020202020204" pitchFamily="34" charset="0"/>
                <a:cs typeface="Arial" panose="020B0604020202020204" pitchFamily="34" charset="0"/>
              </a:rPr>
              <a:t>Types Of Conditional Clauses:</a:t>
            </a:r>
          </a:p>
          <a:p>
            <a:pPr lvl="0" algn="l" defTabSz="914400" eaLnBrk="0" fontAlgn="base">
              <a:spcBef>
                <a:spcPct val="0"/>
              </a:spcBef>
              <a:spcAft>
                <a:spcPct val="0"/>
              </a:spcAft>
            </a:pPr>
            <a:endParaRPr lang="en-US" altLang="en-US" sz="3600" dirty="0">
              <a:solidFill>
                <a:schemeClr val="tx1"/>
              </a:solidFill>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3600" b="0" dirty="0">
                <a:latin typeface="Arial" panose="020B0604020202020204" pitchFamily="34" charset="0"/>
                <a:cs typeface="Arial" panose="020B0604020202020204" pitchFamily="34" charset="0"/>
              </a:rPr>
              <a:t>Where Clause</a:t>
            </a:r>
          </a:p>
          <a:p>
            <a:pPr marL="571500" indent="-571500" algn="l">
              <a:buFont typeface="Wingdings" panose="05000000000000000000" pitchFamily="2" charset="2"/>
              <a:buChar char="Ø"/>
            </a:pPr>
            <a:r>
              <a:rPr lang="en-US" sz="3600" b="0" dirty="0">
                <a:latin typeface="Arial" panose="020B0604020202020204" pitchFamily="34" charset="0"/>
                <a:cs typeface="Arial" panose="020B0604020202020204" pitchFamily="34" charset="0"/>
              </a:rPr>
              <a:t>Having Clause</a:t>
            </a:r>
          </a:p>
          <a:p>
            <a:pPr marL="571500" indent="-571500" algn="l">
              <a:buFont typeface="Wingdings" panose="05000000000000000000" pitchFamily="2" charset="2"/>
              <a:buChar char="Ø"/>
            </a:pPr>
            <a:r>
              <a:rPr lang="en-US" sz="3600" b="0" dirty="0">
                <a:latin typeface="Arial" panose="020B0604020202020204" pitchFamily="34" charset="0"/>
                <a:cs typeface="Arial" panose="020B0604020202020204" pitchFamily="34" charset="0"/>
              </a:rPr>
              <a:t>Order By Clause</a:t>
            </a:r>
          </a:p>
          <a:p>
            <a:pPr marL="571500" indent="-571500" algn="l">
              <a:buFont typeface="Wingdings" panose="05000000000000000000" pitchFamily="2" charset="2"/>
              <a:buChar char="Ø"/>
            </a:pPr>
            <a:r>
              <a:rPr lang="en-US" sz="3600" b="0" dirty="0">
                <a:latin typeface="Arial" panose="020B0604020202020204" pitchFamily="34" charset="0"/>
                <a:cs typeface="Arial" panose="020B0604020202020204" pitchFamily="34" charset="0"/>
              </a:rPr>
              <a:t>Group By Clause</a:t>
            </a:r>
          </a:p>
          <a:p>
            <a:pPr lvl="0" algn="l" defTabSz="914400" eaLnBrk="0" fontAlgn="base">
              <a:spcBef>
                <a:spcPct val="0"/>
              </a:spcBef>
              <a:spcAft>
                <a:spcPct val="0"/>
              </a:spcAft>
            </a:pPr>
            <a:endParaRPr lang="en-US" altLang="en-US" sz="36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773380" y="1368105"/>
            <a:ext cx="16874837" cy="646331"/>
          </a:xfrm>
          <a:prstGeom prst="rect">
            <a:avLst/>
          </a:prstGeom>
        </p:spPr>
        <p:txBody>
          <a:bodyPr wrap="square">
            <a:spAutoFit/>
          </a:bodyPr>
          <a:lstStyle/>
          <a:p>
            <a:pPr algn="l"/>
            <a:r>
              <a:rPr lang="en-US" sz="3600" dirty="0">
                <a:latin typeface="Arial" panose="020B0604020202020204" pitchFamily="34" charset="0"/>
                <a:cs typeface="Arial" panose="020B0604020202020204" pitchFamily="34" charset="0"/>
              </a:rPr>
              <a:t>Let us understand some more concepts in Group By using Employee table.</a:t>
            </a:r>
          </a:p>
        </p:txBody>
      </p:sp>
      <p:graphicFrame>
        <p:nvGraphicFramePr>
          <p:cNvPr id="8" name="Table 7"/>
          <p:cNvGraphicFramePr>
            <a:graphicFrameLocks noGrp="1"/>
          </p:cNvGraphicFramePr>
          <p:nvPr>
            <p:extLst>
              <p:ext uri="{D42A27DB-BD31-4B8C-83A1-F6EECF244321}">
                <p14:modId xmlns:p14="http://schemas.microsoft.com/office/powerpoint/2010/main" val="1709621889"/>
              </p:ext>
            </p:extLst>
          </p:nvPr>
        </p:nvGraphicFramePr>
        <p:xfrm>
          <a:off x="1551709" y="3741964"/>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dirty="0">
                          <a:effectLst/>
                        </a:rPr>
                        <a:t>DOJ</a:t>
                      </a:r>
                      <a:endParaRPr lang="en-US" sz="3200" b="1" dirty="0">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a:effectLst/>
                        </a:rPr>
                        <a:t>1</a:t>
                      </a:r>
                    </a:p>
                  </a:txBody>
                  <a:tcPr marL="68427" marR="27371" marT="13685" marB="13685" anchor="ctr"/>
                </a:tc>
                <a:tc>
                  <a:txBody>
                    <a:bodyPr/>
                    <a:lstStyle/>
                    <a:p>
                      <a:pPr algn="l"/>
                      <a:r>
                        <a:rPr lang="en-US" sz="3200">
                          <a:effectLst/>
                        </a:rPr>
                        <a:t>James Potter</a:t>
                      </a:r>
                    </a:p>
                  </a:txBody>
                  <a:tcPr marL="27371" marR="27371" marT="13685" marB="13685" anchor="ctr"/>
                </a:tc>
                <a:tc>
                  <a:txBody>
                    <a:bodyPr/>
                    <a:lstStyle/>
                    <a:p>
                      <a:pPr algn="l"/>
                      <a:r>
                        <a:rPr lang="en-US" sz="320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551709" y="2524200"/>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15" name="Rectangle 14"/>
          <p:cNvSpPr/>
          <p:nvPr/>
        </p:nvSpPr>
        <p:spPr>
          <a:xfrm>
            <a:off x="1551709" y="10512543"/>
            <a:ext cx="16874837" cy="646331"/>
          </a:xfrm>
          <a:prstGeom prst="rect">
            <a:avLst/>
          </a:prstGeom>
        </p:spPr>
        <p:txBody>
          <a:bodyPr wrap="square">
            <a:spAutoFit/>
          </a:bodyPr>
          <a:lstStyle/>
          <a:p>
            <a:pPr algn="l"/>
            <a:r>
              <a:rPr lang="en-US" sz="3600" dirty="0" smtClean="0">
                <a:latin typeface="Arial" panose="020B0604020202020204" pitchFamily="34" charset="0"/>
                <a:cs typeface="Arial" panose="020B0604020202020204" pitchFamily="34" charset="0"/>
              </a:rPr>
              <a:t>Now, we are going to display the count of employees in each department.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9768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773380" y="1368105"/>
            <a:ext cx="16874837" cy="707886"/>
          </a:xfrm>
          <a:prstGeom prst="rect">
            <a:avLst/>
          </a:prstGeom>
        </p:spPr>
        <p:txBody>
          <a:bodyPr wrap="square">
            <a:spAutoFit/>
          </a:bodyPr>
          <a:lstStyle/>
          <a:p>
            <a:pPr algn="l"/>
            <a:r>
              <a:rPr lang="en-US" sz="4000" u="sng" dirty="0">
                <a:latin typeface="Arial" panose="020B0604020202020204" pitchFamily="34" charset="0"/>
                <a:cs typeface="Arial" panose="020B0604020202020204" pitchFamily="34" charset="0"/>
              </a:rPr>
              <a:t>Aggregate Without Using </a:t>
            </a:r>
            <a:r>
              <a:rPr lang="en-US" sz="4000" u="sng" dirty="0" err="1">
                <a:latin typeface="Arial" panose="020B0604020202020204" pitchFamily="34" charset="0"/>
                <a:cs typeface="Arial" panose="020B0604020202020204" pitchFamily="34" charset="0"/>
              </a:rPr>
              <a:t>GroupBy</a:t>
            </a:r>
            <a:r>
              <a:rPr lang="en-US" sz="4000" u="sng" dirty="0">
                <a:latin typeface="Arial" panose="020B0604020202020204" pitchFamily="34" charset="0"/>
                <a:cs typeface="Arial" panose="020B0604020202020204" pitchFamily="34" charset="0"/>
              </a:rPr>
              <a:t>:</a:t>
            </a:r>
          </a:p>
        </p:txBody>
      </p:sp>
      <p:graphicFrame>
        <p:nvGraphicFramePr>
          <p:cNvPr id="8" name="Table 7"/>
          <p:cNvGraphicFramePr>
            <a:graphicFrameLocks noGrp="1"/>
          </p:cNvGraphicFramePr>
          <p:nvPr/>
        </p:nvGraphicFramePr>
        <p:xfrm>
          <a:off x="1551709" y="3741964"/>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a:effectLst/>
                        </a:rPr>
                        <a:t>1</a:t>
                      </a:r>
                    </a:p>
                  </a:txBody>
                  <a:tcPr marL="68427" marR="27371" marT="13685" marB="13685" anchor="ctr"/>
                </a:tc>
                <a:tc>
                  <a:txBody>
                    <a:bodyPr/>
                    <a:lstStyle/>
                    <a:p>
                      <a:pPr algn="l"/>
                      <a:r>
                        <a:rPr lang="en-US" sz="3200">
                          <a:effectLst/>
                        </a:rPr>
                        <a:t>James Potter</a:t>
                      </a:r>
                    </a:p>
                  </a:txBody>
                  <a:tcPr marL="27371" marR="27371" marT="13685" marB="13685" anchor="ctr"/>
                </a:tc>
                <a:tc>
                  <a:txBody>
                    <a:bodyPr/>
                    <a:lstStyle/>
                    <a:p>
                      <a:pPr algn="l"/>
                      <a:r>
                        <a:rPr lang="en-US" sz="320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551709" y="2524200"/>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2" name="Rectangle 1"/>
          <p:cNvSpPr/>
          <p:nvPr/>
        </p:nvSpPr>
        <p:spPr>
          <a:xfrm>
            <a:off x="1551709" y="9896989"/>
            <a:ext cx="11887200" cy="553998"/>
          </a:xfrm>
          <a:prstGeom prst="rect">
            <a:avLst/>
          </a:prstGeom>
        </p:spPr>
        <p:txBody>
          <a:bodyPr wrap="square">
            <a:spAutoFit/>
          </a:bodyPr>
          <a:lstStyle/>
          <a:p>
            <a:pPr algn="l"/>
            <a:r>
              <a:rPr lang="en-US" dirty="0">
                <a:latin typeface="Arial" panose="020B0604020202020204" pitchFamily="34" charset="0"/>
                <a:cs typeface="Arial" panose="020B0604020202020204" pitchFamily="34" charset="0"/>
              </a:rPr>
              <a:t>SELECT Count(ID) FROM Employee;</a:t>
            </a:r>
          </a:p>
        </p:txBody>
      </p:sp>
      <p:pic>
        <p:nvPicPr>
          <p:cNvPr id="6" name="Picture 5"/>
          <p:cNvPicPr>
            <a:picLocks noChangeAspect="1"/>
          </p:cNvPicPr>
          <p:nvPr/>
        </p:nvPicPr>
        <p:blipFill>
          <a:blip r:embed="rId2"/>
          <a:stretch>
            <a:fillRect/>
          </a:stretch>
        </p:blipFill>
        <p:spPr>
          <a:xfrm>
            <a:off x="12765232" y="9199454"/>
            <a:ext cx="6270914" cy="1949068"/>
          </a:xfrm>
          <a:prstGeom prst="rect">
            <a:avLst/>
          </a:prstGeom>
        </p:spPr>
      </p:pic>
    </p:spTree>
    <p:extLst>
      <p:ext uri="{BB962C8B-B14F-4D97-AF65-F5344CB8AC3E}">
        <p14:creationId xmlns:p14="http://schemas.microsoft.com/office/powerpoint/2010/main" val="14146703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16874837" cy="707886"/>
          </a:xfrm>
          <a:prstGeom prst="rect">
            <a:avLst/>
          </a:prstGeom>
        </p:spPr>
        <p:txBody>
          <a:bodyPr wrap="square">
            <a:spAutoFit/>
          </a:bodyPr>
          <a:lstStyle/>
          <a:p>
            <a:pPr algn="l"/>
            <a:r>
              <a:rPr lang="en-US" sz="4000" u="sng" dirty="0" err="1" smtClean="0">
                <a:latin typeface="Arial" panose="020B0604020202020204" pitchFamily="34" charset="0"/>
                <a:cs typeface="Arial" panose="020B0604020202020204" pitchFamily="34" charset="0"/>
              </a:rPr>
              <a:t>GroupBy</a:t>
            </a:r>
            <a:r>
              <a:rPr lang="en-US" sz="4000" u="sng" dirty="0" smtClean="0">
                <a:latin typeface="Arial" panose="020B0604020202020204" pitchFamily="34" charset="0"/>
                <a:cs typeface="Arial" panose="020B0604020202020204" pitchFamily="34" charset="0"/>
              </a:rPr>
              <a:t> Using  Single Column:</a:t>
            </a:r>
            <a:endParaRPr lang="en-US" sz="4000" u="sng"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89865139"/>
              </p:ext>
            </p:extLst>
          </p:nvPr>
        </p:nvGraphicFramePr>
        <p:xfrm>
          <a:off x="1745673" y="3143230"/>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dirty="0">
                          <a:effectLst/>
                        </a:rPr>
                        <a:t>1</a:t>
                      </a:r>
                    </a:p>
                  </a:txBody>
                  <a:tcPr marL="68427" marR="27371" marT="13685" marB="13685" anchor="ctr"/>
                </a:tc>
                <a:tc>
                  <a:txBody>
                    <a:bodyPr/>
                    <a:lstStyle/>
                    <a:p>
                      <a:pPr algn="l"/>
                      <a:r>
                        <a:rPr lang="en-US" sz="3200" dirty="0">
                          <a:effectLst/>
                        </a:rPr>
                        <a:t>James Potter</a:t>
                      </a:r>
                    </a:p>
                  </a:txBody>
                  <a:tcPr marL="27371" marR="27371" marT="13685" marB="13685" anchor="ctr"/>
                </a:tc>
                <a:tc>
                  <a:txBody>
                    <a:bodyPr/>
                    <a:lstStyle/>
                    <a:p>
                      <a:pPr algn="l"/>
                      <a:r>
                        <a:rPr lang="en-US" sz="320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dirty="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551709" y="2190720"/>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2" name="Rectangle 1"/>
          <p:cNvSpPr/>
          <p:nvPr/>
        </p:nvSpPr>
        <p:spPr>
          <a:xfrm>
            <a:off x="1745673" y="8767032"/>
            <a:ext cx="11887200" cy="553998"/>
          </a:xfrm>
          <a:prstGeom prst="rect">
            <a:avLst/>
          </a:prstGeom>
        </p:spPr>
        <p:txBody>
          <a:bodyPr wrap="square">
            <a:spAutoFit/>
          </a:bodyPr>
          <a:lstStyle/>
          <a:p>
            <a:pPr algn="l"/>
            <a:r>
              <a:rPr lang="en-US" dirty="0">
                <a:latin typeface="Arial" panose="020B0604020202020204" pitchFamily="34" charset="0"/>
                <a:cs typeface="Arial" panose="020B0604020202020204" pitchFamily="34" charset="0"/>
              </a:rPr>
              <a:t>SELECT </a:t>
            </a:r>
            <a:r>
              <a:rPr lang="en-US" dirty="0" err="1">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Count(ID) FROM Employee GROUP BY </a:t>
            </a:r>
            <a:r>
              <a:rPr lang="en-US" dirty="0" err="1">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a:t>
            </a:r>
          </a:p>
        </p:txBody>
      </p:sp>
      <p:sp>
        <p:nvSpPr>
          <p:cNvPr id="10" name="Rectangle 1"/>
          <p:cNvSpPr>
            <a:spLocks noChangeArrowheads="1"/>
          </p:cNvSpPr>
          <p:nvPr/>
        </p:nvSpPr>
        <p:spPr bwMode="auto">
          <a:xfrm rot="10800000" flipV="1">
            <a:off x="1745673" y="9640171"/>
            <a:ext cx="113919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a:spcBef>
                <a:spcPct val="0"/>
              </a:spcBef>
              <a:spcAft>
                <a:spcPct val="0"/>
              </a:spcAft>
            </a:pPr>
            <a:r>
              <a:rPr lang="en-US" altLang="en-US" sz="2800" b="0" dirty="0">
                <a:solidFill>
                  <a:schemeClr val="tx1"/>
                </a:solidFill>
                <a:latin typeface="Arial" panose="020B0604020202020204" pitchFamily="34" charset="0"/>
                <a:cs typeface="Arial" panose="020B0604020202020204" pitchFamily="34" charset="0"/>
              </a:rPr>
              <a:t>You can see count of employees in each department.</a:t>
            </a:r>
          </a:p>
        </p:txBody>
      </p:sp>
      <p:graphicFrame>
        <p:nvGraphicFramePr>
          <p:cNvPr id="11" name="Table 10"/>
          <p:cNvGraphicFramePr>
            <a:graphicFrameLocks noGrp="1"/>
          </p:cNvGraphicFramePr>
          <p:nvPr>
            <p:extLst>
              <p:ext uri="{D42A27DB-BD31-4B8C-83A1-F6EECF244321}">
                <p14:modId xmlns:p14="http://schemas.microsoft.com/office/powerpoint/2010/main" val="1634393642"/>
              </p:ext>
            </p:extLst>
          </p:nvPr>
        </p:nvGraphicFramePr>
        <p:xfrm>
          <a:off x="1745672" y="10774920"/>
          <a:ext cx="5075884" cy="1430745"/>
        </p:xfrm>
        <a:graphic>
          <a:graphicData uri="http://schemas.openxmlformats.org/drawingml/2006/table">
            <a:tbl>
              <a:tblPr/>
              <a:tblGrid>
                <a:gridCol w="2537942"/>
                <a:gridCol w="2537942"/>
              </a:tblGrid>
              <a:tr h="516345">
                <a:tc>
                  <a:txBody>
                    <a:bodyPr/>
                    <a:lstStyle/>
                    <a:p>
                      <a:pPr algn="l"/>
                      <a:r>
                        <a:rPr lang="en-US" b="1" dirty="0">
                          <a:solidFill>
                            <a:srgbClr val="963596"/>
                          </a:solidFill>
                          <a:effectLst/>
                        </a:rPr>
                        <a:t>DEPT</a:t>
                      </a:r>
                    </a:p>
                  </a:txBody>
                  <a:tcPr marL="228600" anchor="ctr">
                    <a:lnL>
                      <a:noFill/>
                    </a:lnL>
                    <a:lnR>
                      <a:noFill/>
                    </a:lnR>
                    <a:lnT>
                      <a:noFill/>
                    </a:lnT>
                    <a:lnB>
                      <a:noFill/>
                    </a:lnB>
                    <a:solidFill>
                      <a:srgbClr val="EBC6EB"/>
                    </a:solidFill>
                  </a:tcPr>
                </a:tc>
                <a:tc>
                  <a:txBody>
                    <a:bodyPr/>
                    <a:lstStyle/>
                    <a:p>
                      <a:pPr algn="l"/>
                      <a:r>
                        <a:rPr lang="en-US" b="1">
                          <a:solidFill>
                            <a:srgbClr val="963596"/>
                          </a:solidFill>
                          <a:effectLst/>
                        </a:rPr>
                        <a:t>COUNT(ID)</a:t>
                      </a:r>
                    </a:p>
                  </a:txBody>
                  <a:tcPr marR="228600" anchor="ctr">
                    <a:lnL>
                      <a:noFill/>
                    </a:lnL>
                    <a:lnR>
                      <a:noFill/>
                    </a:lnR>
                    <a:lnT>
                      <a:noFill/>
                    </a:lnT>
                    <a:lnB>
                      <a:noFill/>
                    </a:lnB>
                    <a:solidFill>
                      <a:srgbClr val="EBC6EB"/>
                    </a:solidFill>
                  </a:tcPr>
                </a:tc>
              </a:tr>
              <a:tr h="157324">
                <a:tc>
                  <a:txBody>
                    <a:bodyPr/>
                    <a:lstStyle/>
                    <a:p>
                      <a:r>
                        <a:rPr lang="en-US">
                          <a:effectLst/>
                        </a:rPr>
                        <a:t>ETA</a:t>
                      </a:r>
                    </a:p>
                  </a:txBody>
                  <a:tcPr marL="228600" anchor="ctr">
                    <a:lnL>
                      <a:noFill/>
                    </a:lnL>
                    <a:lnR>
                      <a:noFill/>
                    </a:lnR>
                    <a:lnT>
                      <a:noFill/>
                    </a:lnT>
                    <a:lnB>
                      <a:noFill/>
                    </a:lnB>
                    <a:solidFill>
                      <a:srgbClr val="FFFFFF"/>
                    </a:solidFill>
                  </a:tcPr>
                </a:tc>
                <a:tc>
                  <a:txBody>
                    <a:bodyPr/>
                    <a:lstStyle/>
                    <a:p>
                      <a:r>
                        <a:rPr lang="en-US">
                          <a:effectLst/>
                        </a:rPr>
                        <a:t>3</a:t>
                      </a:r>
                    </a:p>
                  </a:txBody>
                  <a:tcPr marR="228600" anchor="ctr">
                    <a:lnL>
                      <a:noFill/>
                    </a:lnL>
                    <a:lnR>
                      <a:noFill/>
                    </a:lnR>
                    <a:lnT>
                      <a:noFill/>
                    </a:lnT>
                    <a:lnB>
                      <a:noFill/>
                    </a:lnB>
                    <a:solidFill>
                      <a:srgbClr val="FFFFFF"/>
                    </a:solidFill>
                  </a:tcPr>
                </a:tc>
              </a:tr>
              <a:tr h="157324">
                <a:tc>
                  <a:txBody>
                    <a:bodyPr/>
                    <a:lstStyle/>
                    <a:p>
                      <a:r>
                        <a:rPr lang="en-US">
                          <a:effectLst/>
                        </a:rPr>
                        <a:t>ICP</a:t>
                      </a:r>
                    </a:p>
                  </a:txBody>
                  <a:tcPr marL="228600" anchor="ctr">
                    <a:lnL>
                      <a:noFill/>
                    </a:lnL>
                    <a:lnR>
                      <a:noFill/>
                    </a:lnR>
                    <a:lnT>
                      <a:noFill/>
                    </a:lnT>
                    <a:lnB>
                      <a:noFill/>
                    </a:lnB>
                    <a:solidFill>
                      <a:srgbClr val="FFFFFF"/>
                    </a:solidFill>
                  </a:tcPr>
                </a:tc>
                <a:tc>
                  <a:txBody>
                    <a:bodyPr/>
                    <a:lstStyle/>
                    <a:p>
                      <a:r>
                        <a:rPr lang="en-US" dirty="0">
                          <a:effectLst/>
                        </a:rPr>
                        <a:t>2</a:t>
                      </a:r>
                    </a:p>
                  </a:txBody>
                  <a:tcPr marR="22860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7131716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21446836" cy="3785652"/>
          </a:xfrm>
          <a:prstGeom prst="rect">
            <a:avLst/>
          </a:prstGeom>
        </p:spPr>
        <p:txBody>
          <a:bodyPr wrap="square">
            <a:spAutoFit/>
          </a:bodyPr>
          <a:lstStyle/>
          <a:p>
            <a:pPr algn="l"/>
            <a:r>
              <a:rPr lang="en-US" sz="4000" u="sng" dirty="0" err="1" smtClean="0">
                <a:latin typeface="Arial" panose="020B0604020202020204" pitchFamily="34" charset="0"/>
                <a:cs typeface="Arial" panose="020B0604020202020204" pitchFamily="34" charset="0"/>
              </a:rPr>
              <a:t>GroupBy</a:t>
            </a:r>
            <a:r>
              <a:rPr lang="en-US" sz="4000" u="sng" dirty="0" smtClean="0">
                <a:latin typeface="Arial" panose="020B0604020202020204" pitchFamily="34" charset="0"/>
                <a:cs typeface="Arial" panose="020B0604020202020204" pitchFamily="34" charset="0"/>
              </a:rPr>
              <a:t> Column </a:t>
            </a:r>
            <a:r>
              <a:rPr lang="en-US" sz="4000" u="sng" dirty="0" err="1" smtClean="0">
                <a:latin typeface="Arial" panose="020B0604020202020204" pitchFamily="34" charset="0"/>
                <a:cs typeface="Arial" panose="020B0604020202020204" pitchFamily="34" charset="0"/>
              </a:rPr>
              <a:t>doesnot</a:t>
            </a:r>
            <a:r>
              <a:rPr lang="en-US" sz="4000" u="sng" dirty="0" smtClean="0">
                <a:latin typeface="Arial" panose="020B0604020202020204" pitchFamily="34" charset="0"/>
                <a:cs typeface="Arial" panose="020B0604020202020204" pitchFamily="34" charset="0"/>
              </a:rPr>
              <a:t> matches with Select columns:</a:t>
            </a:r>
          </a:p>
          <a:p>
            <a:pPr algn="l"/>
            <a:endParaRPr lang="en-US" sz="4000" u="sng" dirty="0">
              <a:latin typeface="Arial" panose="020B0604020202020204" pitchFamily="34" charset="0"/>
              <a:cs typeface="Arial" panose="020B0604020202020204" pitchFamily="34" charset="0"/>
            </a:endParaRPr>
          </a:p>
          <a:p>
            <a:pPr algn="l"/>
            <a:r>
              <a:rPr lang="en-US" sz="4000" b="0" dirty="0">
                <a:solidFill>
                  <a:srgbClr val="00B050"/>
                </a:solidFill>
              </a:rPr>
              <a:t>Group By converts the entire rows in a group into a single row in </a:t>
            </a:r>
            <a:r>
              <a:rPr lang="en-US" sz="4000" b="0" dirty="0" smtClean="0">
                <a:solidFill>
                  <a:srgbClr val="00B050"/>
                </a:solidFill>
              </a:rPr>
              <a:t>result. </a:t>
            </a:r>
            <a:r>
              <a:rPr lang="en-US" sz="4000" b="0" dirty="0" smtClean="0">
                <a:solidFill>
                  <a:srgbClr val="FF0000"/>
                </a:solidFill>
              </a:rPr>
              <a:t>You </a:t>
            </a:r>
            <a:r>
              <a:rPr lang="en-US" sz="4000" b="0" dirty="0">
                <a:solidFill>
                  <a:srgbClr val="FF0000"/>
                </a:solidFill>
              </a:rPr>
              <a:t>cannot fetch details from individual rows in a </a:t>
            </a:r>
            <a:r>
              <a:rPr lang="en-US" sz="4000" b="0" dirty="0" smtClean="0">
                <a:solidFill>
                  <a:srgbClr val="FF0000"/>
                </a:solidFill>
              </a:rPr>
              <a:t>category.</a:t>
            </a:r>
          </a:p>
          <a:p>
            <a:pPr algn="l"/>
            <a:endParaRPr lang="en-US" sz="4000" b="0" dirty="0" smtClean="0">
              <a:solidFill>
                <a:srgbClr val="FF0000"/>
              </a:solidFill>
            </a:endParaRPr>
          </a:p>
          <a:p>
            <a:pPr algn="l"/>
            <a:r>
              <a:rPr lang="en-US" sz="4000" b="0" dirty="0" smtClean="0"/>
              <a:t>Let </a:t>
            </a:r>
            <a:r>
              <a:rPr lang="en-US" sz="4000" b="0" dirty="0"/>
              <a:t>us try to fetch count and names of employees in each department.</a:t>
            </a:r>
            <a:endParaRPr lang="en-US" sz="4000" u="sng"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68193028"/>
              </p:ext>
            </p:extLst>
          </p:nvPr>
        </p:nvGraphicFramePr>
        <p:xfrm>
          <a:off x="1773382" y="6357485"/>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dirty="0">
                          <a:effectLst/>
                        </a:rPr>
                        <a:t>1</a:t>
                      </a:r>
                    </a:p>
                  </a:txBody>
                  <a:tcPr marL="68427" marR="27371" marT="13685" marB="13685" anchor="ctr"/>
                </a:tc>
                <a:tc>
                  <a:txBody>
                    <a:bodyPr/>
                    <a:lstStyle/>
                    <a:p>
                      <a:pPr algn="l"/>
                      <a:r>
                        <a:rPr lang="en-US" sz="3200" dirty="0">
                          <a:effectLst/>
                        </a:rPr>
                        <a:t>James Potter</a:t>
                      </a:r>
                    </a:p>
                  </a:txBody>
                  <a:tcPr marL="27371" marR="27371" marT="13685" marB="13685" anchor="ctr"/>
                </a:tc>
                <a:tc>
                  <a:txBody>
                    <a:bodyPr/>
                    <a:lstStyle/>
                    <a:p>
                      <a:pPr algn="l"/>
                      <a:r>
                        <a:rPr lang="en-US" sz="320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dirty="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773382" y="5028954"/>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12" name="Rectangle 11"/>
          <p:cNvSpPr/>
          <p:nvPr/>
        </p:nvSpPr>
        <p:spPr>
          <a:xfrm>
            <a:off x="1551709" y="6798412"/>
            <a:ext cx="15905018" cy="553998"/>
          </a:xfrm>
          <a:prstGeom prst="rect">
            <a:avLst/>
          </a:prstGeom>
        </p:spPr>
        <p:txBody>
          <a:bodyPr wrap="square">
            <a:spAutoFit/>
          </a:bodyPr>
          <a:lstStyle/>
          <a:p>
            <a:pPr algn="l"/>
            <a:r>
              <a:rPr lang="en-US" dirty="0"/>
              <a:t>SELECT </a:t>
            </a:r>
            <a:r>
              <a:rPr lang="en-US" dirty="0" err="1"/>
              <a:t>Dept</a:t>
            </a:r>
            <a:r>
              <a:rPr lang="en-US" dirty="0"/>
              <a:t>, ENAME, Count(ID) FROM Employee GROUP BY </a:t>
            </a:r>
            <a:r>
              <a:rPr lang="en-US" dirty="0" err="1"/>
              <a:t>Dept</a:t>
            </a:r>
            <a:r>
              <a:rPr lang="en-US" dirty="0"/>
              <a:t>;</a:t>
            </a:r>
          </a:p>
        </p:txBody>
      </p:sp>
      <p:sp>
        <p:nvSpPr>
          <p:cNvPr id="13" name="Rectangle 12"/>
          <p:cNvSpPr/>
          <p:nvPr/>
        </p:nvSpPr>
        <p:spPr>
          <a:xfrm>
            <a:off x="1773382" y="8879010"/>
            <a:ext cx="12192000" cy="1477328"/>
          </a:xfrm>
          <a:prstGeom prst="rect">
            <a:avLst/>
          </a:prstGeom>
        </p:spPr>
        <p:txBody>
          <a:bodyPr>
            <a:spAutoFit/>
          </a:bodyPr>
          <a:lstStyle/>
          <a:p>
            <a:pPr algn="just"/>
            <a:r>
              <a:rPr lang="en-US" b="0" dirty="0">
                <a:solidFill>
                  <a:srgbClr val="D32F2F"/>
                </a:solidFill>
                <a:latin typeface="Myriad Pro"/>
              </a:rPr>
              <a:t>ORA-00979: not a GROUP BY expression</a:t>
            </a:r>
            <a:endParaRPr lang="en-US" b="0" dirty="0">
              <a:latin typeface="Myriad Pro"/>
            </a:endParaRPr>
          </a:p>
          <a:p>
            <a:pPr algn="just"/>
            <a:r>
              <a:rPr lang="en-US" b="0" dirty="0">
                <a:latin typeface="Myriad Pro"/>
              </a:rPr>
              <a:t>The query fails as Group By is done on </a:t>
            </a:r>
            <a:r>
              <a:rPr lang="en-US" b="0" dirty="0" err="1">
                <a:latin typeface="Myriad Pro"/>
              </a:rPr>
              <a:t>Dept</a:t>
            </a:r>
            <a:r>
              <a:rPr lang="en-US" b="0" dirty="0">
                <a:latin typeface="Myriad Pro"/>
              </a:rPr>
              <a:t> and Name is at a row level within a dept.</a:t>
            </a:r>
          </a:p>
        </p:txBody>
      </p:sp>
    </p:spTree>
    <p:extLst>
      <p:ext uri="{BB962C8B-B14F-4D97-AF65-F5344CB8AC3E}">
        <p14:creationId xmlns:p14="http://schemas.microsoft.com/office/powerpoint/2010/main" val="1183896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16874837" cy="707886"/>
          </a:xfrm>
          <a:prstGeom prst="rect">
            <a:avLst/>
          </a:prstGeom>
        </p:spPr>
        <p:txBody>
          <a:bodyPr wrap="square">
            <a:spAutoFit/>
          </a:bodyPr>
          <a:lstStyle/>
          <a:p>
            <a:pPr algn="l"/>
            <a:r>
              <a:rPr lang="en-US" sz="4000" u="sng" dirty="0" err="1" smtClean="0">
                <a:latin typeface="Arial" panose="020B0604020202020204" pitchFamily="34" charset="0"/>
                <a:cs typeface="Arial" panose="020B0604020202020204" pitchFamily="34" charset="0"/>
              </a:rPr>
              <a:t>GroupBy</a:t>
            </a:r>
            <a:r>
              <a:rPr lang="en-US" sz="4000" u="sng" dirty="0" smtClean="0">
                <a:latin typeface="Arial" panose="020B0604020202020204" pitchFamily="34" charset="0"/>
                <a:cs typeface="Arial" panose="020B0604020202020204" pitchFamily="34" charset="0"/>
              </a:rPr>
              <a:t> Using  Multiple Columns:</a:t>
            </a:r>
            <a:endParaRPr lang="en-US" sz="4000" u="sng"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nvGraphicFramePr>
        <p:xfrm>
          <a:off x="1745673" y="3143230"/>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smtClean="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dirty="0">
                          <a:effectLst/>
                        </a:rPr>
                        <a:t>1</a:t>
                      </a:r>
                    </a:p>
                  </a:txBody>
                  <a:tcPr marL="68427" marR="27371" marT="13685" marB="13685" anchor="ctr"/>
                </a:tc>
                <a:tc>
                  <a:txBody>
                    <a:bodyPr/>
                    <a:lstStyle/>
                    <a:p>
                      <a:pPr algn="l"/>
                      <a:r>
                        <a:rPr lang="en-US" sz="3200" dirty="0">
                          <a:effectLst/>
                        </a:rPr>
                        <a:t>James Potter</a:t>
                      </a:r>
                    </a:p>
                  </a:txBody>
                  <a:tcPr marL="27371" marR="27371" marT="13685" marB="13685" anchor="ctr"/>
                </a:tc>
                <a:tc>
                  <a:txBody>
                    <a:bodyPr/>
                    <a:lstStyle/>
                    <a:p>
                      <a:pPr algn="l"/>
                      <a:r>
                        <a:rPr lang="en-US" sz="320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dirty="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dirty="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dirty="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551709" y="2190720"/>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12" name="Rectangle 11"/>
          <p:cNvSpPr/>
          <p:nvPr/>
        </p:nvSpPr>
        <p:spPr>
          <a:xfrm>
            <a:off x="1745671" y="8650856"/>
            <a:ext cx="19131397" cy="1015663"/>
          </a:xfrm>
          <a:prstGeom prst="rect">
            <a:avLst/>
          </a:prstGeom>
        </p:spPr>
        <p:txBody>
          <a:bodyPr wrap="square">
            <a:spAutoFit/>
          </a:bodyPr>
          <a:lstStyle/>
          <a:p>
            <a:pPr algn="l"/>
            <a:r>
              <a:rPr lang="en-US" b="0" dirty="0" smtClean="0">
                <a:latin typeface="Myriad Pro"/>
              </a:rPr>
              <a:t>It </a:t>
            </a:r>
            <a:r>
              <a:rPr lang="en-US" b="0" dirty="0">
                <a:latin typeface="Myriad Pro"/>
              </a:rPr>
              <a:t>treats each distinct combination of the columns as a single category. Let us display maximum salary paid to each designation, within each department.</a:t>
            </a:r>
            <a:endParaRPr lang="en-US" dirty="0"/>
          </a:p>
        </p:txBody>
      </p:sp>
      <p:sp>
        <p:nvSpPr>
          <p:cNvPr id="13" name="Rectangle 12"/>
          <p:cNvSpPr/>
          <p:nvPr/>
        </p:nvSpPr>
        <p:spPr>
          <a:xfrm>
            <a:off x="1745670" y="3957163"/>
            <a:ext cx="19562620" cy="553998"/>
          </a:xfrm>
          <a:prstGeom prst="rect">
            <a:avLst/>
          </a:prstGeom>
        </p:spPr>
        <p:txBody>
          <a:bodyPr wrap="square">
            <a:spAutoFit/>
          </a:bodyPr>
          <a:lstStyle/>
          <a:p>
            <a:pPr algn="l"/>
            <a:r>
              <a:rPr lang="en-US" dirty="0"/>
              <a:t>SELECT </a:t>
            </a:r>
            <a:r>
              <a:rPr lang="en-US" dirty="0" err="1"/>
              <a:t>Dept</a:t>
            </a:r>
            <a:r>
              <a:rPr lang="en-US" dirty="0"/>
              <a:t>, Designation, MAX(Salary) FROM Employee GROUP BY </a:t>
            </a:r>
            <a:r>
              <a:rPr lang="en-US" dirty="0" err="1"/>
              <a:t>Dept</a:t>
            </a:r>
            <a:r>
              <a:rPr lang="en-US" dirty="0"/>
              <a:t>, Designation;</a:t>
            </a:r>
          </a:p>
        </p:txBody>
      </p:sp>
      <p:graphicFrame>
        <p:nvGraphicFramePr>
          <p:cNvPr id="14" name="Table 13"/>
          <p:cNvGraphicFramePr>
            <a:graphicFrameLocks noGrp="1"/>
          </p:cNvGraphicFramePr>
          <p:nvPr>
            <p:extLst>
              <p:ext uri="{D42A27DB-BD31-4B8C-83A1-F6EECF244321}">
                <p14:modId xmlns:p14="http://schemas.microsoft.com/office/powerpoint/2010/main" val="2781777745"/>
              </p:ext>
            </p:extLst>
          </p:nvPr>
        </p:nvGraphicFramePr>
        <p:xfrm>
          <a:off x="3990888" y="5049661"/>
          <a:ext cx="11996478" cy="5317140"/>
        </p:xfrm>
        <a:graphic>
          <a:graphicData uri="http://schemas.openxmlformats.org/drawingml/2006/table">
            <a:tbl>
              <a:tblPr/>
              <a:tblGrid>
                <a:gridCol w="3998826"/>
                <a:gridCol w="3998826"/>
                <a:gridCol w="3998826"/>
              </a:tblGrid>
              <a:tr h="886190">
                <a:tc>
                  <a:txBody>
                    <a:bodyPr/>
                    <a:lstStyle/>
                    <a:p>
                      <a:pPr algn="l"/>
                      <a:r>
                        <a:rPr lang="en-US" sz="4000" b="1" dirty="0">
                          <a:solidFill>
                            <a:srgbClr val="963596"/>
                          </a:solidFill>
                          <a:effectLst/>
                          <a:latin typeface="Arial" panose="020B0604020202020204" pitchFamily="34" charset="0"/>
                          <a:cs typeface="Arial" panose="020B0604020202020204" pitchFamily="34" charset="0"/>
                        </a:rPr>
                        <a:t>DEPT</a:t>
                      </a:r>
                    </a:p>
                  </a:txBody>
                  <a:tcPr marL="132292" marR="52917" marT="26458" marB="26458" anchor="ctr">
                    <a:lnL>
                      <a:noFill/>
                    </a:lnL>
                    <a:lnR>
                      <a:noFill/>
                    </a:lnR>
                    <a:lnT>
                      <a:noFill/>
                    </a:lnT>
                    <a:lnB>
                      <a:noFill/>
                    </a:lnB>
                    <a:solidFill>
                      <a:srgbClr val="EBC6EB"/>
                    </a:solidFill>
                  </a:tcPr>
                </a:tc>
                <a:tc>
                  <a:txBody>
                    <a:bodyPr/>
                    <a:lstStyle/>
                    <a:p>
                      <a:pPr algn="l"/>
                      <a:r>
                        <a:rPr lang="en-US" sz="4000" b="1">
                          <a:solidFill>
                            <a:srgbClr val="963596"/>
                          </a:solidFill>
                          <a:effectLst/>
                          <a:latin typeface="Arial" panose="020B0604020202020204" pitchFamily="34" charset="0"/>
                          <a:cs typeface="Arial" panose="020B0604020202020204" pitchFamily="34" charset="0"/>
                        </a:rPr>
                        <a:t>DESIGNATION</a:t>
                      </a:r>
                    </a:p>
                  </a:txBody>
                  <a:tcPr marL="52917" marR="52917" marT="26458" marB="26458" anchor="ctr">
                    <a:lnL>
                      <a:noFill/>
                    </a:lnL>
                    <a:lnR>
                      <a:noFill/>
                    </a:lnR>
                    <a:lnT>
                      <a:noFill/>
                    </a:lnT>
                    <a:lnB>
                      <a:noFill/>
                    </a:lnB>
                    <a:solidFill>
                      <a:srgbClr val="EBC6EB"/>
                    </a:solidFill>
                  </a:tcPr>
                </a:tc>
                <a:tc>
                  <a:txBody>
                    <a:bodyPr/>
                    <a:lstStyle/>
                    <a:p>
                      <a:pPr algn="l"/>
                      <a:r>
                        <a:rPr lang="en-US" sz="4000" b="1">
                          <a:solidFill>
                            <a:srgbClr val="963596"/>
                          </a:solidFill>
                          <a:effectLst/>
                          <a:latin typeface="Arial" panose="020B0604020202020204" pitchFamily="34" charset="0"/>
                          <a:cs typeface="Arial" panose="020B0604020202020204" pitchFamily="34" charset="0"/>
                        </a:rPr>
                        <a:t>MAX(SALARY)</a:t>
                      </a:r>
                    </a:p>
                  </a:txBody>
                  <a:tcPr marL="52917" marR="132292" marT="26458" marB="26458" anchor="ctr">
                    <a:lnL>
                      <a:noFill/>
                    </a:lnL>
                    <a:lnR>
                      <a:noFill/>
                    </a:lnR>
                    <a:lnT>
                      <a:noFill/>
                    </a:lnT>
                    <a:lnB>
                      <a:noFill/>
                    </a:lnB>
                    <a:solidFill>
                      <a:srgbClr val="EBC6EB"/>
                    </a:solidFill>
                  </a:tcPr>
                </a:tc>
              </a:tr>
              <a:tr h="886190">
                <a:tc>
                  <a:txBody>
                    <a:bodyPr/>
                    <a:lstStyle/>
                    <a:p>
                      <a:r>
                        <a:rPr lang="en-US" sz="4000" dirty="0">
                          <a:effectLst/>
                          <a:latin typeface="Arial" panose="020B0604020202020204" pitchFamily="34" charset="0"/>
                          <a:cs typeface="Arial" panose="020B0604020202020204" pitchFamily="34" charset="0"/>
                        </a:rPr>
                        <a:t>ETA</a:t>
                      </a:r>
                    </a:p>
                  </a:txBody>
                  <a:tcPr marL="132292" marR="52917" marT="26458" marB="26458" anchor="ctr">
                    <a:lnL>
                      <a:noFill/>
                    </a:lnL>
                    <a:lnR>
                      <a:noFill/>
                    </a:lnR>
                    <a:lnT>
                      <a:noFill/>
                    </a:lnT>
                    <a:lnB>
                      <a:noFill/>
                    </a:lnB>
                    <a:solidFill>
                      <a:srgbClr val="FFFFFF"/>
                    </a:solidFill>
                  </a:tcPr>
                </a:tc>
                <a:tc>
                  <a:txBody>
                    <a:bodyPr/>
                    <a:lstStyle/>
                    <a:p>
                      <a:r>
                        <a:rPr lang="en-US" sz="4000">
                          <a:effectLst/>
                          <a:latin typeface="Arial" panose="020B0604020202020204" pitchFamily="34" charset="0"/>
                          <a:cs typeface="Arial" panose="020B0604020202020204" pitchFamily="34" charset="0"/>
                        </a:rPr>
                        <a:t>SE</a:t>
                      </a:r>
                    </a:p>
                  </a:txBody>
                  <a:tcPr marL="52917" marR="52917" marT="26458" marB="26458" anchor="ctr">
                    <a:lnL>
                      <a:noFill/>
                    </a:lnL>
                    <a:lnR>
                      <a:noFill/>
                    </a:lnR>
                    <a:lnT>
                      <a:noFill/>
                    </a:lnT>
                    <a:lnB>
                      <a:noFill/>
                    </a:lnB>
                    <a:solidFill>
                      <a:srgbClr val="FFFFFF"/>
                    </a:solidFill>
                  </a:tcPr>
                </a:tc>
                <a:tc>
                  <a:txBody>
                    <a:bodyPr/>
                    <a:lstStyle/>
                    <a:p>
                      <a:r>
                        <a:rPr lang="en-US" sz="4000">
                          <a:effectLst/>
                          <a:latin typeface="Arial" panose="020B0604020202020204" pitchFamily="34" charset="0"/>
                          <a:cs typeface="Arial" panose="020B0604020202020204" pitchFamily="34" charset="0"/>
                        </a:rPr>
                        <a:t>25000</a:t>
                      </a:r>
                    </a:p>
                  </a:txBody>
                  <a:tcPr marL="52917" marR="132292" marT="26458" marB="26458" anchor="ctr">
                    <a:lnL>
                      <a:noFill/>
                    </a:lnL>
                    <a:lnR>
                      <a:noFill/>
                    </a:lnR>
                    <a:lnT>
                      <a:noFill/>
                    </a:lnT>
                    <a:lnB>
                      <a:noFill/>
                    </a:lnB>
                    <a:solidFill>
                      <a:srgbClr val="FFFFFF"/>
                    </a:solidFill>
                  </a:tcPr>
                </a:tc>
              </a:tr>
              <a:tr h="886190">
                <a:tc>
                  <a:txBody>
                    <a:bodyPr/>
                    <a:lstStyle/>
                    <a:p>
                      <a:r>
                        <a:rPr lang="en-US" sz="4000" dirty="0">
                          <a:effectLst/>
                          <a:latin typeface="Arial" panose="020B0604020202020204" pitchFamily="34" charset="0"/>
                          <a:cs typeface="Arial" panose="020B0604020202020204" pitchFamily="34" charset="0"/>
                        </a:rPr>
                        <a:t>ETA</a:t>
                      </a:r>
                    </a:p>
                  </a:txBody>
                  <a:tcPr marL="132292" marR="52917" marT="26458" marB="26458" anchor="ctr">
                    <a:lnL>
                      <a:noFill/>
                    </a:lnL>
                    <a:lnR>
                      <a:noFill/>
                    </a:lnR>
                    <a:lnT>
                      <a:noFill/>
                    </a:lnT>
                    <a:lnB>
                      <a:noFill/>
                    </a:lnB>
                    <a:solidFill>
                      <a:srgbClr val="FFFFFF"/>
                    </a:solidFill>
                  </a:tcPr>
                </a:tc>
                <a:tc>
                  <a:txBody>
                    <a:bodyPr/>
                    <a:lstStyle/>
                    <a:p>
                      <a:r>
                        <a:rPr lang="en-US" sz="4000">
                          <a:effectLst/>
                          <a:latin typeface="Arial" panose="020B0604020202020204" pitchFamily="34" charset="0"/>
                          <a:cs typeface="Arial" panose="020B0604020202020204" pitchFamily="34" charset="0"/>
                        </a:rPr>
                        <a:t>SSE</a:t>
                      </a:r>
                    </a:p>
                  </a:txBody>
                  <a:tcPr marL="52917" marR="52917" marT="26458" marB="26458" anchor="ctr">
                    <a:lnL>
                      <a:noFill/>
                    </a:lnL>
                    <a:lnR>
                      <a:noFill/>
                    </a:lnR>
                    <a:lnT>
                      <a:noFill/>
                    </a:lnT>
                    <a:lnB>
                      <a:noFill/>
                    </a:lnB>
                    <a:solidFill>
                      <a:srgbClr val="FFFFFF"/>
                    </a:solidFill>
                  </a:tcPr>
                </a:tc>
                <a:tc>
                  <a:txBody>
                    <a:bodyPr/>
                    <a:lstStyle/>
                    <a:p>
                      <a:r>
                        <a:rPr lang="en-US" sz="4000" dirty="0">
                          <a:effectLst/>
                          <a:latin typeface="Arial" panose="020B0604020202020204" pitchFamily="34" charset="0"/>
                          <a:cs typeface="Arial" panose="020B0604020202020204" pitchFamily="34" charset="0"/>
                        </a:rPr>
                        <a:t>30000</a:t>
                      </a:r>
                    </a:p>
                  </a:txBody>
                  <a:tcPr marL="52917" marR="132292" marT="26458" marB="26458" anchor="ctr">
                    <a:lnL>
                      <a:noFill/>
                    </a:lnL>
                    <a:lnR>
                      <a:noFill/>
                    </a:lnR>
                    <a:lnT>
                      <a:noFill/>
                    </a:lnT>
                    <a:lnB>
                      <a:noFill/>
                    </a:lnB>
                    <a:solidFill>
                      <a:srgbClr val="FFFFFF"/>
                    </a:solidFill>
                  </a:tcPr>
                </a:tc>
              </a:tr>
              <a:tr h="886190">
                <a:tc>
                  <a:txBody>
                    <a:bodyPr/>
                    <a:lstStyle/>
                    <a:p>
                      <a:r>
                        <a:rPr lang="en-US" sz="4000">
                          <a:effectLst/>
                          <a:latin typeface="Arial" panose="020B0604020202020204" pitchFamily="34" charset="0"/>
                          <a:cs typeface="Arial" panose="020B0604020202020204" pitchFamily="34" charset="0"/>
                        </a:rPr>
                        <a:t>ICP</a:t>
                      </a:r>
                    </a:p>
                  </a:txBody>
                  <a:tcPr marL="132292" marR="52917" marT="26458" marB="26458" anchor="ctr">
                    <a:lnL>
                      <a:noFill/>
                    </a:lnL>
                    <a:lnR>
                      <a:noFill/>
                    </a:lnR>
                    <a:lnT>
                      <a:noFill/>
                    </a:lnT>
                    <a:lnB>
                      <a:noFill/>
                    </a:lnB>
                    <a:solidFill>
                      <a:srgbClr val="FFFFFF"/>
                    </a:solidFill>
                  </a:tcPr>
                </a:tc>
                <a:tc>
                  <a:txBody>
                    <a:bodyPr/>
                    <a:lstStyle/>
                    <a:p>
                      <a:r>
                        <a:rPr lang="en-US" sz="4000">
                          <a:effectLst/>
                          <a:latin typeface="Arial" panose="020B0604020202020204" pitchFamily="34" charset="0"/>
                          <a:cs typeface="Arial" panose="020B0604020202020204" pitchFamily="34" charset="0"/>
                        </a:rPr>
                        <a:t>PM</a:t>
                      </a:r>
                    </a:p>
                  </a:txBody>
                  <a:tcPr marL="52917" marR="52917" marT="26458" marB="26458" anchor="ctr">
                    <a:lnL>
                      <a:noFill/>
                    </a:lnL>
                    <a:lnR>
                      <a:noFill/>
                    </a:lnR>
                    <a:lnT>
                      <a:noFill/>
                    </a:lnT>
                    <a:lnB>
                      <a:noFill/>
                    </a:lnB>
                    <a:solidFill>
                      <a:srgbClr val="FFFFFF"/>
                    </a:solidFill>
                  </a:tcPr>
                </a:tc>
                <a:tc>
                  <a:txBody>
                    <a:bodyPr/>
                    <a:lstStyle/>
                    <a:p>
                      <a:r>
                        <a:rPr lang="en-US" sz="4000">
                          <a:effectLst/>
                          <a:latin typeface="Arial" panose="020B0604020202020204" pitchFamily="34" charset="0"/>
                          <a:cs typeface="Arial" panose="020B0604020202020204" pitchFamily="34" charset="0"/>
                        </a:rPr>
                        <a:t>75000</a:t>
                      </a:r>
                    </a:p>
                  </a:txBody>
                  <a:tcPr marL="52917" marR="132292" marT="26458" marB="26458" anchor="ctr">
                    <a:lnL>
                      <a:noFill/>
                    </a:lnL>
                    <a:lnR>
                      <a:noFill/>
                    </a:lnR>
                    <a:lnT>
                      <a:noFill/>
                    </a:lnT>
                    <a:lnB>
                      <a:noFill/>
                    </a:lnB>
                    <a:solidFill>
                      <a:srgbClr val="FFFFFF"/>
                    </a:solidFill>
                  </a:tcPr>
                </a:tc>
              </a:tr>
              <a:tr h="886190">
                <a:tc>
                  <a:txBody>
                    <a:bodyPr/>
                    <a:lstStyle/>
                    <a:p>
                      <a:r>
                        <a:rPr lang="en-US" sz="4000">
                          <a:effectLst/>
                          <a:latin typeface="Arial" panose="020B0604020202020204" pitchFamily="34" charset="0"/>
                          <a:cs typeface="Arial" panose="020B0604020202020204" pitchFamily="34" charset="0"/>
                        </a:rPr>
                        <a:t>ICP</a:t>
                      </a:r>
                    </a:p>
                  </a:txBody>
                  <a:tcPr marL="132292" marR="52917" marT="26458" marB="26458" anchor="ctr">
                    <a:lnL>
                      <a:noFill/>
                    </a:lnL>
                    <a:lnR>
                      <a:noFill/>
                    </a:lnR>
                    <a:lnT>
                      <a:noFill/>
                    </a:lnT>
                    <a:lnB>
                      <a:noFill/>
                    </a:lnB>
                    <a:solidFill>
                      <a:srgbClr val="FFFFFF"/>
                    </a:solidFill>
                  </a:tcPr>
                </a:tc>
                <a:tc>
                  <a:txBody>
                    <a:bodyPr/>
                    <a:lstStyle/>
                    <a:p>
                      <a:r>
                        <a:rPr lang="en-US" sz="4000">
                          <a:effectLst/>
                          <a:latin typeface="Arial" panose="020B0604020202020204" pitchFamily="34" charset="0"/>
                          <a:cs typeface="Arial" panose="020B0604020202020204" pitchFamily="34" charset="0"/>
                        </a:rPr>
                        <a:t>TA</a:t>
                      </a:r>
                    </a:p>
                  </a:txBody>
                  <a:tcPr marL="52917" marR="52917" marT="26458" marB="26458" anchor="ctr">
                    <a:lnL>
                      <a:noFill/>
                    </a:lnL>
                    <a:lnR>
                      <a:noFill/>
                    </a:lnR>
                    <a:lnT>
                      <a:noFill/>
                    </a:lnT>
                    <a:lnB>
                      <a:noFill/>
                    </a:lnB>
                    <a:solidFill>
                      <a:srgbClr val="FFFFFF"/>
                    </a:solidFill>
                  </a:tcPr>
                </a:tc>
                <a:tc>
                  <a:txBody>
                    <a:bodyPr/>
                    <a:lstStyle/>
                    <a:p>
                      <a:r>
                        <a:rPr lang="en-US" sz="4000">
                          <a:effectLst/>
                          <a:latin typeface="Arial" panose="020B0604020202020204" pitchFamily="34" charset="0"/>
                          <a:cs typeface="Arial" panose="020B0604020202020204" pitchFamily="34" charset="0"/>
                        </a:rPr>
                        <a:t>40000</a:t>
                      </a:r>
                    </a:p>
                  </a:txBody>
                  <a:tcPr marL="52917" marR="132292" marT="26458" marB="26458" anchor="ctr">
                    <a:lnL>
                      <a:noFill/>
                    </a:lnL>
                    <a:lnR>
                      <a:noFill/>
                    </a:lnR>
                    <a:lnT>
                      <a:noFill/>
                    </a:lnT>
                    <a:lnB>
                      <a:noFill/>
                    </a:lnB>
                    <a:solidFill>
                      <a:srgbClr val="FFFFFF"/>
                    </a:solidFill>
                  </a:tcPr>
                </a:tc>
              </a:tr>
              <a:tr h="886190">
                <a:tc>
                  <a:txBody>
                    <a:bodyPr/>
                    <a:lstStyle/>
                    <a:p>
                      <a:r>
                        <a:rPr lang="en-US" sz="4000">
                          <a:effectLst/>
                          <a:latin typeface="Arial" panose="020B0604020202020204" pitchFamily="34" charset="0"/>
                          <a:cs typeface="Arial" panose="020B0604020202020204" pitchFamily="34" charset="0"/>
                        </a:rPr>
                        <a:t>ETA</a:t>
                      </a:r>
                    </a:p>
                  </a:txBody>
                  <a:tcPr marL="132292" marR="52917" marT="26458" marB="26458" anchor="ctr">
                    <a:lnL>
                      <a:noFill/>
                    </a:lnL>
                    <a:lnR>
                      <a:noFill/>
                    </a:lnR>
                    <a:lnT>
                      <a:noFill/>
                    </a:lnT>
                    <a:lnB>
                      <a:noFill/>
                    </a:lnB>
                    <a:solidFill>
                      <a:srgbClr val="FFFFFF"/>
                    </a:solidFill>
                  </a:tcPr>
                </a:tc>
                <a:tc>
                  <a:txBody>
                    <a:bodyPr/>
                    <a:lstStyle/>
                    <a:p>
                      <a:r>
                        <a:rPr lang="en-US" sz="4000">
                          <a:effectLst/>
                          <a:latin typeface="Arial" panose="020B0604020202020204" pitchFamily="34" charset="0"/>
                          <a:cs typeface="Arial" panose="020B0604020202020204" pitchFamily="34" charset="0"/>
                        </a:rPr>
                        <a:t>PM</a:t>
                      </a:r>
                    </a:p>
                  </a:txBody>
                  <a:tcPr marL="52917" marR="52917" marT="26458" marB="26458" anchor="ctr">
                    <a:lnL>
                      <a:noFill/>
                    </a:lnL>
                    <a:lnR>
                      <a:noFill/>
                    </a:lnR>
                    <a:lnT>
                      <a:noFill/>
                    </a:lnT>
                    <a:lnB>
                      <a:noFill/>
                    </a:lnB>
                    <a:solidFill>
                      <a:srgbClr val="FFFFFF"/>
                    </a:solidFill>
                  </a:tcPr>
                </a:tc>
                <a:tc>
                  <a:txBody>
                    <a:bodyPr/>
                    <a:lstStyle/>
                    <a:p>
                      <a:r>
                        <a:rPr lang="en-US" sz="4000" dirty="0">
                          <a:effectLst/>
                          <a:latin typeface="Arial" panose="020B0604020202020204" pitchFamily="34" charset="0"/>
                          <a:cs typeface="Arial" panose="020B0604020202020204" pitchFamily="34" charset="0"/>
                        </a:rPr>
                        <a:t>90000</a:t>
                      </a:r>
                    </a:p>
                  </a:txBody>
                  <a:tcPr marL="52917" marR="132292" marT="26458" marB="26458" anchor="ctr">
                    <a:lnL>
                      <a:noFill/>
                    </a:lnL>
                    <a:lnR>
                      <a:noFill/>
                    </a:lnR>
                    <a:lnT>
                      <a:noFill/>
                    </a:lnT>
                    <a:lnB>
                      <a:noFill/>
                    </a:lnB>
                    <a:solidFill>
                      <a:srgbClr val="FFFFFF"/>
                    </a:solidFill>
                  </a:tcPr>
                </a:tc>
              </a:tr>
            </a:tbl>
          </a:graphicData>
        </a:graphic>
      </p:graphicFrame>
      <p:sp>
        <p:nvSpPr>
          <p:cNvPr id="15" name="Rectangle 14"/>
          <p:cNvSpPr/>
          <p:nvPr/>
        </p:nvSpPr>
        <p:spPr>
          <a:xfrm>
            <a:off x="4516315" y="11269383"/>
            <a:ext cx="10945624" cy="553998"/>
          </a:xfrm>
          <a:prstGeom prst="rect">
            <a:avLst/>
          </a:prstGeom>
        </p:spPr>
        <p:txBody>
          <a:bodyPr wrap="none">
            <a:spAutoFit/>
          </a:bodyPr>
          <a:lstStyle/>
          <a:p>
            <a:r>
              <a:rPr lang="en-US" b="0" dirty="0">
                <a:latin typeface="Myriad Pro"/>
              </a:rPr>
              <a:t>The query now gives designation wise max salary in each dept.</a:t>
            </a:r>
            <a:endParaRPr lang="en-US" dirty="0"/>
          </a:p>
        </p:txBody>
      </p:sp>
    </p:spTree>
    <p:extLst>
      <p:ext uri="{BB962C8B-B14F-4D97-AF65-F5344CB8AC3E}">
        <p14:creationId xmlns:p14="http://schemas.microsoft.com/office/powerpoint/2010/main" val="28431687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3"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21446836" cy="3785652"/>
          </a:xfrm>
          <a:prstGeom prst="rect">
            <a:avLst/>
          </a:prstGeom>
        </p:spPr>
        <p:txBody>
          <a:bodyPr wrap="square">
            <a:spAutoFit/>
          </a:bodyPr>
          <a:lstStyle/>
          <a:p>
            <a:pPr algn="l"/>
            <a:r>
              <a:rPr lang="en-US" sz="4000" u="sng" dirty="0" err="1" smtClean="0">
                <a:latin typeface="Arial" panose="020B0604020202020204" pitchFamily="34" charset="0"/>
                <a:cs typeface="Arial" panose="020B0604020202020204" pitchFamily="34" charset="0"/>
              </a:rPr>
              <a:t>GroupBy</a:t>
            </a:r>
            <a:r>
              <a:rPr lang="en-US" sz="4000" u="sng" dirty="0" smtClean="0">
                <a:latin typeface="Arial" panose="020B0604020202020204" pitchFamily="34" charset="0"/>
                <a:cs typeface="Arial" panose="020B0604020202020204" pitchFamily="34" charset="0"/>
              </a:rPr>
              <a:t> Multiple Functions:</a:t>
            </a:r>
          </a:p>
          <a:p>
            <a:pPr algn="l"/>
            <a:endParaRPr lang="en-US" sz="4000" u="sng" dirty="0">
              <a:latin typeface="Arial" panose="020B0604020202020204" pitchFamily="34" charset="0"/>
              <a:cs typeface="Arial" panose="020B0604020202020204" pitchFamily="34" charset="0"/>
            </a:endParaRPr>
          </a:p>
          <a:p>
            <a:pPr algn="l"/>
            <a:r>
              <a:rPr lang="en-US" sz="4000" b="0" dirty="0"/>
              <a:t>M</a:t>
            </a:r>
            <a:r>
              <a:rPr lang="en-US" sz="4000" b="0" dirty="0" smtClean="0"/>
              <a:t>ultiple </a:t>
            </a:r>
            <a:r>
              <a:rPr lang="en-US" sz="4000" b="0" dirty="0"/>
              <a:t>aggregate functions in the same query </a:t>
            </a:r>
            <a:r>
              <a:rPr lang="en-US" sz="4000" b="0" dirty="0" smtClean="0"/>
              <a:t>can be used as </a:t>
            </a:r>
            <a:r>
              <a:rPr lang="en-US" sz="4000" b="0" dirty="0"/>
              <a:t>long as category for grouping is the same</a:t>
            </a:r>
            <a:r>
              <a:rPr lang="en-US" sz="4000" b="0" dirty="0" smtClean="0"/>
              <a:t>.</a:t>
            </a:r>
          </a:p>
          <a:p>
            <a:pPr algn="l"/>
            <a:endParaRPr lang="en-US" sz="4000" b="0" dirty="0" smtClean="0">
              <a:solidFill>
                <a:srgbClr val="FF0000"/>
              </a:solidFill>
            </a:endParaRPr>
          </a:p>
          <a:p>
            <a:pPr algn="l"/>
            <a:r>
              <a:rPr lang="en-US" sz="4000" b="0" dirty="0" smtClean="0"/>
              <a:t>Let </a:t>
            </a:r>
            <a:r>
              <a:rPr lang="en-US" sz="4000" b="0" dirty="0"/>
              <a:t>us try to fetch count and names of employees in each department.</a:t>
            </a:r>
            <a:endParaRPr lang="en-US" sz="4000" u="sng"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nvGraphicFramePr>
        <p:xfrm>
          <a:off x="1773382" y="6357485"/>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dirty="0">
                          <a:effectLst/>
                        </a:rPr>
                        <a:t>1</a:t>
                      </a:r>
                    </a:p>
                  </a:txBody>
                  <a:tcPr marL="68427" marR="27371" marT="13685" marB="13685" anchor="ctr"/>
                </a:tc>
                <a:tc>
                  <a:txBody>
                    <a:bodyPr/>
                    <a:lstStyle/>
                    <a:p>
                      <a:pPr algn="l"/>
                      <a:r>
                        <a:rPr lang="en-US" sz="3200" dirty="0">
                          <a:effectLst/>
                        </a:rPr>
                        <a:t>James Potter</a:t>
                      </a:r>
                    </a:p>
                  </a:txBody>
                  <a:tcPr marL="27371" marR="27371" marT="13685" marB="13685" anchor="ctr"/>
                </a:tc>
                <a:tc>
                  <a:txBody>
                    <a:bodyPr/>
                    <a:lstStyle/>
                    <a:p>
                      <a:pPr algn="l"/>
                      <a:r>
                        <a:rPr lang="en-US" sz="320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dirty="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773382" y="5028954"/>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2" name="Rectangle 1"/>
          <p:cNvSpPr/>
          <p:nvPr/>
        </p:nvSpPr>
        <p:spPr>
          <a:xfrm>
            <a:off x="1551709" y="5356383"/>
            <a:ext cx="12192000" cy="1015663"/>
          </a:xfrm>
          <a:prstGeom prst="rect">
            <a:avLst/>
          </a:prstGeom>
        </p:spPr>
        <p:txBody>
          <a:bodyPr>
            <a:spAutoFit/>
          </a:bodyPr>
          <a:lstStyle/>
          <a:p>
            <a:r>
              <a:rPr lang="en-US" dirty="0"/>
              <a:t>SELECT </a:t>
            </a:r>
            <a:r>
              <a:rPr lang="en-US" dirty="0" err="1"/>
              <a:t>Dept</a:t>
            </a:r>
            <a:r>
              <a:rPr lang="en-US" dirty="0"/>
              <a:t>, MIN(SALARY), MAX(Salary) FROM Employee GROUP BY </a:t>
            </a:r>
            <a:r>
              <a:rPr lang="en-US" dirty="0" err="1"/>
              <a:t>Dept</a:t>
            </a:r>
            <a:r>
              <a:rPr lang="en-US" dirty="0"/>
              <a:t>;</a:t>
            </a:r>
          </a:p>
        </p:txBody>
      </p:sp>
      <p:sp>
        <p:nvSpPr>
          <p:cNvPr id="10" name="Rectangle 1"/>
          <p:cNvSpPr>
            <a:spLocks noChangeArrowheads="1"/>
          </p:cNvSpPr>
          <p:nvPr/>
        </p:nvSpPr>
        <p:spPr bwMode="auto">
          <a:xfrm rot="10800000" flipV="1">
            <a:off x="1551709" y="6475384"/>
            <a:ext cx="13108133" cy="10011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4245"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63596"/>
                </a:solidFill>
                <a:effectLst/>
                <a:cs typeface="Arial" panose="020B0604020202020204" pitchFamily="34" charset="0"/>
              </a:rPr>
              <a:t>2 row(s) selected</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cs typeface="Arial" panose="020B0604020202020204" pitchFamily="34" charset="0"/>
              </a:rPr>
              <a:t>Here department wise minimum and maximum salary is obtained using a single query.</a:t>
            </a:r>
          </a:p>
        </p:txBody>
      </p:sp>
      <p:graphicFrame>
        <p:nvGraphicFramePr>
          <p:cNvPr id="11" name="Table 10"/>
          <p:cNvGraphicFramePr>
            <a:graphicFrameLocks noGrp="1"/>
          </p:cNvGraphicFramePr>
          <p:nvPr>
            <p:extLst>
              <p:ext uri="{D42A27DB-BD31-4B8C-83A1-F6EECF244321}">
                <p14:modId xmlns:p14="http://schemas.microsoft.com/office/powerpoint/2010/main" val="700934097"/>
              </p:ext>
            </p:extLst>
          </p:nvPr>
        </p:nvGraphicFramePr>
        <p:xfrm>
          <a:off x="3615170" y="8477654"/>
          <a:ext cx="8065077" cy="1371600"/>
        </p:xfrm>
        <a:graphic>
          <a:graphicData uri="http://schemas.openxmlformats.org/drawingml/2006/table">
            <a:tbl>
              <a:tblPr/>
              <a:tblGrid>
                <a:gridCol w="2688359"/>
                <a:gridCol w="2688359"/>
                <a:gridCol w="2688359"/>
              </a:tblGrid>
              <a:tr h="0">
                <a:tc>
                  <a:txBody>
                    <a:bodyPr/>
                    <a:lstStyle/>
                    <a:p>
                      <a:pPr algn="l"/>
                      <a:r>
                        <a:rPr lang="en-US" b="1" dirty="0">
                          <a:solidFill>
                            <a:srgbClr val="963596"/>
                          </a:solidFill>
                          <a:effectLst/>
                        </a:rPr>
                        <a:t>DEPT</a:t>
                      </a:r>
                    </a:p>
                  </a:txBody>
                  <a:tcPr marL="228600" anchor="ctr">
                    <a:lnL>
                      <a:noFill/>
                    </a:lnL>
                    <a:lnR>
                      <a:noFill/>
                    </a:lnR>
                    <a:lnT>
                      <a:noFill/>
                    </a:lnT>
                    <a:lnB>
                      <a:noFill/>
                    </a:lnB>
                    <a:solidFill>
                      <a:srgbClr val="EBC6EB"/>
                    </a:solidFill>
                  </a:tcPr>
                </a:tc>
                <a:tc>
                  <a:txBody>
                    <a:bodyPr/>
                    <a:lstStyle/>
                    <a:p>
                      <a:pPr algn="l"/>
                      <a:r>
                        <a:rPr lang="en-US" b="1">
                          <a:solidFill>
                            <a:srgbClr val="963596"/>
                          </a:solidFill>
                          <a:effectLst/>
                        </a:rPr>
                        <a:t>MIN(SALARY)</a:t>
                      </a:r>
                    </a:p>
                  </a:txBody>
                  <a:tcPr anchor="ctr">
                    <a:lnL>
                      <a:noFill/>
                    </a:lnL>
                    <a:lnR>
                      <a:noFill/>
                    </a:lnR>
                    <a:lnT>
                      <a:noFill/>
                    </a:lnT>
                    <a:lnB>
                      <a:noFill/>
                    </a:lnB>
                    <a:solidFill>
                      <a:srgbClr val="EBC6EB"/>
                    </a:solidFill>
                  </a:tcPr>
                </a:tc>
                <a:tc>
                  <a:txBody>
                    <a:bodyPr/>
                    <a:lstStyle/>
                    <a:p>
                      <a:pPr algn="l"/>
                      <a:r>
                        <a:rPr lang="en-US" b="1">
                          <a:solidFill>
                            <a:srgbClr val="963596"/>
                          </a:solidFill>
                          <a:effectLst/>
                        </a:rPr>
                        <a:t>MAX(SALARY)</a:t>
                      </a:r>
                    </a:p>
                  </a:txBody>
                  <a:tcPr marR="228600" anchor="ctr">
                    <a:lnL>
                      <a:noFill/>
                    </a:lnL>
                    <a:lnR>
                      <a:noFill/>
                    </a:lnR>
                    <a:lnT>
                      <a:noFill/>
                    </a:lnT>
                    <a:lnB>
                      <a:noFill/>
                    </a:lnB>
                    <a:solidFill>
                      <a:srgbClr val="EBC6EB"/>
                    </a:solidFill>
                  </a:tcPr>
                </a:tc>
              </a:tr>
              <a:tr h="0">
                <a:tc>
                  <a:txBody>
                    <a:bodyPr/>
                    <a:lstStyle/>
                    <a:p>
                      <a:r>
                        <a:rPr lang="en-US">
                          <a:effectLst/>
                        </a:rPr>
                        <a:t>ETA</a:t>
                      </a:r>
                    </a:p>
                  </a:txBody>
                  <a:tcPr marL="228600" anchor="ctr">
                    <a:lnL>
                      <a:noFill/>
                    </a:lnL>
                    <a:lnR>
                      <a:noFill/>
                    </a:lnR>
                    <a:lnT>
                      <a:noFill/>
                    </a:lnT>
                    <a:lnB>
                      <a:noFill/>
                    </a:lnB>
                    <a:solidFill>
                      <a:srgbClr val="FFFFFF"/>
                    </a:solidFill>
                  </a:tcPr>
                </a:tc>
                <a:tc>
                  <a:txBody>
                    <a:bodyPr/>
                    <a:lstStyle/>
                    <a:p>
                      <a:r>
                        <a:rPr lang="en-US">
                          <a:effectLst/>
                        </a:rPr>
                        <a:t>25000</a:t>
                      </a:r>
                    </a:p>
                  </a:txBody>
                  <a:tcPr anchor="ctr">
                    <a:lnL>
                      <a:noFill/>
                    </a:lnL>
                    <a:lnR>
                      <a:noFill/>
                    </a:lnR>
                    <a:lnT>
                      <a:noFill/>
                    </a:lnT>
                    <a:lnB>
                      <a:noFill/>
                    </a:lnB>
                    <a:solidFill>
                      <a:srgbClr val="FFFFFF"/>
                    </a:solidFill>
                  </a:tcPr>
                </a:tc>
                <a:tc>
                  <a:txBody>
                    <a:bodyPr/>
                    <a:lstStyle/>
                    <a:p>
                      <a:r>
                        <a:rPr lang="en-US" dirty="0">
                          <a:effectLst/>
                        </a:rPr>
                        <a:t>90000</a:t>
                      </a:r>
                    </a:p>
                  </a:txBody>
                  <a:tcPr marR="228600" anchor="ctr">
                    <a:lnL>
                      <a:noFill/>
                    </a:lnL>
                    <a:lnR>
                      <a:noFill/>
                    </a:lnR>
                    <a:lnT>
                      <a:noFill/>
                    </a:lnT>
                    <a:lnB>
                      <a:noFill/>
                    </a:lnB>
                    <a:solidFill>
                      <a:srgbClr val="FFFFFF"/>
                    </a:solidFill>
                  </a:tcPr>
                </a:tc>
              </a:tr>
              <a:tr h="0">
                <a:tc>
                  <a:txBody>
                    <a:bodyPr/>
                    <a:lstStyle/>
                    <a:p>
                      <a:r>
                        <a:rPr lang="en-US">
                          <a:effectLst/>
                        </a:rPr>
                        <a:t>ICP</a:t>
                      </a:r>
                    </a:p>
                  </a:txBody>
                  <a:tcPr marL="228600" anchor="ctr">
                    <a:lnL>
                      <a:noFill/>
                    </a:lnL>
                    <a:lnR>
                      <a:noFill/>
                    </a:lnR>
                    <a:lnT>
                      <a:noFill/>
                    </a:lnT>
                    <a:lnB>
                      <a:noFill/>
                    </a:lnB>
                    <a:solidFill>
                      <a:srgbClr val="FFFFFF"/>
                    </a:solidFill>
                  </a:tcPr>
                </a:tc>
                <a:tc>
                  <a:txBody>
                    <a:bodyPr/>
                    <a:lstStyle/>
                    <a:p>
                      <a:r>
                        <a:rPr lang="en-US">
                          <a:effectLst/>
                        </a:rPr>
                        <a:t>40000</a:t>
                      </a:r>
                    </a:p>
                  </a:txBody>
                  <a:tcPr anchor="ctr">
                    <a:lnL>
                      <a:noFill/>
                    </a:lnL>
                    <a:lnR>
                      <a:noFill/>
                    </a:lnR>
                    <a:lnT>
                      <a:noFill/>
                    </a:lnT>
                    <a:lnB>
                      <a:noFill/>
                    </a:lnB>
                    <a:solidFill>
                      <a:srgbClr val="FFFFFF"/>
                    </a:solidFill>
                  </a:tcPr>
                </a:tc>
                <a:tc>
                  <a:txBody>
                    <a:bodyPr/>
                    <a:lstStyle/>
                    <a:p>
                      <a:r>
                        <a:rPr lang="en-US" dirty="0">
                          <a:effectLst/>
                        </a:rPr>
                        <a:t>75000</a:t>
                      </a:r>
                    </a:p>
                  </a:txBody>
                  <a:tcPr marR="22860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916886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21446836" cy="1323439"/>
          </a:xfrm>
          <a:prstGeom prst="rect">
            <a:avLst/>
          </a:prstGeom>
        </p:spPr>
        <p:txBody>
          <a:bodyPr wrap="square">
            <a:spAutoFit/>
          </a:bodyPr>
          <a:lstStyle/>
          <a:p>
            <a:pPr algn="l"/>
            <a:r>
              <a:rPr lang="en-US" sz="4000" u="sng" dirty="0" err="1" smtClean="0">
                <a:latin typeface="Arial" panose="020B0604020202020204" pitchFamily="34" charset="0"/>
                <a:cs typeface="Arial" panose="020B0604020202020204" pitchFamily="34" charset="0"/>
              </a:rPr>
              <a:t>GroupBy</a:t>
            </a:r>
            <a:r>
              <a:rPr lang="en-US" sz="4000" u="sng" dirty="0" smtClean="0">
                <a:latin typeface="Arial" panose="020B0604020202020204" pitchFamily="34" charset="0"/>
                <a:cs typeface="Arial" panose="020B0604020202020204" pitchFamily="34" charset="0"/>
              </a:rPr>
              <a:t> On </a:t>
            </a:r>
            <a:r>
              <a:rPr lang="en-US" sz="4000" u="sng" dirty="0" err="1" smtClean="0">
                <a:latin typeface="Arial" panose="020B0604020202020204" pitchFamily="34" charset="0"/>
                <a:cs typeface="Arial" panose="020B0604020202020204" pitchFamily="34" charset="0"/>
              </a:rPr>
              <a:t>Nullable</a:t>
            </a:r>
            <a:r>
              <a:rPr lang="en-US" sz="4000" u="sng" dirty="0" smtClean="0">
                <a:latin typeface="Arial" panose="020B0604020202020204" pitchFamily="34" charset="0"/>
                <a:cs typeface="Arial" panose="020B0604020202020204" pitchFamily="34" charset="0"/>
              </a:rPr>
              <a:t> Columns:</a:t>
            </a:r>
          </a:p>
          <a:p>
            <a:pPr algn="l"/>
            <a:endParaRPr lang="en-US" sz="4000" u="sng"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36867967"/>
              </p:ext>
            </p:extLst>
          </p:nvPr>
        </p:nvGraphicFramePr>
        <p:xfrm>
          <a:off x="1773382" y="3708949"/>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dirty="0">
                          <a:effectLst/>
                        </a:rPr>
                        <a:t>1</a:t>
                      </a:r>
                    </a:p>
                  </a:txBody>
                  <a:tcPr marL="68427" marR="27371" marT="13685" marB="13685" anchor="ctr"/>
                </a:tc>
                <a:tc>
                  <a:txBody>
                    <a:bodyPr/>
                    <a:lstStyle/>
                    <a:p>
                      <a:pPr algn="l"/>
                      <a:r>
                        <a:rPr lang="en-US" sz="3200" dirty="0">
                          <a:effectLst/>
                        </a:rPr>
                        <a:t>James Potter</a:t>
                      </a:r>
                    </a:p>
                  </a:txBody>
                  <a:tcPr marL="27371" marR="27371" marT="13685" marB="13685" anchor="ctr"/>
                </a:tc>
                <a:tc>
                  <a:txBody>
                    <a:bodyPr/>
                    <a:lstStyle/>
                    <a:p>
                      <a:pPr algn="l"/>
                      <a:r>
                        <a:rPr lang="en-US" sz="320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dirty="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773382" y="2781356"/>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2" name="Rectangle 1"/>
          <p:cNvSpPr/>
          <p:nvPr/>
        </p:nvSpPr>
        <p:spPr>
          <a:xfrm>
            <a:off x="1551709" y="3387219"/>
            <a:ext cx="12192000" cy="553998"/>
          </a:xfrm>
          <a:prstGeom prst="rect">
            <a:avLst/>
          </a:prstGeom>
        </p:spPr>
        <p:txBody>
          <a:bodyPr>
            <a:spAutoFit/>
          </a:bodyPr>
          <a:lstStyle/>
          <a:p>
            <a:r>
              <a:rPr lang="en-US" dirty="0"/>
              <a:t>SELECT Bonus, Count(*) FROM Employee GROUP BY Bonus</a:t>
            </a:r>
          </a:p>
        </p:txBody>
      </p:sp>
      <p:graphicFrame>
        <p:nvGraphicFramePr>
          <p:cNvPr id="12" name="Table 11"/>
          <p:cNvGraphicFramePr>
            <a:graphicFrameLocks noGrp="1"/>
          </p:cNvGraphicFramePr>
          <p:nvPr>
            <p:extLst>
              <p:ext uri="{D42A27DB-BD31-4B8C-83A1-F6EECF244321}">
                <p14:modId xmlns:p14="http://schemas.microsoft.com/office/powerpoint/2010/main" val="1780209063"/>
              </p:ext>
            </p:extLst>
          </p:nvPr>
        </p:nvGraphicFramePr>
        <p:xfrm>
          <a:off x="6040582" y="5273458"/>
          <a:ext cx="8109480" cy="2146300"/>
        </p:xfrm>
        <a:graphic>
          <a:graphicData uri="http://schemas.openxmlformats.org/drawingml/2006/table">
            <a:tbl>
              <a:tblPr/>
              <a:tblGrid>
                <a:gridCol w="4054740"/>
                <a:gridCol w="4054740"/>
              </a:tblGrid>
              <a:tr h="317500">
                <a:tc>
                  <a:txBody>
                    <a:bodyPr/>
                    <a:lstStyle/>
                    <a:p>
                      <a:pPr algn="l"/>
                      <a:r>
                        <a:rPr lang="en-US" sz="2400" b="1">
                          <a:solidFill>
                            <a:srgbClr val="963596"/>
                          </a:solidFill>
                          <a:effectLst/>
                          <a:latin typeface="Arial" panose="020B0604020202020204" pitchFamily="34" charset="0"/>
                          <a:cs typeface="Arial" panose="020B0604020202020204" pitchFamily="34" charset="0"/>
                        </a:rPr>
                        <a:t>BONUS</a:t>
                      </a:r>
                    </a:p>
                  </a:txBody>
                  <a:tcPr marL="158750" marR="63500" marT="31750" marB="31750" anchor="ctr">
                    <a:lnL>
                      <a:noFill/>
                    </a:lnL>
                    <a:lnR>
                      <a:noFill/>
                    </a:lnR>
                    <a:lnT>
                      <a:noFill/>
                    </a:lnT>
                    <a:lnB>
                      <a:noFill/>
                    </a:lnB>
                    <a:solidFill>
                      <a:srgbClr val="EBC6EB"/>
                    </a:solidFill>
                  </a:tcPr>
                </a:tc>
                <a:tc>
                  <a:txBody>
                    <a:bodyPr/>
                    <a:lstStyle/>
                    <a:p>
                      <a:pPr algn="l"/>
                      <a:r>
                        <a:rPr lang="en-US" sz="2400" b="1">
                          <a:solidFill>
                            <a:srgbClr val="963596"/>
                          </a:solidFill>
                          <a:effectLst/>
                          <a:latin typeface="Arial" panose="020B0604020202020204" pitchFamily="34" charset="0"/>
                          <a:cs typeface="Arial" panose="020B0604020202020204" pitchFamily="34" charset="0"/>
                        </a:rPr>
                        <a:t>COUNT(*)</a:t>
                      </a:r>
                    </a:p>
                  </a:txBody>
                  <a:tcPr marL="63500" marR="158750" marT="31750" marB="31750" anchor="ctr">
                    <a:lnL>
                      <a:noFill/>
                    </a:lnL>
                    <a:lnR>
                      <a:noFill/>
                    </a:lnR>
                    <a:lnT>
                      <a:noFill/>
                    </a:lnT>
                    <a:lnB>
                      <a:noFill/>
                    </a:lnB>
                    <a:solidFill>
                      <a:srgbClr val="EBC6EB"/>
                    </a:solidFill>
                  </a:tcPr>
                </a:tc>
              </a:tr>
              <a:tr h="317500">
                <a:tc>
                  <a:txBody>
                    <a:bodyPr/>
                    <a:lstStyle/>
                    <a:p>
                      <a:r>
                        <a:rPr lang="en-US" sz="2400">
                          <a:effectLst/>
                          <a:latin typeface="Arial" panose="020B0604020202020204" pitchFamily="34" charset="0"/>
                          <a:cs typeface="Arial" panose="020B0604020202020204" pitchFamily="34" charset="0"/>
                        </a:rPr>
                        <a:t>1000</a:t>
                      </a:r>
                    </a:p>
                  </a:txBody>
                  <a:tcPr marL="158750" marR="63500" marT="31750" marB="31750" anchor="ctr">
                    <a:lnL>
                      <a:noFill/>
                    </a:lnL>
                    <a:lnR>
                      <a:noFill/>
                    </a:lnR>
                    <a:lnT>
                      <a:noFill/>
                    </a:lnT>
                    <a:lnB>
                      <a:noFill/>
                    </a:lnB>
                    <a:solidFill>
                      <a:srgbClr val="FFFFFF"/>
                    </a:solidFill>
                  </a:tcPr>
                </a:tc>
                <a:tc>
                  <a:txBody>
                    <a:bodyPr/>
                    <a:lstStyle/>
                    <a:p>
                      <a:r>
                        <a:rPr lang="en-US" sz="2400">
                          <a:effectLst/>
                          <a:latin typeface="Arial" panose="020B0604020202020204" pitchFamily="34" charset="0"/>
                          <a:cs typeface="Arial" panose="020B0604020202020204" pitchFamily="34" charset="0"/>
                        </a:rPr>
                        <a:t>1</a:t>
                      </a:r>
                    </a:p>
                  </a:txBody>
                  <a:tcPr marL="63500" marR="158750" marT="31750" marB="31750" anchor="ctr">
                    <a:lnL>
                      <a:noFill/>
                    </a:lnL>
                    <a:lnR>
                      <a:noFill/>
                    </a:lnR>
                    <a:lnT>
                      <a:noFill/>
                    </a:lnT>
                    <a:lnB>
                      <a:noFill/>
                    </a:lnB>
                    <a:solidFill>
                      <a:srgbClr val="FFFFFF"/>
                    </a:solidFill>
                  </a:tcPr>
                </a:tc>
              </a:tr>
              <a:tr h="317500">
                <a:tc>
                  <a:txBody>
                    <a:bodyPr/>
                    <a:lstStyle/>
                    <a:p>
                      <a:r>
                        <a:rPr lang="en-US" sz="2400">
                          <a:effectLst/>
                          <a:latin typeface="Arial" panose="020B0604020202020204" pitchFamily="34" charset="0"/>
                          <a:cs typeface="Arial" panose="020B0604020202020204" pitchFamily="34" charset="0"/>
                        </a:rPr>
                        <a:t>NULL</a:t>
                      </a:r>
                    </a:p>
                  </a:txBody>
                  <a:tcPr marL="158750" marR="63500" marT="31750" marB="31750" anchor="ctr">
                    <a:lnL>
                      <a:noFill/>
                    </a:lnL>
                    <a:lnR>
                      <a:noFill/>
                    </a:lnR>
                    <a:lnT>
                      <a:noFill/>
                    </a:lnT>
                    <a:lnB>
                      <a:noFill/>
                    </a:lnB>
                    <a:solidFill>
                      <a:srgbClr val="FFFFFF"/>
                    </a:solidFill>
                  </a:tcPr>
                </a:tc>
                <a:tc>
                  <a:txBody>
                    <a:bodyPr/>
                    <a:lstStyle/>
                    <a:p>
                      <a:r>
                        <a:rPr lang="en-US" sz="2400">
                          <a:effectLst/>
                          <a:latin typeface="Arial" panose="020B0604020202020204" pitchFamily="34" charset="0"/>
                          <a:cs typeface="Arial" panose="020B0604020202020204" pitchFamily="34" charset="0"/>
                        </a:rPr>
                        <a:t>2</a:t>
                      </a:r>
                    </a:p>
                  </a:txBody>
                  <a:tcPr marL="63500" marR="158750" marT="31750" marB="31750" anchor="ctr">
                    <a:lnL>
                      <a:noFill/>
                    </a:lnL>
                    <a:lnR>
                      <a:noFill/>
                    </a:lnR>
                    <a:lnT>
                      <a:noFill/>
                    </a:lnT>
                    <a:lnB>
                      <a:noFill/>
                    </a:lnB>
                    <a:solidFill>
                      <a:srgbClr val="FFFFFF"/>
                    </a:solidFill>
                  </a:tcPr>
                </a:tc>
              </a:tr>
              <a:tr h="317500">
                <a:tc>
                  <a:txBody>
                    <a:bodyPr/>
                    <a:lstStyle/>
                    <a:p>
                      <a:r>
                        <a:rPr lang="en-US" sz="2400">
                          <a:effectLst/>
                          <a:latin typeface="Arial" panose="020B0604020202020204" pitchFamily="34" charset="0"/>
                          <a:cs typeface="Arial" panose="020B0604020202020204" pitchFamily="34" charset="0"/>
                        </a:rPr>
                        <a:t>1200</a:t>
                      </a:r>
                    </a:p>
                  </a:txBody>
                  <a:tcPr marL="158750" marR="63500" marT="31750" marB="31750" anchor="ctr">
                    <a:lnL>
                      <a:noFill/>
                    </a:lnL>
                    <a:lnR>
                      <a:noFill/>
                    </a:lnR>
                    <a:lnT>
                      <a:noFill/>
                    </a:lnT>
                    <a:lnB>
                      <a:noFill/>
                    </a:lnB>
                    <a:solidFill>
                      <a:srgbClr val="FFFFFF"/>
                    </a:solidFill>
                  </a:tcPr>
                </a:tc>
                <a:tc>
                  <a:txBody>
                    <a:bodyPr/>
                    <a:lstStyle/>
                    <a:p>
                      <a:r>
                        <a:rPr lang="en-US" sz="2400" dirty="0">
                          <a:effectLst/>
                          <a:latin typeface="Arial" panose="020B0604020202020204" pitchFamily="34" charset="0"/>
                          <a:cs typeface="Arial" panose="020B0604020202020204" pitchFamily="34" charset="0"/>
                        </a:rPr>
                        <a:t>1</a:t>
                      </a:r>
                    </a:p>
                  </a:txBody>
                  <a:tcPr marL="63500" marR="158750" marT="31750" marB="31750" anchor="ctr">
                    <a:lnL>
                      <a:noFill/>
                    </a:lnL>
                    <a:lnR>
                      <a:noFill/>
                    </a:lnR>
                    <a:lnT>
                      <a:noFill/>
                    </a:lnT>
                    <a:lnB>
                      <a:noFill/>
                    </a:lnB>
                    <a:solidFill>
                      <a:srgbClr val="FFFFFF"/>
                    </a:solidFill>
                  </a:tcPr>
                </a:tc>
              </a:tr>
              <a:tr h="317500">
                <a:tc>
                  <a:txBody>
                    <a:bodyPr/>
                    <a:lstStyle/>
                    <a:p>
                      <a:r>
                        <a:rPr lang="en-US" sz="2400">
                          <a:effectLst/>
                          <a:latin typeface="Arial" panose="020B0604020202020204" pitchFamily="34" charset="0"/>
                          <a:cs typeface="Arial" panose="020B0604020202020204" pitchFamily="34" charset="0"/>
                        </a:rPr>
                        <a:t>100</a:t>
                      </a:r>
                    </a:p>
                  </a:txBody>
                  <a:tcPr marL="158750" marR="63500" marT="31750" marB="31750" anchor="ctr">
                    <a:lnL>
                      <a:noFill/>
                    </a:lnL>
                    <a:lnR>
                      <a:noFill/>
                    </a:lnR>
                    <a:lnT>
                      <a:noFill/>
                    </a:lnT>
                    <a:lnB>
                      <a:noFill/>
                    </a:lnB>
                    <a:solidFill>
                      <a:srgbClr val="FFFFFF"/>
                    </a:solidFill>
                  </a:tcPr>
                </a:tc>
                <a:tc>
                  <a:txBody>
                    <a:bodyPr/>
                    <a:lstStyle/>
                    <a:p>
                      <a:r>
                        <a:rPr lang="en-US" sz="2400" dirty="0">
                          <a:effectLst/>
                          <a:latin typeface="Arial" panose="020B0604020202020204" pitchFamily="34" charset="0"/>
                          <a:cs typeface="Arial" panose="020B0604020202020204" pitchFamily="34" charset="0"/>
                        </a:rPr>
                        <a:t>1</a:t>
                      </a:r>
                    </a:p>
                  </a:txBody>
                  <a:tcPr marL="63500" marR="158750" marT="31750" marB="317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8565321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21446836" cy="1323439"/>
          </a:xfrm>
          <a:prstGeom prst="rect">
            <a:avLst/>
          </a:prstGeom>
        </p:spPr>
        <p:txBody>
          <a:bodyPr wrap="square">
            <a:spAutoFit/>
          </a:bodyPr>
          <a:lstStyle/>
          <a:p>
            <a:pPr algn="l"/>
            <a:r>
              <a:rPr lang="en-US" sz="4000" u="sng" dirty="0">
                <a:latin typeface="Arial" panose="020B0604020202020204" pitchFamily="34" charset="0"/>
                <a:cs typeface="Arial" panose="020B0604020202020204" pitchFamily="34" charset="0"/>
              </a:rPr>
              <a:t>Using  WHERE  clause in the GROUP </a:t>
            </a:r>
            <a:r>
              <a:rPr lang="en-US" sz="4000" u="sng" dirty="0" smtClean="0">
                <a:latin typeface="Arial" panose="020B0604020202020204" pitchFamily="34" charset="0"/>
                <a:cs typeface="Arial" panose="020B0604020202020204" pitchFamily="34" charset="0"/>
              </a:rPr>
              <a:t>BY:</a:t>
            </a:r>
            <a:endParaRPr lang="en-US" sz="4000" u="sng" dirty="0">
              <a:latin typeface="Arial" panose="020B0604020202020204" pitchFamily="34" charset="0"/>
              <a:cs typeface="Arial" panose="020B0604020202020204" pitchFamily="34" charset="0"/>
            </a:endParaRPr>
          </a:p>
          <a:p>
            <a:pPr algn="l"/>
            <a:endParaRPr lang="en-US" sz="4000" u="sng"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nvGraphicFramePr>
        <p:xfrm>
          <a:off x="1773382" y="3708949"/>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dirty="0">
                          <a:effectLst/>
                        </a:rPr>
                        <a:t>1</a:t>
                      </a:r>
                    </a:p>
                  </a:txBody>
                  <a:tcPr marL="68427" marR="27371" marT="13685" marB="13685" anchor="ctr"/>
                </a:tc>
                <a:tc>
                  <a:txBody>
                    <a:bodyPr/>
                    <a:lstStyle/>
                    <a:p>
                      <a:pPr algn="l"/>
                      <a:r>
                        <a:rPr lang="en-US" sz="3200" dirty="0">
                          <a:effectLst/>
                        </a:rPr>
                        <a:t>James Potter</a:t>
                      </a:r>
                    </a:p>
                  </a:txBody>
                  <a:tcPr marL="27371" marR="27371" marT="13685" marB="13685" anchor="ctr"/>
                </a:tc>
                <a:tc>
                  <a:txBody>
                    <a:bodyPr/>
                    <a:lstStyle/>
                    <a:p>
                      <a:pPr algn="l"/>
                      <a:r>
                        <a:rPr lang="en-US" sz="320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dirty="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773382" y="2781356"/>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2" name="Rectangle 1"/>
          <p:cNvSpPr/>
          <p:nvPr/>
        </p:nvSpPr>
        <p:spPr>
          <a:xfrm>
            <a:off x="1551709" y="3387219"/>
            <a:ext cx="18703636" cy="553998"/>
          </a:xfrm>
          <a:prstGeom prst="rect">
            <a:avLst/>
          </a:prstGeom>
        </p:spPr>
        <p:txBody>
          <a:bodyPr wrap="square">
            <a:spAutoFit/>
          </a:bodyPr>
          <a:lstStyle/>
          <a:p>
            <a:r>
              <a:rPr lang="en-US" dirty="0"/>
              <a:t>SELECT </a:t>
            </a:r>
            <a:r>
              <a:rPr lang="en-US" dirty="0" err="1" smtClean="0"/>
              <a:t>Dept</a:t>
            </a:r>
            <a:r>
              <a:rPr lang="en-US" dirty="0" smtClean="0"/>
              <a:t>, MAX(Salary) </a:t>
            </a:r>
            <a:r>
              <a:rPr lang="en-US" dirty="0"/>
              <a:t>FROM Employee </a:t>
            </a:r>
            <a:r>
              <a:rPr lang="en-US" dirty="0" smtClean="0"/>
              <a:t>WHERE </a:t>
            </a:r>
            <a:r>
              <a:rPr lang="en-US" dirty="0" err="1" smtClean="0"/>
              <a:t>dept</a:t>
            </a:r>
            <a:r>
              <a:rPr lang="en-US" dirty="0" smtClean="0"/>
              <a:t> !=‘ICP’ GROUP </a:t>
            </a:r>
            <a:r>
              <a:rPr lang="en-US" dirty="0"/>
              <a:t>BY </a:t>
            </a:r>
            <a:r>
              <a:rPr lang="en-US" dirty="0" err="1" smtClean="0"/>
              <a:t>Dept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398536266"/>
              </p:ext>
            </p:extLst>
          </p:nvPr>
        </p:nvGraphicFramePr>
        <p:xfrm>
          <a:off x="6040582" y="6230474"/>
          <a:ext cx="8109480" cy="858520"/>
        </p:xfrm>
        <a:graphic>
          <a:graphicData uri="http://schemas.openxmlformats.org/drawingml/2006/table">
            <a:tbl>
              <a:tblPr/>
              <a:tblGrid>
                <a:gridCol w="4054740"/>
                <a:gridCol w="4054740"/>
              </a:tblGrid>
              <a:tr h="317500">
                <a:tc>
                  <a:txBody>
                    <a:bodyPr/>
                    <a:lstStyle/>
                    <a:p>
                      <a:pPr algn="ctr"/>
                      <a:r>
                        <a:rPr lang="en-US" sz="2400" b="1" dirty="0" smtClean="0">
                          <a:solidFill>
                            <a:srgbClr val="963596"/>
                          </a:solidFill>
                          <a:effectLst/>
                          <a:latin typeface="Arial" panose="020B0604020202020204" pitchFamily="34" charset="0"/>
                          <a:cs typeface="Arial" panose="020B0604020202020204" pitchFamily="34" charset="0"/>
                        </a:rPr>
                        <a:t>DEPT</a:t>
                      </a:r>
                      <a:endParaRPr lang="en-US" sz="2400" b="1" dirty="0">
                        <a:solidFill>
                          <a:srgbClr val="963596"/>
                        </a:solidFill>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EBC6EB"/>
                    </a:solidFill>
                  </a:tcPr>
                </a:tc>
                <a:tc>
                  <a:txBody>
                    <a:bodyPr/>
                    <a:lstStyle/>
                    <a:p>
                      <a:pPr algn="ctr"/>
                      <a:r>
                        <a:rPr lang="en-US" sz="2400" b="1" dirty="0" smtClean="0">
                          <a:solidFill>
                            <a:srgbClr val="963596"/>
                          </a:solidFill>
                          <a:effectLst/>
                          <a:latin typeface="Arial" panose="020B0604020202020204" pitchFamily="34" charset="0"/>
                          <a:cs typeface="Arial" panose="020B0604020202020204" pitchFamily="34" charset="0"/>
                        </a:rPr>
                        <a:t>MAX(Salary)</a:t>
                      </a:r>
                      <a:endParaRPr lang="en-US" sz="2400" b="1" dirty="0">
                        <a:solidFill>
                          <a:srgbClr val="963596"/>
                        </a:solidFill>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EBC6EB"/>
                    </a:solidFill>
                  </a:tcPr>
                </a:tc>
              </a:tr>
              <a:tr h="317500">
                <a:tc>
                  <a:txBody>
                    <a:bodyPr/>
                    <a:lstStyle/>
                    <a:p>
                      <a:r>
                        <a:rPr lang="en-US" sz="2400" dirty="0" smtClean="0">
                          <a:effectLst/>
                          <a:latin typeface="Arial" panose="020B0604020202020204" pitchFamily="34" charset="0"/>
                          <a:cs typeface="Arial" panose="020B0604020202020204" pitchFamily="34" charset="0"/>
                        </a:rPr>
                        <a:t>ETA</a:t>
                      </a:r>
                      <a:endParaRPr lang="en-US" sz="2400" dirty="0">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FFFFFF"/>
                    </a:solidFill>
                  </a:tcPr>
                </a:tc>
                <a:tc>
                  <a:txBody>
                    <a:bodyPr/>
                    <a:lstStyle/>
                    <a:p>
                      <a:r>
                        <a:rPr lang="en-US" sz="2400" dirty="0" smtClean="0">
                          <a:effectLst/>
                          <a:latin typeface="Arial" panose="020B0604020202020204" pitchFamily="34" charset="0"/>
                          <a:cs typeface="Arial" panose="020B0604020202020204" pitchFamily="34" charset="0"/>
                        </a:rPr>
                        <a:t>90000</a:t>
                      </a:r>
                      <a:endParaRPr lang="en-US" sz="2400" dirty="0">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FFFFFF"/>
                    </a:solidFill>
                  </a:tcPr>
                </a:tc>
              </a:tr>
            </a:tbl>
          </a:graphicData>
        </a:graphic>
      </p:graphicFrame>
      <p:sp>
        <p:nvSpPr>
          <p:cNvPr id="6" name="Rectangle 5"/>
          <p:cNvSpPr/>
          <p:nvPr/>
        </p:nvSpPr>
        <p:spPr>
          <a:xfrm>
            <a:off x="1246909" y="10783623"/>
            <a:ext cx="19451782" cy="553998"/>
          </a:xfrm>
          <a:prstGeom prst="rect">
            <a:avLst/>
          </a:prstGeom>
        </p:spPr>
        <p:txBody>
          <a:bodyPr wrap="square">
            <a:spAutoFit/>
          </a:bodyPr>
          <a:lstStyle/>
          <a:p>
            <a:pPr algn="l"/>
            <a:r>
              <a:rPr lang="en-US" i="1" dirty="0" smtClean="0">
                <a:solidFill>
                  <a:srgbClr val="FF0000"/>
                </a:solidFill>
                <a:latin typeface="Arial" panose="020B0604020202020204" pitchFamily="34" charset="0"/>
                <a:cs typeface="Arial" panose="020B0604020202020204" pitchFamily="34" charset="0"/>
              </a:rPr>
              <a:t>NOTE :where</a:t>
            </a:r>
            <a:r>
              <a:rPr lang="en-US" b="0" i="1" dirty="0">
                <a:solidFill>
                  <a:srgbClr val="FF0000"/>
                </a:solidFill>
                <a:latin typeface="Arial" panose="020B0604020202020204" pitchFamily="34" charset="0"/>
                <a:cs typeface="Arial" panose="020B0604020202020204" pitchFamily="34" charset="0"/>
              </a:rPr>
              <a:t> </a:t>
            </a:r>
            <a:r>
              <a:rPr lang="en-US" b="0" dirty="0">
                <a:solidFill>
                  <a:srgbClr val="FF0000"/>
                </a:solidFill>
                <a:latin typeface="Arial" panose="020B0604020202020204" pitchFamily="34" charset="0"/>
                <a:cs typeface="Arial" panose="020B0604020202020204" pitchFamily="34" charset="0"/>
              </a:rPr>
              <a:t>clause  must be specified before the </a:t>
            </a:r>
            <a:r>
              <a:rPr lang="en-US" i="1" dirty="0">
                <a:solidFill>
                  <a:srgbClr val="FF0000"/>
                </a:solidFill>
                <a:latin typeface="Arial" panose="020B0604020202020204" pitchFamily="34" charset="0"/>
                <a:cs typeface="Arial" panose="020B0604020202020204" pitchFamily="34" charset="0"/>
              </a:rPr>
              <a:t> group by</a:t>
            </a:r>
            <a:r>
              <a:rPr lang="en-US" b="0" i="1" dirty="0">
                <a:solidFill>
                  <a:srgbClr val="FF0000"/>
                </a:solidFill>
                <a:latin typeface="Arial" panose="020B0604020202020204" pitchFamily="34" charset="0"/>
                <a:cs typeface="Arial" panose="020B0604020202020204" pitchFamily="34" charset="0"/>
              </a:rPr>
              <a:t> </a:t>
            </a:r>
            <a:r>
              <a:rPr lang="en-US" b="0" dirty="0">
                <a:solidFill>
                  <a:srgbClr val="FF0000"/>
                </a:solidFill>
                <a:latin typeface="Arial" panose="020B0604020202020204" pitchFamily="34" charset="0"/>
                <a:cs typeface="Arial" panose="020B0604020202020204" pitchFamily="34" charset="0"/>
              </a:rPr>
              <a:t>clause  when it is used in the query</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7651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21446836" cy="3170099"/>
          </a:xfrm>
          <a:prstGeom prst="rect">
            <a:avLst/>
          </a:prstGeom>
        </p:spPr>
        <p:txBody>
          <a:bodyPr wrap="square">
            <a:spAutoFit/>
          </a:bodyPr>
          <a:lstStyle/>
          <a:p>
            <a:pPr algn="l"/>
            <a:r>
              <a:rPr lang="en-US" sz="4000" u="sng" dirty="0">
                <a:latin typeface="Arial" panose="020B0604020202020204" pitchFamily="34" charset="0"/>
                <a:cs typeface="Arial" panose="020B0604020202020204" pitchFamily="34" charset="0"/>
              </a:rPr>
              <a:t>Using  </a:t>
            </a:r>
            <a:r>
              <a:rPr lang="en-US" sz="4000" u="sng" dirty="0" smtClean="0">
                <a:latin typeface="Arial" panose="020B0604020202020204" pitchFamily="34" charset="0"/>
                <a:cs typeface="Arial" panose="020B0604020202020204" pitchFamily="34" charset="0"/>
              </a:rPr>
              <a:t>ORDERBY</a:t>
            </a:r>
            <a:r>
              <a:rPr lang="en-US" sz="4000" u="sng" dirty="0">
                <a:latin typeface="Arial" panose="020B0604020202020204" pitchFamily="34" charset="0"/>
                <a:cs typeface="Arial" panose="020B0604020202020204" pitchFamily="34" charset="0"/>
              </a:rPr>
              <a:t>  clause in the GROUP </a:t>
            </a:r>
            <a:r>
              <a:rPr lang="en-US" sz="4000" u="sng" dirty="0" smtClean="0">
                <a:latin typeface="Arial" panose="020B0604020202020204" pitchFamily="34" charset="0"/>
                <a:cs typeface="Arial" panose="020B0604020202020204" pitchFamily="34" charset="0"/>
              </a:rPr>
              <a:t>BY:</a:t>
            </a:r>
          </a:p>
          <a:p>
            <a:pPr algn="l"/>
            <a:endParaRPr lang="en-US" sz="4000" u="sng" dirty="0">
              <a:latin typeface="Arial" panose="020B0604020202020204" pitchFamily="34" charset="0"/>
              <a:cs typeface="Arial" panose="020B0604020202020204" pitchFamily="34" charset="0"/>
            </a:endParaRPr>
          </a:p>
          <a:p>
            <a:pPr algn="l"/>
            <a:r>
              <a:rPr lang="en-US" sz="4000" b="0" dirty="0"/>
              <a:t>We can also</a:t>
            </a:r>
            <a:r>
              <a:rPr lang="en-US" sz="4000" i="1" dirty="0"/>
              <a:t> display the rows in sorted order after logical organizing into groups using order by clause</a:t>
            </a:r>
            <a:r>
              <a:rPr lang="en-US" sz="4000" b="0" dirty="0"/>
              <a:t> along with group by </a:t>
            </a:r>
            <a:r>
              <a:rPr lang="en-US" sz="4000" b="0" dirty="0" smtClean="0"/>
              <a:t>clause.</a:t>
            </a:r>
            <a:endParaRPr lang="en-US" sz="4000" u="sng" dirty="0">
              <a:latin typeface="Arial" panose="020B0604020202020204" pitchFamily="34" charset="0"/>
              <a:cs typeface="Arial" panose="020B0604020202020204" pitchFamily="34" charset="0"/>
            </a:endParaRPr>
          </a:p>
          <a:p>
            <a:pPr algn="l"/>
            <a:endParaRPr lang="en-US" sz="4000" u="sng"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89126563"/>
              </p:ext>
            </p:extLst>
          </p:nvPr>
        </p:nvGraphicFramePr>
        <p:xfrm>
          <a:off x="1773382" y="4983464"/>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dirty="0">
                          <a:effectLst/>
                        </a:rPr>
                        <a:t>1</a:t>
                      </a:r>
                    </a:p>
                  </a:txBody>
                  <a:tcPr marL="68427" marR="27371" marT="13685" marB="13685" anchor="ctr"/>
                </a:tc>
                <a:tc>
                  <a:txBody>
                    <a:bodyPr/>
                    <a:lstStyle/>
                    <a:p>
                      <a:pPr algn="l"/>
                      <a:r>
                        <a:rPr lang="en-US" sz="3200" dirty="0">
                          <a:effectLst/>
                        </a:rPr>
                        <a:t>James Potter</a:t>
                      </a:r>
                    </a:p>
                  </a:txBody>
                  <a:tcPr marL="27371" marR="27371" marT="13685" marB="13685" anchor="ctr"/>
                </a:tc>
                <a:tc>
                  <a:txBody>
                    <a:bodyPr/>
                    <a:lstStyle/>
                    <a:p>
                      <a:pPr algn="l"/>
                      <a:r>
                        <a:rPr lang="en-US" sz="3200" dirty="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2</a:t>
                      </a:r>
                    </a:p>
                  </a:txBody>
                  <a:tcPr marL="68427" marR="27371" marT="13685" marB="13685" anchor="ctr"/>
                </a:tc>
                <a:tc>
                  <a:txBody>
                    <a:bodyPr/>
                    <a:lstStyle/>
                    <a:p>
                      <a:pPr algn="l"/>
                      <a:r>
                        <a:rPr lang="en-US" sz="320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dirty="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773382" y="3820820"/>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2" name="Rectangle 1"/>
          <p:cNvSpPr/>
          <p:nvPr/>
        </p:nvSpPr>
        <p:spPr>
          <a:xfrm>
            <a:off x="1246909" y="4642192"/>
            <a:ext cx="18703636" cy="553998"/>
          </a:xfrm>
          <a:prstGeom prst="rect">
            <a:avLst/>
          </a:prstGeom>
        </p:spPr>
        <p:txBody>
          <a:bodyPr wrap="square">
            <a:spAutoFit/>
          </a:bodyPr>
          <a:lstStyle/>
          <a:p>
            <a:r>
              <a:rPr lang="en-US" dirty="0"/>
              <a:t>SELECT </a:t>
            </a:r>
            <a:r>
              <a:rPr lang="en-US" dirty="0" err="1" smtClean="0"/>
              <a:t>Dept</a:t>
            </a:r>
            <a:r>
              <a:rPr lang="en-US" dirty="0" smtClean="0"/>
              <a:t>, MAX(Salary) </a:t>
            </a:r>
            <a:r>
              <a:rPr lang="en-US" dirty="0"/>
              <a:t>FROM </a:t>
            </a:r>
            <a:r>
              <a:rPr lang="en-US" dirty="0" smtClean="0"/>
              <a:t>Employee GROUP </a:t>
            </a:r>
            <a:r>
              <a:rPr lang="en-US" dirty="0"/>
              <a:t>BY </a:t>
            </a:r>
            <a:r>
              <a:rPr lang="en-US" dirty="0" err="1" smtClean="0"/>
              <a:t>Dept</a:t>
            </a:r>
            <a:r>
              <a:rPr lang="en-US" dirty="0" smtClean="0"/>
              <a:t> ORDERBY </a:t>
            </a:r>
            <a:r>
              <a:rPr lang="en-US" dirty="0" err="1" smtClean="0"/>
              <a:t>dept</a:t>
            </a:r>
            <a:r>
              <a:rPr lang="en-US" dirty="0" smtClean="0"/>
              <a: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659174485"/>
              </p:ext>
            </p:extLst>
          </p:nvPr>
        </p:nvGraphicFramePr>
        <p:xfrm>
          <a:off x="6918060" y="6861099"/>
          <a:ext cx="8109480" cy="1287780"/>
        </p:xfrm>
        <a:graphic>
          <a:graphicData uri="http://schemas.openxmlformats.org/drawingml/2006/table">
            <a:tbl>
              <a:tblPr/>
              <a:tblGrid>
                <a:gridCol w="4054740"/>
                <a:gridCol w="4054740"/>
              </a:tblGrid>
              <a:tr h="317500">
                <a:tc>
                  <a:txBody>
                    <a:bodyPr/>
                    <a:lstStyle/>
                    <a:p>
                      <a:pPr algn="ctr"/>
                      <a:r>
                        <a:rPr lang="en-US" sz="2400" b="1" dirty="0" smtClean="0">
                          <a:solidFill>
                            <a:srgbClr val="963596"/>
                          </a:solidFill>
                          <a:effectLst/>
                          <a:latin typeface="Arial" panose="020B0604020202020204" pitchFamily="34" charset="0"/>
                          <a:cs typeface="Arial" panose="020B0604020202020204" pitchFamily="34" charset="0"/>
                        </a:rPr>
                        <a:t>DEPT</a:t>
                      </a:r>
                      <a:endParaRPr lang="en-US" sz="2400" b="1" dirty="0">
                        <a:solidFill>
                          <a:srgbClr val="963596"/>
                        </a:solidFill>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EBC6EB"/>
                    </a:solidFill>
                  </a:tcPr>
                </a:tc>
                <a:tc>
                  <a:txBody>
                    <a:bodyPr/>
                    <a:lstStyle/>
                    <a:p>
                      <a:pPr algn="ctr"/>
                      <a:r>
                        <a:rPr lang="en-US" sz="2400" b="1" dirty="0" smtClean="0">
                          <a:solidFill>
                            <a:srgbClr val="963596"/>
                          </a:solidFill>
                          <a:effectLst/>
                          <a:latin typeface="Arial" panose="020B0604020202020204" pitchFamily="34" charset="0"/>
                          <a:cs typeface="Arial" panose="020B0604020202020204" pitchFamily="34" charset="0"/>
                        </a:rPr>
                        <a:t>MAX(Salary)</a:t>
                      </a:r>
                      <a:endParaRPr lang="en-US" sz="2400" b="1" dirty="0">
                        <a:solidFill>
                          <a:srgbClr val="963596"/>
                        </a:solidFill>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EBC6EB"/>
                    </a:solidFill>
                  </a:tcPr>
                </a:tc>
              </a:tr>
              <a:tr h="317500">
                <a:tc>
                  <a:txBody>
                    <a:bodyPr/>
                    <a:lstStyle/>
                    <a:p>
                      <a:r>
                        <a:rPr lang="en-US" sz="2400" dirty="0" smtClean="0">
                          <a:effectLst/>
                          <a:latin typeface="Arial" panose="020B0604020202020204" pitchFamily="34" charset="0"/>
                          <a:cs typeface="Arial" panose="020B0604020202020204" pitchFamily="34" charset="0"/>
                        </a:rPr>
                        <a:t>ETA</a:t>
                      </a:r>
                      <a:endParaRPr lang="en-US" sz="2400" dirty="0">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FFFFFF"/>
                    </a:solidFill>
                  </a:tcPr>
                </a:tc>
                <a:tc>
                  <a:txBody>
                    <a:bodyPr/>
                    <a:lstStyle/>
                    <a:p>
                      <a:r>
                        <a:rPr lang="en-US" sz="2400" dirty="0" smtClean="0">
                          <a:effectLst/>
                          <a:latin typeface="Arial" panose="020B0604020202020204" pitchFamily="34" charset="0"/>
                          <a:cs typeface="Arial" panose="020B0604020202020204" pitchFamily="34" charset="0"/>
                        </a:rPr>
                        <a:t>90000</a:t>
                      </a:r>
                      <a:endParaRPr lang="en-US" sz="2400" dirty="0">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FFFFFF"/>
                    </a:solidFill>
                  </a:tcPr>
                </a:tc>
              </a:tr>
              <a:tr h="317500">
                <a:tc>
                  <a:txBody>
                    <a:bodyPr/>
                    <a:lstStyle/>
                    <a:p>
                      <a:r>
                        <a:rPr lang="en-US" sz="2400" dirty="0" smtClean="0">
                          <a:effectLst/>
                          <a:latin typeface="Arial" panose="020B0604020202020204" pitchFamily="34" charset="0"/>
                          <a:cs typeface="Arial" panose="020B0604020202020204" pitchFamily="34" charset="0"/>
                        </a:rPr>
                        <a:t>ICP</a:t>
                      </a:r>
                      <a:endParaRPr lang="en-US" sz="2400" dirty="0">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FFFFFF"/>
                    </a:solidFill>
                  </a:tcPr>
                </a:tc>
                <a:tc>
                  <a:txBody>
                    <a:bodyPr/>
                    <a:lstStyle/>
                    <a:p>
                      <a:r>
                        <a:rPr lang="en-US" sz="2400" dirty="0" smtClean="0">
                          <a:effectLst/>
                          <a:latin typeface="Arial" panose="020B0604020202020204" pitchFamily="34" charset="0"/>
                          <a:cs typeface="Arial" panose="020B0604020202020204" pitchFamily="34" charset="0"/>
                        </a:rPr>
                        <a:t>75000</a:t>
                      </a:r>
                      <a:endParaRPr lang="en-US" sz="2400" dirty="0">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8178053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GROUPBY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21446836" cy="9325630"/>
          </a:xfrm>
          <a:prstGeom prst="rect">
            <a:avLst/>
          </a:prstGeom>
        </p:spPr>
        <p:txBody>
          <a:bodyPr wrap="square">
            <a:spAutoFit/>
          </a:bodyPr>
          <a:lstStyle/>
          <a:p>
            <a:pPr algn="l"/>
            <a:r>
              <a:rPr lang="en-US" sz="4000" u="sng" dirty="0">
                <a:latin typeface="Arial" panose="020B0604020202020204" pitchFamily="34" charset="0"/>
                <a:cs typeface="Arial" panose="020B0604020202020204" pitchFamily="34" charset="0"/>
              </a:rPr>
              <a:t>Points to note about GROUP BY  clause</a:t>
            </a:r>
            <a:r>
              <a:rPr lang="en-US" sz="4000" u="sng" dirty="0" smtClean="0">
                <a:latin typeface="Arial" panose="020B0604020202020204" pitchFamily="34" charset="0"/>
                <a:cs typeface="Arial" panose="020B0604020202020204" pitchFamily="34" charset="0"/>
              </a:rPr>
              <a:t>:</a:t>
            </a:r>
          </a:p>
          <a:p>
            <a:pPr algn="l"/>
            <a:endParaRPr lang="en-US" sz="4000" u="sng"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dirty="0" smtClean="0">
                <a:latin typeface="Arial" panose="020B0604020202020204" pitchFamily="34" charset="0"/>
                <a:cs typeface="Arial" panose="020B0604020202020204" pitchFamily="34" charset="0"/>
              </a:rPr>
              <a:t>GROUP BY clause is used only with the SELECT statement.</a:t>
            </a:r>
          </a:p>
          <a:p>
            <a:pPr marL="571500" indent="-571500" algn="l">
              <a:buFont typeface="Wingdings" panose="05000000000000000000" pitchFamily="2" charset="2"/>
              <a:buChar char="Ø"/>
            </a:pPr>
            <a:endParaRPr lang="en-US" sz="4000" b="0" dirty="0" smtClean="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dirty="0" smtClean="0">
                <a:latin typeface="Arial" panose="020B0604020202020204" pitchFamily="34" charset="0"/>
                <a:cs typeface="Arial" panose="020B0604020202020204" pitchFamily="34" charset="0"/>
              </a:rPr>
              <a:t>Where</a:t>
            </a:r>
            <a:r>
              <a:rPr lang="en-US" sz="4000" b="0"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class is placed before group by class</a:t>
            </a:r>
            <a:r>
              <a:rPr lang="en-US" sz="4000" b="0" dirty="0" smtClean="0">
                <a:latin typeface="Arial" panose="020B0604020202020204" pitchFamily="34" charset="0"/>
                <a:cs typeface="Arial" panose="020B0604020202020204" pitchFamily="34" charset="0"/>
              </a:rPr>
              <a:t> if it is used in the query.</a:t>
            </a:r>
          </a:p>
          <a:p>
            <a:pPr marL="571500" indent="-571500" algn="l">
              <a:buFont typeface="Wingdings" panose="05000000000000000000" pitchFamily="2" charset="2"/>
              <a:buChar char="Ø"/>
            </a:pPr>
            <a:endParaRPr lang="en-US" sz="4000" b="0" dirty="0" smtClean="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dirty="0" smtClean="0">
                <a:latin typeface="Arial" panose="020B0604020202020204" pitchFamily="34" charset="0"/>
                <a:cs typeface="Arial" panose="020B0604020202020204" pitchFamily="34" charset="0"/>
              </a:rPr>
              <a:t>Order by class is placed after the group by class</a:t>
            </a:r>
            <a:r>
              <a:rPr lang="en-US" sz="4000" b="0" dirty="0" smtClean="0">
                <a:latin typeface="Arial" panose="020B0604020202020204" pitchFamily="34" charset="0"/>
                <a:cs typeface="Arial" panose="020B0604020202020204" pitchFamily="34" charset="0"/>
              </a:rPr>
              <a:t> if it is used in the query group by class.</a:t>
            </a:r>
          </a:p>
          <a:p>
            <a:pPr marL="571500" indent="-571500" algn="l">
              <a:buFont typeface="Wingdings" panose="05000000000000000000" pitchFamily="2" charset="2"/>
              <a:buChar char="Ø"/>
            </a:pPr>
            <a:endParaRPr lang="en-US" sz="4000" b="0" dirty="0" smtClean="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dirty="0" smtClean="0">
                <a:latin typeface="Arial" panose="020B0604020202020204" pitchFamily="34" charset="0"/>
                <a:cs typeface="Arial" panose="020B0604020202020204" pitchFamily="34" charset="0"/>
              </a:rPr>
              <a:t>All the columns that are used in the select statement must be specified by using group by clause </a:t>
            </a:r>
            <a:r>
              <a:rPr lang="en-US" sz="4000" b="0" dirty="0" smtClean="0">
                <a:latin typeface="Arial" panose="020B0604020202020204" pitchFamily="34" charset="0"/>
                <a:cs typeface="Arial" panose="020B0604020202020204" pitchFamily="34" charset="0"/>
              </a:rPr>
              <a:t>.</a:t>
            </a: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dirty="0" smtClean="0">
                <a:latin typeface="Arial" panose="020B0604020202020204" pitchFamily="34" charset="0"/>
                <a:cs typeface="Arial" panose="020B0604020202020204" pitchFamily="34" charset="0"/>
              </a:rPr>
              <a:t>If a group function is included in the select clause then we cannot use individual result columns.</a:t>
            </a:r>
            <a:endParaRPr lang="en-US" sz="4000" b="0" dirty="0" smtClean="0">
              <a:latin typeface="Arial" panose="020B0604020202020204" pitchFamily="34" charset="0"/>
              <a:cs typeface="Arial" panose="020B0604020202020204" pitchFamily="34" charset="0"/>
            </a:endParaRPr>
          </a:p>
          <a:p>
            <a:pPr algn="l"/>
            <a:endParaRPr lang="en-US" sz="4000" u="sng" dirty="0" smtClean="0">
              <a:latin typeface="Arial" panose="020B0604020202020204" pitchFamily="34" charset="0"/>
              <a:cs typeface="Arial" panose="020B0604020202020204" pitchFamily="34" charset="0"/>
            </a:endParaRPr>
          </a:p>
          <a:p>
            <a:pPr algn="l"/>
            <a:endParaRPr lang="en-US" sz="40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997920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6"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WHERE Clause</a:t>
            </a:r>
            <a:endParaRPr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911928" y="2248344"/>
            <a:ext cx="19507200" cy="5632311"/>
          </a:xfrm>
          <a:prstGeom prst="rect">
            <a:avLst/>
          </a:prstGeom>
        </p:spPr>
        <p:txBody>
          <a:bodyPr wrap="square">
            <a:spAutoFit/>
          </a:bodyPr>
          <a:lstStyle/>
          <a:p>
            <a:pPr lvl="0" algn="l" defTabSz="914400" eaLnBrk="0" fontAlgn="base">
              <a:spcBef>
                <a:spcPct val="0"/>
              </a:spcBef>
              <a:spcAft>
                <a:spcPct val="0"/>
              </a:spcAft>
            </a:pPr>
            <a:r>
              <a:rPr lang="en-US" altLang="en-US" sz="4000" b="0" dirty="0" smtClean="0">
                <a:solidFill>
                  <a:schemeClr val="tx1"/>
                </a:solidFill>
                <a:latin typeface="Arial" panose="020B0604020202020204" pitchFamily="34" charset="0"/>
                <a:cs typeface="Arial" panose="020B0604020202020204" pitchFamily="34" charset="0"/>
              </a:rPr>
              <a:t>Whenever </a:t>
            </a:r>
            <a:r>
              <a:rPr lang="en-US" altLang="en-US" sz="4000" b="0" dirty="0">
                <a:solidFill>
                  <a:schemeClr val="tx1"/>
                </a:solidFill>
                <a:latin typeface="Arial" panose="020B0604020202020204" pitchFamily="34" charset="0"/>
                <a:cs typeface="Arial" panose="020B0604020202020204" pitchFamily="34" charset="0"/>
              </a:rPr>
              <a:t>a user is interested in </a:t>
            </a:r>
            <a:r>
              <a:rPr lang="en-US" altLang="en-US" sz="4000" b="0" dirty="0">
                <a:solidFill>
                  <a:schemeClr val="accent5">
                    <a:lumMod val="75000"/>
                  </a:schemeClr>
                </a:solidFill>
                <a:latin typeface="Arial" panose="020B0604020202020204" pitchFamily="34" charset="0"/>
                <a:cs typeface="Arial" panose="020B0604020202020204" pitchFamily="34" charset="0"/>
              </a:rPr>
              <a:t>filtering</a:t>
            </a:r>
            <a:r>
              <a:rPr lang="en-US" altLang="en-US" sz="4000" b="0" dirty="0">
                <a:solidFill>
                  <a:schemeClr val="tx1"/>
                </a:solidFill>
                <a:latin typeface="Arial" panose="020B0604020202020204" pitchFamily="34" charset="0"/>
                <a:cs typeface="Arial" panose="020B0604020202020204" pitchFamily="34" charset="0"/>
              </a:rPr>
              <a:t> data and </a:t>
            </a:r>
            <a:r>
              <a:rPr lang="en-US" altLang="en-US" sz="4000" b="0" dirty="0">
                <a:solidFill>
                  <a:schemeClr val="accent5">
                    <a:lumMod val="75000"/>
                  </a:schemeClr>
                </a:solidFill>
                <a:latin typeface="Arial" panose="020B0604020202020204" pitchFamily="34" charset="0"/>
                <a:cs typeface="Arial" panose="020B0604020202020204" pitchFamily="34" charset="0"/>
              </a:rPr>
              <a:t>retrieving</a:t>
            </a:r>
            <a:r>
              <a:rPr lang="en-US" altLang="en-US" sz="4000" b="0" dirty="0">
                <a:solidFill>
                  <a:schemeClr val="tx1"/>
                </a:solidFill>
                <a:latin typeface="Arial" panose="020B0604020202020204" pitchFamily="34" charset="0"/>
                <a:cs typeface="Arial" panose="020B0604020202020204" pitchFamily="34" charset="0"/>
              </a:rPr>
              <a:t> only specific data </a:t>
            </a:r>
            <a:r>
              <a:rPr lang="en-US" altLang="en-US" sz="4000" dirty="0">
                <a:solidFill>
                  <a:schemeClr val="tx1"/>
                </a:solidFill>
                <a:latin typeface="Arial" panose="020B0604020202020204" pitchFamily="34" charset="0"/>
                <a:cs typeface="Arial" panose="020B0604020202020204" pitchFamily="34" charset="0"/>
              </a:rPr>
              <a:t>that meet certain requirements and conditions</a:t>
            </a:r>
            <a:r>
              <a:rPr lang="en-US" altLang="en-US" sz="4000" b="0" dirty="0">
                <a:solidFill>
                  <a:schemeClr val="tx1"/>
                </a:solidFill>
                <a:latin typeface="Arial" panose="020B0604020202020204" pitchFamily="34" charset="0"/>
                <a:cs typeface="Arial" panose="020B0604020202020204" pitchFamily="34" charset="0"/>
              </a:rPr>
              <a:t>, this can be done using WHERE  clause which performs </a:t>
            </a:r>
            <a:r>
              <a:rPr lang="en-US" altLang="en-US" sz="4000" i="1" dirty="0">
                <a:solidFill>
                  <a:schemeClr val="tx1"/>
                </a:solidFill>
                <a:latin typeface="Arial" panose="020B0604020202020204" pitchFamily="34" charset="0"/>
                <a:cs typeface="Arial" panose="020B0604020202020204" pitchFamily="34" charset="0"/>
              </a:rPr>
              <a:t>data </a:t>
            </a:r>
            <a:r>
              <a:rPr lang="en-US" altLang="en-US" sz="4000" i="1" dirty="0" smtClean="0">
                <a:solidFill>
                  <a:schemeClr val="tx1"/>
                </a:solidFill>
                <a:latin typeface="Arial" panose="020B0604020202020204" pitchFamily="34" charset="0"/>
                <a:cs typeface="Arial" panose="020B0604020202020204" pitchFamily="34" charset="0"/>
              </a:rPr>
              <a:t>filtering.</a:t>
            </a:r>
            <a:endParaRPr lang="en-US" altLang="en-US" sz="4000" b="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buFontTx/>
              <a:buChar char="•"/>
            </a:pPr>
            <a:endParaRPr lang="en-US" altLang="en-US" sz="40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000" b="0" dirty="0">
                <a:solidFill>
                  <a:schemeClr val="tx1"/>
                </a:solidFill>
                <a:latin typeface="Arial" panose="020B0604020202020204" pitchFamily="34" charset="0"/>
                <a:cs typeface="Arial" panose="020B0604020202020204" pitchFamily="34" charset="0"/>
              </a:rPr>
              <a:t>The </a:t>
            </a:r>
            <a:r>
              <a:rPr lang="en-US" altLang="en-US" sz="4000" i="1" dirty="0">
                <a:solidFill>
                  <a:schemeClr val="tx1"/>
                </a:solidFill>
                <a:latin typeface="Arial" panose="020B0604020202020204" pitchFamily="34" charset="0"/>
                <a:cs typeface="Arial" panose="020B0604020202020204" pitchFamily="34" charset="0"/>
              </a:rPr>
              <a:t>WHERE</a:t>
            </a:r>
            <a:r>
              <a:rPr lang="en-US" altLang="en-US" sz="4000" b="0" dirty="0">
                <a:solidFill>
                  <a:schemeClr val="tx1"/>
                </a:solidFill>
                <a:latin typeface="Arial" panose="020B0604020202020204" pitchFamily="34" charset="0"/>
                <a:cs typeface="Arial" panose="020B0604020202020204" pitchFamily="34" charset="0"/>
              </a:rPr>
              <a:t> clause is most commonly used with a select, update and delete  </a:t>
            </a:r>
            <a:r>
              <a:rPr lang="en-US" altLang="en-US" sz="4000" b="0" dirty="0" smtClean="0">
                <a:solidFill>
                  <a:schemeClr val="tx1"/>
                </a:solidFill>
                <a:latin typeface="Arial" panose="020B0604020202020204" pitchFamily="34" charset="0"/>
                <a:cs typeface="Arial" panose="020B0604020202020204" pitchFamily="34" charset="0"/>
              </a:rPr>
              <a:t>statements.</a:t>
            </a:r>
          </a:p>
          <a:p>
            <a:pPr lvl="0" algn="l" defTabSz="914400" eaLnBrk="0" fontAlgn="base">
              <a:spcBef>
                <a:spcPct val="0"/>
              </a:spcBef>
              <a:spcAft>
                <a:spcPct val="0"/>
              </a:spcAft>
            </a:pPr>
            <a:endParaRPr lang="en-US" altLang="en-US" sz="40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000" u="sng" dirty="0">
                <a:solidFill>
                  <a:schemeClr val="tx1"/>
                </a:solidFill>
                <a:latin typeface="Arial" panose="020B0604020202020204" pitchFamily="34" charset="0"/>
                <a:cs typeface="Arial" panose="020B0604020202020204" pitchFamily="34" charset="0"/>
              </a:rPr>
              <a:t>General Syntax for WHERE </a:t>
            </a:r>
            <a:r>
              <a:rPr lang="en-US" altLang="en-US" sz="4000" u="sng" dirty="0" smtClean="0">
                <a:solidFill>
                  <a:schemeClr val="tx1"/>
                </a:solidFill>
                <a:latin typeface="Arial" panose="020B0604020202020204" pitchFamily="34" charset="0"/>
                <a:cs typeface="Arial" panose="020B0604020202020204" pitchFamily="34" charset="0"/>
              </a:rPr>
              <a:t>clause:</a:t>
            </a:r>
          </a:p>
          <a:p>
            <a:pPr lvl="0" algn="l" defTabSz="914400" eaLnBrk="0" fontAlgn="base">
              <a:spcBef>
                <a:spcPct val="0"/>
              </a:spcBef>
              <a:spcAft>
                <a:spcPct val="0"/>
              </a:spcAft>
            </a:pPr>
            <a:endParaRPr lang="en-US" altLang="en-US" sz="4000" b="0" dirty="0">
              <a:solidFill>
                <a:schemeClr val="tx1"/>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6594763" y="7400076"/>
            <a:ext cx="8894619" cy="4071487"/>
          </a:xfrm>
          <a:prstGeom prst="rect">
            <a:avLst/>
          </a:prstGeom>
        </p:spPr>
      </p:pic>
    </p:spTree>
    <p:extLst>
      <p:ext uri="{BB962C8B-B14F-4D97-AF65-F5344CB8AC3E}">
        <p14:creationId xmlns:p14="http://schemas.microsoft.com/office/powerpoint/2010/main" val="7901331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HAVING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21446836" cy="6247864"/>
          </a:xfrm>
          <a:prstGeom prst="rect">
            <a:avLst/>
          </a:prstGeom>
        </p:spPr>
        <p:txBody>
          <a:bodyPr wrap="square">
            <a:spAutoFit/>
          </a:bodyPr>
          <a:lstStyle/>
          <a:p>
            <a:pPr algn="l"/>
            <a:r>
              <a:rPr lang="en-US" sz="4000" u="sng" dirty="0" smtClean="0">
                <a:latin typeface="Arial" panose="020B0604020202020204" pitchFamily="34" charset="0"/>
                <a:cs typeface="Arial" panose="020B0604020202020204" pitchFamily="34" charset="0"/>
              </a:rPr>
              <a:t>Having Clause:</a:t>
            </a:r>
          </a:p>
          <a:p>
            <a:pPr algn="l"/>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b="0" dirty="0" smtClean="0">
                <a:latin typeface="Arial" panose="020B0604020202020204" pitchFamily="34" charset="0"/>
                <a:cs typeface="Arial" panose="020B0604020202020204" pitchFamily="34" charset="0"/>
              </a:rPr>
              <a:t>Having </a:t>
            </a:r>
            <a:r>
              <a:rPr lang="en-US" sz="4000" b="0" dirty="0">
                <a:latin typeface="Arial" panose="020B0604020202020204" pitchFamily="34" charset="0"/>
                <a:cs typeface="Arial" panose="020B0604020202020204" pitchFamily="34" charset="0"/>
              </a:rPr>
              <a:t>Clause is </a:t>
            </a:r>
            <a:r>
              <a:rPr lang="en-US" sz="4000" i="1" dirty="0">
                <a:latin typeface="Arial" panose="020B0604020202020204" pitchFamily="34" charset="0"/>
                <a:cs typeface="Arial" panose="020B0604020202020204" pitchFamily="34" charset="0"/>
              </a:rPr>
              <a:t>used to place conditions and decide which group will be part of the final </a:t>
            </a:r>
            <a:r>
              <a:rPr lang="en-US" sz="4000" i="1" dirty="0" smtClean="0">
                <a:latin typeface="Arial" panose="020B0604020202020204" pitchFamily="34" charset="0"/>
                <a:cs typeface="Arial" panose="020B0604020202020204" pitchFamily="34" charset="0"/>
              </a:rPr>
              <a:t>result.</a:t>
            </a: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b="0" dirty="0">
                <a:latin typeface="Arial" panose="020B0604020202020204" pitchFamily="34" charset="0"/>
                <a:cs typeface="Arial" panose="020B0604020202020204" pitchFamily="34" charset="0"/>
              </a:rPr>
              <a:t>You cannot use aggregate functions like sum() count() </a:t>
            </a:r>
            <a:r>
              <a:rPr lang="en-US" sz="4000" b="0" dirty="0" err="1">
                <a:latin typeface="Arial" panose="020B0604020202020204" pitchFamily="34" charset="0"/>
                <a:cs typeface="Arial" panose="020B0604020202020204" pitchFamily="34" charset="0"/>
              </a:rPr>
              <a:t>etc</a:t>
            </a:r>
            <a:r>
              <a:rPr lang="en-US" sz="4000" b="0" dirty="0">
                <a:latin typeface="Arial" panose="020B0604020202020204" pitchFamily="34" charset="0"/>
                <a:cs typeface="Arial" panose="020B0604020202020204" pitchFamily="34" charset="0"/>
              </a:rPr>
              <a:t> with </a:t>
            </a:r>
            <a:r>
              <a:rPr lang="en-US" sz="4000" dirty="0" smtClean="0">
                <a:latin typeface="Arial" panose="020B0604020202020204" pitchFamily="34" charset="0"/>
                <a:cs typeface="Arial" panose="020B0604020202020204" pitchFamily="34" charset="0"/>
              </a:rPr>
              <a:t>WHERE</a:t>
            </a:r>
            <a:r>
              <a:rPr lang="en-US" sz="4000" b="0" dirty="0" smtClean="0">
                <a:latin typeface="Arial" panose="020B0604020202020204" pitchFamily="34" charset="0"/>
                <a:cs typeface="Arial" panose="020B0604020202020204" pitchFamily="34" charset="0"/>
              </a:rPr>
              <a:t> clause.</a:t>
            </a: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b="0" dirty="0">
                <a:latin typeface="Arial" panose="020B0604020202020204" pitchFamily="34" charset="0"/>
                <a:cs typeface="Arial" panose="020B0604020202020204" pitchFamily="34" charset="0"/>
              </a:rPr>
              <a:t>Hence we need to use having clause if you want to specify conditions using this aggregate functions</a:t>
            </a:r>
          </a:p>
          <a:p>
            <a:pPr algn="l"/>
            <a:endParaRPr lang="en-US" sz="40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283630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HAVING Clause</a:t>
            </a:r>
            <a:endParaRPr dirty="0">
              <a:solidFill>
                <a:srgbClr val="002060"/>
              </a:solidFill>
              <a:latin typeface="Arial" panose="020B0604020202020204" pitchFamily="34" charset="0"/>
              <a:cs typeface="Arial" panose="020B0604020202020204" pitchFamily="34" charset="0"/>
            </a:endParaRPr>
          </a:p>
        </p:txBody>
      </p:sp>
      <p:sp>
        <p:nvSpPr>
          <p:cNvPr id="4"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5" name="Rectangle 4"/>
          <p:cNvSpPr/>
          <p:nvPr/>
        </p:nvSpPr>
        <p:spPr>
          <a:xfrm>
            <a:off x="1551709" y="1176655"/>
            <a:ext cx="21446836" cy="707886"/>
          </a:xfrm>
          <a:prstGeom prst="rect">
            <a:avLst/>
          </a:prstGeom>
        </p:spPr>
        <p:txBody>
          <a:bodyPr wrap="square">
            <a:spAutoFit/>
          </a:bodyPr>
          <a:lstStyle/>
          <a:p>
            <a:pPr algn="l"/>
            <a:r>
              <a:rPr lang="en-US" sz="4000" u="sng" dirty="0" smtClean="0">
                <a:latin typeface="Arial" panose="020B0604020202020204" pitchFamily="34" charset="0"/>
                <a:cs typeface="Arial" panose="020B0604020202020204" pitchFamily="34" charset="0"/>
              </a:rPr>
              <a:t>Example Of HAVING Clause:</a:t>
            </a:r>
          </a:p>
        </p:txBody>
      </p:sp>
      <p:graphicFrame>
        <p:nvGraphicFramePr>
          <p:cNvPr id="8" name="Table 7"/>
          <p:cNvGraphicFramePr>
            <a:graphicFrameLocks noGrp="1"/>
          </p:cNvGraphicFramePr>
          <p:nvPr>
            <p:extLst>
              <p:ext uri="{D42A27DB-BD31-4B8C-83A1-F6EECF244321}">
                <p14:modId xmlns:p14="http://schemas.microsoft.com/office/powerpoint/2010/main" val="1691887078"/>
              </p:ext>
            </p:extLst>
          </p:nvPr>
        </p:nvGraphicFramePr>
        <p:xfrm>
          <a:off x="1607127" y="3144971"/>
          <a:ext cx="18731345" cy="5043051"/>
        </p:xfrm>
        <a:graphic>
          <a:graphicData uri="http://schemas.openxmlformats.org/drawingml/2006/table">
            <a:tbl>
              <a:tblPr>
                <a:tableStyleId>{69C7853C-536D-4A76-A0AE-DD22124D55A5}</a:tableStyleId>
              </a:tblPr>
              <a:tblGrid>
                <a:gridCol w="2525486"/>
                <a:gridCol w="3884622"/>
                <a:gridCol w="2800205"/>
                <a:gridCol w="2698993"/>
                <a:gridCol w="2429094"/>
                <a:gridCol w="1317236"/>
                <a:gridCol w="3075709"/>
              </a:tblGrid>
              <a:tr h="1182514">
                <a:tc>
                  <a:txBody>
                    <a:bodyPr/>
                    <a:lstStyle/>
                    <a:p>
                      <a:pPr algn="l"/>
                      <a:r>
                        <a:rPr lang="en-US" sz="3200" dirty="0">
                          <a:effectLst/>
                        </a:rPr>
                        <a:t>ID</a:t>
                      </a:r>
                      <a:endParaRPr lang="en-US" sz="3200" b="1" dirty="0">
                        <a:effectLst/>
                      </a:endParaRPr>
                    </a:p>
                  </a:txBody>
                  <a:tcPr marL="68427" marR="27371" marT="13685" marB="13685" anchor="ctr"/>
                </a:tc>
                <a:tc>
                  <a:txBody>
                    <a:bodyPr/>
                    <a:lstStyle/>
                    <a:p>
                      <a:pPr algn="l"/>
                      <a:r>
                        <a:rPr lang="en-US" sz="3200" dirty="0">
                          <a:effectLst/>
                        </a:rPr>
                        <a:t>ENAME</a:t>
                      </a:r>
                      <a:endParaRPr lang="en-US" sz="3200" b="1" dirty="0">
                        <a:effectLst/>
                      </a:endParaRPr>
                    </a:p>
                  </a:txBody>
                  <a:tcPr marL="27371" marR="27371" marT="13685" marB="13685" anchor="ctr"/>
                </a:tc>
                <a:tc>
                  <a:txBody>
                    <a:bodyPr/>
                    <a:lstStyle/>
                    <a:p>
                      <a:pPr algn="l"/>
                      <a:r>
                        <a:rPr lang="en-US" sz="3200">
                          <a:effectLst/>
                        </a:rPr>
                        <a:t>DOJ</a:t>
                      </a:r>
                      <a:endParaRPr lang="en-US" sz="3200" b="1">
                        <a:effectLst/>
                      </a:endParaRPr>
                    </a:p>
                  </a:txBody>
                  <a:tcPr marL="27371" marR="27371" marT="13685" marB="13685" anchor="ctr"/>
                </a:tc>
                <a:tc>
                  <a:txBody>
                    <a:bodyPr/>
                    <a:lstStyle/>
                    <a:p>
                      <a:pPr algn="l"/>
                      <a:r>
                        <a:rPr lang="en-US" sz="3200">
                          <a:effectLst/>
                        </a:rPr>
                        <a:t>SALARY</a:t>
                      </a:r>
                      <a:endParaRPr lang="en-US" sz="3200" b="1">
                        <a:effectLst/>
                      </a:endParaRPr>
                    </a:p>
                  </a:txBody>
                  <a:tcPr marL="27371" marR="27371" marT="13685" marB="13685" anchor="ctr"/>
                </a:tc>
                <a:tc>
                  <a:txBody>
                    <a:bodyPr/>
                    <a:lstStyle/>
                    <a:p>
                      <a:pPr algn="l"/>
                      <a:r>
                        <a:rPr lang="en-US" sz="3200">
                          <a:effectLst/>
                        </a:rPr>
                        <a:t>BONUS</a:t>
                      </a:r>
                      <a:endParaRPr lang="en-US" sz="3200" b="1">
                        <a:effectLst/>
                      </a:endParaRPr>
                    </a:p>
                  </a:txBody>
                  <a:tcPr marL="27371" marR="27371" marT="13685" marB="13685" anchor="ctr"/>
                </a:tc>
                <a:tc>
                  <a:txBody>
                    <a:bodyPr/>
                    <a:lstStyle/>
                    <a:p>
                      <a:pPr algn="l"/>
                      <a:r>
                        <a:rPr lang="en-US" sz="3200">
                          <a:effectLst/>
                        </a:rPr>
                        <a:t>DEPT</a:t>
                      </a:r>
                      <a:endParaRPr lang="en-US" sz="3200" b="1">
                        <a:effectLst/>
                      </a:endParaRPr>
                    </a:p>
                  </a:txBody>
                  <a:tcPr marL="27371" marR="27371" marT="13685" marB="13685" anchor="ctr"/>
                </a:tc>
                <a:tc>
                  <a:txBody>
                    <a:bodyPr/>
                    <a:lstStyle/>
                    <a:p>
                      <a:pPr algn="l"/>
                      <a:r>
                        <a:rPr lang="en-US" sz="3200" dirty="0">
                          <a:effectLst/>
                        </a:rPr>
                        <a:t>DESIGNATION</a:t>
                      </a:r>
                      <a:endParaRPr lang="en-US" sz="3200" b="1" dirty="0">
                        <a:effectLst/>
                      </a:endParaRPr>
                    </a:p>
                  </a:txBody>
                  <a:tcPr marL="27371" marR="68427" marT="13685" marB="13685" anchor="ctr"/>
                </a:tc>
              </a:tr>
              <a:tr h="709078">
                <a:tc>
                  <a:txBody>
                    <a:bodyPr/>
                    <a:lstStyle/>
                    <a:p>
                      <a:pPr algn="l"/>
                      <a:r>
                        <a:rPr lang="en-US" sz="3200" dirty="0">
                          <a:effectLst/>
                        </a:rPr>
                        <a:t>1</a:t>
                      </a:r>
                    </a:p>
                  </a:txBody>
                  <a:tcPr marL="68427" marR="27371" marT="13685" marB="13685" anchor="ctr"/>
                </a:tc>
                <a:tc>
                  <a:txBody>
                    <a:bodyPr/>
                    <a:lstStyle/>
                    <a:p>
                      <a:pPr algn="l"/>
                      <a:r>
                        <a:rPr lang="en-US" sz="3200" dirty="0">
                          <a:effectLst/>
                        </a:rPr>
                        <a:t>James Potter</a:t>
                      </a:r>
                    </a:p>
                  </a:txBody>
                  <a:tcPr marL="27371" marR="27371" marT="13685" marB="13685" anchor="ctr"/>
                </a:tc>
                <a:tc>
                  <a:txBody>
                    <a:bodyPr/>
                    <a:lstStyle/>
                    <a:p>
                      <a:pPr algn="l"/>
                      <a:r>
                        <a:rPr lang="en-US" sz="3200" dirty="0">
                          <a:effectLst/>
                        </a:rPr>
                        <a:t>01-Jun-14</a:t>
                      </a:r>
                    </a:p>
                  </a:txBody>
                  <a:tcPr marL="27371" marR="27371" marT="13685" marB="13685" anchor="ctr"/>
                </a:tc>
                <a:tc>
                  <a:txBody>
                    <a:bodyPr/>
                    <a:lstStyle/>
                    <a:p>
                      <a:pPr algn="l"/>
                      <a:r>
                        <a:rPr lang="en-US" sz="3200">
                          <a:effectLst/>
                        </a:rPr>
                        <a:t>75000</a:t>
                      </a:r>
                    </a:p>
                  </a:txBody>
                  <a:tcPr marL="27371" marR="27371" marT="13685" marB="13685" anchor="ctr"/>
                </a:tc>
                <a:tc>
                  <a:txBody>
                    <a:bodyPr/>
                    <a:lstStyle/>
                    <a:p>
                      <a:pPr algn="l"/>
                      <a:r>
                        <a:rPr lang="en-US" sz="3200">
                          <a:effectLst/>
                        </a:rPr>
                        <a:t>1000</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2</a:t>
                      </a:r>
                    </a:p>
                  </a:txBody>
                  <a:tcPr marL="68427" marR="27371" marT="13685" marB="13685" anchor="ctr"/>
                </a:tc>
                <a:tc>
                  <a:txBody>
                    <a:bodyPr/>
                    <a:lstStyle/>
                    <a:p>
                      <a:pPr algn="l"/>
                      <a:r>
                        <a:rPr lang="en-US" sz="3200" dirty="0">
                          <a:effectLst/>
                        </a:rPr>
                        <a:t>Ethan McCarty</a:t>
                      </a:r>
                    </a:p>
                  </a:txBody>
                  <a:tcPr marL="27371" marR="27371" marT="13685" marB="13685" anchor="ctr"/>
                </a:tc>
                <a:tc>
                  <a:txBody>
                    <a:bodyPr/>
                    <a:lstStyle/>
                    <a:p>
                      <a:pPr algn="l"/>
                      <a:r>
                        <a:rPr lang="en-US" sz="3200" dirty="0">
                          <a:effectLst/>
                        </a:rPr>
                        <a:t>01-Feb-14</a:t>
                      </a:r>
                    </a:p>
                  </a:txBody>
                  <a:tcPr marL="27371" marR="27371" marT="13685" marB="13685" anchor="ctr"/>
                </a:tc>
                <a:tc>
                  <a:txBody>
                    <a:bodyPr/>
                    <a:lstStyle/>
                    <a:p>
                      <a:pPr algn="l"/>
                      <a:r>
                        <a:rPr lang="en-US" sz="3200">
                          <a:effectLst/>
                        </a:rPr>
                        <a:t>90000</a:t>
                      </a:r>
                    </a:p>
                  </a:txBody>
                  <a:tcPr marL="27371" marR="27371" marT="13685" marB="13685" anchor="ctr"/>
                </a:tc>
                <a:tc>
                  <a:txBody>
                    <a:bodyPr/>
                    <a:lstStyle/>
                    <a:p>
                      <a:pPr algn="l"/>
                      <a:r>
                        <a:rPr lang="en-US" sz="3200">
                          <a:effectLst/>
                        </a:rPr>
                        <a:t>1200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PM</a:t>
                      </a:r>
                    </a:p>
                  </a:txBody>
                  <a:tcPr marL="27371" marR="68427" marT="13685" marB="13685" anchor="ctr"/>
                </a:tc>
              </a:tr>
              <a:tr h="709078">
                <a:tc>
                  <a:txBody>
                    <a:bodyPr/>
                    <a:lstStyle/>
                    <a:p>
                      <a:pPr algn="l"/>
                      <a:r>
                        <a:rPr lang="en-US" sz="3200" dirty="0">
                          <a:effectLst/>
                        </a:rPr>
                        <a:t>3</a:t>
                      </a:r>
                    </a:p>
                  </a:txBody>
                  <a:tcPr marL="68427" marR="27371" marT="13685" marB="13685" anchor="ctr"/>
                </a:tc>
                <a:tc>
                  <a:txBody>
                    <a:bodyPr/>
                    <a:lstStyle/>
                    <a:p>
                      <a:pPr algn="l"/>
                      <a:r>
                        <a:rPr lang="en-US" sz="3200" dirty="0">
                          <a:effectLst/>
                        </a:rPr>
                        <a:t>Emily Rayner</a:t>
                      </a:r>
                    </a:p>
                  </a:txBody>
                  <a:tcPr marL="27371" marR="27371" marT="13685" marB="13685" anchor="ctr"/>
                </a:tc>
                <a:tc>
                  <a:txBody>
                    <a:bodyPr/>
                    <a:lstStyle/>
                    <a:p>
                      <a:pPr algn="l"/>
                      <a:r>
                        <a:rPr lang="en-US" sz="3200">
                          <a:effectLst/>
                        </a:rPr>
                        <a:t>01-Jan-14</a:t>
                      </a:r>
                    </a:p>
                  </a:txBody>
                  <a:tcPr marL="27371" marR="27371" marT="13685" marB="13685" anchor="ctr"/>
                </a:tc>
                <a:tc>
                  <a:txBody>
                    <a:bodyPr/>
                    <a:lstStyle/>
                    <a:p>
                      <a:pPr algn="l"/>
                      <a:r>
                        <a:rPr lang="en-US" sz="3200">
                          <a:effectLst/>
                        </a:rPr>
                        <a:t>25000</a:t>
                      </a:r>
                    </a:p>
                  </a:txBody>
                  <a:tcPr marL="27371" marR="27371" marT="13685" marB="13685" anchor="ctr"/>
                </a:tc>
                <a:tc>
                  <a:txBody>
                    <a:bodyPr/>
                    <a:lstStyle/>
                    <a:p>
                      <a:pPr algn="l"/>
                      <a:r>
                        <a:rPr lang="en-US" sz="3200">
                          <a:effectLst/>
                        </a:rPr>
                        <a:t>100</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SE</a:t>
                      </a:r>
                    </a:p>
                  </a:txBody>
                  <a:tcPr marL="27371" marR="68427" marT="13685" marB="13685" anchor="ctr"/>
                </a:tc>
              </a:tr>
              <a:tr h="709078">
                <a:tc>
                  <a:txBody>
                    <a:bodyPr/>
                    <a:lstStyle/>
                    <a:p>
                      <a:pPr algn="l"/>
                      <a:r>
                        <a:rPr lang="en-US" sz="3200">
                          <a:effectLst/>
                        </a:rPr>
                        <a:t>4</a:t>
                      </a:r>
                    </a:p>
                  </a:txBody>
                  <a:tcPr marL="68427" marR="27371" marT="13685" marB="13685" anchor="ctr"/>
                </a:tc>
                <a:tc>
                  <a:txBody>
                    <a:bodyPr/>
                    <a:lstStyle/>
                    <a:p>
                      <a:pPr algn="l"/>
                      <a:r>
                        <a:rPr lang="en-US" sz="3200" dirty="0">
                          <a:effectLst/>
                        </a:rPr>
                        <a:t>Jack Abraham</a:t>
                      </a:r>
                    </a:p>
                  </a:txBody>
                  <a:tcPr marL="27371" marR="27371" marT="13685" marB="13685" anchor="ctr"/>
                </a:tc>
                <a:tc>
                  <a:txBody>
                    <a:bodyPr/>
                    <a:lstStyle/>
                    <a:p>
                      <a:pPr algn="l"/>
                      <a:r>
                        <a:rPr lang="en-US" sz="3200">
                          <a:effectLst/>
                        </a:rPr>
                        <a:t>01-Jul-14</a:t>
                      </a:r>
                    </a:p>
                  </a:txBody>
                  <a:tcPr marL="27371" marR="27371" marT="13685" marB="13685" anchor="ctr"/>
                </a:tc>
                <a:tc>
                  <a:txBody>
                    <a:bodyPr/>
                    <a:lstStyle/>
                    <a:p>
                      <a:pPr algn="l"/>
                      <a:r>
                        <a:rPr lang="en-US" sz="3200">
                          <a:effectLst/>
                        </a:rPr>
                        <a:t>30000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ETA</a:t>
                      </a:r>
                    </a:p>
                  </a:txBody>
                  <a:tcPr marL="27371" marR="27371" marT="13685" marB="13685" anchor="ctr"/>
                </a:tc>
                <a:tc>
                  <a:txBody>
                    <a:bodyPr/>
                    <a:lstStyle/>
                    <a:p>
                      <a:pPr algn="l"/>
                      <a:r>
                        <a:rPr lang="en-US" sz="3200">
                          <a:effectLst/>
                        </a:rPr>
                        <a:t>SSE</a:t>
                      </a:r>
                    </a:p>
                  </a:txBody>
                  <a:tcPr marL="27371" marR="68427" marT="13685" marB="13685" anchor="ctr"/>
                </a:tc>
              </a:tr>
              <a:tr h="1024225">
                <a:tc>
                  <a:txBody>
                    <a:bodyPr/>
                    <a:lstStyle/>
                    <a:p>
                      <a:pPr algn="l"/>
                      <a:r>
                        <a:rPr lang="en-US" sz="3200" dirty="0">
                          <a:effectLst/>
                        </a:rPr>
                        <a:t>5</a:t>
                      </a:r>
                    </a:p>
                  </a:txBody>
                  <a:tcPr marL="68427" marR="27371" marT="13685" marB="13685" anchor="ctr"/>
                </a:tc>
                <a:tc>
                  <a:txBody>
                    <a:bodyPr/>
                    <a:lstStyle/>
                    <a:p>
                      <a:pPr algn="l"/>
                      <a:r>
                        <a:rPr lang="en-US" sz="3200">
                          <a:effectLst/>
                        </a:rPr>
                        <a:t>Ayaz Mohammad</a:t>
                      </a:r>
                    </a:p>
                  </a:txBody>
                  <a:tcPr marL="27371" marR="27371" marT="13685" marB="13685" anchor="ctr"/>
                </a:tc>
                <a:tc>
                  <a:txBody>
                    <a:bodyPr/>
                    <a:lstStyle/>
                    <a:p>
                      <a:pPr algn="l"/>
                      <a:r>
                        <a:rPr lang="en-US" sz="3200">
                          <a:effectLst/>
                        </a:rPr>
                        <a:t>01-Apr-14</a:t>
                      </a:r>
                    </a:p>
                  </a:txBody>
                  <a:tcPr marL="27371" marR="27371" marT="13685" marB="13685" anchor="ctr"/>
                </a:tc>
                <a:tc>
                  <a:txBody>
                    <a:bodyPr/>
                    <a:lstStyle/>
                    <a:p>
                      <a:pPr algn="l"/>
                      <a:r>
                        <a:rPr lang="en-US" sz="3200">
                          <a:effectLst/>
                        </a:rPr>
                        <a:t>40000</a:t>
                      </a:r>
                    </a:p>
                  </a:txBody>
                  <a:tcPr marL="27371" marR="27371" marT="13685" marB="13685" anchor="ctr"/>
                </a:tc>
                <a:tc>
                  <a:txBody>
                    <a:bodyPr/>
                    <a:lstStyle/>
                    <a:p>
                      <a:pPr algn="l"/>
                      <a:r>
                        <a:rPr lang="en-US" sz="3200">
                          <a:effectLst/>
                        </a:rPr>
                        <a:t>NULL</a:t>
                      </a:r>
                    </a:p>
                  </a:txBody>
                  <a:tcPr marL="27371" marR="27371" marT="13685" marB="13685" anchor="ctr"/>
                </a:tc>
                <a:tc>
                  <a:txBody>
                    <a:bodyPr/>
                    <a:lstStyle/>
                    <a:p>
                      <a:pPr algn="l"/>
                      <a:r>
                        <a:rPr lang="en-US" sz="3200">
                          <a:effectLst/>
                        </a:rPr>
                        <a:t>ICP</a:t>
                      </a:r>
                    </a:p>
                  </a:txBody>
                  <a:tcPr marL="27371" marR="27371" marT="13685" marB="13685" anchor="ctr"/>
                </a:tc>
                <a:tc>
                  <a:txBody>
                    <a:bodyPr/>
                    <a:lstStyle/>
                    <a:p>
                      <a:pPr algn="l"/>
                      <a:r>
                        <a:rPr lang="en-US" sz="3200" dirty="0">
                          <a:effectLst/>
                        </a:rPr>
                        <a:t>TA</a:t>
                      </a:r>
                    </a:p>
                  </a:txBody>
                  <a:tcPr marL="27371" marR="68427" marT="13685" marB="13685" anchor="ctr"/>
                </a:tc>
              </a:tr>
            </a:tbl>
          </a:graphicData>
        </a:graphic>
      </p:graphicFrame>
      <p:sp>
        <p:nvSpPr>
          <p:cNvPr id="9" name="Rectangle 2"/>
          <p:cNvSpPr>
            <a:spLocks noChangeArrowheads="1"/>
          </p:cNvSpPr>
          <p:nvPr/>
        </p:nvSpPr>
        <p:spPr bwMode="auto">
          <a:xfrm>
            <a:off x="1551709" y="2225813"/>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panose="020B0604020202020204" pitchFamily="34" charset="0"/>
              </a:rPr>
              <a:t>Employee Table</a:t>
            </a:r>
          </a:p>
        </p:txBody>
      </p:sp>
      <p:sp>
        <p:nvSpPr>
          <p:cNvPr id="2" name="Rectangle 1"/>
          <p:cNvSpPr/>
          <p:nvPr/>
        </p:nvSpPr>
        <p:spPr>
          <a:xfrm>
            <a:off x="1246909" y="4642192"/>
            <a:ext cx="18703636" cy="1477328"/>
          </a:xfrm>
          <a:prstGeom prst="rect">
            <a:avLst/>
          </a:prstGeom>
        </p:spPr>
        <p:txBody>
          <a:bodyPr wrap="square">
            <a:spAutoFit/>
          </a:bodyPr>
          <a:lstStyle/>
          <a:p>
            <a:pPr algn="l"/>
            <a:r>
              <a:rPr lang="en-US" dirty="0"/>
              <a:t>SELECT </a:t>
            </a:r>
            <a:r>
              <a:rPr lang="en-US" dirty="0" err="1"/>
              <a:t>ename</a:t>
            </a:r>
            <a:r>
              <a:rPr lang="en-US" dirty="0"/>
              <a:t> , SUM(</a:t>
            </a:r>
            <a:r>
              <a:rPr lang="en-US" dirty="0" err="1"/>
              <a:t>sal</a:t>
            </a:r>
            <a:r>
              <a:rPr lang="en-US" dirty="0"/>
              <a:t>) FROM </a:t>
            </a:r>
            <a:r>
              <a:rPr lang="en-US" dirty="0" smtClean="0"/>
              <a:t>employee</a:t>
            </a:r>
            <a:endParaRPr lang="en-US" dirty="0"/>
          </a:p>
          <a:p>
            <a:pPr algn="l"/>
            <a:r>
              <a:rPr lang="en-US" dirty="0"/>
              <a:t>GROUP BY </a:t>
            </a:r>
            <a:r>
              <a:rPr lang="en-US" dirty="0" err="1"/>
              <a:t>ename</a:t>
            </a:r>
            <a:endParaRPr lang="en-US" dirty="0"/>
          </a:p>
          <a:p>
            <a:pPr algn="l"/>
            <a:r>
              <a:rPr lang="en-US" dirty="0"/>
              <a:t>HAVING SUM(</a:t>
            </a:r>
            <a:r>
              <a:rPr lang="en-US" dirty="0" err="1"/>
              <a:t>sal</a:t>
            </a:r>
            <a:r>
              <a:rPr lang="en-US" dirty="0"/>
              <a:t>)&gt;</a:t>
            </a:r>
            <a:r>
              <a:rPr lang="en-US" dirty="0" smtClean="0"/>
              <a:t>25000</a:t>
            </a:r>
            <a:r>
              <a:rPr lang="en-US" dirty="0"/>
              <a:t>;</a:t>
            </a:r>
          </a:p>
        </p:txBody>
      </p:sp>
      <p:graphicFrame>
        <p:nvGraphicFramePr>
          <p:cNvPr id="12" name="Table 11"/>
          <p:cNvGraphicFramePr>
            <a:graphicFrameLocks noGrp="1"/>
          </p:cNvGraphicFramePr>
          <p:nvPr>
            <p:extLst>
              <p:ext uri="{D42A27DB-BD31-4B8C-83A1-F6EECF244321}">
                <p14:modId xmlns:p14="http://schemas.microsoft.com/office/powerpoint/2010/main" val="1617134552"/>
              </p:ext>
            </p:extLst>
          </p:nvPr>
        </p:nvGraphicFramePr>
        <p:xfrm>
          <a:off x="7499951" y="6002823"/>
          <a:ext cx="8109480" cy="2874350"/>
        </p:xfrm>
        <a:graphic>
          <a:graphicData uri="http://schemas.openxmlformats.org/drawingml/2006/table">
            <a:tbl>
              <a:tblPr/>
              <a:tblGrid>
                <a:gridCol w="4054740"/>
                <a:gridCol w="4054740"/>
              </a:tblGrid>
              <a:tr h="574870">
                <a:tc>
                  <a:txBody>
                    <a:bodyPr/>
                    <a:lstStyle/>
                    <a:p>
                      <a:pPr algn="ctr"/>
                      <a:r>
                        <a:rPr lang="en-US" sz="2400" b="1" dirty="0" smtClean="0">
                          <a:solidFill>
                            <a:srgbClr val="963596"/>
                          </a:solidFill>
                          <a:effectLst/>
                          <a:latin typeface="Arial" panose="020B0604020202020204" pitchFamily="34" charset="0"/>
                          <a:cs typeface="Arial" panose="020B0604020202020204" pitchFamily="34" charset="0"/>
                        </a:rPr>
                        <a:t>ENAME</a:t>
                      </a:r>
                      <a:endParaRPr lang="en-US" sz="2400" b="1" dirty="0">
                        <a:solidFill>
                          <a:srgbClr val="963596"/>
                        </a:solidFill>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EBC6EB"/>
                    </a:solidFill>
                  </a:tcPr>
                </a:tc>
                <a:tc>
                  <a:txBody>
                    <a:bodyPr/>
                    <a:lstStyle/>
                    <a:p>
                      <a:pPr algn="ctr"/>
                      <a:r>
                        <a:rPr lang="en-US" sz="2400" b="1" dirty="0" smtClean="0">
                          <a:solidFill>
                            <a:srgbClr val="963596"/>
                          </a:solidFill>
                          <a:effectLst/>
                          <a:latin typeface="Arial" panose="020B0604020202020204" pitchFamily="34" charset="0"/>
                          <a:cs typeface="Arial" panose="020B0604020202020204" pitchFamily="34" charset="0"/>
                        </a:rPr>
                        <a:t>MAX(Salary)</a:t>
                      </a:r>
                      <a:endParaRPr lang="en-US" sz="2400" b="1" dirty="0">
                        <a:solidFill>
                          <a:srgbClr val="963596"/>
                        </a:solidFill>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EBC6EB"/>
                    </a:solidFill>
                  </a:tcPr>
                </a:tc>
              </a:tr>
              <a:tr h="574870">
                <a:tc>
                  <a:txBody>
                    <a:bodyPr/>
                    <a:lstStyle/>
                    <a:p>
                      <a:r>
                        <a:rPr lang="en-US" sz="2400" dirty="0" smtClean="0">
                          <a:effectLst/>
                          <a:latin typeface="Arial" panose="020B0604020202020204" pitchFamily="34" charset="0"/>
                          <a:cs typeface="Arial" panose="020B0604020202020204" pitchFamily="34" charset="0"/>
                        </a:rPr>
                        <a:t>James Potter</a:t>
                      </a:r>
                      <a:endParaRPr lang="en-US" sz="2400" dirty="0">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FFFFFF"/>
                    </a:solidFill>
                  </a:tcPr>
                </a:tc>
                <a:tc>
                  <a:txBody>
                    <a:bodyPr/>
                    <a:lstStyle/>
                    <a:p>
                      <a:r>
                        <a:rPr lang="en-US" sz="2400" dirty="0" smtClean="0">
                          <a:effectLst/>
                          <a:latin typeface="Arial" panose="020B0604020202020204" pitchFamily="34" charset="0"/>
                          <a:cs typeface="Arial" panose="020B0604020202020204" pitchFamily="34" charset="0"/>
                        </a:rPr>
                        <a:t>75000</a:t>
                      </a:r>
                      <a:endParaRPr lang="en-US" sz="2400" dirty="0">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FFFFFF"/>
                    </a:solidFill>
                  </a:tcPr>
                </a:tc>
              </a:tr>
              <a:tr h="574870">
                <a:tc>
                  <a:txBody>
                    <a:bodyPr/>
                    <a:lstStyle/>
                    <a:p>
                      <a:r>
                        <a:rPr lang="en-US" sz="2400" dirty="0" smtClean="0">
                          <a:effectLst/>
                        </a:rPr>
                        <a:t>Ethan McCarty</a:t>
                      </a:r>
                      <a:endParaRPr lang="en-US" sz="2400" dirty="0">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FFFFFF"/>
                    </a:solidFill>
                  </a:tcPr>
                </a:tc>
                <a:tc>
                  <a:txBody>
                    <a:bodyPr/>
                    <a:lstStyle/>
                    <a:p>
                      <a:r>
                        <a:rPr lang="en-US" sz="2400" dirty="0" smtClean="0">
                          <a:effectLst/>
                          <a:latin typeface="Arial" panose="020B0604020202020204" pitchFamily="34" charset="0"/>
                          <a:cs typeface="Arial" panose="020B0604020202020204" pitchFamily="34" charset="0"/>
                        </a:rPr>
                        <a:t>90000</a:t>
                      </a:r>
                      <a:endParaRPr lang="en-US" sz="2400" dirty="0">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FFFFFF"/>
                    </a:solidFill>
                  </a:tcPr>
                </a:tc>
              </a:tr>
              <a:tr h="574870">
                <a:tc>
                  <a:txBody>
                    <a:bodyPr/>
                    <a:lstStyle/>
                    <a:p>
                      <a:r>
                        <a:rPr lang="en-US" sz="2400" dirty="0" smtClean="0">
                          <a:effectLst/>
                          <a:latin typeface="Arial" panose="020B0604020202020204" pitchFamily="34" charset="0"/>
                          <a:cs typeface="Arial" panose="020B0604020202020204" pitchFamily="34" charset="0"/>
                        </a:rPr>
                        <a:t>Jack Abraham</a:t>
                      </a:r>
                      <a:endParaRPr lang="en-US" sz="2400" dirty="0">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FFFFFF"/>
                    </a:solidFill>
                  </a:tcPr>
                </a:tc>
                <a:tc>
                  <a:txBody>
                    <a:bodyPr/>
                    <a:lstStyle/>
                    <a:p>
                      <a:r>
                        <a:rPr lang="en-US" sz="2400" dirty="0" smtClean="0">
                          <a:effectLst/>
                          <a:latin typeface="Arial" panose="020B0604020202020204" pitchFamily="34" charset="0"/>
                          <a:cs typeface="Arial" panose="020B0604020202020204" pitchFamily="34" charset="0"/>
                        </a:rPr>
                        <a:t>30000</a:t>
                      </a:r>
                      <a:endParaRPr lang="en-US" sz="2400" dirty="0">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FFFFFF"/>
                    </a:solidFill>
                  </a:tcPr>
                </a:tc>
              </a:tr>
              <a:tr h="574870">
                <a:tc>
                  <a:txBody>
                    <a:bodyPr/>
                    <a:lstStyle/>
                    <a:p>
                      <a:r>
                        <a:rPr lang="en-US" sz="2400" dirty="0" err="1" smtClean="0">
                          <a:effectLst/>
                          <a:latin typeface="Arial" panose="020B0604020202020204" pitchFamily="34" charset="0"/>
                          <a:cs typeface="Arial" panose="020B0604020202020204" pitchFamily="34" charset="0"/>
                        </a:rPr>
                        <a:t>Ayaz</a:t>
                      </a:r>
                      <a:r>
                        <a:rPr lang="en-US" sz="2400" dirty="0" smtClean="0">
                          <a:effectLst/>
                          <a:latin typeface="Arial" panose="020B0604020202020204" pitchFamily="34" charset="0"/>
                          <a:cs typeface="Arial" panose="020B0604020202020204" pitchFamily="34" charset="0"/>
                        </a:rPr>
                        <a:t> Mohammed</a:t>
                      </a:r>
                      <a:endParaRPr lang="en-US" sz="2400" dirty="0">
                        <a:effectLst/>
                        <a:latin typeface="Arial" panose="020B0604020202020204" pitchFamily="34" charset="0"/>
                        <a:cs typeface="Arial" panose="020B0604020202020204" pitchFamily="34" charset="0"/>
                      </a:endParaRPr>
                    </a:p>
                  </a:txBody>
                  <a:tcPr marL="158750" marR="63500" marT="31750" marB="31750" anchor="ctr">
                    <a:lnL>
                      <a:noFill/>
                    </a:lnL>
                    <a:lnR>
                      <a:noFill/>
                    </a:lnR>
                    <a:lnT>
                      <a:noFill/>
                    </a:lnT>
                    <a:lnB>
                      <a:noFill/>
                    </a:lnB>
                    <a:solidFill>
                      <a:srgbClr val="FFFFFF"/>
                    </a:solidFill>
                  </a:tcPr>
                </a:tc>
                <a:tc>
                  <a:txBody>
                    <a:bodyPr/>
                    <a:lstStyle/>
                    <a:p>
                      <a:r>
                        <a:rPr lang="en-US" sz="2400" dirty="0" smtClean="0">
                          <a:effectLst/>
                          <a:latin typeface="Arial" panose="020B0604020202020204" pitchFamily="34" charset="0"/>
                          <a:cs typeface="Arial" panose="020B0604020202020204" pitchFamily="34" charset="0"/>
                        </a:rPr>
                        <a:t>40000</a:t>
                      </a:r>
                      <a:endParaRPr lang="en-US" sz="2400" dirty="0">
                        <a:effectLst/>
                        <a:latin typeface="Arial" panose="020B0604020202020204" pitchFamily="34" charset="0"/>
                        <a:cs typeface="Arial" panose="020B0604020202020204" pitchFamily="34" charset="0"/>
                      </a:endParaRPr>
                    </a:p>
                  </a:txBody>
                  <a:tcPr marL="63500" marR="158750" marT="31750" marB="317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785173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 Of Execution</a:t>
            </a:r>
            <a:endParaRPr dirty="0">
              <a:solidFill>
                <a:srgbClr val="002060"/>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stretch>
            <a:fillRect/>
          </a:stretch>
        </p:blipFill>
        <p:spPr>
          <a:xfrm>
            <a:off x="3713018" y="2455285"/>
            <a:ext cx="15960436" cy="2947988"/>
          </a:xfrm>
          <a:prstGeom prst="rect">
            <a:avLst/>
          </a:prstGeom>
        </p:spPr>
      </p:pic>
      <p:sp>
        <p:nvSpPr>
          <p:cNvPr id="14" name="Rectangle 13"/>
          <p:cNvSpPr/>
          <p:nvPr/>
        </p:nvSpPr>
        <p:spPr>
          <a:xfrm>
            <a:off x="1524000" y="5898123"/>
            <a:ext cx="20781818" cy="4247317"/>
          </a:xfrm>
          <a:prstGeom prst="rect">
            <a:avLst/>
          </a:prstGeom>
        </p:spPr>
        <p:txBody>
          <a:bodyPr wrap="square">
            <a:spAutoFit/>
          </a:bodyPr>
          <a:lstStyle/>
          <a:p>
            <a:pPr marL="457200" indent="-457200" algn="just">
              <a:buFont typeface="Wingdings" panose="05000000000000000000" pitchFamily="2" charset="2"/>
              <a:buChar char="Ø"/>
            </a:pPr>
            <a:r>
              <a:rPr lang="en-US" dirty="0">
                <a:latin typeface="Arial" panose="020B0604020202020204" pitchFamily="34" charset="0"/>
                <a:cs typeface="Arial" panose="020B0604020202020204" pitchFamily="34" charset="0"/>
              </a:rPr>
              <a:t>GROUP BY </a:t>
            </a:r>
            <a:r>
              <a:rPr lang="en-US" b="0" dirty="0">
                <a:latin typeface="Arial" panose="020B0604020202020204" pitchFamily="34" charset="0"/>
                <a:cs typeface="Arial" panose="020B0604020202020204" pitchFamily="34" charset="0"/>
              </a:rPr>
              <a:t>must always be after the </a:t>
            </a:r>
            <a:r>
              <a:rPr lang="en-US" dirty="0">
                <a:latin typeface="Arial" panose="020B0604020202020204" pitchFamily="34" charset="0"/>
                <a:cs typeface="Arial" panose="020B0604020202020204" pitchFamily="34" charset="0"/>
              </a:rPr>
              <a:t>WHERE</a:t>
            </a:r>
            <a:r>
              <a:rPr lang="en-US" b="0" dirty="0">
                <a:latin typeface="Arial" panose="020B0604020202020204" pitchFamily="34" charset="0"/>
                <a:cs typeface="Arial" panose="020B0604020202020204" pitchFamily="34" charset="0"/>
              </a:rPr>
              <a:t> clause otherwise aggregate functions will be calculated wrongly</a:t>
            </a:r>
            <a:r>
              <a:rPr lang="en-US" b="0" dirty="0" smtClean="0">
                <a:latin typeface="Arial" panose="020B0604020202020204" pitchFamily="34" charset="0"/>
                <a:cs typeface="Arial" panose="020B0604020202020204" pitchFamily="34" charset="0"/>
              </a:rPr>
              <a:t>.</a:t>
            </a:r>
          </a:p>
          <a:p>
            <a:pPr marL="457200" indent="-457200" algn="just">
              <a:buFont typeface="Wingdings" panose="05000000000000000000" pitchFamily="2" charset="2"/>
              <a:buChar char="Ø"/>
            </a:pPr>
            <a:endParaRPr lang="en-US" b="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US" dirty="0">
                <a:latin typeface="Arial" panose="020B0604020202020204" pitchFamily="34" charset="0"/>
                <a:cs typeface="Arial" panose="020B0604020202020204" pitchFamily="34" charset="0"/>
              </a:rPr>
              <a:t>Having</a:t>
            </a:r>
            <a:r>
              <a:rPr lang="en-US" b="0" dirty="0">
                <a:latin typeface="Arial" panose="020B0604020202020204" pitchFamily="34" charset="0"/>
                <a:cs typeface="Arial" panose="020B0604020202020204" pitchFamily="34" charset="0"/>
              </a:rPr>
              <a:t> must always be after </a:t>
            </a:r>
            <a:r>
              <a:rPr lang="en-US" dirty="0" smtClean="0">
                <a:latin typeface="Arial" panose="020B0604020202020204" pitchFamily="34" charset="0"/>
                <a:cs typeface="Arial" panose="020B0604020202020204" pitchFamily="34" charset="0"/>
              </a:rPr>
              <a:t>Group by</a:t>
            </a:r>
            <a:r>
              <a:rPr lang="en-US" b="0" dirty="0" smtClean="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as it filters records based on </a:t>
            </a:r>
            <a:r>
              <a:rPr lang="en-US" dirty="0">
                <a:latin typeface="Arial" panose="020B0604020202020204" pitchFamily="34" charset="0"/>
                <a:cs typeface="Arial" panose="020B0604020202020204" pitchFamily="34" charset="0"/>
              </a:rPr>
              <a:t>aggregate functions calculated during GROUP BY </a:t>
            </a:r>
            <a:r>
              <a:rPr lang="en-US" dirty="0" smtClean="0">
                <a:latin typeface="Arial" panose="020B0604020202020204" pitchFamily="34" charset="0"/>
                <a:cs typeface="Arial" panose="020B0604020202020204" pitchFamily="34" charset="0"/>
              </a:rPr>
              <a:t>evaluation.</a:t>
            </a:r>
          </a:p>
          <a:p>
            <a:pPr marL="457200" indent="-457200" algn="just">
              <a:buFont typeface="Wingdings" panose="05000000000000000000" pitchFamily="2" charset="2"/>
              <a:buChar char="Ø"/>
            </a:pPr>
            <a:endParaRPr lang="en-US" b="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US" dirty="0">
                <a:latin typeface="Arial" panose="020B0604020202020204" pitchFamily="34" charset="0"/>
                <a:cs typeface="Arial" panose="020B0604020202020204" pitchFamily="34" charset="0"/>
              </a:rPr>
              <a:t>SELECT</a:t>
            </a:r>
            <a:r>
              <a:rPr lang="en-US" b="0" dirty="0">
                <a:latin typeface="Arial" panose="020B0604020202020204" pitchFamily="34" charset="0"/>
                <a:cs typeface="Arial" panose="020B0604020202020204" pitchFamily="34" charset="0"/>
              </a:rPr>
              <a:t> clause must be evaluated </a:t>
            </a:r>
            <a:r>
              <a:rPr lang="en-US" dirty="0">
                <a:latin typeface="Arial" panose="020B0604020202020204" pitchFamily="34" charset="0"/>
                <a:cs typeface="Arial" panose="020B0604020202020204" pitchFamily="34" charset="0"/>
              </a:rPr>
              <a:t>after Group By and Having</a:t>
            </a:r>
            <a:r>
              <a:rPr lang="en-US" b="0" dirty="0">
                <a:latin typeface="Arial" panose="020B0604020202020204" pitchFamily="34" charset="0"/>
                <a:cs typeface="Arial" panose="020B0604020202020204" pitchFamily="34" charset="0"/>
              </a:rPr>
              <a:t> because displaying attributes not used in GROUP BY are not allowed in SELECT clause. It can only filter columns from the grouped </a:t>
            </a:r>
            <a:r>
              <a:rPr lang="en-US" b="0" dirty="0" smtClean="0">
                <a:latin typeface="Arial" panose="020B0604020202020204" pitchFamily="34" charset="0"/>
                <a:cs typeface="Arial" panose="020B0604020202020204" pitchFamily="34" charset="0"/>
              </a:rPr>
              <a:t>result set.</a:t>
            </a:r>
          </a:p>
          <a:p>
            <a:pPr marL="457200" indent="-457200" algn="just">
              <a:buFont typeface="Wingdings" panose="05000000000000000000" pitchFamily="2" charset="2"/>
              <a:buChar char="Ø"/>
            </a:pPr>
            <a:endParaRPr lang="en-US" b="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US" dirty="0">
                <a:latin typeface="Arial" panose="020B0604020202020204" pitchFamily="34" charset="0"/>
                <a:cs typeface="Arial" panose="020B0604020202020204" pitchFamily="34" charset="0"/>
              </a:rPr>
              <a:t>ORDER</a:t>
            </a:r>
            <a:r>
              <a:rPr lang="en-US" b="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b="0" dirty="0">
                <a:latin typeface="Arial" panose="020B0604020202020204" pitchFamily="34" charset="0"/>
                <a:cs typeface="Arial" panose="020B0604020202020204" pitchFamily="34" charset="0"/>
              </a:rPr>
              <a:t> must always be the last step in query execution as it depends on input from other clauses.</a:t>
            </a:r>
          </a:p>
        </p:txBody>
      </p:sp>
      <p:sp>
        <p:nvSpPr>
          <p:cNvPr id="5"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Tree>
    <p:extLst>
      <p:ext uri="{BB962C8B-B14F-4D97-AF65-F5344CB8AC3E}">
        <p14:creationId xmlns:p14="http://schemas.microsoft.com/office/powerpoint/2010/main" val="416900859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Quiz</a:t>
            </a:r>
            <a:endParaRPr dirty="0">
              <a:solidFill>
                <a:srgbClr val="002060"/>
              </a:solidFill>
              <a:latin typeface="Arial" panose="020B0604020202020204" pitchFamily="34" charset="0"/>
              <a:cs typeface="Arial" panose="020B0604020202020204" pitchFamily="34" charset="0"/>
            </a:endParaRPr>
          </a:p>
        </p:txBody>
      </p:sp>
      <p:sp>
        <p:nvSpPr>
          <p:cNvPr id="7" name="Rectangle 6"/>
          <p:cNvSpPr/>
          <p:nvPr/>
        </p:nvSpPr>
        <p:spPr>
          <a:xfrm>
            <a:off x="1440872" y="962710"/>
            <a:ext cx="21474545" cy="10926068"/>
          </a:xfrm>
          <a:prstGeom prst="rect">
            <a:avLst/>
          </a:prstGeom>
        </p:spPr>
        <p:txBody>
          <a:bodyPr wrap="square">
            <a:spAutoFit/>
          </a:bodyPr>
          <a:lstStyle/>
          <a:p>
            <a:pPr marL="514350" lvl="0" indent="-514350" algn="l" defTabSz="914400" eaLnBrk="0" fontAlgn="base">
              <a:spcBef>
                <a:spcPct val="0"/>
              </a:spcBef>
              <a:spcAft>
                <a:spcPct val="0"/>
              </a:spcAft>
              <a:buAutoNum type="arabicPeriod"/>
            </a:pPr>
            <a:r>
              <a:rPr lang="en-US" altLang="en-US" sz="3200" dirty="0" smtClean="0">
                <a:solidFill>
                  <a:schemeClr val="tx1"/>
                </a:solidFill>
                <a:latin typeface="Arial" panose="020B0604020202020204" pitchFamily="34" charset="0"/>
                <a:cs typeface="Arial" panose="020B0604020202020204" pitchFamily="34" charset="0"/>
              </a:rPr>
              <a:t>What </a:t>
            </a:r>
            <a:r>
              <a:rPr lang="en-US" altLang="en-US" sz="3200" dirty="0">
                <a:solidFill>
                  <a:schemeClr val="tx1"/>
                </a:solidFill>
                <a:latin typeface="Arial" panose="020B0604020202020204" pitchFamily="34" charset="0"/>
                <a:cs typeface="Arial" panose="020B0604020202020204" pitchFamily="34" charset="0"/>
              </a:rPr>
              <a:t>is the correct format to select </a:t>
            </a:r>
            <a:r>
              <a:rPr lang="en-US" altLang="en-US" sz="3200" dirty="0" err="1">
                <a:solidFill>
                  <a:schemeClr val="tx1"/>
                </a:solidFill>
                <a:latin typeface="Arial" panose="020B0604020202020204" pitchFamily="34" charset="0"/>
                <a:cs typeface="Arial" panose="020B0604020202020204" pitchFamily="34" charset="0"/>
              </a:rPr>
              <a:t>Emp_name</a:t>
            </a:r>
            <a:r>
              <a:rPr lang="en-US" altLang="en-US" sz="3200" dirty="0">
                <a:solidFill>
                  <a:schemeClr val="tx1"/>
                </a:solidFill>
                <a:latin typeface="Arial" panose="020B0604020202020204" pitchFamily="34" charset="0"/>
                <a:cs typeface="Arial" panose="020B0604020202020204" pitchFamily="34" charset="0"/>
              </a:rPr>
              <a:t> in Ascending order </a:t>
            </a:r>
            <a:r>
              <a:rPr lang="en-US" altLang="en-US" sz="3200" dirty="0" smtClean="0">
                <a:solidFill>
                  <a:schemeClr val="tx1"/>
                </a:solidFill>
                <a:latin typeface="Arial" panose="020B0604020202020204" pitchFamily="34" charset="0"/>
                <a:cs typeface="Arial" panose="020B0604020202020204" pitchFamily="34" charset="0"/>
              </a:rPr>
              <a:t>?</a:t>
            </a:r>
          </a:p>
          <a:p>
            <a:pPr marL="514350" lvl="0" indent="-514350" algn="l" defTabSz="914400" eaLnBrk="0" fontAlgn="base">
              <a:spcBef>
                <a:spcPct val="0"/>
              </a:spcBef>
              <a:spcAft>
                <a:spcPct val="0"/>
              </a:spcAft>
              <a:buAutoNum type="arabicPeriod"/>
            </a:pPr>
            <a:endParaRPr lang="en-US" altLang="en-US" sz="320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t>
            </a:r>
            <a:r>
              <a:rPr lang="en-US" altLang="en-US" sz="3200" b="0" dirty="0" err="1">
                <a:solidFill>
                  <a:schemeClr val="tx1"/>
                </a:solidFill>
                <a:latin typeface="Arial" panose="020B0604020202020204" pitchFamily="34" charset="0"/>
                <a:cs typeface="Arial" panose="020B0604020202020204" pitchFamily="34" charset="0"/>
              </a:rPr>
              <a:t>Emp_name</a:t>
            </a:r>
            <a:r>
              <a:rPr lang="en-US" altLang="en-US" sz="3200" b="0" dirty="0">
                <a:solidFill>
                  <a:schemeClr val="tx1"/>
                </a:solidFill>
                <a:latin typeface="Arial" panose="020B0604020202020204" pitchFamily="34" charset="0"/>
                <a:cs typeface="Arial" panose="020B0604020202020204" pitchFamily="34" charset="0"/>
              </a:rPr>
              <a:t> From </a:t>
            </a:r>
            <a:r>
              <a:rPr lang="en-US" altLang="en-US" sz="3200" b="0" dirty="0" err="1">
                <a:solidFill>
                  <a:schemeClr val="tx1"/>
                </a:solidFill>
                <a:latin typeface="Arial" panose="020B0604020202020204" pitchFamily="34" charset="0"/>
                <a:cs typeface="Arial" panose="020B0604020202020204" pitchFamily="34" charset="0"/>
              </a:rPr>
              <a:t>Emp</a:t>
            </a:r>
            <a:r>
              <a:rPr lang="en-US" altLang="en-US" sz="3200" b="0" dirty="0">
                <a:solidFill>
                  <a:schemeClr val="tx1"/>
                </a:solidFill>
                <a:latin typeface="Arial" panose="020B0604020202020204" pitchFamily="34" charset="0"/>
                <a:cs typeface="Arial" panose="020B0604020202020204" pitchFamily="34" charset="0"/>
              </a:rPr>
              <a:t> ;</a:t>
            </a: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t>
            </a:r>
            <a:r>
              <a:rPr lang="en-US" altLang="en-US" sz="3200" b="0" dirty="0" err="1">
                <a:solidFill>
                  <a:schemeClr val="tx1"/>
                </a:solidFill>
                <a:latin typeface="Arial" panose="020B0604020202020204" pitchFamily="34" charset="0"/>
                <a:cs typeface="Arial" panose="020B0604020202020204" pitchFamily="34" charset="0"/>
              </a:rPr>
              <a:t>Emp_name</a:t>
            </a:r>
            <a:r>
              <a:rPr lang="en-US" altLang="en-US" sz="3200" b="0" dirty="0">
                <a:solidFill>
                  <a:schemeClr val="tx1"/>
                </a:solidFill>
                <a:latin typeface="Arial" panose="020B0604020202020204" pitchFamily="34" charset="0"/>
                <a:cs typeface="Arial" panose="020B0604020202020204" pitchFamily="34" charset="0"/>
              </a:rPr>
              <a:t> From </a:t>
            </a:r>
            <a:r>
              <a:rPr lang="en-US" altLang="en-US" sz="3200" b="0" dirty="0" err="1">
                <a:solidFill>
                  <a:schemeClr val="tx1"/>
                </a:solidFill>
                <a:latin typeface="Arial" panose="020B0604020202020204" pitchFamily="34" charset="0"/>
                <a:cs typeface="Arial" panose="020B0604020202020204" pitchFamily="34" charset="0"/>
              </a:rPr>
              <a:t>Emp</a:t>
            </a:r>
            <a:r>
              <a:rPr lang="en-US" altLang="en-US" sz="3200" b="0" dirty="0">
                <a:solidFill>
                  <a:schemeClr val="tx1"/>
                </a:solidFill>
                <a:latin typeface="Arial" panose="020B0604020202020204" pitchFamily="34" charset="0"/>
                <a:cs typeface="Arial" panose="020B0604020202020204" pitchFamily="34" charset="0"/>
              </a:rPr>
              <a:t> Group By </a:t>
            </a:r>
            <a:r>
              <a:rPr lang="en-US" altLang="en-US" sz="3200" b="0" dirty="0" err="1">
                <a:solidFill>
                  <a:schemeClr val="tx1"/>
                </a:solidFill>
                <a:latin typeface="Arial" panose="020B0604020202020204" pitchFamily="34" charset="0"/>
                <a:cs typeface="Arial" panose="020B0604020202020204" pitchFamily="34" charset="0"/>
              </a:rPr>
              <a:t>Emp_name</a:t>
            </a:r>
            <a:r>
              <a:rPr lang="en-US" altLang="en-US" sz="3200" b="0" dirty="0">
                <a:solidFill>
                  <a:schemeClr val="tx1"/>
                </a:solidFill>
                <a:latin typeface="Arial" panose="020B0604020202020204" pitchFamily="34" charset="0"/>
                <a:cs typeface="Arial" panose="020B0604020202020204" pitchFamily="34" charset="0"/>
              </a:rPr>
              <a:t> ;</a:t>
            </a:r>
          </a:p>
          <a:p>
            <a:pPr marL="514350" lvl="0" indent="-514350" algn="l" defTabSz="914400" eaLnBrk="0" fontAlgn="base">
              <a:spcBef>
                <a:spcPct val="0"/>
              </a:spcBef>
              <a:spcAft>
                <a:spcPct val="0"/>
              </a:spcAft>
              <a:buFont typeface="+mj-lt"/>
              <a:buAutoNum type="alphaUcPeriod"/>
            </a:pPr>
            <a:r>
              <a:rPr lang="en-US" altLang="en-US" sz="3200" dirty="0">
                <a:solidFill>
                  <a:schemeClr val="tx1"/>
                </a:solidFill>
                <a:latin typeface="Arial" panose="020B0604020202020204" pitchFamily="34" charset="0"/>
                <a:cs typeface="Arial" panose="020B0604020202020204" pitchFamily="34" charset="0"/>
              </a:rPr>
              <a:t>Select </a:t>
            </a:r>
            <a:r>
              <a:rPr lang="en-US" altLang="en-US" sz="3200" dirty="0" err="1">
                <a:solidFill>
                  <a:schemeClr val="tx1"/>
                </a:solidFill>
                <a:latin typeface="Arial" panose="020B0604020202020204" pitchFamily="34" charset="0"/>
                <a:cs typeface="Arial" panose="020B0604020202020204" pitchFamily="34" charset="0"/>
              </a:rPr>
              <a:t>Emp_name</a:t>
            </a:r>
            <a:r>
              <a:rPr lang="en-US" altLang="en-US" sz="3200" dirty="0">
                <a:solidFill>
                  <a:schemeClr val="tx1"/>
                </a:solidFill>
                <a:latin typeface="Arial" panose="020B0604020202020204" pitchFamily="34" charset="0"/>
                <a:cs typeface="Arial" panose="020B0604020202020204" pitchFamily="34" charset="0"/>
              </a:rPr>
              <a:t> From </a:t>
            </a:r>
            <a:r>
              <a:rPr lang="en-US" altLang="en-US" sz="3200" dirty="0" err="1">
                <a:solidFill>
                  <a:schemeClr val="tx1"/>
                </a:solidFill>
                <a:latin typeface="Arial" panose="020B0604020202020204" pitchFamily="34" charset="0"/>
                <a:cs typeface="Arial" panose="020B0604020202020204" pitchFamily="34" charset="0"/>
              </a:rPr>
              <a:t>Emp</a:t>
            </a:r>
            <a:r>
              <a:rPr lang="en-US" altLang="en-US" sz="3200" dirty="0">
                <a:solidFill>
                  <a:schemeClr val="tx1"/>
                </a:solidFill>
                <a:latin typeface="Arial" panose="020B0604020202020204" pitchFamily="34" charset="0"/>
                <a:cs typeface="Arial" panose="020B0604020202020204" pitchFamily="34" charset="0"/>
              </a:rPr>
              <a:t> Order By </a:t>
            </a:r>
            <a:r>
              <a:rPr lang="en-US" altLang="en-US" sz="3200" dirty="0" err="1">
                <a:solidFill>
                  <a:schemeClr val="tx1"/>
                </a:solidFill>
                <a:latin typeface="Arial" panose="020B0604020202020204" pitchFamily="34" charset="0"/>
                <a:cs typeface="Arial" panose="020B0604020202020204" pitchFamily="34" charset="0"/>
              </a:rPr>
              <a:t>Emp_name</a:t>
            </a:r>
            <a:r>
              <a:rPr lang="en-US" altLang="en-US" sz="3200" dirty="0">
                <a:solidFill>
                  <a:schemeClr val="tx1"/>
                </a:solidFill>
                <a:latin typeface="Arial" panose="020B0604020202020204" pitchFamily="34" charset="0"/>
                <a:cs typeface="Arial" panose="020B0604020202020204" pitchFamily="34" charset="0"/>
              </a:rPr>
              <a:t> ;</a:t>
            </a: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All of </a:t>
            </a:r>
            <a:r>
              <a:rPr lang="en-US" altLang="en-US" sz="3200" b="0" dirty="0" smtClean="0">
                <a:solidFill>
                  <a:schemeClr val="tx1"/>
                </a:solidFill>
                <a:latin typeface="Arial" panose="020B0604020202020204" pitchFamily="34" charset="0"/>
                <a:cs typeface="Arial" panose="020B0604020202020204" pitchFamily="34" charset="0"/>
              </a:rPr>
              <a:t>above</a:t>
            </a:r>
          </a:p>
          <a:p>
            <a:pPr marL="514350" lvl="0" indent="-514350" algn="l" defTabSz="914400" eaLnBrk="0" fontAlgn="base">
              <a:spcBef>
                <a:spcPct val="0"/>
              </a:spcBef>
              <a:spcAft>
                <a:spcPct val="0"/>
              </a:spcAft>
              <a:buFont typeface="+mj-lt"/>
              <a:buAutoNum type="alphaUcPeriod"/>
            </a:pPr>
            <a:endParaRPr lang="en-US" altLang="en-US" sz="32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3200" b="0" dirty="0" smtClean="0">
                <a:solidFill>
                  <a:schemeClr val="tx1"/>
                </a:solidFill>
                <a:latin typeface="Arial" panose="020B0604020202020204" pitchFamily="34" charset="0"/>
                <a:cs typeface="Arial" panose="020B0604020202020204" pitchFamily="34" charset="0"/>
              </a:rPr>
              <a:t>2. </a:t>
            </a:r>
            <a:r>
              <a:rPr lang="en-US" altLang="en-US" sz="3200" dirty="0">
                <a:solidFill>
                  <a:schemeClr val="tx1"/>
                </a:solidFill>
                <a:latin typeface="Arial" panose="020B0604020202020204" pitchFamily="34" charset="0"/>
                <a:cs typeface="Arial" panose="020B0604020202020204" pitchFamily="34" charset="0"/>
              </a:rPr>
              <a:t>How o select number of employee department wise from </a:t>
            </a:r>
            <a:r>
              <a:rPr lang="en-US" altLang="en-US" sz="3200" dirty="0" err="1">
                <a:solidFill>
                  <a:schemeClr val="tx1"/>
                </a:solidFill>
                <a:latin typeface="Arial" panose="020B0604020202020204" pitchFamily="34" charset="0"/>
                <a:cs typeface="Arial" panose="020B0604020202020204" pitchFamily="34" charset="0"/>
              </a:rPr>
              <a:t>Emp</a:t>
            </a:r>
            <a:r>
              <a:rPr lang="en-US" altLang="en-US" sz="3200" dirty="0">
                <a:solidFill>
                  <a:schemeClr val="tx1"/>
                </a:solidFill>
                <a:latin typeface="Arial" panose="020B0604020202020204" pitchFamily="34" charset="0"/>
                <a:cs typeface="Arial" panose="020B0604020202020204" pitchFamily="34" charset="0"/>
              </a:rPr>
              <a:t> table </a:t>
            </a:r>
            <a:r>
              <a:rPr lang="en-US" altLang="en-US" sz="320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3200" b="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r>
              <a:rPr lang="en-US" altLang="en-US" sz="3200" dirty="0">
                <a:solidFill>
                  <a:schemeClr val="tx1"/>
                </a:solidFill>
                <a:latin typeface="Arial" panose="020B0604020202020204" pitchFamily="34" charset="0"/>
                <a:cs typeface="Arial" panose="020B0604020202020204" pitchFamily="34" charset="0"/>
              </a:rPr>
              <a:t>Select </a:t>
            </a:r>
            <a:r>
              <a:rPr lang="en-US" altLang="en-US" sz="3200" dirty="0" err="1">
                <a:solidFill>
                  <a:schemeClr val="tx1"/>
                </a:solidFill>
                <a:latin typeface="Arial" panose="020B0604020202020204" pitchFamily="34" charset="0"/>
                <a:cs typeface="Arial" panose="020B0604020202020204" pitchFamily="34" charset="0"/>
              </a:rPr>
              <a:t>deptno</a:t>
            </a:r>
            <a:r>
              <a:rPr lang="en-US" altLang="en-US" sz="3200" dirty="0">
                <a:solidFill>
                  <a:schemeClr val="tx1"/>
                </a:solidFill>
                <a:latin typeface="Arial" panose="020B0604020202020204" pitchFamily="34" charset="0"/>
                <a:cs typeface="Arial" panose="020B0604020202020204" pitchFamily="34" charset="0"/>
              </a:rPr>
              <a:t>, count(*) from </a:t>
            </a:r>
            <a:r>
              <a:rPr lang="en-US" altLang="en-US" sz="3200" dirty="0" err="1">
                <a:solidFill>
                  <a:schemeClr val="tx1"/>
                </a:solidFill>
                <a:latin typeface="Arial" panose="020B0604020202020204" pitchFamily="34" charset="0"/>
                <a:cs typeface="Arial" panose="020B0604020202020204" pitchFamily="34" charset="0"/>
              </a:rPr>
              <a:t>Emp</a:t>
            </a:r>
            <a:r>
              <a:rPr lang="en-US" altLang="en-US" sz="3200" dirty="0">
                <a:solidFill>
                  <a:schemeClr val="tx1"/>
                </a:solidFill>
                <a:latin typeface="Arial" panose="020B0604020202020204" pitchFamily="34" charset="0"/>
                <a:cs typeface="Arial" panose="020B0604020202020204" pitchFamily="34" charset="0"/>
              </a:rPr>
              <a:t> Group By </a:t>
            </a:r>
            <a:r>
              <a:rPr lang="en-US" altLang="en-US" sz="3200" dirty="0" err="1">
                <a:solidFill>
                  <a:schemeClr val="tx1"/>
                </a:solidFill>
                <a:latin typeface="Arial" panose="020B0604020202020204" pitchFamily="34" charset="0"/>
                <a:cs typeface="Arial" panose="020B0604020202020204" pitchFamily="34" charset="0"/>
              </a:rPr>
              <a:t>deptno</a:t>
            </a:r>
            <a:r>
              <a:rPr lang="en-US" altLang="en-US" sz="3200" dirty="0">
                <a:solidFill>
                  <a:schemeClr val="tx1"/>
                </a:solidFill>
                <a:latin typeface="Arial" panose="020B0604020202020204" pitchFamily="34" charset="0"/>
                <a:cs typeface="Arial" panose="020B0604020202020204" pitchFamily="34" charset="0"/>
              </a:rPr>
              <a:t>;</a:t>
            </a: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t>
            </a:r>
            <a:r>
              <a:rPr lang="en-US" altLang="en-US" sz="3200" b="0" dirty="0" err="1">
                <a:solidFill>
                  <a:schemeClr val="tx1"/>
                </a:solidFill>
                <a:latin typeface="Arial" panose="020B0604020202020204" pitchFamily="34" charset="0"/>
                <a:cs typeface="Arial" panose="020B0604020202020204" pitchFamily="34" charset="0"/>
              </a:rPr>
              <a:t>empno,deptno</a:t>
            </a:r>
            <a:r>
              <a:rPr lang="en-US" altLang="en-US" sz="3200" b="0" dirty="0">
                <a:solidFill>
                  <a:schemeClr val="tx1"/>
                </a:solidFill>
                <a:latin typeface="Arial" panose="020B0604020202020204" pitchFamily="34" charset="0"/>
                <a:cs typeface="Arial" panose="020B0604020202020204" pitchFamily="34" charset="0"/>
              </a:rPr>
              <a:t>, count(*) from </a:t>
            </a:r>
            <a:r>
              <a:rPr lang="en-US" altLang="en-US" sz="3200" b="0" dirty="0" err="1">
                <a:solidFill>
                  <a:schemeClr val="tx1"/>
                </a:solidFill>
                <a:latin typeface="Arial" panose="020B0604020202020204" pitchFamily="34" charset="0"/>
                <a:cs typeface="Arial" panose="020B0604020202020204" pitchFamily="34" charset="0"/>
              </a:rPr>
              <a:t>Emp</a:t>
            </a:r>
            <a:r>
              <a:rPr lang="en-US" altLang="en-US" sz="3200" b="0" dirty="0">
                <a:solidFill>
                  <a:schemeClr val="tx1"/>
                </a:solidFill>
                <a:latin typeface="Arial" panose="020B0604020202020204" pitchFamily="34" charset="0"/>
                <a:cs typeface="Arial" panose="020B0604020202020204" pitchFamily="34" charset="0"/>
              </a:rPr>
              <a:t> Group By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a:t>
            </a: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 count(*) from </a:t>
            </a:r>
            <a:r>
              <a:rPr lang="en-US" altLang="en-US" sz="3200" b="0" dirty="0" err="1">
                <a:solidFill>
                  <a:schemeClr val="tx1"/>
                </a:solidFill>
                <a:latin typeface="Arial" panose="020B0604020202020204" pitchFamily="34" charset="0"/>
                <a:cs typeface="Arial" panose="020B0604020202020204" pitchFamily="34" charset="0"/>
              </a:rPr>
              <a:t>Emp</a:t>
            </a:r>
            <a:r>
              <a:rPr lang="en-US" altLang="en-US" sz="3200" b="0" dirty="0">
                <a:solidFill>
                  <a:schemeClr val="tx1"/>
                </a:solidFill>
                <a:latin typeface="Arial" panose="020B0604020202020204" pitchFamily="34" charset="0"/>
                <a:cs typeface="Arial" panose="020B0604020202020204" pitchFamily="34" charset="0"/>
              </a:rPr>
              <a:t> Order By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a:t>
            </a: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t>
            </a:r>
            <a:r>
              <a:rPr lang="en-US" altLang="en-US" sz="3200" b="0" dirty="0" err="1">
                <a:solidFill>
                  <a:schemeClr val="tx1"/>
                </a:solidFill>
                <a:latin typeface="Arial" panose="020B0604020202020204" pitchFamily="34" charset="0"/>
                <a:cs typeface="Arial" panose="020B0604020202020204" pitchFamily="34" charset="0"/>
              </a:rPr>
              <a:t>empno</a:t>
            </a:r>
            <a:r>
              <a:rPr lang="en-US" altLang="en-US" sz="3200" b="0" dirty="0">
                <a:solidFill>
                  <a:schemeClr val="tx1"/>
                </a:solidFill>
                <a:latin typeface="Arial" panose="020B0604020202020204" pitchFamily="34" charset="0"/>
                <a:cs typeface="Arial" panose="020B0604020202020204" pitchFamily="34" charset="0"/>
              </a:rPr>
              <a:t>, count(*) from </a:t>
            </a:r>
            <a:r>
              <a:rPr lang="en-US" altLang="en-US" sz="3200" b="0" dirty="0" err="1">
                <a:solidFill>
                  <a:schemeClr val="tx1"/>
                </a:solidFill>
                <a:latin typeface="Arial" panose="020B0604020202020204" pitchFamily="34" charset="0"/>
                <a:cs typeface="Arial" panose="020B0604020202020204" pitchFamily="34" charset="0"/>
              </a:rPr>
              <a:t>Emp</a:t>
            </a:r>
            <a:r>
              <a:rPr lang="en-US" altLang="en-US" sz="3200" b="0" dirty="0">
                <a:solidFill>
                  <a:schemeClr val="tx1"/>
                </a:solidFill>
                <a:latin typeface="Arial" panose="020B0604020202020204" pitchFamily="34" charset="0"/>
                <a:cs typeface="Arial" panose="020B0604020202020204" pitchFamily="34" charset="0"/>
              </a:rPr>
              <a:t> Order By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3200" b="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3200" b="0" dirty="0" smtClean="0">
                <a:solidFill>
                  <a:schemeClr val="tx1"/>
                </a:solidFill>
                <a:latin typeface="Arial" panose="020B0604020202020204" pitchFamily="34" charset="0"/>
                <a:cs typeface="Arial" panose="020B0604020202020204" pitchFamily="34" charset="0"/>
              </a:rPr>
              <a:t>3. </a:t>
            </a:r>
            <a:r>
              <a:rPr lang="en-US" altLang="en-US" sz="3200" dirty="0">
                <a:solidFill>
                  <a:schemeClr val="tx1"/>
                </a:solidFill>
                <a:latin typeface="Arial" panose="020B0604020202020204" pitchFamily="34" charset="0"/>
                <a:cs typeface="Arial" panose="020B0604020202020204" pitchFamily="34" charset="0"/>
              </a:rPr>
              <a:t>Which of the following is correct to count the total salary in </a:t>
            </a:r>
            <a:r>
              <a:rPr lang="en-US" altLang="en-US" sz="3200" dirty="0" err="1">
                <a:solidFill>
                  <a:schemeClr val="tx1"/>
                </a:solidFill>
                <a:latin typeface="Arial" panose="020B0604020202020204" pitchFamily="34" charset="0"/>
                <a:cs typeface="Arial" panose="020B0604020202020204" pitchFamily="34" charset="0"/>
              </a:rPr>
              <a:t>deptno</a:t>
            </a:r>
            <a:r>
              <a:rPr lang="en-US" altLang="en-US" sz="3200" dirty="0">
                <a:solidFill>
                  <a:schemeClr val="tx1"/>
                </a:solidFill>
                <a:latin typeface="Arial" panose="020B0604020202020204" pitchFamily="34" charset="0"/>
                <a:cs typeface="Arial" panose="020B0604020202020204" pitchFamily="34" charset="0"/>
              </a:rPr>
              <a:t> wise where more than two employees exist </a:t>
            </a:r>
            <a:r>
              <a:rPr lang="en-US" altLang="en-US" sz="3200" dirty="0" smtClean="0">
                <a:solidFill>
                  <a:schemeClr val="tx1"/>
                </a:solidFill>
                <a:latin typeface="Arial" panose="020B0604020202020204" pitchFamily="34" charset="0"/>
                <a:cs typeface="Arial" panose="020B0604020202020204" pitchFamily="34" charset="0"/>
              </a:rPr>
              <a:t>?</a:t>
            </a:r>
          </a:p>
          <a:p>
            <a:pPr marL="514350" lvl="0" indent="-514350" algn="l" defTabSz="914400" eaLnBrk="0" fontAlgn="base">
              <a:spcBef>
                <a:spcPct val="0"/>
              </a:spcBef>
              <a:spcAft>
                <a:spcPct val="0"/>
              </a:spcAft>
              <a:buFont typeface="+mj-lt"/>
              <a:buAutoNum type="alphaUcPeriod"/>
            </a:pPr>
            <a:endParaRPr lang="en-US" altLang="en-US" sz="3200" b="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 sum(</a:t>
            </a:r>
            <a:r>
              <a:rPr lang="en-US" altLang="en-US" sz="3200" b="0" dirty="0" err="1">
                <a:solidFill>
                  <a:schemeClr val="tx1"/>
                </a:solidFill>
                <a:latin typeface="Arial" panose="020B0604020202020204" pitchFamily="34" charset="0"/>
                <a:cs typeface="Arial" panose="020B0604020202020204" pitchFamily="34" charset="0"/>
              </a:rPr>
              <a:t>sal</a:t>
            </a:r>
            <a:r>
              <a:rPr lang="en-US" altLang="en-US" sz="3200" b="0" dirty="0">
                <a:solidFill>
                  <a:schemeClr val="tx1"/>
                </a:solidFill>
                <a:latin typeface="Arial" panose="020B0604020202020204" pitchFamily="34" charset="0"/>
                <a:cs typeface="Arial" panose="020B0604020202020204" pitchFamily="34" charset="0"/>
              </a:rPr>
              <a:t>) As </a:t>
            </a:r>
            <a:r>
              <a:rPr lang="en-US" altLang="en-US" sz="3200" b="0" dirty="0" err="1">
                <a:solidFill>
                  <a:schemeClr val="tx1"/>
                </a:solidFill>
                <a:latin typeface="Arial" panose="020B0604020202020204" pitchFamily="34" charset="0"/>
                <a:cs typeface="Arial" panose="020B0604020202020204" pitchFamily="34" charset="0"/>
              </a:rPr>
              <a:t>totalsal</a:t>
            </a:r>
            <a:r>
              <a:rPr lang="en-US" altLang="en-US" sz="3200" b="0" dirty="0">
                <a:solidFill>
                  <a:schemeClr val="tx1"/>
                </a:solidFill>
                <a:latin typeface="Arial" panose="020B0604020202020204" pitchFamily="34" charset="0"/>
                <a:cs typeface="Arial" panose="020B0604020202020204" pitchFamily="34" charset="0"/>
              </a:rPr>
              <a:t> FROM </a:t>
            </a:r>
            <a:r>
              <a:rPr lang="en-US" altLang="en-US" sz="3200" b="0" dirty="0" err="1">
                <a:solidFill>
                  <a:schemeClr val="tx1"/>
                </a:solidFill>
                <a:latin typeface="Arial" panose="020B0604020202020204" pitchFamily="34" charset="0"/>
                <a:cs typeface="Arial" panose="020B0604020202020204" pitchFamily="34" charset="0"/>
              </a:rPr>
              <a:t>emp</a:t>
            </a:r>
            <a:r>
              <a:rPr lang="en-US" altLang="en-US" sz="3200" b="0" dirty="0">
                <a:solidFill>
                  <a:schemeClr val="tx1"/>
                </a:solidFill>
                <a:latin typeface="Arial" panose="020B0604020202020204" pitchFamily="34" charset="0"/>
                <a:cs typeface="Arial" panose="020B0604020202020204" pitchFamily="34" charset="0"/>
              </a:rPr>
              <a:t> GROUP BY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 HAVING COUNT(</a:t>
            </a:r>
            <a:r>
              <a:rPr lang="en-US" altLang="en-US" sz="3200" b="0" dirty="0" err="1">
                <a:solidFill>
                  <a:schemeClr val="tx1"/>
                </a:solidFill>
                <a:latin typeface="Arial" panose="020B0604020202020204" pitchFamily="34" charset="0"/>
                <a:cs typeface="Arial" panose="020B0604020202020204" pitchFamily="34" charset="0"/>
              </a:rPr>
              <a:t>empno</a:t>
            </a:r>
            <a:r>
              <a:rPr lang="en-US" altLang="en-US" sz="3200" b="0" dirty="0">
                <a:solidFill>
                  <a:schemeClr val="tx1"/>
                </a:solidFill>
                <a:latin typeface="Arial" panose="020B0604020202020204" pitchFamily="34" charset="0"/>
                <a:cs typeface="Arial" panose="020B0604020202020204" pitchFamily="34" charset="0"/>
              </a:rPr>
              <a:t>) = 2</a:t>
            </a: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 sum(</a:t>
            </a:r>
            <a:r>
              <a:rPr lang="en-US" altLang="en-US" sz="3200" b="0" dirty="0" err="1">
                <a:solidFill>
                  <a:schemeClr val="tx1"/>
                </a:solidFill>
                <a:latin typeface="Arial" panose="020B0604020202020204" pitchFamily="34" charset="0"/>
                <a:cs typeface="Arial" panose="020B0604020202020204" pitchFamily="34" charset="0"/>
              </a:rPr>
              <a:t>sal</a:t>
            </a:r>
            <a:r>
              <a:rPr lang="en-US" altLang="en-US" sz="3200" b="0" dirty="0">
                <a:solidFill>
                  <a:schemeClr val="tx1"/>
                </a:solidFill>
                <a:latin typeface="Arial" panose="020B0604020202020204" pitchFamily="34" charset="0"/>
                <a:cs typeface="Arial" panose="020B0604020202020204" pitchFamily="34" charset="0"/>
              </a:rPr>
              <a:t>) As </a:t>
            </a:r>
            <a:r>
              <a:rPr lang="en-US" altLang="en-US" sz="3200" b="0" dirty="0" err="1">
                <a:solidFill>
                  <a:schemeClr val="tx1"/>
                </a:solidFill>
                <a:latin typeface="Arial" panose="020B0604020202020204" pitchFamily="34" charset="0"/>
                <a:cs typeface="Arial" panose="020B0604020202020204" pitchFamily="34" charset="0"/>
              </a:rPr>
              <a:t>totalsal</a:t>
            </a:r>
            <a:r>
              <a:rPr lang="en-US" altLang="en-US" sz="3200" b="0" dirty="0">
                <a:solidFill>
                  <a:schemeClr val="tx1"/>
                </a:solidFill>
                <a:latin typeface="Arial" panose="020B0604020202020204" pitchFamily="34" charset="0"/>
                <a:cs typeface="Arial" panose="020B0604020202020204" pitchFamily="34" charset="0"/>
              </a:rPr>
              <a:t> FROM </a:t>
            </a:r>
            <a:r>
              <a:rPr lang="en-US" altLang="en-US" sz="3200" b="0" dirty="0" err="1">
                <a:solidFill>
                  <a:schemeClr val="tx1"/>
                </a:solidFill>
                <a:latin typeface="Arial" panose="020B0604020202020204" pitchFamily="34" charset="0"/>
                <a:cs typeface="Arial" panose="020B0604020202020204" pitchFamily="34" charset="0"/>
              </a:rPr>
              <a:t>emp</a:t>
            </a:r>
            <a:r>
              <a:rPr lang="en-US" altLang="en-US" sz="3200" b="0" dirty="0">
                <a:solidFill>
                  <a:schemeClr val="tx1"/>
                </a:solidFill>
                <a:latin typeface="Arial" panose="020B0604020202020204" pitchFamily="34" charset="0"/>
                <a:cs typeface="Arial" panose="020B0604020202020204" pitchFamily="34" charset="0"/>
              </a:rPr>
              <a:t> GROUP BY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 where COUNT(</a:t>
            </a:r>
            <a:r>
              <a:rPr lang="en-US" altLang="en-US" sz="3200" b="0" dirty="0" err="1">
                <a:solidFill>
                  <a:schemeClr val="tx1"/>
                </a:solidFill>
                <a:latin typeface="Arial" panose="020B0604020202020204" pitchFamily="34" charset="0"/>
                <a:cs typeface="Arial" panose="020B0604020202020204" pitchFamily="34" charset="0"/>
              </a:rPr>
              <a:t>empno</a:t>
            </a:r>
            <a:r>
              <a:rPr lang="en-US" altLang="en-US" sz="3200" b="0" dirty="0">
                <a:solidFill>
                  <a:schemeClr val="tx1"/>
                </a:solidFill>
                <a:latin typeface="Arial" panose="020B0604020202020204" pitchFamily="34" charset="0"/>
                <a:cs typeface="Arial" panose="020B0604020202020204" pitchFamily="34" charset="0"/>
              </a:rPr>
              <a:t>) = 2</a:t>
            </a:r>
          </a:p>
          <a:p>
            <a:pPr marL="514350" lvl="0" indent="-514350" algn="l" defTabSz="914400" eaLnBrk="0" fontAlgn="base">
              <a:spcBef>
                <a:spcPct val="0"/>
              </a:spcBef>
              <a:spcAft>
                <a:spcPct val="0"/>
              </a:spcAft>
              <a:buFont typeface="+mj-lt"/>
              <a:buAutoNum type="alphaUcPeriod"/>
            </a:pPr>
            <a:r>
              <a:rPr lang="en-US" altLang="en-US" sz="3200" dirty="0">
                <a:solidFill>
                  <a:schemeClr val="tx1"/>
                </a:solidFill>
                <a:latin typeface="Arial" panose="020B0604020202020204" pitchFamily="34" charset="0"/>
                <a:cs typeface="Arial" panose="020B0604020202020204" pitchFamily="34" charset="0"/>
              </a:rPr>
              <a:t>SELECT </a:t>
            </a:r>
            <a:r>
              <a:rPr lang="en-US" altLang="en-US" sz="3200" dirty="0" err="1">
                <a:solidFill>
                  <a:schemeClr val="tx1"/>
                </a:solidFill>
                <a:latin typeface="Arial" panose="020B0604020202020204" pitchFamily="34" charset="0"/>
                <a:cs typeface="Arial" panose="020B0604020202020204" pitchFamily="34" charset="0"/>
              </a:rPr>
              <a:t>deptno</a:t>
            </a:r>
            <a:r>
              <a:rPr lang="en-US" altLang="en-US" sz="3200" dirty="0">
                <a:solidFill>
                  <a:schemeClr val="tx1"/>
                </a:solidFill>
                <a:latin typeface="Arial" panose="020B0604020202020204" pitchFamily="34" charset="0"/>
                <a:cs typeface="Arial" panose="020B0604020202020204" pitchFamily="34" charset="0"/>
              </a:rPr>
              <a:t>, sum(</a:t>
            </a:r>
            <a:r>
              <a:rPr lang="en-US" altLang="en-US" sz="3200" dirty="0" err="1">
                <a:solidFill>
                  <a:schemeClr val="tx1"/>
                </a:solidFill>
                <a:latin typeface="Arial" panose="020B0604020202020204" pitchFamily="34" charset="0"/>
                <a:cs typeface="Arial" panose="020B0604020202020204" pitchFamily="34" charset="0"/>
              </a:rPr>
              <a:t>sal</a:t>
            </a:r>
            <a:r>
              <a:rPr lang="en-US" altLang="en-US" sz="3200" dirty="0">
                <a:solidFill>
                  <a:schemeClr val="tx1"/>
                </a:solidFill>
                <a:latin typeface="Arial" panose="020B0604020202020204" pitchFamily="34" charset="0"/>
                <a:cs typeface="Arial" panose="020B0604020202020204" pitchFamily="34" charset="0"/>
              </a:rPr>
              <a:t>) As </a:t>
            </a:r>
            <a:r>
              <a:rPr lang="en-US" altLang="en-US" sz="3200" dirty="0" err="1" smtClean="0">
                <a:solidFill>
                  <a:schemeClr val="tx1"/>
                </a:solidFill>
                <a:latin typeface="Arial" panose="020B0604020202020204" pitchFamily="34" charset="0"/>
                <a:cs typeface="Arial" panose="020B0604020202020204" pitchFamily="34" charset="0"/>
              </a:rPr>
              <a:t>totalsal</a:t>
            </a:r>
            <a:r>
              <a:rPr lang="en-US" altLang="en-US" sz="3200" dirty="0" smtClean="0">
                <a:solidFill>
                  <a:schemeClr val="tx1"/>
                </a:solidFill>
                <a:latin typeface="Arial" panose="020B0604020202020204" pitchFamily="34" charset="0"/>
                <a:cs typeface="Arial" panose="020B0604020202020204" pitchFamily="34" charset="0"/>
              </a:rPr>
              <a:t> FROM </a:t>
            </a:r>
            <a:r>
              <a:rPr lang="en-US" altLang="en-US" sz="3200" dirty="0" err="1" smtClean="0">
                <a:solidFill>
                  <a:schemeClr val="tx1"/>
                </a:solidFill>
                <a:latin typeface="Arial" panose="020B0604020202020204" pitchFamily="34" charset="0"/>
                <a:cs typeface="Arial" panose="020B0604020202020204" pitchFamily="34" charset="0"/>
              </a:rPr>
              <a:t>emp</a:t>
            </a:r>
            <a:r>
              <a:rPr lang="en-US" altLang="en-US" sz="3200" dirty="0" smtClean="0">
                <a:solidFill>
                  <a:schemeClr val="tx1"/>
                </a:solidFill>
                <a:latin typeface="Arial" panose="020B0604020202020204" pitchFamily="34" charset="0"/>
                <a:cs typeface="Arial" panose="020B0604020202020204" pitchFamily="34" charset="0"/>
              </a:rPr>
              <a:t> GROUP </a:t>
            </a:r>
            <a:r>
              <a:rPr lang="en-US" altLang="en-US" sz="3200" dirty="0">
                <a:solidFill>
                  <a:schemeClr val="tx1"/>
                </a:solidFill>
                <a:latin typeface="Arial" panose="020B0604020202020204" pitchFamily="34" charset="0"/>
                <a:cs typeface="Arial" panose="020B0604020202020204" pitchFamily="34" charset="0"/>
              </a:rPr>
              <a:t>BY </a:t>
            </a:r>
            <a:r>
              <a:rPr lang="en-US" altLang="en-US" sz="3200" dirty="0" err="1" smtClean="0">
                <a:solidFill>
                  <a:schemeClr val="tx1"/>
                </a:solidFill>
                <a:latin typeface="Arial" panose="020B0604020202020204" pitchFamily="34" charset="0"/>
                <a:cs typeface="Arial" panose="020B0604020202020204" pitchFamily="34" charset="0"/>
              </a:rPr>
              <a:t>deptno</a:t>
            </a:r>
            <a:r>
              <a:rPr lang="en-US" altLang="en-US" sz="3200" dirty="0" smtClean="0">
                <a:solidFill>
                  <a:schemeClr val="tx1"/>
                </a:solidFill>
                <a:latin typeface="Arial" panose="020B0604020202020204" pitchFamily="34" charset="0"/>
                <a:cs typeface="Arial" panose="020B0604020202020204" pitchFamily="34" charset="0"/>
              </a:rPr>
              <a:t> HAVING </a:t>
            </a:r>
            <a:r>
              <a:rPr lang="en-US" altLang="en-US" sz="3200" dirty="0">
                <a:solidFill>
                  <a:schemeClr val="tx1"/>
                </a:solidFill>
                <a:latin typeface="Arial" panose="020B0604020202020204" pitchFamily="34" charset="0"/>
                <a:cs typeface="Arial" panose="020B0604020202020204" pitchFamily="34" charset="0"/>
              </a:rPr>
              <a:t>COUNT(</a:t>
            </a:r>
            <a:r>
              <a:rPr lang="en-US" altLang="en-US" sz="3200" dirty="0" err="1">
                <a:solidFill>
                  <a:schemeClr val="tx1"/>
                </a:solidFill>
                <a:latin typeface="Arial" panose="020B0604020202020204" pitchFamily="34" charset="0"/>
                <a:cs typeface="Arial" panose="020B0604020202020204" pitchFamily="34" charset="0"/>
              </a:rPr>
              <a:t>empno</a:t>
            </a:r>
            <a:r>
              <a:rPr lang="en-US" altLang="en-US" sz="3200" dirty="0">
                <a:solidFill>
                  <a:schemeClr val="tx1"/>
                </a:solidFill>
                <a:latin typeface="Arial" panose="020B0604020202020204" pitchFamily="34" charset="0"/>
                <a:cs typeface="Arial" panose="020B0604020202020204" pitchFamily="34" charset="0"/>
              </a:rPr>
              <a:t>) &gt; </a:t>
            </a:r>
            <a:r>
              <a:rPr lang="en-US" altLang="en-US" sz="3200" dirty="0" smtClean="0">
                <a:solidFill>
                  <a:schemeClr val="tx1"/>
                </a:solidFill>
                <a:latin typeface="Arial" panose="020B0604020202020204" pitchFamily="34" charset="0"/>
                <a:cs typeface="Arial" panose="020B0604020202020204" pitchFamily="34" charset="0"/>
              </a:rPr>
              <a:t>2</a:t>
            </a:r>
            <a:endParaRPr lang="en-US" altLang="en-US" sz="320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 sum(</a:t>
            </a:r>
            <a:r>
              <a:rPr lang="en-US" altLang="en-US" sz="3200" b="0" dirty="0" err="1">
                <a:solidFill>
                  <a:schemeClr val="tx1"/>
                </a:solidFill>
                <a:latin typeface="Arial" panose="020B0604020202020204" pitchFamily="34" charset="0"/>
                <a:cs typeface="Arial" panose="020B0604020202020204" pitchFamily="34" charset="0"/>
              </a:rPr>
              <a:t>sal</a:t>
            </a:r>
            <a:r>
              <a:rPr lang="en-US" altLang="en-US" sz="3200" b="0" dirty="0">
                <a:solidFill>
                  <a:schemeClr val="tx1"/>
                </a:solidFill>
                <a:latin typeface="Arial" panose="020B0604020202020204" pitchFamily="34" charset="0"/>
                <a:cs typeface="Arial" panose="020B0604020202020204" pitchFamily="34" charset="0"/>
              </a:rPr>
              <a:t>) As </a:t>
            </a:r>
            <a:r>
              <a:rPr lang="en-US" altLang="en-US" sz="3200" b="0" dirty="0" err="1">
                <a:solidFill>
                  <a:schemeClr val="tx1"/>
                </a:solidFill>
                <a:latin typeface="Arial" panose="020B0604020202020204" pitchFamily="34" charset="0"/>
                <a:cs typeface="Arial" panose="020B0604020202020204" pitchFamily="34" charset="0"/>
              </a:rPr>
              <a:t>totalsal</a:t>
            </a:r>
            <a:r>
              <a:rPr lang="en-US" altLang="en-US" sz="3200" b="0" dirty="0">
                <a:solidFill>
                  <a:schemeClr val="tx1"/>
                </a:solidFill>
                <a:latin typeface="Arial" panose="020B0604020202020204" pitchFamily="34" charset="0"/>
                <a:cs typeface="Arial" panose="020B0604020202020204" pitchFamily="34" charset="0"/>
              </a:rPr>
              <a:t> FROM </a:t>
            </a:r>
            <a:r>
              <a:rPr lang="en-US" altLang="en-US" sz="3200" b="0" dirty="0" err="1">
                <a:solidFill>
                  <a:schemeClr val="tx1"/>
                </a:solidFill>
                <a:latin typeface="Arial" panose="020B0604020202020204" pitchFamily="34" charset="0"/>
                <a:cs typeface="Arial" panose="020B0604020202020204" pitchFamily="34" charset="0"/>
              </a:rPr>
              <a:t>emp</a:t>
            </a:r>
            <a:r>
              <a:rPr lang="en-US" altLang="en-US" sz="3200" b="0" dirty="0">
                <a:solidFill>
                  <a:schemeClr val="tx1"/>
                </a:solidFill>
                <a:latin typeface="Arial" panose="020B0604020202020204" pitchFamily="34" charset="0"/>
                <a:cs typeface="Arial" panose="020B0604020202020204" pitchFamily="34" charset="0"/>
              </a:rPr>
              <a:t> GROUP BY </a:t>
            </a:r>
            <a:r>
              <a:rPr lang="en-US" altLang="en-US" sz="3200" b="0" dirty="0" err="1">
                <a:solidFill>
                  <a:schemeClr val="tx1"/>
                </a:solidFill>
                <a:latin typeface="Arial" panose="020B0604020202020204" pitchFamily="34" charset="0"/>
                <a:cs typeface="Arial" panose="020B0604020202020204" pitchFamily="34" charset="0"/>
              </a:rPr>
              <a:t>deptno</a:t>
            </a:r>
            <a:r>
              <a:rPr lang="en-US" altLang="en-US" sz="3200" b="0" dirty="0">
                <a:solidFill>
                  <a:schemeClr val="tx1"/>
                </a:solidFill>
                <a:latin typeface="Arial" panose="020B0604020202020204" pitchFamily="34" charset="0"/>
                <a:cs typeface="Arial" panose="020B0604020202020204" pitchFamily="34" charset="0"/>
              </a:rPr>
              <a:t> where COUNT(</a:t>
            </a:r>
            <a:r>
              <a:rPr lang="en-US" altLang="en-US" sz="3200" b="0" dirty="0" err="1">
                <a:solidFill>
                  <a:schemeClr val="tx1"/>
                </a:solidFill>
                <a:latin typeface="Arial" panose="020B0604020202020204" pitchFamily="34" charset="0"/>
                <a:cs typeface="Arial" panose="020B0604020202020204" pitchFamily="34" charset="0"/>
              </a:rPr>
              <a:t>empno</a:t>
            </a:r>
            <a:r>
              <a:rPr lang="en-US" altLang="en-US" sz="3200" b="0" dirty="0">
                <a:solidFill>
                  <a:schemeClr val="tx1"/>
                </a:solidFill>
                <a:latin typeface="Arial" panose="020B0604020202020204" pitchFamily="34" charset="0"/>
                <a:cs typeface="Arial" panose="020B0604020202020204" pitchFamily="34" charset="0"/>
              </a:rPr>
              <a:t>) &gt; 2</a:t>
            </a:r>
          </a:p>
          <a:p>
            <a:pPr lvl="0" algn="l" defTabSz="914400" eaLnBrk="0" fontAlgn="base">
              <a:spcBef>
                <a:spcPct val="0"/>
              </a:spcBef>
              <a:spcAft>
                <a:spcPct val="0"/>
              </a:spcAft>
            </a:pPr>
            <a:endParaRPr lang="en-US" altLang="en-US" sz="3200" b="0" dirty="0">
              <a:solidFill>
                <a:schemeClr val="tx1"/>
              </a:solidFill>
              <a:latin typeface="Arial" panose="020B0604020202020204" pitchFamily="34" charset="0"/>
              <a:cs typeface="Arial" panose="020B0604020202020204" pitchFamily="34" charset="0"/>
            </a:endParaRPr>
          </a:p>
        </p:txBody>
      </p:sp>
      <p:sp>
        <p:nvSpPr>
          <p:cNvPr id="20"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Tree>
    <p:extLst>
      <p:ext uri="{BB962C8B-B14F-4D97-AF65-F5344CB8AC3E}">
        <p14:creationId xmlns:p14="http://schemas.microsoft.com/office/powerpoint/2010/main" val="358719391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Quiz</a:t>
            </a:r>
            <a:endParaRPr dirty="0">
              <a:solidFill>
                <a:srgbClr val="002060"/>
              </a:solidFill>
              <a:latin typeface="Arial" panose="020B0604020202020204" pitchFamily="34" charset="0"/>
              <a:cs typeface="Arial" panose="020B0604020202020204" pitchFamily="34" charset="0"/>
            </a:endParaRPr>
          </a:p>
        </p:txBody>
      </p:sp>
      <p:sp>
        <p:nvSpPr>
          <p:cNvPr id="7" name="Rectangle 6"/>
          <p:cNvSpPr/>
          <p:nvPr/>
        </p:nvSpPr>
        <p:spPr>
          <a:xfrm>
            <a:off x="1440872" y="962710"/>
            <a:ext cx="21474545" cy="11418510"/>
          </a:xfrm>
          <a:prstGeom prst="rect">
            <a:avLst/>
          </a:prstGeom>
        </p:spPr>
        <p:txBody>
          <a:bodyPr wrap="square">
            <a:spAutoFit/>
          </a:bodyPr>
          <a:lstStyle/>
          <a:p>
            <a:pPr lvl="0" algn="l" defTabSz="914400" eaLnBrk="0" fontAlgn="base">
              <a:spcBef>
                <a:spcPct val="0"/>
              </a:spcBef>
              <a:spcAft>
                <a:spcPct val="0"/>
              </a:spcAft>
            </a:pPr>
            <a:r>
              <a:rPr lang="en-US" altLang="en-US" sz="3200" dirty="0" smtClean="0">
                <a:solidFill>
                  <a:schemeClr val="tx1"/>
                </a:solidFill>
                <a:latin typeface="Arial" panose="020B0604020202020204" pitchFamily="34" charset="0"/>
                <a:cs typeface="Arial" panose="020B0604020202020204" pitchFamily="34" charset="0"/>
              </a:rPr>
              <a:t>4. </a:t>
            </a:r>
            <a:r>
              <a:rPr lang="en-US" sz="3200" b="0" dirty="0"/>
              <a:t>Null values in GROUP BY fields are omitted.</a:t>
            </a:r>
            <a:r>
              <a:rPr lang="en-US" sz="3200" dirty="0"/>
              <a:t/>
            </a:r>
            <a:br>
              <a:rPr lang="en-US" sz="3200" dirty="0"/>
            </a:br>
            <a:r>
              <a:rPr lang="en-US" sz="3200" dirty="0"/>
              <a:t/>
            </a:r>
            <a:br>
              <a:rPr lang="en-US" sz="3200" dirty="0"/>
            </a:br>
            <a:r>
              <a:rPr lang="en-US" sz="3200" b="0" dirty="0"/>
              <a:t>A) True</a:t>
            </a:r>
            <a:r>
              <a:rPr lang="en-US" sz="3200" dirty="0"/>
              <a:t/>
            </a:r>
            <a:br>
              <a:rPr lang="en-US" sz="3200" dirty="0"/>
            </a:br>
            <a:r>
              <a:rPr lang="en-US" sz="3200" dirty="0"/>
              <a:t>B) </a:t>
            </a:r>
            <a:r>
              <a:rPr lang="en-US" sz="3200" dirty="0" smtClean="0"/>
              <a:t>False</a:t>
            </a:r>
          </a:p>
          <a:p>
            <a:pPr lvl="0" algn="l" defTabSz="914400" eaLnBrk="0" fontAlgn="base">
              <a:spcBef>
                <a:spcPct val="0"/>
              </a:spcBef>
              <a:spcAft>
                <a:spcPct val="0"/>
              </a:spcAft>
            </a:pPr>
            <a:endParaRPr lang="en-US" altLang="en-US" sz="32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3200" b="0" dirty="0">
                <a:solidFill>
                  <a:schemeClr val="tx1"/>
                </a:solidFill>
                <a:latin typeface="Arial" panose="020B0604020202020204" pitchFamily="34" charset="0"/>
                <a:cs typeface="Arial" panose="020B0604020202020204" pitchFamily="34" charset="0"/>
              </a:rPr>
              <a:t>5</a:t>
            </a:r>
            <a:r>
              <a:rPr lang="en-US" altLang="en-US" sz="3200" b="0" dirty="0" smtClean="0">
                <a:solidFill>
                  <a:schemeClr val="tx1"/>
                </a:solidFill>
                <a:latin typeface="Arial" panose="020B0604020202020204" pitchFamily="34" charset="0"/>
                <a:cs typeface="Arial" panose="020B0604020202020204" pitchFamily="34" charset="0"/>
              </a:rPr>
              <a:t>. </a:t>
            </a:r>
            <a:r>
              <a:rPr lang="en-US" altLang="en-US" sz="3200" dirty="0">
                <a:solidFill>
                  <a:schemeClr val="tx1"/>
                </a:solidFill>
                <a:latin typeface="Arial" panose="020B0604020202020204" pitchFamily="34" charset="0"/>
                <a:cs typeface="Arial" panose="020B0604020202020204" pitchFamily="34" charset="0"/>
              </a:rPr>
              <a:t>Given the employee table as input, choose the query that displays department wise average salaries sorted in descending order</a:t>
            </a:r>
            <a:r>
              <a:rPr lang="en-US" altLang="en-US" sz="320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320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3200" b="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endParaRPr lang="en-US" altLang="en-US" sz="3200" dirty="0" smtClean="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endParaRPr lang="en-US" altLang="en-US" sz="320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endParaRPr lang="en-US" altLang="en-US" sz="3200" dirty="0" smtClean="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endParaRPr lang="en-US" altLang="en-US" sz="320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endParaRPr lang="en-US" altLang="en-US" sz="320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AVG(Salary) </a:t>
            </a:r>
            <a:r>
              <a:rPr lang="en-US" altLang="en-US" sz="3200" b="0" dirty="0" err="1">
                <a:solidFill>
                  <a:schemeClr val="tx1"/>
                </a:solidFill>
                <a:latin typeface="Arial" panose="020B0604020202020204" pitchFamily="34" charset="0"/>
                <a:cs typeface="Arial" panose="020B0604020202020204" pitchFamily="34" charset="0"/>
              </a:rPr>
              <a:t>AvgSal</a:t>
            </a:r>
            <a:r>
              <a:rPr lang="en-US" altLang="en-US" sz="3200" b="0" dirty="0">
                <a:solidFill>
                  <a:schemeClr val="tx1"/>
                </a:solidFill>
                <a:latin typeface="Arial" panose="020B0604020202020204" pitchFamily="34" charset="0"/>
                <a:cs typeface="Arial" panose="020B0604020202020204" pitchFamily="34" charset="0"/>
              </a:rPr>
              <a:t>, </a:t>
            </a:r>
            <a:r>
              <a:rPr lang="en-US" altLang="en-US" sz="3200" b="0" dirty="0" err="1">
                <a:solidFill>
                  <a:schemeClr val="tx1"/>
                </a:solidFill>
                <a:latin typeface="Arial" panose="020B0604020202020204" pitchFamily="34" charset="0"/>
                <a:cs typeface="Arial" panose="020B0604020202020204" pitchFamily="34" charset="0"/>
              </a:rPr>
              <a:t>Dept</a:t>
            </a:r>
            <a:r>
              <a:rPr lang="en-US" altLang="en-US" sz="3200" b="0" dirty="0">
                <a:solidFill>
                  <a:schemeClr val="tx1"/>
                </a:solidFill>
                <a:latin typeface="Arial" panose="020B0604020202020204" pitchFamily="34" charset="0"/>
                <a:cs typeface="Arial" panose="020B0604020202020204" pitchFamily="34" charset="0"/>
              </a:rPr>
              <a:t> FROM Employee GROUP BY </a:t>
            </a:r>
            <a:r>
              <a:rPr lang="en-US" altLang="en-US" sz="3200" b="0" dirty="0" err="1">
                <a:solidFill>
                  <a:schemeClr val="tx1"/>
                </a:solidFill>
                <a:latin typeface="Arial" panose="020B0604020202020204" pitchFamily="34" charset="0"/>
                <a:cs typeface="Arial" panose="020B0604020202020204" pitchFamily="34" charset="0"/>
              </a:rPr>
              <a:t>Dept</a:t>
            </a:r>
            <a:r>
              <a:rPr lang="en-US" altLang="en-US" sz="3200" b="0" dirty="0">
                <a:solidFill>
                  <a:schemeClr val="tx1"/>
                </a:solidFill>
                <a:latin typeface="Arial" panose="020B0604020202020204" pitchFamily="34" charset="0"/>
                <a:cs typeface="Arial" panose="020B0604020202020204" pitchFamily="34" charset="0"/>
              </a:rPr>
              <a:t> ORDER BY 1</a:t>
            </a:r>
          </a:p>
          <a:p>
            <a:pPr marL="514350" lvl="0" indent="-514350" algn="l" defTabSz="914400" eaLnBrk="0" fontAlgn="base">
              <a:spcBef>
                <a:spcPct val="0"/>
              </a:spcBef>
              <a:spcAft>
                <a:spcPct val="0"/>
              </a:spcAft>
              <a:buFont typeface="+mj-lt"/>
              <a:buAutoNum type="alphaUcPeriod"/>
            </a:pPr>
            <a:r>
              <a:rPr lang="en-US" altLang="en-US" sz="3200" b="0" dirty="0">
                <a:solidFill>
                  <a:schemeClr val="tx1"/>
                </a:solidFill>
                <a:latin typeface="Arial" panose="020B0604020202020204" pitchFamily="34" charset="0"/>
                <a:cs typeface="Arial" panose="020B0604020202020204" pitchFamily="34" charset="0"/>
              </a:rPr>
              <a:t>SELECT AVG(Salary) </a:t>
            </a:r>
            <a:r>
              <a:rPr lang="en-US" altLang="en-US" sz="3200" b="0" dirty="0" err="1">
                <a:solidFill>
                  <a:schemeClr val="tx1"/>
                </a:solidFill>
                <a:latin typeface="Arial" panose="020B0604020202020204" pitchFamily="34" charset="0"/>
                <a:cs typeface="Arial" panose="020B0604020202020204" pitchFamily="34" charset="0"/>
              </a:rPr>
              <a:t>AvgSal</a:t>
            </a:r>
            <a:r>
              <a:rPr lang="en-US" altLang="en-US" sz="3200" b="0" dirty="0">
                <a:solidFill>
                  <a:schemeClr val="tx1"/>
                </a:solidFill>
                <a:latin typeface="Arial" panose="020B0604020202020204" pitchFamily="34" charset="0"/>
                <a:cs typeface="Arial" panose="020B0604020202020204" pitchFamily="34" charset="0"/>
              </a:rPr>
              <a:t>, </a:t>
            </a:r>
            <a:r>
              <a:rPr lang="en-US" altLang="en-US" sz="3200" b="0" dirty="0" err="1">
                <a:solidFill>
                  <a:schemeClr val="tx1"/>
                </a:solidFill>
                <a:latin typeface="Arial" panose="020B0604020202020204" pitchFamily="34" charset="0"/>
                <a:cs typeface="Arial" panose="020B0604020202020204" pitchFamily="34" charset="0"/>
              </a:rPr>
              <a:t>Dept</a:t>
            </a:r>
            <a:r>
              <a:rPr lang="en-US" altLang="en-US" sz="3200" b="0" dirty="0">
                <a:solidFill>
                  <a:schemeClr val="tx1"/>
                </a:solidFill>
                <a:latin typeface="Arial" panose="020B0604020202020204" pitchFamily="34" charset="0"/>
                <a:cs typeface="Arial" panose="020B0604020202020204" pitchFamily="34" charset="0"/>
              </a:rPr>
              <a:t> FROM Employee ORDER BY AVG(Salary) GROUP BY </a:t>
            </a:r>
            <a:r>
              <a:rPr lang="en-US" altLang="en-US" sz="3200" b="0" dirty="0" err="1">
                <a:solidFill>
                  <a:schemeClr val="tx1"/>
                </a:solidFill>
                <a:latin typeface="Arial" panose="020B0604020202020204" pitchFamily="34" charset="0"/>
                <a:cs typeface="Arial" panose="020B0604020202020204" pitchFamily="34" charset="0"/>
              </a:rPr>
              <a:t>Dept</a:t>
            </a:r>
            <a:endParaRPr lang="en-US" altLang="en-US" sz="3200" b="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r>
              <a:rPr lang="en-US" altLang="en-US" sz="3200" dirty="0" smtClean="0">
                <a:solidFill>
                  <a:schemeClr val="tx1"/>
                </a:solidFill>
                <a:latin typeface="Arial" panose="020B0604020202020204" pitchFamily="34" charset="0"/>
                <a:cs typeface="Arial" panose="020B0604020202020204" pitchFamily="34" charset="0"/>
              </a:rPr>
              <a:t>SELECT AVG(Salary) </a:t>
            </a:r>
            <a:r>
              <a:rPr lang="en-US" altLang="en-US" sz="3200" dirty="0" err="1" smtClean="0">
                <a:solidFill>
                  <a:schemeClr val="tx1"/>
                </a:solidFill>
                <a:latin typeface="Arial" panose="020B0604020202020204" pitchFamily="34" charset="0"/>
                <a:cs typeface="Arial" panose="020B0604020202020204" pitchFamily="34" charset="0"/>
              </a:rPr>
              <a:t>AvgSal</a:t>
            </a:r>
            <a:r>
              <a:rPr lang="en-US" altLang="en-US" sz="3200" dirty="0" smtClean="0">
                <a:solidFill>
                  <a:schemeClr val="tx1"/>
                </a:solidFill>
                <a:latin typeface="Arial" panose="020B0604020202020204" pitchFamily="34" charset="0"/>
                <a:cs typeface="Arial" panose="020B0604020202020204" pitchFamily="34" charset="0"/>
              </a:rPr>
              <a:t>, </a:t>
            </a:r>
            <a:r>
              <a:rPr lang="en-US" altLang="en-US" sz="3200" dirty="0" err="1" smtClean="0">
                <a:solidFill>
                  <a:schemeClr val="tx1"/>
                </a:solidFill>
                <a:latin typeface="Arial" panose="020B0604020202020204" pitchFamily="34" charset="0"/>
                <a:cs typeface="Arial" panose="020B0604020202020204" pitchFamily="34" charset="0"/>
              </a:rPr>
              <a:t>Dept</a:t>
            </a:r>
            <a:r>
              <a:rPr lang="en-US" altLang="en-US" sz="3200" dirty="0" smtClean="0">
                <a:solidFill>
                  <a:schemeClr val="tx1"/>
                </a:solidFill>
                <a:latin typeface="Arial" panose="020B0604020202020204" pitchFamily="34" charset="0"/>
                <a:cs typeface="Arial" panose="020B0604020202020204" pitchFamily="34" charset="0"/>
              </a:rPr>
              <a:t> FROM Employee GROUP BY </a:t>
            </a:r>
            <a:r>
              <a:rPr lang="en-US" altLang="en-US" sz="3200" dirty="0" err="1" smtClean="0">
                <a:solidFill>
                  <a:schemeClr val="tx1"/>
                </a:solidFill>
                <a:latin typeface="Arial" panose="020B0604020202020204" pitchFamily="34" charset="0"/>
                <a:cs typeface="Arial" panose="020B0604020202020204" pitchFamily="34" charset="0"/>
              </a:rPr>
              <a:t>Dept</a:t>
            </a:r>
            <a:r>
              <a:rPr lang="en-US" altLang="en-US" sz="3200" dirty="0" smtClean="0">
                <a:solidFill>
                  <a:schemeClr val="tx1"/>
                </a:solidFill>
                <a:latin typeface="Arial" panose="020B0604020202020204" pitchFamily="34" charset="0"/>
                <a:cs typeface="Arial" panose="020B0604020202020204" pitchFamily="34" charset="0"/>
              </a:rPr>
              <a:t> ORDER BY </a:t>
            </a:r>
            <a:r>
              <a:rPr lang="en-US" altLang="en-US" sz="3200" dirty="0" err="1" smtClean="0">
                <a:solidFill>
                  <a:schemeClr val="tx1"/>
                </a:solidFill>
                <a:latin typeface="Arial" panose="020B0604020202020204" pitchFamily="34" charset="0"/>
                <a:cs typeface="Arial" panose="020B0604020202020204" pitchFamily="34" charset="0"/>
              </a:rPr>
              <a:t>AvgSal</a:t>
            </a:r>
            <a:r>
              <a:rPr lang="en-US" altLang="en-US" sz="3200" dirty="0" smtClean="0">
                <a:solidFill>
                  <a:schemeClr val="tx1"/>
                </a:solidFill>
                <a:latin typeface="Arial" panose="020B0604020202020204" pitchFamily="34" charset="0"/>
                <a:cs typeface="Arial" panose="020B0604020202020204" pitchFamily="34" charset="0"/>
              </a:rPr>
              <a:t> DESC</a:t>
            </a:r>
          </a:p>
          <a:p>
            <a:pPr marL="514350" lvl="0" indent="-514350" algn="l" defTabSz="914400" eaLnBrk="0" fontAlgn="base">
              <a:spcBef>
                <a:spcPct val="0"/>
              </a:spcBef>
              <a:spcAft>
                <a:spcPct val="0"/>
              </a:spcAft>
              <a:buFont typeface="+mj-lt"/>
              <a:buAutoNum type="alphaUcPeriod"/>
            </a:pPr>
            <a:r>
              <a:rPr lang="en-US" altLang="en-US" sz="3200" b="0" dirty="0" smtClean="0">
                <a:solidFill>
                  <a:schemeClr val="tx1"/>
                </a:solidFill>
                <a:latin typeface="Arial" panose="020B0604020202020204" pitchFamily="34" charset="0"/>
                <a:cs typeface="Arial" panose="020B0604020202020204" pitchFamily="34" charset="0"/>
              </a:rPr>
              <a:t>SELECT </a:t>
            </a:r>
            <a:r>
              <a:rPr lang="en-US" altLang="en-US" sz="3200" b="0" dirty="0" err="1" smtClean="0">
                <a:solidFill>
                  <a:schemeClr val="tx1"/>
                </a:solidFill>
                <a:latin typeface="Arial" panose="020B0604020202020204" pitchFamily="34" charset="0"/>
                <a:cs typeface="Arial" panose="020B0604020202020204" pitchFamily="34" charset="0"/>
              </a:rPr>
              <a:t>Dept</a:t>
            </a:r>
            <a:r>
              <a:rPr lang="en-US" altLang="en-US" sz="3200" b="0" dirty="0" smtClean="0">
                <a:solidFill>
                  <a:schemeClr val="tx1"/>
                </a:solidFill>
                <a:latin typeface="Arial" panose="020B0604020202020204" pitchFamily="34" charset="0"/>
                <a:cs typeface="Arial" panose="020B0604020202020204" pitchFamily="34" charset="0"/>
              </a:rPr>
              <a:t>, AVG(Salary) </a:t>
            </a:r>
            <a:r>
              <a:rPr lang="en-US" altLang="en-US" sz="3200" b="0" dirty="0" err="1" smtClean="0">
                <a:solidFill>
                  <a:schemeClr val="tx1"/>
                </a:solidFill>
                <a:latin typeface="Arial" panose="020B0604020202020204" pitchFamily="34" charset="0"/>
                <a:cs typeface="Arial" panose="020B0604020202020204" pitchFamily="34" charset="0"/>
              </a:rPr>
              <a:t>AvgSal</a:t>
            </a:r>
            <a:r>
              <a:rPr lang="en-US" altLang="en-US" sz="3200" b="0" dirty="0" smtClean="0">
                <a:solidFill>
                  <a:schemeClr val="tx1"/>
                </a:solidFill>
                <a:latin typeface="Arial" panose="020B0604020202020204" pitchFamily="34" charset="0"/>
                <a:cs typeface="Arial" panose="020B0604020202020204" pitchFamily="34" charset="0"/>
              </a:rPr>
              <a:t> FROM Employee GROUP BY 1 ORDER BY 2 DESC</a:t>
            </a:r>
          </a:p>
          <a:p>
            <a:pPr marL="514350" lvl="0" indent="-514350" algn="l" defTabSz="914400" eaLnBrk="0" fontAlgn="base">
              <a:spcBef>
                <a:spcPct val="0"/>
              </a:spcBef>
              <a:spcAft>
                <a:spcPct val="0"/>
              </a:spcAft>
              <a:buFont typeface="+mj-lt"/>
              <a:buAutoNum type="alphaUcPeriod"/>
            </a:pPr>
            <a:endParaRPr lang="en-US" altLang="en-US" sz="3200" b="0"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32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3200" b="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endParaRPr lang="en-US" altLang="en-US" sz="32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3200" b="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297680" y="4892041"/>
            <a:ext cx="6604635" cy="2140446"/>
          </a:xfrm>
          <a:prstGeom prst="rect">
            <a:avLst/>
          </a:prstGeom>
        </p:spPr>
      </p:pic>
      <p:sp>
        <p:nvSpPr>
          <p:cNvPr id="17"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Tree>
    <p:extLst>
      <p:ext uri="{BB962C8B-B14F-4D97-AF65-F5344CB8AC3E}">
        <p14:creationId xmlns:p14="http://schemas.microsoft.com/office/powerpoint/2010/main" val="271617290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Quiz</a:t>
            </a:r>
            <a:endParaRPr dirty="0">
              <a:solidFill>
                <a:srgbClr val="002060"/>
              </a:solidFill>
              <a:latin typeface="Arial" panose="020B0604020202020204" pitchFamily="34" charset="0"/>
              <a:cs typeface="Arial" panose="020B0604020202020204" pitchFamily="34" charset="0"/>
            </a:endParaRPr>
          </a:p>
        </p:txBody>
      </p:sp>
      <p:sp>
        <p:nvSpPr>
          <p:cNvPr id="2" name="Rectangle 1"/>
          <p:cNvSpPr/>
          <p:nvPr/>
        </p:nvSpPr>
        <p:spPr>
          <a:xfrm>
            <a:off x="1524000" y="1717507"/>
            <a:ext cx="21701760" cy="523220"/>
          </a:xfrm>
          <a:prstGeom prst="rect">
            <a:avLst/>
          </a:prstGeom>
        </p:spPr>
        <p:txBody>
          <a:bodyPr wrap="square">
            <a:spAutoFit/>
          </a:bodyPr>
          <a:lstStyle/>
          <a:p>
            <a:pPr lvl="0" algn="l" defTabSz="914400" eaLnBrk="0" fontAlgn="base">
              <a:spcBef>
                <a:spcPct val="0"/>
              </a:spcBef>
              <a:spcAft>
                <a:spcPct val="0"/>
              </a:spcAft>
            </a:pPr>
            <a:r>
              <a:rPr lang="en-US" altLang="en-US" sz="2800" b="0" dirty="0">
                <a:solidFill>
                  <a:schemeClr val="tx1"/>
                </a:solidFill>
                <a:latin typeface="Arial" panose="020B0604020202020204" pitchFamily="34" charset="0"/>
                <a:cs typeface="Arial" panose="020B0604020202020204" pitchFamily="34" charset="0"/>
              </a:rPr>
              <a:t>6. </a:t>
            </a:r>
            <a:r>
              <a:rPr lang="en-US" altLang="en-US" sz="2800" dirty="0">
                <a:solidFill>
                  <a:schemeClr val="tx1"/>
                </a:solidFill>
                <a:latin typeface="Arial" panose="020B0604020202020204" pitchFamily="34" charset="0"/>
                <a:cs typeface="Arial" panose="020B0604020202020204" pitchFamily="34" charset="0"/>
              </a:rPr>
              <a:t>Given the Employee table as input, which of the following query displays departments that have more than 1 employees?</a:t>
            </a:r>
          </a:p>
        </p:txBody>
      </p:sp>
      <p:pic>
        <p:nvPicPr>
          <p:cNvPr id="17" name="Picture 16"/>
          <p:cNvPicPr>
            <a:picLocks noChangeAspect="1"/>
          </p:cNvPicPr>
          <p:nvPr/>
        </p:nvPicPr>
        <p:blipFill>
          <a:blip r:embed="rId2"/>
          <a:stretch>
            <a:fillRect/>
          </a:stretch>
        </p:blipFill>
        <p:spPr>
          <a:xfrm>
            <a:off x="7590472" y="2662833"/>
            <a:ext cx="5851208" cy="2296627"/>
          </a:xfrm>
          <a:prstGeom prst="rect">
            <a:avLst/>
          </a:prstGeom>
        </p:spPr>
      </p:pic>
      <p:sp>
        <p:nvSpPr>
          <p:cNvPr id="3" name="Rectangle 2"/>
          <p:cNvSpPr/>
          <p:nvPr/>
        </p:nvSpPr>
        <p:spPr>
          <a:xfrm>
            <a:off x="2004060" y="4959461"/>
            <a:ext cx="20741640" cy="2708434"/>
          </a:xfrm>
          <a:prstGeom prst="rect">
            <a:avLst/>
          </a:prstGeom>
        </p:spPr>
        <p:txBody>
          <a:bodyPr wrap="square">
            <a:spAutoFit/>
          </a:bodyPr>
          <a:lstStyle/>
          <a:p>
            <a:pPr marL="514350" lvl="0" indent="-514350" algn="l" defTabSz="914400" eaLnBrk="0" fontAlgn="base">
              <a:spcBef>
                <a:spcPct val="0"/>
              </a:spcBef>
              <a:spcAft>
                <a:spcPct val="0"/>
              </a:spcAft>
              <a:buFont typeface="+mj-lt"/>
              <a:buAutoNum type="alphaUcPeriod"/>
            </a:pPr>
            <a:endParaRPr lang="en-US" altLang="en-US" sz="2800" b="0" dirty="0" smtClean="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Font typeface="+mj-lt"/>
              <a:buAutoNum type="alphaUcPeriod"/>
            </a:pPr>
            <a:r>
              <a:rPr lang="en-US" altLang="en-US" sz="2800" b="0" dirty="0" smtClean="0">
                <a:solidFill>
                  <a:schemeClr val="tx1"/>
                </a:solidFill>
                <a:latin typeface="Arial" panose="020B0604020202020204" pitchFamily="34" charset="0"/>
                <a:cs typeface="Arial" panose="020B0604020202020204" pitchFamily="34" charset="0"/>
              </a:rPr>
              <a:t>SELECT </a:t>
            </a:r>
            <a:r>
              <a:rPr lang="en-US" altLang="en-US" sz="2800" b="0" dirty="0" err="1">
                <a:solidFill>
                  <a:schemeClr val="tx1"/>
                </a:solidFill>
                <a:latin typeface="Arial" panose="020B0604020202020204" pitchFamily="34" charset="0"/>
                <a:cs typeface="Arial" panose="020B0604020202020204" pitchFamily="34" charset="0"/>
              </a:rPr>
              <a:t>Dept</a:t>
            </a:r>
            <a:r>
              <a:rPr lang="en-US" altLang="en-US" sz="2800" b="0" dirty="0">
                <a:solidFill>
                  <a:schemeClr val="tx1"/>
                </a:solidFill>
                <a:latin typeface="Arial" panose="020B0604020202020204" pitchFamily="34" charset="0"/>
                <a:cs typeface="Arial" panose="020B0604020202020204" pitchFamily="34" charset="0"/>
              </a:rPr>
              <a:t>, COUNT(*) FROM Employee GROUP BY </a:t>
            </a:r>
            <a:r>
              <a:rPr lang="en-US" altLang="en-US" sz="2800" b="0" dirty="0" err="1">
                <a:solidFill>
                  <a:schemeClr val="tx1"/>
                </a:solidFill>
                <a:latin typeface="Arial" panose="020B0604020202020204" pitchFamily="34" charset="0"/>
                <a:cs typeface="Arial" panose="020B0604020202020204" pitchFamily="34" charset="0"/>
              </a:rPr>
              <a:t>Dept</a:t>
            </a:r>
            <a:r>
              <a:rPr lang="en-US" altLang="en-US" sz="2800" b="0" dirty="0">
                <a:solidFill>
                  <a:schemeClr val="tx1"/>
                </a:solidFill>
                <a:latin typeface="Arial" panose="020B0604020202020204" pitchFamily="34" charset="0"/>
                <a:cs typeface="Arial" panose="020B0604020202020204" pitchFamily="34" charset="0"/>
              </a:rPr>
              <a:t> WHERE COUNT(*) &gt; 1</a:t>
            </a:r>
          </a:p>
          <a:p>
            <a:pPr marL="514350" lvl="0" indent="-514350" algn="l" defTabSz="914400" eaLnBrk="0" fontAlgn="base">
              <a:spcBef>
                <a:spcPct val="0"/>
              </a:spcBef>
              <a:spcAft>
                <a:spcPct val="0"/>
              </a:spcAft>
              <a:buFont typeface="+mj-lt"/>
              <a:buAutoNum type="alphaUcPeriod"/>
            </a:pPr>
            <a:r>
              <a:rPr lang="en-US" altLang="en-US" sz="2800" b="0" dirty="0">
                <a:solidFill>
                  <a:schemeClr val="tx1"/>
                </a:solidFill>
                <a:latin typeface="Arial" panose="020B0604020202020204" pitchFamily="34" charset="0"/>
                <a:cs typeface="Arial" panose="020B0604020202020204" pitchFamily="34" charset="0"/>
              </a:rPr>
              <a:t>SELECT </a:t>
            </a:r>
            <a:r>
              <a:rPr lang="en-US" altLang="en-US" sz="2800" b="0" dirty="0" err="1">
                <a:solidFill>
                  <a:schemeClr val="tx1"/>
                </a:solidFill>
                <a:latin typeface="Arial" panose="020B0604020202020204" pitchFamily="34" charset="0"/>
                <a:cs typeface="Arial" panose="020B0604020202020204" pitchFamily="34" charset="0"/>
              </a:rPr>
              <a:t>Dept</a:t>
            </a:r>
            <a:r>
              <a:rPr lang="en-US" altLang="en-US" sz="2800" b="0" dirty="0">
                <a:solidFill>
                  <a:schemeClr val="tx1"/>
                </a:solidFill>
                <a:latin typeface="Arial" panose="020B0604020202020204" pitchFamily="34" charset="0"/>
                <a:cs typeface="Arial" panose="020B0604020202020204" pitchFamily="34" charset="0"/>
              </a:rPr>
              <a:t>, COUNT(*) FROM Employee GROUP BY </a:t>
            </a:r>
            <a:r>
              <a:rPr lang="en-US" altLang="en-US" sz="2800" b="0" dirty="0" err="1">
                <a:solidFill>
                  <a:schemeClr val="tx1"/>
                </a:solidFill>
                <a:latin typeface="Arial" panose="020B0604020202020204" pitchFamily="34" charset="0"/>
                <a:cs typeface="Arial" panose="020B0604020202020204" pitchFamily="34" charset="0"/>
              </a:rPr>
              <a:t>Dept</a:t>
            </a:r>
            <a:r>
              <a:rPr lang="en-US" altLang="en-US" sz="2800" b="0" dirty="0">
                <a:solidFill>
                  <a:schemeClr val="tx1"/>
                </a:solidFill>
                <a:latin typeface="Arial" panose="020B0604020202020204" pitchFamily="34" charset="0"/>
                <a:cs typeface="Arial" panose="020B0604020202020204" pitchFamily="34" charset="0"/>
              </a:rPr>
              <a:t>, COUNT(*) HAVING COUNT(*)&gt;1</a:t>
            </a:r>
          </a:p>
          <a:p>
            <a:pPr marL="514350" lvl="0" indent="-514350" algn="l" defTabSz="914400" eaLnBrk="0" fontAlgn="base">
              <a:spcBef>
                <a:spcPct val="0"/>
              </a:spcBef>
              <a:spcAft>
                <a:spcPct val="0"/>
              </a:spcAft>
              <a:buFont typeface="+mj-lt"/>
              <a:buAutoNum type="alphaUcPeriod"/>
            </a:pPr>
            <a:r>
              <a:rPr lang="en-US" altLang="en-US" sz="2800" dirty="0">
                <a:solidFill>
                  <a:schemeClr val="tx1"/>
                </a:solidFill>
                <a:latin typeface="Arial" panose="020B0604020202020204" pitchFamily="34" charset="0"/>
                <a:cs typeface="Arial" panose="020B0604020202020204" pitchFamily="34" charset="0"/>
              </a:rPr>
              <a:t>SELECT </a:t>
            </a:r>
            <a:r>
              <a:rPr lang="en-US" altLang="en-US" sz="2800" dirty="0" err="1">
                <a:solidFill>
                  <a:schemeClr val="tx1"/>
                </a:solidFill>
                <a:latin typeface="Arial" panose="020B0604020202020204" pitchFamily="34" charset="0"/>
                <a:cs typeface="Arial" panose="020B0604020202020204" pitchFamily="34" charset="0"/>
              </a:rPr>
              <a:t>Dept</a:t>
            </a:r>
            <a:r>
              <a:rPr lang="en-US" altLang="en-US" sz="2800" dirty="0">
                <a:solidFill>
                  <a:schemeClr val="tx1"/>
                </a:solidFill>
                <a:latin typeface="Arial" panose="020B0604020202020204" pitchFamily="34" charset="0"/>
                <a:cs typeface="Arial" panose="020B0604020202020204" pitchFamily="34" charset="0"/>
              </a:rPr>
              <a:t>, COUNT(*) FROM Employee GROUP BY </a:t>
            </a:r>
            <a:r>
              <a:rPr lang="en-US" altLang="en-US" sz="2800" dirty="0" err="1">
                <a:solidFill>
                  <a:schemeClr val="tx1"/>
                </a:solidFill>
                <a:latin typeface="Arial" panose="020B0604020202020204" pitchFamily="34" charset="0"/>
                <a:cs typeface="Arial" panose="020B0604020202020204" pitchFamily="34" charset="0"/>
              </a:rPr>
              <a:t>Dept</a:t>
            </a:r>
            <a:r>
              <a:rPr lang="en-US" altLang="en-US" sz="2800" dirty="0">
                <a:solidFill>
                  <a:schemeClr val="tx1"/>
                </a:solidFill>
                <a:latin typeface="Arial" panose="020B0604020202020204" pitchFamily="34" charset="0"/>
                <a:cs typeface="Arial" panose="020B0604020202020204" pitchFamily="34" charset="0"/>
              </a:rPr>
              <a:t> HAVING COUNT(*) &gt; 1</a:t>
            </a:r>
          </a:p>
          <a:p>
            <a:pPr marL="514350" lvl="0" indent="-514350" algn="l" defTabSz="914400" eaLnBrk="0" fontAlgn="base">
              <a:spcBef>
                <a:spcPct val="0"/>
              </a:spcBef>
              <a:spcAft>
                <a:spcPct val="0"/>
              </a:spcAft>
              <a:buFont typeface="+mj-lt"/>
              <a:buAutoNum type="alphaUcPeriod"/>
            </a:pPr>
            <a:r>
              <a:rPr lang="en-US" altLang="en-US" sz="2800" b="0" dirty="0">
                <a:solidFill>
                  <a:schemeClr val="tx1"/>
                </a:solidFill>
                <a:latin typeface="Arial" panose="020B0604020202020204" pitchFamily="34" charset="0"/>
                <a:cs typeface="Arial" panose="020B0604020202020204" pitchFamily="34" charset="0"/>
              </a:rPr>
              <a:t>SELECT </a:t>
            </a:r>
            <a:r>
              <a:rPr lang="en-US" altLang="en-US" sz="2800" b="0" dirty="0" err="1">
                <a:solidFill>
                  <a:schemeClr val="tx1"/>
                </a:solidFill>
                <a:latin typeface="Arial" panose="020B0604020202020204" pitchFamily="34" charset="0"/>
                <a:cs typeface="Arial" panose="020B0604020202020204" pitchFamily="34" charset="0"/>
              </a:rPr>
              <a:t>Dept</a:t>
            </a:r>
            <a:r>
              <a:rPr lang="en-US" altLang="en-US" sz="2800" b="0" dirty="0">
                <a:solidFill>
                  <a:schemeClr val="tx1"/>
                </a:solidFill>
                <a:latin typeface="Arial" panose="020B0604020202020204" pitchFamily="34" charset="0"/>
                <a:cs typeface="Arial" panose="020B0604020202020204" pitchFamily="34" charset="0"/>
              </a:rPr>
              <a:t>, COUNT(*) FROM Employee GROUP BY COUNT(*) HAVING COUNT(</a:t>
            </a:r>
            <a:r>
              <a:rPr lang="en-US" altLang="en-US" sz="2800" b="0" dirty="0" err="1">
                <a:solidFill>
                  <a:schemeClr val="tx1"/>
                </a:solidFill>
                <a:latin typeface="Arial" panose="020B0604020202020204" pitchFamily="34" charset="0"/>
                <a:cs typeface="Arial" panose="020B0604020202020204" pitchFamily="34" charset="0"/>
              </a:rPr>
              <a:t>Dept</a:t>
            </a:r>
            <a:r>
              <a:rPr lang="en-US" altLang="en-US" sz="2800" b="0" dirty="0">
                <a:solidFill>
                  <a:schemeClr val="tx1"/>
                </a:solidFill>
                <a:latin typeface="Arial" panose="020B0604020202020204" pitchFamily="34" charset="0"/>
                <a:cs typeface="Arial" panose="020B0604020202020204" pitchFamily="34" charset="0"/>
              </a:rPr>
              <a:t>) &gt; 1</a:t>
            </a:r>
          </a:p>
          <a:p>
            <a:pPr lvl="0" algn="l" defTabSz="914400" eaLnBrk="0" fontAlgn="base">
              <a:spcBef>
                <a:spcPct val="0"/>
              </a:spcBef>
              <a:spcAft>
                <a:spcPct val="0"/>
              </a:spcAft>
            </a:pPr>
            <a:endParaRPr lang="en-US" dirty="0"/>
          </a:p>
        </p:txBody>
      </p:sp>
      <p:sp>
        <p:nvSpPr>
          <p:cNvPr id="4" name="Rectangle 3"/>
          <p:cNvSpPr/>
          <p:nvPr/>
        </p:nvSpPr>
        <p:spPr>
          <a:xfrm>
            <a:off x="1249680" y="7237008"/>
            <a:ext cx="21496020" cy="1015663"/>
          </a:xfrm>
          <a:prstGeom prst="rect">
            <a:avLst/>
          </a:prstGeom>
        </p:spPr>
        <p:txBody>
          <a:bodyPr wrap="square">
            <a:spAutoFit/>
          </a:bodyPr>
          <a:lstStyle/>
          <a:p>
            <a:pPr algn="l"/>
            <a:r>
              <a:rPr lang="en-US" dirty="0" smtClean="0"/>
              <a:t>7. Which </a:t>
            </a:r>
            <a:r>
              <a:rPr lang="en-US" dirty="0"/>
              <a:t>statement shows the department ID, minimum salary, and maximum salary paid in that department, only if the minimum salary is less than 5000 and the maximum salary is more than 15000?</a:t>
            </a:r>
          </a:p>
        </p:txBody>
      </p:sp>
      <p:pic>
        <p:nvPicPr>
          <p:cNvPr id="5" name="Picture 4"/>
          <p:cNvPicPr>
            <a:picLocks noChangeAspect="1"/>
          </p:cNvPicPr>
          <p:nvPr/>
        </p:nvPicPr>
        <p:blipFill>
          <a:blip r:embed="rId3"/>
          <a:stretch>
            <a:fillRect/>
          </a:stretch>
        </p:blipFill>
        <p:spPr>
          <a:xfrm>
            <a:off x="2308860" y="8496660"/>
            <a:ext cx="5781675" cy="1047750"/>
          </a:xfrm>
          <a:prstGeom prst="rect">
            <a:avLst/>
          </a:prstGeom>
        </p:spPr>
      </p:pic>
      <p:pic>
        <p:nvPicPr>
          <p:cNvPr id="6" name="Picture 5"/>
          <p:cNvPicPr>
            <a:picLocks noChangeAspect="1"/>
          </p:cNvPicPr>
          <p:nvPr/>
        </p:nvPicPr>
        <p:blipFill>
          <a:blip r:embed="rId4"/>
          <a:stretch>
            <a:fillRect/>
          </a:stretch>
        </p:blipFill>
        <p:spPr>
          <a:xfrm>
            <a:off x="2308860" y="10056694"/>
            <a:ext cx="5800725" cy="1104900"/>
          </a:xfrm>
          <a:prstGeom prst="rect">
            <a:avLst/>
          </a:prstGeom>
        </p:spPr>
      </p:pic>
      <p:pic>
        <p:nvPicPr>
          <p:cNvPr id="20" name="Picture 19"/>
          <p:cNvPicPr>
            <a:picLocks noChangeAspect="1"/>
          </p:cNvPicPr>
          <p:nvPr/>
        </p:nvPicPr>
        <p:blipFill>
          <a:blip r:embed="rId5"/>
          <a:stretch>
            <a:fillRect/>
          </a:stretch>
        </p:blipFill>
        <p:spPr>
          <a:xfrm>
            <a:off x="11073678" y="8496660"/>
            <a:ext cx="5838825" cy="1314450"/>
          </a:xfrm>
          <a:prstGeom prst="rect">
            <a:avLst/>
          </a:prstGeom>
        </p:spPr>
      </p:pic>
      <p:pic>
        <p:nvPicPr>
          <p:cNvPr id="21" name="Picture 20"/>
          <p:cNvPicPr>
            <a:picLocks noChangeAspect="1"/>
          </p:cNvPicPr>
          <p:nvPr/>
        </p:nvPicPr>
        <p:blipFill>
          <a:blip r:embed="rId6"/>
          <a:stretch>
            <a:fillRect/>
          </a:stretch>
        </p:blipFill>
        <p:spPr>
          <a:xfrm>
            <a:off x="11073678" y="9978305"/>
            <a:ext cx="5734050" cy="1304925"/>
          </a:xfrm>
          <a:prstGeom prst="rect">
            <a:avLst/>
          </a:prstGeom>
        </p:spPr>
      </p:pic>
      <p:sp>
        <p:nvSpPr>
          <p:cNvPr id="22" name="TextBox 21"/>
          <p:cNvSpPr txBox="1"/>
          <p:nvPr/>
        </p:nvSpPr>
        <p:spPr>
          <a:xfrm>
            <a:off x="1655551" y="8893015"/>
            <a:ext cx="34850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1</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3" name="TextBox 22"/>
          <p:cNvSpPr txBox="1"/>
          <p:nvPr/>
        </p:nvSpPr>
        <p:spPr>
          <a:xfrm>
            <a:off x="10516076" y="8893015"/>
            <a:ext cx="34850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2</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4" name="TextBox 23"/>
          <p:cNvSpPr txBox="1"/>
          <p:nvPr/>
        </p:nvSpPr>
        <p:spPr>
          <a:xfrm>
            <a:off x="1677976" y="10327015"/>
            <a:ext cx="34850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3</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5" name="TextBox 24"/>
          <p:cNvSpPr txBox="1"/>
          <p:nvPr/>
        </p:nvSpPr>
        <p:spPr>
          <a:xfrm>
            <a:off x="10516075" y="10386629"/>
            <a:ext cx="34850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4</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6"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Tree>
    <p:extLst>
      <p:ext uri="{BB962C8B-B14F-4D97-AF65-F5344CB8AC3E}">
        <p14:creationId xmlns:p14="http://schemas.microsoft.com/office/powerpoint/2010/main" val="12871374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Quiz</a:t>
            </a:r>
            <a:endParaRPr dirty="0">
              <a:solidFill>
                <a:srgbClr val="002060"/>
              </a:solidFill>
              <a:latin typeface="Arial" panose="020B0604020202020204" pitchFamily="34" charset="0"/>
              <a:cs typeface="Arial" panose="020B0604020202020204" pitchFamily="34" charset="0"/>
            </a:endParaRPr>
          </a:p>
        </p:txBody>
      </p:sp>
      <p:sp>
        <p:nvSpPr>
          <p:cNvPr id="2" name="Rectangle 1"/>
          <p:cNvSpPr/>
          <p:nvPr/>
        </p:nvSpPr>
        <p:spPr>
          <a:xfrm>
            <a:off x="1524000" y="1717507"/>
            <a:ext cx="21701760" cy="6124754"/>
          </a:xfrm>
          <a:prstGeom prst="rect">
            <a:avLst/>
          </a:prstGeom>
        </p:spPr>
        <p:txBody>
          <a:bodyPr wrap="square">
            <a:spAutoFit/>
          </a:bodyPr>
          <a:lstStyle/>
          <a:p>
            <a:pPr lvl="0" algn="l" defTabSz="914400" eaLnBrk="0" fontAlgn="base">
              <a:spcBef>
                <a:spcPct val="0"/>
              </a:spcBef>
              <a:spcAft>
                <a:spcPct val="0"/>
              </a:spcAft>
            </a:pPr>
            <a:r>
              <a:rPr lang="en-US" altLang="en-US" sz="2800" b="0" dirty="0" smtClean="0">
                <a:solidFill>
                  <a:schemeClr val="tx1"/>
                </a:solidFill>
                <a:latin typeface="Arial" panose="020B0604020202020204" pitchFamily="34" charset="0"/>
                <a:cs typeface="Arial" panose="020B0604020202020204" pitchFamily="34" charset="0"/>
              </a:rPr>
              <a:t>8. </a:t>
            </a:r>
            <a:r>
              <a:rPr lang="en-US" altLang="en-US" sz="2800" dirty="0">
                <a:solidFill>
                  <a:schemeClr val="tx1"/>
                </a:solidFill>
                <a:latin typeface="Arial" panose="020B0604020202020204" pitchFamily="34" charset="0"/>
                <a:cs typeface="Arial" panose="020B0604020202020204" pitchFamily="34" charset="0"/>
              </a:rPr>
              <a:t>Consider the following schema −</a:t>
            </a:r>
          </a:p>
          <a:p>
            <a:pPr lvl="0" algn="l" defTabSz="914400" eaLnBrk="0" fontAlgn="base">
              <a:spcBef>
                <a:spcPct val="0"/>
              </a:spcBef>
              <a:spcAft>
                <a:spcPct val="0"/>
              </a:spcAft>
            </a:pPr>
            <a:endParaRPr lang="en-US" altLang="en-US" sz="280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2800" dirty="0">
                <a:solidFill>
                  <a:schemeClr val="tx1"/>
                </a:solidFill>
                <a:latin typeface="Arial" panose="020B0604020202020204" pitchFamily="34" charset="0"/>
                <a:cs typeface="Arial" panose="020B0604020202020204" pitchFamily="34" charset="0"/>
              </a:rPr>
              <a:t>STUDENTS(</a:t>
            </a:r>
            <a:r>
              <a:rPr lang="en-US" altLang="en-US" sz="2800" dirty="0" err="1">
                <a:solidFill>
                  <a:schemeClr val="tx1"/>
                </a:solidFill>
                <a:latin typeface="Arial" panose="020B0604020202020204" pitchFamily="34" charset="0"/>
                <a:cs typeface="Arial" panose="020B0604020202020204" pitchFamily="34" charset="0"/>
              </a:rPr>
              <a:t>student_code</a:t>
            </a:r>
            <a:r>
              <a:rPr lang="en-US" altLang="en-US" sz="2800" dirty="0">
                <a:solidFill>
                  <a:schemeClr val="tx1"/>
                </a:solidFill>
                <a:latin typeface="Arial" panose="020B0604020202020204" pitchFamily="34" charset="0"/>
                <a:cs typeface="Arial" panose="020B0604020202020204" pitchFamily="34" charset="0"/>
              </a:rPr>
              <a:t>, </a:t>
            </a:r>
            <a:r>
              <a:rPr lang="en-US" altLang="en-US" sz="2800" dirty="0" err="1">
                <a:solidFill>
                  <a:schemeClr val="tx1"/>
                </a:solidFill>
                <a:latin typeface="Arial" panose="020B0604020202020204" pitchFamily="34" charset="0"/>
                <a:cs typeface="Arial" panose="020B0604020202020204" pitchFamily="34" charset="0"/>
              </a:rPr>
              <a:t>first_name</a:t>
            </a:r>
            <a:r>
              <a:rPr lang="en-US" altLang="en-US" sz="2800" dirty="0">
                <a:solidFill>
                  <a:schemeClr val="tx1"/>
                </a:solidFill>
                <a:latin typeface="Arial" panose="020B0604020202020204" pitchFamily="34" charset="0"/>
                <a:cs typeface="Arial" panose="020B0604020202020204" pitchFamily="34" charset="0"/>
              </a:rPr>
              <a:t>, </a:t>
            </a:r>
            <a:r>
              <a:rPr lang="en-US" altLang="en-US" sz="2800" dirty="0" err="1">
                <a:solidFill>
                  <a:schemeClr val="tx1"/>
                </a:solidFill>
                <a:latin typeface="Arial" panose="020B0604020202020204" pitchFamily="34" charset="0"/>
                <a:cs typeface="Arial" panose="020B0604020202020204" pitchFamily="34" charset="0"/>
              </a:rPr>
              <a:t>last_name</a:t>
            </a:r>
            <a:r>
              <a:rPr lang="en-US" altLang="en-US" sz="2800" dirty="0">
                <a:solidFill>
                  <a:schemeClr val="tx1"/>
                </a:solidFill>
                <a:latin typeface="Arial" panose="020B0604020202020204" pitchFamily="34" charset="0"/>
                <a:cs typeface="Arial" panose="020B0604020202020204" pitchFamily="34" charset="0"/>
              </a:rPr>
              <a:t>, email, </a:t>
            </a:r>
          </a:p>
          <a:p>
            <a:pPr lvl="0" algn="l" defTabSz="914400" eaLnBrk="0" fontAlgn="base">
              <a:spcBef>
                <a:spcPct val="0"/>
              </a:spcBef>
              <a:spcAft>
                <a:spcPct val="0"/>
              </a:spcAft>
            </a:pPr>
            <a:r>
              <a:rPr lang="en-US" altLang="en-US" sz="2800" dirty="0">
                <a:solidFill>
                  <a:schemeClr val="tx1"/>
                </a:solidFill>
                <a:latin typeface="Arial" panose="020B0604020202020204" pitchFamily="34" charset="0"/>
                <a:cs typeface="Arial" panose="020B0604020202020204" pitchFamily="34" charset="0"/>
              </a:rPr>
              <a:t>         </a:t>
            </a:r>
            <a:r>
              <a:rPr lang="en-US" altLang="en-US" sz="2800" dirty="0" err="1">
                <a:solidFill>
                  <a:schemeClr val="tx1"/>
                </a:solidFill>
                <a:latin typeface="Arial" panose="020B0604020202020204" pitchFamily="34" charset="0"/>
                <a:cs typeface="Arial" panose="020B0604020202020204" pitchFamily="34" charset="0"/>
              </a:rPr>
              <a:t>phone_no</a:t>
            </a:r>
            <a:r>
              <a:rPr lang="en-US" altLang="en-US" sz="2800" dirty="0">
                <a:solidFill>
                  <a:schemeClr val="tx1"/>
                </a:solidFill>
                <a:latin typeface="Arial" panose="020B0604020202020204" pitchFamily="34" charset="0"/>
                <a:cs typeface="Arial" panose="020B0604020202020204" pitchFamily="34" charset="0"/>
              </a:rPr>
              <a:t>, </a:t>
            </a:r>
            <a:r>
              <a:rPr lang="en-US" altLang="en-US" sz="2800" dirty="0" err="1">
                <a:solidFill>
                  <a:schemeClr val="tx1"/>
                </a:solidFill>
                <a:latin typeface="Arial" panose="020B0604020202020204" pitchFamily="34" charset="0"/>
                <a:cs typeface="Arial" panose="020B0604020202020204" pitchFamily="34" charset="0"/>
              </a:rPr>
              <a:t>date_of_birth</a:t>
            </a:r>
            <a:r>
              <a:rPr lang="en-US" altLang="en-US" sz="2800" dirty="0">
                <a:solidFill>
                  <a:schemeClr val="tx1"/>
                </a:solidFill>
                <a:latin typeface="Arial" panose="020B0604020202020204" pitchFamily="34" charset="0"/>
                <a:cs typeface="Arial" panose="020B0604020202020204" pitchFamily="34" charset="0"/>
              </a:rPr>
              <a:t>, </a:t>
            </a:r>
            <a:r>
              <a:rPr lang="en-US" altLang="en-US" sz="2800" dirty="0" err="1">
                <a:solidFill>
                  <a:schemeClr val="tx1"/>
                </a:solidFill>
                <a:latin typeface="Arial" panose="020B0604020202020204" pitchFamily="34" charset="0"/>
                <a:cs typeface="Arial" panose="020B0604020202020204" pitchFamily="34" charset="0"/>
              </a:rPr>
              <a:t>honours_subject</a:t>
            </a:r>
            <a:r>
              <a:rPr lang="en-US" altLang="en-US" sz="2800" dirty="0">
                <a:solidFill>
                  <a:schemeClr val="tx1"/>
                </a:solidFill>
                <a:latin typeface="Arial" panose="020B0604020202020204" pitchFamily="34" charset="0"/>
                <a:cs typeface="Arial" panose="020B0604020202020204" pitchFamily="34" charset="0"/>
              </a:rPr>
              <a:t>, </a:t>
            </a:r>
            <a:r>
              <a:rPr lang="en-US" altLang="en-US" sz="2800" dirty="0" err="1">
                <a:solidFill>
                  <a:schemeClr val="tx1"/>
                </a:solidFill>
                <a:latin typeface="Arial" panose="020B0604020202020204" pitchFamily="34" charset="0"/>
                <a:cs typeface="Arial" panose="020B0604020202020204" pitchFamily="34" charset="0"/>
              </a:rPr>
              <a:t>percentage_of_marks</a:t>
            </a:r>
            <a:r>
              <a:rPr lang="en-US" altLang="en-US" sz="280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280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2800" dirty="0">
                <a:solidFill>
                  <a:schemeClr val="tx1"/>
                </a:solidFill>
                <a:latin typeface="Arial" panose="020B0604020202020204" pitchFamily="34" charset="0"/>
                <a:cs typeface="Arial" panose="020B0604020202020204" pitchFamily="34" charset="0"/>
              </a:rPr>
              <a:t>Which of the following query would display names of all the students whose email ids are not provided?</a:t>
            </a:r>
          </a:p>
          <a:p>
            <a:pPr lvl="0" algn="l" defTabSz="914400" eaLnBrk="0" fontAlgn="base">
              <a:spcBef>
                <a:spcPct val="0"/>
              </a:spcBef>
              <a:spcAft>
                <a:spcPct val="0"/>
              </a:spcAft>
            </a:pPr>
            <a:endParaRPr lang="en-US" altLang="en-US" sz="2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2800" b="0" dirty="0">
                <a:solidFill>
                  <a:schemeClr val="tx1"/>
                </a:solidFill>
                <a:latin typeface="Arial" panose="020B0604020202020204" pitchFamily="34" charset="0"/>
                <a:cs typeface="Arial" panose="020B0604020202020204" pitchFamily="34" charset="0"/>
              </a:rPr>
              <a:t>A - select </a:t>
            </a:r>
            <a:r>
              <a:rPr lang="en-US" altLang="en-US" sz="2800" b="0" dirty="0" err="1">
                <a:solidFill>
                  <a:schemeClr val="tx1"/>
                </a:solidFill>
                <a:latin typeface="Arial" panose="020B0604020202020204" pitchFamily="34" charset="0"/>
                <a:cs typeface="Arial" panose="020B0604020202020204" pitchFamily="34" charset="0"/>
              </a:rPr>
              <a:t>first_name</a:t>
            </a:r>
            <a:r>
              <a:rPr lang="en-US" altLang="en-US" sz="2800" b="0" dirty="0">
                <a:solidFill>
                  <a:schemeClr val="tx1"/>
                </a:solidFill>
                <a:latin typeface="Arial" panose="020B0604020202020204" pitchFamily="34" charset="0"/>
                <a:cs typeface="Arial" panose="020B0604020202020204" pitchFamily="34" charset="0"/>
              </a:rPr>
              <a:t>, last name from students where email = 0;</a:t>
            </a:r>
          </a:p>
          <a:p>
            <a:pPr lvl="0" algn="l" defTabSz="914400" eaLnBrk="0" fontAlgn="base">
              <a:spcBef>
                <a:spcPct val="0"/>
              </a:spcBef>
              <a:spcAft>
                <a:spcPct val="0"/>
              </a:spcAft>
            </a:pPr>
            <a:endParaRPr lang="en-US" altLang="en-US" sz="2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2800" b="0" dirty="0">
                <a:solidFill>
                  <a:schemeClr val="tx1"/>
                </a:solidFill>
                <a:latin typeface="Arial" panose="020B0604020202020204" pitchFamily="34" charset="0"/>
                <a:cs typeface="Arial" panose="020B0604020202020204" pitchFamily="34" charset="0"/>
              </a:rPr>
              <a:t>B - select </a:t>
            </a:r>
            <a:r>
              <a:rPr lang="en-US" altLang="en-US" sz="2800" b="0" dirty="0" err="1">
                <a:solidFill>
                  <a:schemeClr val="tx1"/>
                </a:solidFill>
                <a:latin typeface="Arial" panose="020B0604020202020204" pitchFamily="34" charset="0"/>
                <a:cs typeface="Arial" panose="020B0604020202020204" pitchFamily="34" charset="0"/>
              </a:rPr>
              <a:t>first_name</a:t>
            </a:r>
            <a:r>
              <a:rPr lang="en-US" altLang="en-US" sz="2800" b="0" dirty="0">
                <a:solidFill>
                  <a:schemeClr val="tx1"/>
                </a:solidFill>
                <a:latin typeface="Arial" panose="020B0604020202020204" pitchFamily="34" charset="0"/>
                <a:cs typeface="Arial" panose="020B0604020202020204" pitchFamily="34" charset="0"/>
              </a:rPr>
              <a:t>, last name from students where email = ‘ ‘;</a:t>
            </a:r>
          </a:p>
          <a:p>
            <a:pPr lvl="0" algn="l" defTabSz="914400" eaLnBrk="0" fontAlgn="base">
              <a:spcBef>
                <a:spcPct val="0"/>
              </a:spcBef>
              <a:spcAft>
                <a:spcPct val="0"/>
              </a:spcAft>
            </a:pPr>
            <a:endParaRPr lang="en-US" altLang="en-US" sz="2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2800" dirty="0">
                <a:solidFill>
                  <a:schemeClr val="tx1"/>
                </a:solidFill>
                <a:latin typeface="Arial" panose="020B0604020202020204" pitchFamily="34" charset="0"/>
                <a:cs typeface="Arial" panose="020B0604020202020204" pitchFamily="34" charset="0"/>
              </a:rPr>
              <a:t>C - select </a:t>
            </a:r>
            <a:r>
              <a:rPr lang="en-US" altLang="en-US" sz="2800" dirty="0" err="1">
                <a:solidFill>
                  <a:schemeClr val="tx1"/>
                </a:solidFill>
                <a:latin typeface="Arial" panose="020B0604020202020204" pitchFamily="34" charset="0"/>
                <a:cs typeface="Arial" panose="020B0604020202020204" pitchFamily="34" charset="0"/>
              </a:rPr>
              <a:t>first_name</a:t>
            </a:r>
            <a:r>
              <a:rPr lang="en-US" altLang="en-US" sz="2800" dirty="0">
                <a:solidFill>
                  <a:schemeClr val="tx1"/>
                </a:solidFill>
                <a:latin typeface="Arial" panose="020B0604020202020204" pitchFamily="34" charset="0"/>
                <a:cs typeface="Arial" panose="020B0604020202020204" pitchFamily="34" charset="0"/>
              </a:rPr>
              <a:t>, last name from students where email is null;</a:t>
            </a:r>
          </a:p>
          <a:p>
            <a:pPr lvl="0" algn="l" defTabSz="914400" eaLnBrk="0" fontAlgn="base">
              <a:spcBef>
                <a:spcPct val="0"/>
              </a:spcBef>
              <a:spcAft>
                <a:spcPct val="0"/>
              </a:spcAft>
            </a:pPr>
            <a:endParaRPr lang="en-US" altLang="en-US" sz="28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2800" b="0" dirty="0">
                <a:solidFill>
                  <a:schemeClr val="tx1"/>
                </a:solidFill>
                <a:latin typeface="Arial" panose="020B0604020202020204" pitchFamily="34" charset="0"/>
                <a:cs typeface="Arial" panose="020B0604020202020204" pitchFamily="34" charset="0"/>
              </a:rPr>
              <a:t>D - select </a:t>
            </a:r>
            <a:r>
              <a:rPr lang="en-US" altLang="en-US" sz="2800" b="0" dirty="0" err="1">
                <a:solidFill>
                  <a:schemeClr val="tx1"/>
                </a:solidFill>
                <a:latin typeface="Arial" panose="020B0604020202020204" pitchFamily="34" charset="0"/>
                <a:cs typeface="Arial" panose="020B0604020202020204" pitchFamily="34" charset="0"/>
              </a:rPr>
              <a:t>first_name</a:t>
            </a:r>
            <a:r>
              <a:rPr lang="en-US" altLang="en-US" sz="2800" b="0" dirty="0">
                <a:solidFill>
                  <a:schemeClr val="tx1"/>
                </a:solidFill>
                <a:latin typeface="Arial" panose="020B0604020202020204" pitchFamily="34" charset="0"/>
                <a:cs typeface="Arial" panose="020B0604020202020204" pitchFamily="34" charset="0"/>
              </a:rPr>
              <a:t>, last name from students where email = ‘null’;</a:t>
            </a:r>
          </a:p>
        </p:txBody>
      </p:sp>
      <p:sp>
        <p:nvSpPr>
          <p:cNvPr id="4" name="Rectangle 3"/>
          <p:cNvSpPr/>
          <p:nvPr/>
        </p:nvSpPr>
        <p:spPr>
          <a:xfrm>
            <a:off x="1524000" y="8846673"/>
            <a:ext cx="21496020" cy="3323987"/>
          </a:xfrm>
          <a:prstGeom prst="rect">
            <a:avLst/>
          </a:prstGeom>
        </p:spPr>
        <p:txBody>
          <a:bodyPr wrap="square">
            <a:spAutoFit/>
          </a:bodyPr>
          <a:lstStyle/>
          <a:p>
            <a:pPr algn="l"/>
            <a:r>
              <a:rPr lang="en-US" dirty="0"/>
              <a:t>9</a:t>
            </a:r>
            <a:r>
              <a:rPr lang="en-US" dirty="0" smtClean="0"/>
              <a:t>. </a:t>
            </a:r>
            <a:r>
              <a:rPr lang="en-US" dirty="0"/>
              <a:t> What is the difference between HAVING and WHERE clause</a:t>
            </a:r>
            <a:r>
              <a:rPr lang="en-US" dirty="0" smtClean="0"/>
              <a:t>?</a:t>
            </a:r>
          </a:p>
          <a:p>
            <a:pPr algn="l"/>
            <a:endParaRPr lang="en-US" b="0" dirty="0"/>
          </a:p>
          <a:p>
            <a:pPr marL="514350" indent="-514350" algn="l">
              <a:buFont typeface="+mj-lt"/>
              <a:buAutoNum type="alphaUcPeriod"/>
            </a:pPr>
            <a:r>
              <a:rPr lang="en-US" b="0" dirty="0"/>
              <a:t>HAVING clause is used in column operation whereas WHERE clause is used in row operation.</a:t>
            </a:r>
          </a:p>
          <a:p>
            <a:pPr marL="514350" indent="-514350" algn="l">
              <a:buFont typeface="+mj-lt"/>
              <a:buAutoNum type="alphaUcPeriod"/>
            </a:pPr>
            <a:r>
              <a:rPr lang="en-US" b="0" dirty="0"/>
              <a:t>HAVING clause is post-filter whereas WHERE clause is pre-filter.</a:t>
            </a:r>
          </a:p>
          <a:p>
            <a:pPr marL="514350" indent="-514350" algn="l">
              <a:buFont typeface="+mj-lt"/>
              <a:buAutoNum type="alphaUcPeriod"/>
            </a:pPr>
            <a:r>
              <a:rPr lang="en-US" b="0" dirty="0"/>
              <a:t>HAVING clause filters the groups whereas WHERE clauses filter the single record of the table.</a:t>
            </a:r>
          </a:p>
          <a:p>
            <a:pPr marL="514350" indent="-514350" algn="l">
              <a:buFont typeface="+mj-lt"/>
              <a:buAutoNum type="alphaUcPeriod"/>
            </a:pPr>
            <a:r>
              <a:rPr lang="en-US" dirty="0"/>
              <a:t>All of the above</a:t>
            </a:r>
          </a:p>
          <a:p>
            <a:pPr algn="l"/>
            <a:endParaRPr lang="en-US" dirty="0"/>
          </a:p>
        </p:txBody>
      </p:sp>
      <p:sp>
        <p:nvSpPr>
          <p:cNvPr id="26"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Tree>
    <p:extLst>
      <p:ext uri="{BB962C8B-B14F-4D97-AF65-F5344CB8AC3E}">
        <p14:creationId xmlns:p14="http://schemas.microsoft.com/office/powerpoint/2010/main" val="228169998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Quiz</a:t>
            </a:r>
            <a:endParaRPr dirty="0">
              <a:solidFill>
                <a:srgbClr val="002060"/>
              </a:solidFill>
              <a:latin typeface="Arial" panose="020B0604020202020204" pitchFamily="34" charset="0"/>
              <a:cs typeface="Arial" panose="020B0604020202020204" pitchFamily="34" charset="0"/>
            </a:endParaRPr>
          </a:p>
        </p:txBody>
      </p:sp>
      <p:sp>
        <p:nvSpPr>
          <p:cNvPr id="2" name="Rectangle 1"/>
          <p:cNvSpPr/>
          <p:nvPr/>
        </p:nvSpPr>
        <p:spPr>
          <a:xfrm>
            <a:off x="1524000" y="1717507"/>
            <a:ext cx="21701760" cy="2677656"/>
          </a:xfrm>
          <a:prstGeom prst="rect">
            <a:avLst/>
          </a:prstGeom>
        </p:spPr>
        <p:txBody>
          <a:bodyPr wrap="square">
            <a:spAutoFit/>
          </a:bodyPr>
          <a:lstStyle/>
          <a:p>
            <a:pPr lvl="0" algn="l" defTabSz="914400" eaLnBrk="0" fontAlgn="base">
              <a:spcBef>
                <a:spcPct val="0"/>
              </a:spcBef>
              <a:spcAft>
                <a:spcPct val="0"/>
              </a:spcAft>
            </a:pPr>
            <a:r>
              <a:rPr lang="en-US" altLang="en-US" sz="2800" dirty="0" smtClean="0">
                <a:solidFill>
                  <a:schemeClr val="tx1"/>
                </a:solidFill>
                <a:latin typeface="Arial" panose="020B0604020202020204" pitchFamily="34" charset="0"/>
                <a:cs typeface="Arial" panose="020B0604020202020204" pitchFamily="34" charset="0"/>
              </a:rPr>
              <a:t>10. SQL query to fond all the cities  whose humidity is 95?</a:t>
            </a:r>
          </a:p>
          <a:p>
            <a:pPr marL="514350" lvl="0" indent="-514350" algn="l" defTabSz="914400" eaLnBrk="0" fontAlgn="base">
              <a:spcBef>
                <a:spcPct val="0"/>
              </a:spcBef>
              <a:spcAft>
                <a:spcPct val="0"/>
              </a:spcAft>
              <a:buAutoNum type="alphaUcPeriod"/>
            </a:pPr>
            <a:r>
              <a:rPr lang="en-US" altLang="en-US" sz="2800" b="0" dirty="0" smtClean="0">
                <a:solidFill>
                  <a:schemeClr val="tx1"/>
                </a:solidFill>
                <a:latin typeface="Arial" panose="020B0604020202020204" pitchFamily="34" charset="0"/>
                <a:cs typeface="Arial" panose="020B0604020202020204" pitchFamily="34" charset="0"/>
              </a:rPr>
              <a:t>SELECT City WHERE humidity=95;</a:t>
            </a:r>
          </a:p>
          <a:p>
            <a:pPr marL="514350" indent="-514350" algn="l" defTabSz="914400" eaLnBrk="0" fontAlgn="base">
              <a:spcBef>
                <a:spcPct val="0"/>
              </a:spcBef>
              <a:spcAft>
                <a:spcPct val="0"/>
              </a:spcAft>
              <a:buFontTx/>
              <a:buAutoNum type="alphaUcPeriod"/>
            </a:pPr>
            <a:r>
              <a:rPr lang="en-US" altLang="en-US" sz="2800" dirty="0">
                <a:solidFill>
                  <a:schemeClr val="tx1"/>
                </a:solidFill>
                <a:latin typeface="Arial" panose="020B0604020202020204" pitchFamily="34" charset="0"/>
                <a:cs typeface="Arial" panose="020B0604020202020204" pitchFamily="34" charset="0"/>
              </a:rPr>
              <a:t>SELECT City </a:t>
            </a:r>
            <a:r>
              <a:rPr lang="en-US" altLang="en-US" sz="2800" dirty="0" smtClean="0">
                <a:solidFill>
                  <a:schemeClr val="tx1"/>
                </a:solidFill>
                <a:latin typeface="Arial" panose="020B0604020202020204" pitchFamily="34" charset="0"/>
                <a:cs typeface="Arial" panose="020B0604020202020204" pitchFamily="34" charset="0"/>
              </a:rPr>
              <a:t>FROM </a:t>
            </a:r>
            <a:r>
              <a:rPr lang="en-US" altLang="en-US" sz="2800" dirty="0">
                <a:solidFill>
                  <a:schemeClr val="tx1"/>
                </a:solidFill>
                <a:latin typeface="Arial" panose="020B0604020202020204" pitchFamily="34" charset="0"/>
                <a:cs typeface="Arial" panose="020B0604020202020204" pitchFamily="34" charset="0"/>
              </a:rPr>
              <a:t>Weather </a:t>
            </a:r>
            <a:r>
              <a:rPr lang="en-US" altLang="en-US" sz="2800" dirty="0" smtClean="0">
                <a:solidFill>
                  <a:schemeClr val="tx1"/>
                </a:solidFill>
                <a:latin typeface="Arial" panose="020B0604020202020204" pitchFamily="34" charset="0"/>
                <a:cs typeface="Arial" panose="020B0604020202020204" pitchFamily="34" charset="0"/>
              </a:rPr>
              <a:t>WHERE </a:t>
            </a:r>
            <a:r>
              <a:rPr lang="en-US" altLang="en-US" sz="2800" dirty="0">
                <a:solidFill>
                  <a:schemeClr val="tx1"/>
                </a:solidFill>
                <a:latin typeface="Arial" panose="020B0604020202020204" pitchFamily="34" charset="0"/>
                <a:cs typeface="Arial" panose="020B0604020202020204" pitchFamily="34" charset="0"/>
              </a:rPr>
              <a:t>humidity=95</a:t>
            </a:r>
            <a:r>
              <a:rPr lang="en-US" altLang="en-US" sz="2800" dirty="0" smtClean="0">
                <a:solidFill>
                  <a:schemeClr val="tx1"/>
                </a:solidFill>
                <a:latin typeface="Arial" panose="020B0604020202020204" pitchFamily="34" charset="0"/>
                <a:cs typeface="Arial" panose="020B0604020202020204" pitchFamily="34" charset="0"/>
              </a:rPr>
              <a:t>;</a:t>
            </a:r>
          </a:p>
          <a:p>
            <a:pPr marL="514350" indent="-514350" algn="l" defTabSz="914400" eaLnBrk="0" fontAlgn="base">
              <a:spcBef>
                <a:spcPct val="0"/>
              </a:spcBef>
              <a:spcAft>
                <a:spcPct val="0"/>
              </a:spcAft>
              <a:buFontTx/>
              <a:buAutoNum type="alphaUcPeriod"/>
            </a:pPr>
            <a:r>
              <a:rPr lang="en-US" altLang="en-US" sz="2800" b="0" dirty="0" smtClean="0">
                <a:solidFill>
                  <a:schemeClr val="tx1"/>
                </a:solidFill>
                <a:latin typeface="Arial" panose="020B0604020202020204" pitchFamily="34" charset="0"/>
                <a:cs typeface="Arial" panose="020B0604020202020204" pitchFamily="34" charset="0"/>
              </a:rPr>
              <a:t>SELECT Humidity=95 FROM </a:t>
            </a:r>
            <a:r>
              <a:rPr lang="en-US" altLang="en-US" sz="2800" b="0" dirty="0">
                <a:solidFill>
                  <a:schemeClr val="tx1"/>
                </a:solidFill>
                <a:latin typeface="Arial" panose="020B0604020202020204" pitchFamily="34" charset="0"/>
                <a:cs typeface="Arial" panose="020B0604020202020204" pitchFamily="34" charset="0"/>
              </a:rPr>
              <a:t>Weather</a:t>
            </a:r>
            <a:endParaRPr lang="en-US" altLang="en-US" sz="2800" b="0" dirty="0" smtClean="0">
              <a:solidFill>
                <a:schemeClr val="tx1"/>
              </a:solidFill>
              <a:latin typeface="Arial" panose="020B0604020202020204" pitchFamily="34" charset="0"/>
              <a:cs typeface="Arial" panose="020B0604020202020204" pitchFamily="34" charset="0"/>
            </a:endParaRPr>
          </a:p>
          <a:p>
            <a:pPr marL="514350" indent="-514350" algn="l" defTabSz="914400" eaLnBrk="0" fontAlgn="base">
              <a:spcBef>
                <a:spcPct val="0"/>
              </a:spcBef>
              <a:spcAft>
                <a:spcPct val="0"/>
              </a:spcAft>
              <a:buFontTx/>
              <a:buAutoNum type="alphaUcPeriod"/>
            </a:pPr>
            <a:r>
              <a:rPr lang="en-US" altLang="en-US" sz="2800" b="0" dirty="0" smtClean="0">
                <a:solidFill>
                  <a:schemeClr val="tx1"/>
                </a:solidFill>
                <a:latin typeface="Arial" panose="020B0604020202020204" pitchFamily="34" charset="0"/>
                <a:cs typeface="Arial" panose="020B0604020202020204" pitchFamily="34" charset="0"/>
              </a:rPr>
              <a:t>SELECT City FROM Weather</a:t>
            </a:r>
            <a:endParaRPr lang="en-US" altLang="en-US" sz="2800" b="0" dirty="0">
              <a:solidFill>
                <a:schemeClr val="tx1"/>
              </a:solidFill>
              <a:latin typeface="Arial" panose="020B0604020202020204" pitchFamily="34" charset="0"/>
              <a:cs typeface="Arial" panose="020B0604020202020204" pitchFamily="34" charset="0"/>
            </a:endParaRPr>
          </a:p>
          <a:p>
            <a:pPr marL="514350" lvl="0" indent="-514350" algn="l" defTabSz="914400" eaLnBrk="0" fontAlgn="base">
              <a:spcBef>
                <a:spcPct val="0"/>
              </a:spcBef>
              <a:spcAft>
                <a:spcPct val="0"/>
              </a:spcAft>
              <a:buAutoNum type="alphaUcPeriod"/>
            </a:pPr>
            <a:endParaRPr lang="en-US" altLang="en-US" sz="2800" dirty="0">
              <a:solidFill>
                <a:schemeClr val="tx1"/>
              </a:solidFill>
              <a:latin typeface="Arial" panose="020B0604020202020204" pitchFamily="34" charset="0"/>
              <a:cs typeface="Arial" panose="020B0604020202020204" pitchFamily="34" charset="0"/>
            </a:endParaRPr>
          </a:p>
        </p:txBody>
      </p:sp>
      <p:sp>
        <p:nvSpPr>
          <p:cNvPr id="26" name="Why &amp; What is the need?"/>
          <p:cNvSpPr/>
          <p:nvPr/>
        </p:nvSpPr>
        <p:spPr>
          <a:xfrm>
            <a:off x="15158601" y="12523663"/>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Tree>
    <p:extLst>
      <p:ext uri="{BB962C8B-B14F-4D97-AF65-F5344CB8AC3E}">
        <p14:creationId xmlns:p14="http://schemas.microsoft.com/office/powerpoint/2010/main" val="160015095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6"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WHERE Clause</a:t>
            </a:r>
            <a:endParaRPr dirty="0">
              <a:solidFill>
                <a:srgbClr val="00206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33555265"/>
              </p:ext>
            </p:extLst>
          </p:nvPr>
        </p:nvGraphicFramePr>
        <p:xfrm>
          <a:off x="2844799" y="3439128"/>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a:effectLst/>
                        </a:rPr>
                        <a:t>KING</a:t>
                      </a:r>
                    </a:p>
                  </a:txBody>
                  <a:tcPr anchor="ctr"/>
                </a:tc>
                <a:tc>
                  <a:txBody>
                    <a:bodyPr/>
                    <a:lstStyle/>
                    <a:p>
                      <a:pPr algn="ctr"/>
                      <a:r>
                        <a:rPr lang="en-US">
                          <a:effectLst/>
                        </a:rPr>
                        <a:t>PRESIDENT</a:t>
                      </a:r>
                    </a:p>
                  </a:txBody>
                  <a:tcPr anchor="ctr"/>
                </a:tc>
                <a:tc>
                  <a:txBody>
                    <a:bodyPr/>
                    <a:lstStyle/>
                    <a:p>
                      <a:pPr algn="ctr"/>
                      <a:r>
                        <a:rPr lang="en-US">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7698</a:t>
                      </a:r>
                    </a:p>
                  </a:txBody>
                  <a:tcPr anchor="ctr"/>
                </a:tc>
                <a:tc>
                  <a:txBody>
                    <a:bodyPr/>
                    <a:lstStyle/>
                    <a:p>
                      <a:pPr algn="ctr"/>
                      <a:r>
                        <a:rPr lang="en-US">
                          <a:effectLst/>
                        </a:rPr>
                        <a:t>BLAKE</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588626">
                <a:tc>
                  <a:txBody>
                    <a:bodyPr/>
                    <a:lstStyle/>
                    <a:p>
                      <a:pPr algn="ctr"/>
                      <a:r>
                        <a:rPr lang="en-US">
                          <a:effectLst/>
                        </a:rPr>
                        <a:t>7782</a:t>
                      </a:r>
                    </a:p>
                  </a:txBody>
                  <a:tcPr anchor="ctr"/>
                </a:tc>
                <a:tc>
                  <a:txBody>
                    <a:bodyPr/>
                    <a:lstStyle/>
                    <a:p>
                      <a:pPr algn="ctr"/>
                      <a:r>
                        <a:rPr lang="en-US">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7566</a:t>
                      </a:r>
                    </a:p>
                  </a:txBody>
                  <a:tcPr anchor="ctr"/>
                </a:tc>
                <a:tc>
                  <a:txBody>
                    <a:bodyPr/>
                    <a:lstStyle/>
                    <a:p>
                      <a:pPr algn="ctr"/>
                      <a:r>
                        <a:rPr lang="en-US">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7788</a:t>
                      </a:r>
                    </a:p>
                  </a:txBody>
                  <a:tcPr anchor="ctr"/>
                </a:tc>
                <a:tc>
                  <a:txBody>
                    <a:bodyPr/>
                    <a:lstStyle/>
                    <a:p>
                      <a:pPr algn="ctr"/>
                      <a:r>
                        <a:rPr lang="en-US">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7902</a:t>
                      </a:r>
                    </a:p>
                  </a:txBody>
                  <a:tcPr anchor="ctr"/>
                </a:tc>
                <a:tc>
                  <a:txBody>
                    <a:bodyPr/>
                    <a:lstStyle/>
                    <a:p>
                      <a:pPr algn="ctr"/>
                      <a:r>
                        <a:rPr lang="en-US">
                          <a:effectLst/>
                        </a:rPr>
                        <a:t>FORD</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7369</a:t>
                      </a:r>
                    </a:p>
                  </a:txBody>
                  <a:tcPr anchor="ctr"/>
                </a:tc>
                <a:tc>
                  <a:txBody>
                    <a:bodyPr/>
                    <a:lstStyle/>
                    <a:p>
                      <a:pPr algn="ctr"/>
                      <a:r>
                        <a:rPr lang="en-US">
                          <a:effectLst/>
                        </a:rPr>
                        <a:t>SMITH</a:t>
                      </a:r>
                    </a:p>
                  </a:txBody>
                  <a:tcPr anchor="ctr"/>
                </a:tc>
                <a:tc>
                  <a:txBody>
                    <a:bodyPr/>
                    <a:lstStyle/>
                    <a:p>
                      <a:pPr algn="ctr"/>
                      <a:r>
                        <a:rPr lang="en-US">
                          <a:effectLst/>
                        </a:rPr>
                        <a:t>CLERK</a:t>
                      </a:r>
                    </a:p>
                  </a:txBody>
                  <a:tcPr anchor="ctr"/>
                </a:tc>
                <a:tc>
                  <a:txBody>
                    <a:bodyPr/>
                    <a:lstStyle/>
                    <a:p>
                      <a:pPr algn="ctr"/>
                      <a:r>
                        <a:rPr lang="en-US">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4" name="Rectangle 3"/>
          <p:cNvSpPr/>
          <p:nvPr/>
        </p:nvSpPr>
        <p:spPr>
          <a:xfrm>
            <a:off x="2105891" y="1663776"/>
            <a:ext cx="19091563" cy="553998"/>
          </a:xfrm>
          <a:prstGeom prst="rect">
            <a:avLst/>
          </a:prstGeom>
        </p:spPr>
        <p:txBody>
          <a:bodyPr wrap="square">
            <a:spAutoFit/>
          </a:bodyPr>
          <a:lstStyle/>
          <a:p>
            <a:pPr algn="l"/>
            <a:r>
              <a:rPr lang="en-US" dirty="0">
                <a:solidFill>
                  <a:schemeClr val="tx1"/>
                </a:solidFill>
                <a:latin typeface="Arial" panose="020B0604020202020204" pitchFamily="34" charset="0"/>
                <a:cs typeface="Arial" panose="020B0604020202020204" pitchFamily="34" charset="0"/>
              </a:rPr>
              <a:t>Display the records of those employees whose designation is ‘MANAGER’</a:t>
            </a:r>
          </a:p>
        </p:txBody>
      </p:sp>
      <p:sp>
        <p:nvSpPr>
          <p:cNvPr id="8" name="TextBox 7"/>
          <p:cNvSpPr txBox="1"/>
          <p:nvPr/>
        </p:nvSpPr>
        <p:spPr>
          <a:xfrm>
            <a:off x="1911927" y="10002639"/>
            <a:ext cx="183434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t>SELECT * FROM employee</a:t>
            </a:r>
            <a:endParaRPr lang="en-US" dirty="0"/>
          </a:p>
          <a:p>
            <a:pPr algn="l"/>
            <a:r>
              <a:rPr lang="en-US" dirty="0" smtClean="0"/>
              <a:t>WHERE job</a:t>
            </a:r>
            <a:r>
              <a:rPr lang="en-US" dirty="0"/>
              <a:t>='MANAGER';</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11" name="Table 10"/>
          <p:cNvGraphicFramePr>
            <a:graphicFrameLocks noGrp="1"/>
          </p:cNvGraphicFramePr>
          <p:nvPr>
            <p:extLst>
              <p:ext uri="{D42A27DB-BD31-4B8C-83A1-F6EECF244321}">
                <p14:modId xmlns:p14="http://schemas.microsoft.com/office/powerpoint/2010/main" val="1180405088"/>
              </p:ext>
            </p:extLst>
          </p:nvPr>
        </p:nvGraphicFramePr>
        <p:xfrm>
          <a:off x="2807853" y="3483651"/>
          <a:ext cx="16256000" cy="3339520"/>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7698</a:t>
                      </a:r>
                    </a:p>
                  </a:txBody>
                  <a:tcPr anchor="ctr"/>
                </a:tc>
                <a:tc>
                  <a:txBody>
                    <a:bodyPr/>
                    <a:lstStyle/>
                    <a:p>
                      <a:pPr algn="ctr"/>
                      <a:r>
                        <a:rPr lang="en-US">
                          <a:effectLst/>
                        </a:rPr>
                        <a:t>BLAKE</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985016">
                <a:tc>
                  <a:txBody>
                    <a:bodyPr/>
                    <a:lstStyle/>
                    <a:p>
                      <a:pPr algn="ctr"/>
                      <a:r>
                        <a:rPr lang="en-US" dirty="0">
                          <a:effectLst/>
                        </a:rPr>
                        <a:t>7782</a:t>
                      </a:r>
                    </a:p>
                  </a:txBody>
                  <a:tcPr anchor="ctr"/>
                </a:tc>
                <a:tc>
                  <a:txBody>
                    <a:bodyPr/>
                    <a:lstStyle/>
                    <a:p>
                      <a:pPr algn="ctr"/>
                      <a:r>
                        <a:rPr lang="en-US">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dirty="0">
                          <a:effectLst/>
                        </a:rPr>
                        <a:t>7566</a:t>
                      </a:r>
                    </a:p>
                  </a:txBody>
                  <a:tcPr anchor="ctr"/>
                </a:tc>
                <a:tc>
                  <a:txBody>
                    <a:bodyPr/>
                    <a:lstStyle/>
                    <a:p>
                      <a:pPr algn="ctr"/>
                      <a:r>
                        <a:rPr lang="en-US">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Tree>
    <p:extLst>
      <p:ext uri="{BB962C8B-B14F-4D97-AF65-F5344CB8AC3E}">
        <p14:creationId xmlns:p14="http://schemas.microsoft.com/office/powerpoint/2010/main" val="35637359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6"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WHERE Clause</a:t>
            </a:r>
            <a:endParaRPr dirty="0">
              <a:solidFill>
                <a:srgbClr val="00206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2844799" y="3439128"/>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a:effectLst/>
                        </a:rPr>
                        <a:t>KING</a:t>
                      </a:r>
                    </a:p>
                  </a:txBody>
                  <a:tcPr anchor="ctr"/>
                </a:tc>
                <a:tc>
                  <a:txBody>
                    <a:bodyPr/>
                    <a:lstStyle/>
                    <a:p>
                      <a:pPr algn="ctr"/>
                      <a:r>
                        <a:rPr lang="en-US">
                          <a:effectLst/>
                        </a:rPr>
                        <a:t>PRESIDENT</a:t>
                      </a:r>
                    </a:p>
                  </a:txBody>
                  <a:tcPr anchor="ctr"/>
                </a:tc>
                <a:tc>
                  <a:txBody>
                    <a:bodyPr/>
                    <a:lstStyle/>
                    <a:p>
                      <a:pPr algn="ctr"/>
                      <a:r>
                        <a:rPr lang="en-US">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7698</a:t>
                      </a:r>
                    </a:p>
                  </a:txBody>
                  <a:tcPr anchor="ctr"/>
                </a:tc>
                <a:tc>
                  <a:txBody>
                    <a:bodyPr/>
                    <a:lstStyle/>
                    <a:p>
                      <a:pPr algn="ctr"/>
                      <a:r>
                        <a:rPr lang="en-US">
                          <a:effectLst/>
                        </a:rPr>
                        <a:t>BLAKE</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a:effectLst/>
                        </a:rPr>
                        <a:t>30</a:t>
                      </a:r>
                    </a:p>
                  </a:txBody>
                  <a:tcPr anchor="ctr"/>
                </a:tc>
              </a:tr>
              <a:tr h="588626">
                <a:tc>
                  <a:txBody>
                    <a:bodyPr/>
                    <a:lstStyle/>
                    <a:p>
                      <a:pPr algn="ctr"/>
                      <a:r>
                        <a:rPr lang="en-US">
                          <a:effectLst/>
                        </a:rPr>
                        <a:t>7782</a:t>
                      </a:r>
                    </a:p>
                  </a:txBody>
                  <a:tcPr anchor="ctr"/>
                </a:tc>
                <a:tc>
                  <a:txBody>
                    <a:bodyPr/>
                    <a:lstStyle/>
                    <a:p>
                      <a:pPr algn="ctr"/>
                      <a:r>
                        <a:rPr lang="en-US">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a:effectLst/>
                        </a:rPr>
                        <a:t>10</a:t>
                      </a:r>
                    </a:p>
                  </a:txBody>
                  <a:tcPr anchor="ctr"/>
                </a:tc>
              </a:tr>
              <a:tr h="588626">
                <a:tc>
                  <a:txBody>
                    <a:bodyPr/>
                    <a:lstStyle/>
                    <a:p>
                      <a:pPr algn="ctr"/>
                      <a:r>
                        <a:rPr lang="en-US">
                          <a:effectLst/>
                        </a:rPr>
                        <a:t>7566</a:t>
                      </a:r>
                    </a:p>
                  </a:txBody>
                  <a:tcPr anchor="ctr"/>
                </a:tc>
                <a:tc>
                  <a:txBody>
                    <a:bodyPr/>
                    <a:lstStyle/>
                    <a:p>
                      <a:pPr algn="ctr"/>
                      <a:r>
                        <a:rPr lang="en-US">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a:effectLst/>
                        </a:rPr>
                        <a:t>7788</a:t>
                      </a:r>
                    </a:p>
                  </a:txBody>
                  <a:tcPr anchor="ctr"/>
                </a:tc>
                <a:tc>
                  <a:txBody>
                    <a:bodyPr/>
                    <a:lstStyle/>
                    <a:p>
                      <a:pPr algn="ctr"/>
                      <a:r>
                        <a:rPr lang="en-US">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dirty="0">
                          <a:effectLst/>
                        </a:rPr>
                        <a:t>7902</a:t>
                      </a:r>
                    </a:p>
                  </a:txBody>
                  <a:tcPr anchor="ctr"/>
                </a:tc>
                <a:tc>
                  <a:txBody>
                    <a:bodyPr/>
                    <a:lstStyle/>
                    <a:p>
                      <a:pPr algn="ctr"/>
                      <a:r>
                        <a:rPr lang="en-US">
                          <a:effectLst/>
                        </a:rPr>
                        <a:t>FORD</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dirty="0">
                          <a:effectLst/>
                        </a:rPr>
                        <a:t>7369</a:t>
                      </a:r>
                    </a:p>
                  </a:txBody>
                  <a:tcPr anchor="ctr"/>
                </a:tc>
                <a:tc>
                  <a:txBody>
                    <a:bodyPr/>
                    <a:lstStyle/>
                    <a:p>
                      <a:pPr algn="ctr"/>
                      <a:r>
                        <a:rPr lang="en-US">
                          <a:effectLst/>
                        </a:rPr>
                        <a:t>SMITH</a:t>
                      </a:r>
                    </a:p>
                  </a:txBody>
                  <a:tcPr anchor="ctr"/>
                </a:tc>
                <a:tc>
                  <a:txBody>
                    <a:bodyPr/>
                    <a:lstStyle/>
                    <a:p>
                      <a:pPr algn="ctr"/>
                      <a:r>
                        <a:rPr lang="en-US">
                          <a:effectLst/>
                        </a:rPr>
                        <a:t>CLERK</a:t>
                      </a:r>
                    </a:p>
                  </a:txBody>
                  <a:tcPr anchor="ctr"/>
                </a:tc>
                <a:tc>
                  <a:txBody>
                    <a:bodyPr/>
                    <a:lstStyle/>
                    <a:p>
                      <a:pPr algn="ctr"/>
                      <a:r>
                        <a:rPr lang="en-US">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4" name="Rectangle 3"/>
          <p:cNvSpPr/>
          <p:nvPr/>
        </p:nvSpPr>
        <p:spPr>
          <a:xfrm>
            <a:off x="2105891" y="1663776"/>
            <a:ext cx="19091563" cy="1323439"/>
          </a:xfrm>
          <a:prstGeom prst="rect">
            <a:avLst/>
          </a:prstGeom>
        </p:spPr>
        <p:txBody>
          <a:bodyPr wrap="square">
            <a:spAutoFit/>
          </a:bodyPr>
          <a:lstStyle/>
          <a:p>
            <a:pPr algn="l"/>
            <a:r>
              <a:rPr lang="en-US" sz="4000" b="0" dirty="0">
                <a:latin typeface="Arial" panose="020B0604020202020204" pitchFamily="34" charset="0"/>
                <a:cs typeface="Arial" panose="020B0604020202020204" pitchFamily="34" charset="0"/>
              </a:rPr>
              <a:t>Display name, job, the salary of that employee whose salary is greater than 2900</a:t>
            </a:r>
          </a:p>
          <a:p>
            <a:pPr algn="l"/>
            <a:endParaRPr lang="en-US" sz="4000"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1911927" y="9771807"/>
            <a:ext cx="18343418"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t>SELECT </a:t>
            </a:r>
            <a:r>
              <a:rPr lang="en-US" dirty="0" err="1" smtClean="0"/>
              <a:t>ename,job,sal</a:t>
            </a:r>
            <a:r>
              <a:rPr lang="en-US" dirty="0" smtClean="0"/>
              <a:t> </a:t>
            </a:r>
            <a:endParaRPr lang="en-US" dirty="0"/>
          </a:p>
          <a:p>
            <a:pPr algn="l"/>
            <a:r>
              <a:rPr lang="en-US" dirty="0" smtClean="0"/>
              <a:t>FROM </a:t>
            </a:r>
            <a:r>
              <a:rPr lang="en-US" dirty="0" err="1" smtClean="0"/>
              <a:t>emp</a:t>
            </a:r>
            <a:endParaRPr lang="en-US" dirty="0"/>
          </a:p>
          <a:p>
            <a:pPr algn="l"/>
            <a:r>
              <a:rPr lang="en-US" dirty="0" smtClean="0"/>
              <a:t>WHERE </a:t>
            </a:r>
            <a:r>
              <a:rPr lang="en-US" dirty="0" err="1" smtClean="0"/>
              <a:t>sal</a:t>
            </a:r>
            <a:r>
              <a:rPr lang="en-US" dirty="0" smtClean="0"/>
              <a:t>&gt;2900</a:t>
            </a:r>
            <a:r>
              <a:rPr lang="en-US" dirty="0"/>
              <a:t>;</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9" name="Table 8"/>
          <p:cNvGraphicFramePr>
            <a:graphicFrameLocks noGrp="1"/>
          </p:cNvGraphicFramePr>
          <p:nvPr>
            <p:extLst>
              <p:ext uri="{D42A27DB-BD31-4B8C-83A1-F6EECF244321}">
                <p14:modId xmlns:p14="http://schemas.microsoft.com/office/powerpoint/2010/main" val="1708720433"/>
              </p:ext>
            </p:extLst>
          </p:nvPr>
        </p:nvGraphicFramePr>
        <p:xfrm>
          <a:off x="8035636" y="4026702"/>
          <a:ext cx="6096000" cy="3548268"/>
        </p:xfrm>
        <a:graphic>
          <a:graphicData uri="http://schemas.openxmlformats.org/drawingml/2006/table">
            <a:tbl>
              <a:tblPr firstRow="1" bandRow="1">
                <a:tableStyleId>{69C7853C-536D-4A76-A0AE-DD22124D55A5}</a:tableStyleId>
              </a:tblPr>
              <a:tblGrid>
                <a:gridCol w="2032000"/>
                <a:gridCol w="2032000"/>
                <a:gridCol w="2032000"/>
              </a:tblGrid>
              <a:tr h="591378">
                <a:tc gridSpan="3">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r>
              <a:tr h="591378">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SAL</a:t>
                      </a:r>
                      <a:endParaRPr lang="en-US" dirty="0"/>
                    </a:p>
                  </a:txBody>
                  <a:tcPr/>
                </a:tc>
              </a:tr>
              <a:tr h="591378">
                <a:tc>
                  <a:txBody>
                    <a:bodyPr/>
                    <a:lstStyle/>
                    <a:p>
                      <a:pPr algn="ctr"/>
                      <a:r>
                        <a:rPr lang="en-US">
                          <a:effectLst/>
                        </a:rPr>
                        <a:t>KING</a:t>
                      </a:r>
                    </a:p>
                  </a:txBody>
                  <a:tcPr anchor="ctr"/>
                </a:tc>
                <a:tc>
                  <a:txBody>
                    <a:bodyPr/>
                    <a:lstStyle/>
                    <a:p>
                      <a:pPr algn="ctr"/>
                      <a:r>
                        <a:rPr lang="en-US">
                          <a:effectLst/>
                        </a:rPr>
                        <a:t>PRESIDENT</a:t>
                      </a:r>
                    </a:p>
                  </a:txBody>
                  <a:tcPr anchor="ctr"/>
                </a:tc>
                <a:tc>
                  <a:txBody>
                    <a:bodyPr/>
                    <a:lstStyle/>
                    <a:p>
                      <a:pPr algn="ctr"/>
                      <a:r>
                        <a:rPr lang="en-US">
                          <a:effectLst/>
                        </a:rPr>
                        <a:t>5000</a:t>
                      </a:r>
                    </a:p>
                  </a:txBody>
                  <a:tcPr anchor="ctr"/>
                </a:tc>
              </a:tr>
              <a:tr h="591378">
                <a:tc>
                  <a:txBody>
                    <a:bodyPr/>
                    <a:lstStyle/>
                    <a:p>
                      <a:pPr algn="ctr"/>
                      <a:r>
                        <a:rPr lang="en-US">
                          <a:effectLst/>
                        </a:rPr>
                        <a:t>JONES</a:t>
                      </a:r>
                    </a:p>
                  </a:txBody>
                  <a:tcPr anchor="ctr"/>
                </a:tc>
                <a:tc>
                  <a:txBody>
                    <a:bodyPr/>
                    <a:lstStyle/>
                    <a:p>
                      <a:pPr algn="ctr"/>
                      <a:r>
                        <a:rPr lang="en-US">
                          <a:effectLst/>
                        </a:rPr>
                        <a:t>MANAGER</a:t>
                      </a:r>
                    </a:p>
                  </a:txBody>
                  <a:tcPr anchor="ctr"/>
                </a:tc>
                <a:tc>
                  <a:txBody>
                    <a:bodyPr/>
                    <a:lstStyle/>
                    <a:p>
                      <a:pPr algn="ctr"/>
                      <a:r>
                        <a:rPr lang="en-US">
                          <a:effectLst/>
                        </a:rPr>
                        <a:t>2975</a:t>
                      </a:r>
                    </a:p>
                  </a:txBody>
                  <a:tcPr anchor="ctr"/>
                </a:tc>
              </a:tr>
              <a:tr h="591378">
                <a:tc>
                  <a:txBody>
                    <a:bodyPr/>
                    <a:lstStyle/>
                    <a:p>
                      <a:pPr algn="ctr"/>
                      <a:r>
                        <a:rPr lang="en-US">
                          <a:effectLst/>
                        </a:rPr>
                        <a:t>SCOTT</a:t>
                      </a:r>
                    </a:p>
                  </a:txBody>
                  <a:tcPr anchor="ctr"/>
                </a:tc>
                <a:tc>
                  <a:txBody>
                    <a:bodyPr/>
                    <a:lstStyle/>
                    <a:p>
                      <a:pPr algn="ctr"/>
                      <a:r>
                        <a:rPr lang="en-US">
                          <a:effectLst/>
                        </a:rPr>
                        <a:t>ANALYST</a:t>
                      </a:r>
                    </a:p>
                  </a:txBody>
                  <a:tcPr anchor="ctr"/>
                </a:tc>
                <a:tc>
                  <a:txBody>
                    <a:bodyPr/>
                    <a:lstStyle/>
                    <a:p>
                      <a:pPr algn="ctr"/>
                      <a:r>
                        <a:rPr lang="en-US">
                          <a:effectLst/>
                        </a:rPr>
                        <a:t>3000</a:t>
                      </a:r>
                    </a:p>
                  </a:txBody>
                  <a:tcPr anchor="ctr"/>
                </a:tc>
              </a:tr>
              <a:tr h="591378">
                <a:tc>
                  <a:txBody>
                    <a:bodyPr/>
                    <a:lstStyle/>
                    <a:p>
                      <a:pPr algn="ctr"/>
                      <a:r>
                        <a:rPr lang="en-US">
                          <a:effectLst/>
                        </a:rPr>
                        <a:t>FORD</a:t>
                      </a:r>
                    </a:p>
                  </a:txBody>
                  <a:tcPr anchor="ctr"/>
                </a:tc>
                <a:tc>
                  <a:txBody>
                    <a:bodyPr/>
                    <a:lstStyle/>
                    <a:p>
                      <a:pPr algn="ctr"/>
                      <a:r>
                        <a:rPr lang="en-US" dirty="0">
                          <a:effectLst/>
                        </a:rPr>
                        <a:t>ANALYST</a:t>
                      </a:r>
                    </a:p>
                  </a:txBody>
                  <a:tcPr anchor="ctr"/>
                </a:tc>
                <a:tc>
                  <a:txBody>
                    <a:bodyPr/>
                    <a:lstStyle/>
                    <a:p>
                      <a:pPr algn="ctr"/>
                      <a:r>
                        <a:rPr lang="en-US" dirty="0">
                          <a:effectLst/>
                        </a:rPr>
                        <a:t>3000</a:t>
                      </a:r>
                    </a:p>
                  </a:txBody>
                  <a:tcPr anchor="ctr"/>
                </a:tc>
              </a:tr>
            </a:tbl>
          </a:graphicData>
        </a:graphic>
      </p:graphicFrame>
    </p:spTree>
    <p:extLst>
      <p:ext uri="{BB962C8B-B14F-4D97-AF65-F5344CB8AC3E}">
        <p14:creationId xmlns:p14="http://schemas.microsoft.com/office/powerpoint/2010/main" val="25750598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6"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WHERE Clause</a:t>
            </a:r>
            <a:endParaRPr dirty="0">
              <a:solidFill>
                <a:srgbClr val="00206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2844799" y="3439128"/>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a:effectLst/>
                        </a:rPr>
                        <a:t>KING</a:t>
                      </a:r>
                    </a:p>
                  </a:txBody>
                  <a:tcPr anchor="ctr"/>
                </a:tc>
                <a:tc>
                  <a:txBody>
                    <a:bodyPr/>
                    <a:lstStyle/>
                    <a:p>
                      <a:pPr algn="ctr"/>
                      <a:r>
                        <a:rPr lang="en-US" dirty="0">
                          <a:effectLst/>
                        </a:rPr>
                        <a:t>PRESIDENT</a:t>
                      </a:r>
                    </a:p>
                  </a:txBody>
                  <a:tcPr anchor="ctr"/>
                </a:tc>
                <a:tc>
                  <a:txBody>
                    <a:bodyPr/>
                    <a:lstStyle/>
                    <a:p>
                      <a:pPr algn="ctr"/>
                      <a:r>
                        <a:rPr lang="en-US">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dirty="0">
                          <a:effectLst/>
                        </a:rPr>
                        <a:t>10</a:t>
                      </a:r>
                    </a:p>
                  </a:txBody>
                  <a:tcPr anchor="ctr"/>
                </a:tc>
              </a:tr>
              <a:tr h="588626">
                <a:tc>
                  <a:txBody>
                    <a:bodyPr/>
                    <a:lstStyle/>
                    <a:p>
                      <a:pPr algn="ctr"/>
                      <a:r>
                        <a:rPr lang="en-US" dirty="0">
                          <a:effectLst/>
                        </a:rPr>
                        <a:t>7698</a:t>
                      </a:r>
                    </a:p>
                  </a:txBody>
                  <a:tcPr anchor="ctr"/>
                </a:tc>
                <a:tc>
                  <a:txBody>
                    <a:bodyPr/>
                    <a:lstStyle/>
                    <a:p>
                      <a:pPr algn="ctr"/>
                      <a:r>
                        <a:rPr lang="en-US">
                          <a:effectLst/>
                        </a:rPr>
                        <a:t>BLAKE</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dirty="0">
                          <a:effectLst/>
                        </a:rPr>
                        <a:t>30</a:t>
                      </a:r>
                    </a:p>
                  </a:txBody>
                  <a:tcPr anchor="ctr"/>
                </a:tc>
              </a:tr>
              <a:tr h="588626">
                <a:tc>
                  <a:txBody>
                    <a:bodyPr/>
                    <a:lstStyle/>
                    <a:p>
                      <a:pPr algn="ctr"/>
                      <a:r>
                        <a:rPr lang="en-US">
                          <a:effectLst/>
                        </a:rPr>
                        <a:t>7782</a:t>
                      </a:r>
                    </a:p>
                  </a:txBody>
                  <a:tcPr anchor="ctr"/>
                </a:tc>
                <a:tc>
                  <a:txBody>
                    <a:bodyPr/>
                    <a:lstStyle/>
                    <a:p>
                      <a:pPr algn="ctr"/>
                      <a:r>
                        <a:rPr lang="en-US">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dirty="0">
                          <a:effectLst/>
                        </a:rPr>
                        <a:t>10</a:t>
                      </a:r>
                    </a:p>
                  </a:txBody>
                  <a:tcPr anchor="ctr"/>
                </a:tc>
              </a:tr>
              <a:tr h="588626">
                <a:tc>
                  <a:txBody>
                    <a:bodyPr/>
                    <a:lstStyle/>
                    <a:p>
                      <a:pPr algn="ctr"/>
                      <a:r>
                        <a:rPr lang="en-US">
                          <a:effectLst/>
                        </a:rPr>
                        <a:t>7566</a:t>
                      </a:r>
                    </a:p>
                  </a:txBody>
                  <a:tcPr anchor="ctr"/>
                </a:tc>
                <a:tc>
                  <a:txBody>
                    <a:bodyPr/>
                    <a:lstStyle/>
                    <a:p>
                      <a:pPr algn="ctr"/>
                      <a:r>
                        <a:rPr lang="en-US">
                          <a:effectLst/>
                        </a:rPr>
                        <a:t>JONES</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r h="588626">
                <a:tc>
                  <a:txBody>
                    <a:bodyPr/>
                    <a:lstStyle/>
                    <a:p>
                      <a:pPr algn="ctr"/>
                      <a:r>
                        <a:rPr lang="en-US" dirty="0">
                          <a:effectLst/>
                        </a:rPr>
                        <a:t>7788</a:t>
                      </a:r>
                    </a:p>
                  </a:txBody>
                  <a:tcPr anchor="ctr"/>
                </a:tc>
                <a:tc>
                  <a:txBody>
                    <a:bodyPr/>
                    <a:lstStyle/>
                    <a:p>
                      <a:pPr algn="ctr"/>
                      <a:r>
                        <a:rPr lang="en-US">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dirty="0">
                          <a:effectLst/>
                        </a:rPr>
                        <a:t>7902</a:t>
                      </a:r>
                    </a:p>
                  </a:txBody>
                  <a:tcPr anchor="ctr"/>
                </a:tc>
                <a:tc>
                  <a:txBody>
                    <a:bodyPr/>
                    <a:lstStyle/>
                    <a:p>
                      <a:pPr algn="ctr"/>
                      <a:r>
                        <a:rPr lang="en-US">
                          <a:effectLst/>
                        </a:rPr>
                        <a:t>FORD</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dirty="0">
                          <a:effectLst/>
                        </a:rPr>
                        <a:t>7369</a:t>
                      </a:r>
                    </a:p>
                  </a:txBody>
                  <a:tcPr anchor="ctr"/>
                </a:tc>
                <a:tc>
                  <a:txBody>
                    <a:bodyPr/>
                    <a:lstStyle/>
                    <a:p>
                      <a:pPr algn="ctr"/>
                      <a:r>
                        <a:rPr lang="en-US">
                          <a:effectLst/>
                        </a:rPr>
                        <a:t>SMITH</a:t>
                      </a:r>
                    </a:p>
                  </a:txBody>
                  <a:tcPr anchor="ctr"/>
                </a:tc>
                <a:tc>
                  <a:txBody>
                    <a:bodyPr/>
                    <a:lstStyle/>
                    <a:p>
                      <a:pPr algn="ctr"/>
                      <a:r>
                        <a:rPr lang="en-US">
                          <a:effectLst/>
                        </a:rPr>
                        <a:t>CLERK</a:t>
                      </a:r>
                    </a:p>
                  </a:txBody>
                  <a:tcPr anchor="ctr"/>
                </a:tc>
                <a:tc>
                  <a:txBody>
                    <a:bodyPr/>
                    <a:lstStyle/>
                    <a:p>
                      <a:pPr algn="ctr"/>
                      <a:r>
                        <a:rPr lang="en-US">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4" name="Rectangle 3"/>
          <p:cNvSpPr/>
          <p:nvPr/>
        </p:nvSpPr>
        <p:spPr>
          <a:xfrm>
            <a:off x="2105891" y="1663776"/>
            <a:ext cx="19091563" cy="707886"/>
          </a:xfrm>
          <a:prstGeom prst="rect">
            <a:avLst/>
          </a:prstGeom>
        </p:spPr>
        <p:txBody>
          <a:bodyPr wrap="square">
            <a:spAutoFit/>
          </a:bodyPr>
          <a:lstStyle/>
          <a:p>
            <a:pPr algn="l"/>
            <a:r>
              <a:rPr lang="en-US" sz="4000" b="0" dirty="0">
                <a:latin typeface="Arial" panose="020B0604020202020204" pitchFamily="34" charset="0"/>
                <a:cs typeface="Arial" panose="020B0604020202020204" pitchFamily="34" charset="0"/>
              </a:rPr>
              <a:t>Display the records of all employees other than managers</a:t>
            </a:r>
          </a:p>
        </p:txBody>
      </p:sp>
      <p:sp>
        <p:nvSpPr>
          <p:cNvPr id="8" name="TextBox 7"/>
          <p:cNvSpPr txBox="1"/>
          <p:nvPr/>
        </p:nvSpPr>
        <p:spPr>
          <a:xfrm>
            <a:off x="1911927" y="9771807"/>
            <a:ext cx="18343418"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t>SELECT </a:t>
            </a:r>
            <a:r>
              <a:rPr lang="en-US" dirty="0" err="1" smtClean="0"/>
              <a:t>ename</a:t>
            </a:r>
            <a:r>
              <a:rPr lang="en-US" dirty="0" smtClean="0"/>
              <a:t>, </a:t>
            </a:r>
            <a:r>
              <a:rPr lang="en-US" dirty="0" err="1" smtClean="0"/>
              <a:t>sal</a:t>
            </a:r>
            <a:r>
              <a:rPr lang="en-US" dirty="0" smtClean="0"/>
              <a:t>, job, </a:t>
            </a:r>
            <a:r>
              <a:rPr lang="en-US" dirty="0" err="1" smtClean="0"/>
              <a:t>dept</a:t>
            </a:r>
            <a:r>
              <a:rPr lang="en-US" dirty="0" smtClean="0"/>
              <a:t> FROM </a:t>
            </a:r>
            <a:r>
              <a:rPr lang="en-US" dirty="0" err="1" smtClean="0"/>
              <a:t>emp</a:t>
            </a:r>
            <a:endParaRPr lang="en-US" dirty="0"/>
          </a:p>
          <a:p>
            <a:pPr algn="l"/>
            <a:r>
              <a:rPr lang="en-US" dirty="0" smtClean="0"/>
              <a:t>WHERE job </a:t>
            </a:r>
            <a:r>
              <a:rPr lang="en-US" dirty="0"/>
              <a:t>!= 'MANAGER';</a:t>
            </a:r>
          </a:p>
          <a:p>
            <a:pPr algn="l"/>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10" name="Table 9"/>
          <p:cNvGraphicFramePr>
            <a:graphicFrameLocks noGrp="1"/>
          </p:cNvGraphicFramePr>
          <p:nvPr>
            <p:extLst>
              <p:ext uri="{D42A27DB-BD31-4B8C-83A1-F6EECF244321}">
                <p14:modId xmlns:p14="http://schemas.microsoft.com/office/powerpoint/2010/main" val="776328843"/>
              </p:ext>
            </p:extLst>
          </p:nvPr>
        </p:nvGraphicFramePr>
        <p:xfrm>
          <a:off x="7019636" y="4040597"/>
          <a:ext cx="8128000" cy="3531756"/>
        </p:xfrm>
        <a:graphic>
          <a:graphicData uri="http://schemas.openxmlformats.org/drawingml/2006/table">
            <a:tbl>
              <a:tblPr firstRow="1" bandRow="1">
                <a:tableStyleId>{69C7853C-536D-4A76-A0AE-DD22124D55A5}</a:tableStyleId>
              </a:tblPr>
              <a:tblGrid>
                <a:gridCol w="2032000"/>
                <a:gridCol w="2032000"/>
                <a:gridCol w="2032000"/>
                <a:gridCol w="2032000"/>
              </a:tblGrid>
              <a:tr h="588626">
                <a:tc gridSpan="4">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SAL</a:t>
                      </a:r>
                      <a:endParaRPr lang="en-US" dirty="0"/>
                    </a:p>
                  </a:txBody>
                  <a:tcPr/>
                </a:tc>
                <a:tc>
                  <a:txBody>
                    <a:bodyPr/>
                    <a:lstStyle/>
                    <a:p>
                      <a:r>
                        <a:rPr lang="en-US" dirty="0" smtClean="0"/>
                        <a:t>DEPT</a:t>
                      </a:r>
                      <a:endParaRPr lang="en-US" dirty="0"/>
                    </a:p>
                  </a:txBody>
                  <a:tcPr/>
                </a:tc>
              </a:tr>
              <a:tr h="588626">
                <a:tc>
                  <a:txBody>
                    <a:bodyPr/>
                    <a:lstStyle/>
                    <a:p>
                      <a:pPr algn="ctr"/>
                      <a:r>
                        <a:rPr lang="en-US">
                          <a:effectLst/>
                        </a:rPr>
                        <a:t>KING</a:t>
                      </a:r>
                    </a:p>
                  </a:txBody>
                  <a:tcPr anchor="ctr"/>
                </a:tc>
                <a:tc>
                  <a:txBody>
                    <a:bodyPr/>
                    <a:lstStyle/>
                    <a:p>
                      <a:pPr algn="ctr"/>
                      <a:r>
                        <a:rPr lang="en-US">
                          <a:effectLst/>
                        </a:rPr>
                        <a:t>PRESIDENT</a:t>
                      </a:r>
                    </a:p>
                  </a:txBody>
                  <a:tcPr anchor="ctr"/>
                </a:tc>
                <a:tc>
                  <a:txBody>
                    <a:bodyPr/>
                    <a:lstStyle/>
                    <a:p>
                      <a:pPr algn="ctr"/>
                      <a:r>
                        <a:rPr lang="en-US">
                          <a:effectLst/>
                        </a:rPr>
                        <a:t>5000</a:t>
                      </a:r>
                    </a:p>
                  </a:txBody>
                  <a:tcPr anchor="ctr"/>
                </a:tc>
                <a:tc>
                  <a:txBody>
                    <a:bodyPr/>
                    <a:lstStyle/>
                    <a:p>
                      <a:pPr algn="ctr"/>
                      <a:r>
                        <a:rPr lang="en-US">
                          <a:effectLst/>
                        </a:rPr>
                        <a:t>10</a:t>
                      </a:r>
                    </a:p>
                  </a:txBody>
                  <a:tcPr anchor="ctr"/>
                </a:tc>
              </a:tr>
              <a:tr h="588626">
                <a:tc>
                  <a:txBody>
                    <a:bodyPr/>
                    <a:lstStyle/>
                    <a:p>
                      <a:pPr algn="ctr"/>
                      <a:r>
                        <a:rPr lang="en-US">
                          <a:effectLst/>
                        </a:rPr>
                        <a:t>SCOTT</a:t>
                      </a:r>
                    </a:p>
                  </a:txBody>
                  <a:tcPr anchor="ctr"/>
                </a:tc>
                <a:tc>
                  <a:txBody>
                    <a:bodyPr/>
                    <a:lstStyle/>
                    <a:p>
                      <a:pPr algn="ctr"/>
                      <a:r>
                        <a:rPr lang="en-US">
                          <a:effectLst/>
                        </a:rPr>
                        <a:t>ANALYST</a:t>
                      </a:r>
                    </a:p>
                  </a:txBody>
                  <a:tcPr anchor="ctr"/>
                </a:tc>
                <a:tc>
                  <a:txBody>
                    <a:bodyPr/>
                    <a:lstStyle/>
                    <a:p>
                      <a:pPr algn="ctr"/>
                      <a:r>
                        <a:rPr lang="en-US">
                          <a:effectLst/>
                        </a:rPr>
                        <a:t>3000</a:t>
                      </a:r>
                    </a:p>
                  </a:txBody>
                  <a:tcPr anchor="ctr"/>
                </a:tc>
                <a:tc>
                  <a:txBody>
                    <a:bodyPr/>
                    <a:lstStyle/>
                    <a:p>
                      <a:pPr algn="ctr"/>
                      <a:r>
                        <a:rPr lang="en-US">
                          <a:effectLst/>
                        </a:rPr>
                        <a:t>20</a:t>
                      </a:r>
                    </a:p>
                  </a:txBody>
                  <a:tcPr anchor="ctr"/>
                </a:tc>
              </a:tr>
              <a:tr h="588626">
                <a:tc>
                  <a:txBody>
                    <a:bodyPr/>
                    <a:lstStyle/>
                    <a:p>
                      <a:pPr algn="ctr"/>
                      <a:r>
                        <a:rPr lang="en-US">
                          <a:effectLst/>
                        </a:rPr>
                        <a:t>FORD</a:t>
                      </a:r>
                    </a:p>
                  </a:txBody>
                  <a:tcPr anchor="ctr"/>
                </a:tc>
                <a:tc>
                  <a:txBody>
                    <a:bodyPr/>
                    <a:lstStyle/>
                    <a:p>
                      <a:pPr algn="ctr"/>
                      <a:r>
                        <a:rPr lang="en-US">
                          <a:effectLst/>
                        </a:rPr>
                        <a:t>ANALYST</a:t>
                      </a:r>
                    </a:p>
                  </a:txBody>
                  <a:tcPr anchor="ctr"/>
                </a:tc>
                <a:tc>
                  <a:txBody>
                    <a:bodyPr/>
                    <a:lstStyle/>
                    <a:p>
                      <a:pPr algn="ctr"/>
                      <a:r>
                        <a:rPr lang="en-US">
                          <a:effectLst/>
                        </a:rPr>
                        <a:t>3000</a:t>
                      </a:r>
                    </a:p>
                  </a:txBody>
                  <a:tcPr anchor="ctr"/>
                </a:tc>
                <a:tc>
                  <a:txBody>
                    <a:bodyPr/>
                    <a:lstStyle/>
                    <a:p>
                      <a:pPr algn="ctr"/>
                      <a:r>
                        <a:rPr lang="en-US">
                          <a:effectLst/>
                        </a:rPr>
                        <a:t>20</a:t>
                      </a:r>
                    </a:p>
                  </a:txBody>
                  <a:tcPr anchor="ctr"/>
                </a:tc>
              </a:tr>
              <a:tr h="588626">
                <a:tc>
                  <a:txBody>
                    <a:bodyPr/>
                    <a:lstStyle/>
                    <a:p>
                      <a:pPr algn="ctr"/>
                      <a:r>
                        <a:rPr lang="en-US">
                          <a:effectLst/>
                        </a:rPr>
                        <a:t>SMITH</a:t>
                      </a:r>
                    </a:p>
                  </a:txBody>
                  <a:tcPr anchor="ctr"/>
                </a:tc>
                <a:tc>
                  <a:txBody>
                    <a:bodyPr/>
                    <a:lstStyle/>
                    <a:p>
                      <a:pPr algn="ctr"/>
                      <a:r>
                        <a:rPr lang="en-US">
                          <a:effectLst/>
                        </a:rPr>
                        <a:t>CLERK</a:t>
                      </a:r>
                    </a:p>
                  </a:txBody>
                  <a:tcPr anchor="ctr"/>
                </a:tc>
                <a:tc>
                  <a:txBody>
                    <a:bodyPr/>
                    <a:lstStyle/>
                    <a:p>
                      <a:pPr algn="ctr"/>
                      <a:r>
                        <a:rPr lang="en-US">
                          <a:effectLst/>
                        </a:rPr>
                        <a:t>800</a:t>
                      </a:r>
                    </a:p>
                  </a:txBody>
                  <a:tcPr anchor="ctr"/>
                </a:tc>
                <a:tc>
                  <a:txBody>
                    <a:bodyPr/>
                    <a:lstStyle/>
                    <a:p>
                      <a:pPr algn="ctr"/>
                      <a:r>
                        <a:rPr lang="en-US" dirty="0">
                          <a:effectLst/>
                        </a:rPr>
                        <a:t>20</a:t>
                      </a:r>
                    </a:p>
                  </a:txBody>
                  <a:tcPr anchor="ctr"/>
                </a:tc>
              </a:tr>
            </a:tbl>
          </a:graphicData>
        </a:graphic>
      </p:graphicFrame>
    </p:spTree>
    <p:extLst>
      <p:ext uri="{BB962C8B-B14F-4D97-AF65-F5344CB8AC3E}">
        <p14:creationId xmlns:p14="http://schemas.microsoft.com/office/powerpoint/2010/main" val="36900154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6"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WHERE Clause</a:t>
            </a:r>
            <a:endParaRPr dirty="0">
              <a:solidFill>
                <a:srgbClr val="00206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2844799" y="3439128"/>
          <a:ext cx="16256000" cy="5297634"/>
        </p:xfrm>
        <a:graphic>
          <a:graphicData uri="http://schemas.openxmlformats.org/drawingml/2006/table">
            <a:tbl>
              <a:tblPr firstRow="1" bandRow="1">
                <a:tableStyleId>{69C7853C-536D-4A76-A0AE-DD22124D55A5}</a:tableStyleId>
              </a:tblPr>
              <a:tblGrid>
                <a:gridCol w="2032000"/>
                <a:gridCol w="2032000"/>
                <a:gridCol w="2032000"/>
                <a:gridCol w="2032000"/>
                <a:gridCol w="2032000"/>
                <a:gridCol w="2032000"/>
                <a:gridCol w="2032000"/>
                <a:gridCol w="2032000"/>
              </a:tblGrid>
              <a:tr h="588626">
                <a:tc gridSpan="8">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ENO</a:t>
                      </a:r>
                      <a:endParaRPr lang="en-US" dirty="0"/>
                    </a:p>
                  </a:txBody>
                  <a:tcPr/>
                </a:tc>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MGR</a:t>
                      </a:r>
                      <a:endParaRPr lang="en-US" dirty="0"/>
                    </a:p>
                  </a:txBody>
                  <a:tcPr/>
                </a:tc>
                <a:tc>
                  <a:txBody>
                    <a:bodyPr/>
                    <a:lstStyle/>
                    <a:p>
                      <a:r>
                        <a:rPr lang="en-US" dirty="0" smtClean="0"/>
                        <a:t>HIREDATE</a:t>
                      </a:r>
                      <a:endParaRPr lang="en-US" dirty="0"/>
                    </a:p>
                  </a:txBody>
                  <a:tcPr/>
                </a:tc>
                <a:tc>
                  <a:txBody>
                    <a:bodyPr/>
                    <a:lstStyle/>
                    <a:p>
                      <a:r>
                        <a:rPr lang="en-US" dirty="0" smtClean="0"/>
                        <a:t>SAL</a:t>
                      </a:r>
                      <a:endParaRPr lang="en-US" dirty="0"/>
                    </a:p>
                  </a:txBody>
                  <a:tcPr/>
                </a:tc>
                <a:tc>
                  <a:txBody>
                    <a:bodyPr/>
                    <a:lstStyle/>
                    <a:p>
                      <a:r>
                        <a:rPr lang="en-US" dirty="0" smtClean="0"/>
                        <a:t>COMM</a:t>
                      </a:r>
                      <a:endParaRPr lang="en-US" dirty="0"/>
                    </a:p>
                  </a:txBody>
                  <a:tcPr/>
                </a:tc>
                <a:tc>
                  <a:txBody>
                    <a:bodyPr/>
                    <a:lstStyle/>
                    <a:p>
                      <a:r>
                        <a:rPr lang="en-US" dirty="0" smtClean="0"/>
                        <a:t>DEPT</a:t>
                      </a:r>
                      <a:endParaRPr lang="en-US" dirty="0"/>
                    </a:p>
                  </a:txBody>
                  <a:tcPr/>
                </a:tc>
              </a:tr>
              <a:tr h="588626">
                <a:tc>
                  <a:txBody>
                    <a:bodyPr/>
                    <a:lstStyle/>
                    <a:p>
                      <a:pPr algn="ctr"/>
                      <a:r>
                        <a:rPr lang="en-US" dirty="0">
                          <a:effectLst/>
                        </a:rPr>
                        <a:t>7839</a:t>
                      </a:r>
                    </a:p>
                  </a:txBody>
                  <a:tcPr anchor="ctr"/>
                </a:tc>
                <a:tc>
                  <a:txBody>
                    <a:bodyPr/>
                    <a:lstStyle/>
                    <a:p>
                      <a:pPr algn="ctr"/>
                      <a:r>
                        <a:rPr lang="en-US">
                          <a:effectLst/>
                        </a:rPr>
                        <a:t>KING</a:t>
                      </a:r>
                    </a:p>
                  </a:txBody>
                  <a:tcPr anchor="ctr"/>
                </a:tc>
                <a:tc>
                  <a:txBody>
                    <a:bodyPr/>
                    <a:lstStyle/>
                    <a:p>
                      <a:pPr algn="ctr"/>
                      <a:r>
                        <a:rPr lang="en-US" dirty="0">
                          <a:effectLst/>
                        </a:rPr>
                        <a:t>PRESIDENT</a:t>
                      </a:r>
                    </a:p>
                  </a:txBody>
                  <a:tcPr anchor="ctr"/>
                </a:tc>
                <a:tc>
                  <a:txBody>
                    <a:bodyPr/>
                    <a:lstStyle/>
                    <a:p>
                      <a:pPr algn="ctr"/>
                      <a:r>
                        <a:rPr lang="en-US">
                          <a:effectLst/>
                        </a:rPr>
                        <a:t>–</a:t>
                      </a:r>
                    </a:p>
                  </a:txBody>
                  <a:tcPr anchor="ctr"/>
                </a:tc>
                <a:tc>
                  <a:txBody>
                    <a:bodyPr/>
                    <a:lstStyle/>
                    <a:p>
                      <a:pPr algn="ctr"/>
                      <a:r>
                        <a:rPr lang="en-US" dirty="0">
                          <a:effectLst/>
                        </a:rPr>
                        <a:t>17-NOV-81</a:t>
                      </a:r>
                    </a:p>
                  </a:txBody>
                  <a:tcPr anchor="ctr"/>
                </a:tc>
                <a:tc>
                  <a:txBody>
                    <a:bodyPr/>
                    <a:lstStyle/>
                    <a:p>
                      <a:pPr algn="ctr"/>
                      <a:r>
                        <a:rPr lang="en-US">
                          <a:effectLst/>
                        </a:rPr>
                        <a:t>5000</a:t>
                      </a:r>
                    </a:p>
                  </a:txBody>
                  <a:tcPr anchor="ctr"/>
                </a:tc>
                <a:tc>
                  <a:txBody>
                    <a:bodyPr/>
                    <a:lstStyle/>
                    <a:p>
                      <a:pPr algn="ctr"/>
                      <a:r>
                        <a:rPr lang="en-US">
                          <a:effectLst/>
                        </a:rPr>
                        <a:t>–</a:t>
                      </a:r>
                    </a:p>
                  </a:txBody>
                  <a:tcPr anchor="ctr"/>
                </a:tc>
                <a:tc>
                  <a:txBody>
                    <a:bodyPr/>
                    <a:lstStyle/>
                    <a:p>
                      <a:pPr algn="ctr"/>
                      <a:r>
                        <a:rPr lang="en-US" dirty="0">
                          <a:effectLst/>
                        </a:rPr>
                        <a:t>10</a:t>
                      </a:r>
                    </a:p>
                  </a:txBody>
                  <a:tcPr anchor="ctr"/>
                </a:tc>
              </a:tr>
              <a:tr h="588626">
                <a:tc>
                  <a:txBody>
                    <a:bodyPr/>
                    <a:lstStyle/>
                    <a:p>
                      <a:pPr algn="ctr"/>
                      <a:r>
                        <a:rPr lang="en-US" dirty="0">
                          <a:effectLst/>
                        </a:rPr>
                        <a:t>7698</a:t>
                      </a:r>
                    </a:p>
                  </a:txBody>
                  <a:tcPr anchor="ctr"/>
                </a:tc>
                <a:tc>
                  <a:txBody>
                    <a:bodyPr/>
                    <a:lstStyle/>
                    <a:p>
                      <a:pPr algn="ctr"/>
                      <a:r>
                        <a:rPr lang="en-US">
                          <a:effectLst/>
                        </a:rPr>
                        <a:t>BLAKE</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01-MAY-81</a:t>
                      </a:r>
                    </a:p>
                  </a:txBody>
                  <a:tcPr anchor="ctr"/>
                </a:tc>
                <a:tc>
                  <a:txBody>
                    <a:bodyPr/>
                    <a:lstStyle/>
                    <a:p>
                      <a:pPr algn="ctr"/>
                      <a:r>
                        <a:rPr lang="en-US">
                          <a:effectLst/>
                        </a:rPr>
                        <a:t>2850</a:t>
                      </a:r>
                    </a:p>
                  </a:txBody>
                  <a:tcPr anchor="ctr"/>
                </a:tc>
                <a:tc>
                  <a:txBody>
                    <a:bodyPr/>
                    <a:lstStyle/>
                    <a:p>
                      <a:pPr algn="ctr"/>
                      <a:r>
                        <a:rPr lang="en-US">
                          <a:effectLst/>
                        </a:rPr>
                        <a:t>–</a:t>
                      </a:r>
                    </a:p>
                  </a:txBody>
                  <a:tcPr anchor="ctr"/>
                </a:tc>
                <a:tc>
                  <a:txBody>
                    <a:bodyPr/>
                    <a:lstStyle/>
                    <a:p>
                      <a:pPr algn="ctr"/>
                      <a:r>
                        <a:rPr lang="en-US" dirty="0">
                          <a:effectLst/>
                        </a:rPr>
                        <a:t>30</a:t>
                      </a:r>
                    </a:p>
                  </a:txBody>
                  <a:tcPr anchor="ctr"/>
                </a:tc>
              </a:tr>
              <a:tr h="588626">
                <a:tc>
                  <a:txBody>
                    <a:bodyPr/>
                    <a:lstStyle/>
                    <a:p>
                      <a:pPr algn="ctr"/>
                      <a:r>
                        <a:rPr lang="en-US">
                          <a:effectLst/>
                        </a:rPr>
                        <a:t>7782</a:t>
                      </a:r>
                    </a:p>
                  </a:txBody>
                  <a:tcPr anchor="ctr"/>
                </a:tc>
                <a:tc>
                  <a:txBody>
                    <a:bodyPr/>
                    <a:lstStyle/>
                    <a:p>
                      <a:pPr algn="ctr"/>
                      <a:r>
                        <a:rPr lang="en-US">
                          <a:effectLst/>
                        </a:rPr>
                        <a:t>CLARK</a:t>
                      </a:r>
                    </a:p>
                  </a:txBody>
                  <a:tcPr anchor="ctr"/>
                </a:tc>
                <a:tc>
                  <a:txBody>
                    <a:bodyPr/>
                    <a:lstStyle/>
                    <a:p>
                      <a:pPr algn="ctr"/>
                      <a:r>
                        <a:rPr lang="en-US">
                          <a:effectLst/>
                        </a:rPr>
                        <a:t>MANAGER</a:t>
                      </a:r>
                    </a:p>
                  </a:txBody>
                  <a:tcPr anchor="ctr"/>
                </a:tc>
                <a:tc>
                  <a:txBody>
                    <a:bodyPr/>
                    <a:lstStyle/>
                    <a:p>
                      <a:pPr algn="ctr"/>
                      <a:r>
                        <a:rPr lang="en-US">
                          <a:effectLst/>
                        </a:rPr>
                        <a:t>7839</a:t>
                      </a:r>
                    </a:p>
                  </a:txBody>
                  <a:tcPr anchor="ctr"/>
                </a:tc>
                <a:tc>
                  <a:txBody>
                    <a:bodyPr/>
                    <a:lstStyle/>
                    <a:p>
                      <a:pPr algn="ctr"/>
                      <a:r>
                        <a:rPr lang="en-US">
                          <a:effectLst/>
                        </a:rPr>
                        <a:t>09-JUN-81</a:t>
                      </a:r>
                    </a:p>
                  </a:txBody>
                  <a:tcPr anchor="ctr"/>
                </a:tc>
                <a:tc>
                  <a:txBody>
                    <a:bodyPr/>
                    <a:lstStyle/>
                    <a:p>
                      <a:pPr algn="ctr"/>
                      <a:r>
                        <a:rPr lang="en-US">
                          <a:effectLst/>
                        </a:rPr>
                        <a:t>2450</a:t>
                      </a:r>
                    </a:p>
                  </a:txBody>
                  <a:tcPr anchor="ctr"/>
                </a:tc>
                <a:tc>
                  <a:txBody>
                    <a:bodyPr/>
                    <a:lstStyle/>
                    <a:p>
                      <a:pPr algn="ctr"/>
                      <a:r>
                        <a:rPr lang="en-US">
                          <a:effectLst/>
                        </a:rPr>
                        <a:t>–</a:t>
                      </a:r>
                    </a:p>
                  </a:txBody>
                  <a:tcPr anchor="ctr"/>
                </a:tc>
                <a:tc>
                  <a:txBody>
                    <a:bodyPr/>
                    <a:lstStyle/>
                    <a:p>
                      <a:pPr algn="ctr"/>
                      <a:r>
                        <a:rPr lang="en-US" dirty="0">
                          <a:effectLst/>
                        </a:rPr>
                        <a:t>10</a:t>
                      </a:r>
                    </a:p>
                  </a:txBody>
                  <a:tcPr anchor="ctr"/>
                </a:tc>
              </a:tr>
              <a:tr h="588626">
                <a:tc>
                  <a:txBody>
                    <a:bodyPr/>
                    <a:lstStyle/>
                    <a:p>
                      <a:pPr algn="ctr"/>
                      <a:r>
                        <a:rPr lang="en-US">
                          <a:effectLst/>
                        </a:rPr>
                        <a:t>7566</a:t>
                      </a:r>
                    </a:p>
                  </a:txBody>
                  <a:tcPr anchor="ctr"/>
                </a:tc>
                <a:tc>
                  <a:txBody>
                    <a:bodyPr/>
                    <a:lstStyle/>
                    <a:p>
                      <a:pPr algn="ctr"/>
                      <a:r>
                        <a:rPr lang="en-US">
                          <a:effectLst/>
                        </a:rPr>
                        <a:t>JONES</a:t>
                      </a:r>
                    </a:p>
                  </a:txBody>
                  <a:tcPr anchor="ctr"/>
                </a:tc>
                <a:tc>
                  <a:txBody>
                    <a:bodyPr/>
                    <a:lstStyle/>
                    <a:p>
                      <a:pPr algn="ctr"/>
                      <a:r>
                        <a:rPr lang="en-US">
                          <a:effectLst/>
                        </a:rPr>
                        <a:t>MANAGER</a:t>
                      </a:r>
                    </a:p>
                  </a:txBody>
                  <a:tcPr anchor="ctr"/>
                </a:tc>
                <a:tc>
                  <a:txBody>
                    <a:bodyPr/>
                    <a:lstStyle/>
                    <a:p>
                      <a:pPr algn="ctr"/>
                      <a:r>
                        <a:rPr lang="en-US" dirty="0">
                          <a:effectLst/>
                        </a:rPr>
                        <a:t>7839</a:t>
                      </a:r>
                    </a:p>
                  </a:txBody>
                  <a:tcPr anchor="ctr"/>
                </a:tc>
                <a:tc>
                  <a:txBody>
                    <a:bodyPr/>
                    <a:lstStyle/>
                    <a:p>
                      <a:pPr algn="ctr"/>
                      <a:r>
                        <a:rPr lang="en-US">
                          <a:effectLst/>
                        </a:rPr>
                        <a:t>02-APR-81</a:t>
                      </a:r>
                    </a:p>
                  </a:txBody>
                  <a:tcPr anchor="ctr"/>
                </a:tc>
                <a:tc>
                  <a:txBody>
                    <a:bodyPr/>
                    <a:lstStyle/>
                    <a:p>
                      <a:pPr algn="ctr"/>
                      <a:r>
                        <a:rPr lang="en-US">
                          <a:effectLst/>
                        </a:rPr>
                        <a:t>2975</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r h="588626">
                <a:tc>
                  <a:txBody>
                    <a:bodyPr/>
                    <a:lstStyle/>
                    <a:p>
                      <a:pPr algn="ctr"/>
                      <a:r>
                        <a:rPr lang="en-US" dirty="0">
                          <a:effectLst/>
                        </a:rPr>
                        <a:t>7788</a:t>
                      </a:r>
                    </a:p>
                  </a:txBody>
                  <a:tcPr anchor="ctr"/>
                </a:tc>
                <a:tc>
                  <a:txBody>
                    <a:bodyPr/>
                    <a:lstStyle/>
                    <a:p>
                      <a:pPr algn="ctr"/>
                      <a:r>
                        <a:rPr lang="en-US">
                          <a:effectLst/>
                        </a:rPr>
                        <a:t>SCOTT</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19-APR-87</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dirty="0">
                          <a:effectLst/>
                        </a:rPr>
                        <a:t>7902</a:t>
                      </a:r>
                    </a:p>
                  </a:txBody>
                  <a:tcPr anchor="ctr"/>
                </a:tc>
                <a:tc>
                  <a:txBody>
                    <a:bodyPr/>
                    <a:lstStyle/>
                    <a:p>
                      <a:pPr algn="ctr"/>
                      <a:r>
                        <a:rPr lang="en-US">
                          <a:effectLst/>
                        </a:rPr>
                        <a:t>FORD</a:t>
                      </a:r>
                    </a:p>
                  </a:txBody>
                  <a:tcPr anchor="ctr"/>
                </a:tc>
                <a:tc>
                  <a:txBody>
                    <a:bodyPr/>
                    <a:lstStyle/>
                    <a:p>
                      <a:pPr algn="ctr"/>
                      <a:r>
                        <a:rPr lang="en-US">
                          <a:effectLst/>
                        </a:rPr>
                        <a:t>ANALYST</a:t>
                      </a:r>
                    </a:p>
                  </a:txBody>
                  <a:tcPr anchor="ctr"/>
                </a:tc>
                <a:tc>
                  <a:txBody>
                    <a:bodyPr/>
                    <a:lstStyle/>
                    <a:p>
                      <a:pPr algn="ctr"/>
                      <a:r>
                        <a:rPr lang="en-US">
                          <a:effectLst/>
                        </a:rPr>
                        <a:t>7566</a:t>
                      </a:r>
                    </a:p>
                  </a:txBody>
                  <a:tcPr anchor="ctr"/>
                </a:tc>
                <a:tc>
                  <a:txBody>
                    <a:bodyPr/>
                    <a:lstStyle/>
                    <a:p>
                      <a:pPr algn="ctr"/>
                      <a:r>
                        <a:rPr lang="en-US">
                          <a:effectLst/>
                        </a:rPr>
                        <a:t>03-DEC-81</a:t>
                      </a:r>
                    </a:p>
                  </a:txBody>
                  <a:tcPr anchor="ctr"/>
                </a:tc>
                <a:tc>
                  <a:txBody>
                    <a:bodyPr/>
                    <a:lstStyle/>
                    <a:p>
                      <a:pPr algn="ctr"/>
                      <a:r>
                        <a:rPr lang="en-US">
                          <a:effectLst/>
                        </a:rPr>
                        <a:t>3000</a:t>
                      </a:r>
                    </a:p>
                  </a:txBody>
                  <a:tcPr anchor="ctr"/>
                </a:tc>
                <a:tc>
                  <a:txBody>
                    <a:bodyPr/>
                    <a:lstStyle/>
                    <a:p>
                      <a:pPr algn="ctr"/>
                      <a:r>
                        <a:rPr lang="en-US">
                          <a:effectLst/>
                        </a:rPr>
                        <a:t>–</a:t>
                      </a:r>
                    </a:p>
                  </a:txBody>
                  <a:tcPr anchor="ctr"/>
                </a:tc>
                <a:tc>
                  <a:txBody>
                    <a:bodyPr/>
                    <a:lstStyle/>
                    <a:p>
                      <a:pPr algn="ctr"/>
                      <a:r>
                        <a:rPr lang="en-US">
                          <a:effectLst/>
                        </a:rPr>
                        <a:t>20</a:t>
                      </a:r>
                    </a:p>
                  </a:txBody>
                  <a:tcPr anchor="ctr"/>
                </a:tc>
              </a:tr>
              <a:tr h="588626">
                <a:tc>
                  <a:txBody>
                    <a:bodyPr/>
                    <a:lstStyle/>
                    <a:p>
                      <a:pPr algn="ctr"/>
                      <a:r>
                        <a:rPr lang="en-US" dirty="0">
                          <a:effectLst/>
                        </a:rPr>
                        <a:t>7369</a:t>
                      </a:r>
                    </a:p>
                  </a:txBody>
                  <a:tcPr anchor="ctr"/>
                </a:tc>
                <a:tc>
                  <a:txBody>
                    <a:bodyPr/>
                    <a:lstStyle/>
                    <a:p>
                      <a:pPr algn="ctr"/>
                      <a:r>
                        <a:rPr lang="en-US">
                          <a:effectLst/>
                        </a:rPr>
                        <a:t>SMITH</a:t>
                      </a:r>
                    </a:p>
                  </a:txBody>
                  <a:tcPr anchor="ctr"/>
                </a:tc>
                <a:tc>
                  <a:txBody>
                    <a:bodyPr/>
                    <a:lstStyle/>
                    <a:p>
                      <a:pPr algn="ctr"/>
                      <a:r>
                        <a:rPr lang="en-US">
                          <a:effectLst/>
                        </a:rPr>
                        <a:t>CLERK</a:t>
                      </a:r>
                    </a:p>
                  </a:txBody>
                  <a:tcPr anchor="ctr"/>
                </a:tc>
                <a:tc>
                  <a:txBody>
                    <a:bodyPr/>
                    <a:lstStyle/>
                    <a:p>
                      <a:pPr algn="ctr"/>
                      <a:r>
                        <a:rPr lang="en-US">
                          <a:effectLst/>
                        </a:rPr>
                        <a:t>7902</a:t>
                      </a:r>
                    </a:p>
                  </a:txBody>
                  <a:tcPr anchor="ctr"/>
                </a:tc>
                <a:tc>
                  <a:txBody>
                    <a:bodyPr/>
                    <a:lstStyle/>
                    <a:p>
                      <a:pPr algn="ctr"/>
                      <a:r>
                        <a:rPr lang="en-US">
                          <a:effectLst/>
                        </a:rPr>
                        <a:t>17-DEC-80</a:t>
                      </a:r>
                    </a:p>
                  </a:txBody>
                  <a:tcPr anchor="ctr"/>
                </a:tc>
                <a:tc>
                  <a:txBody>
                    <a:bodyPr/>
                    <a:lstStyle/>
                    <a:p>
                      <a:pPr algn="ctr"/>
                      <a:r>
                        <a:rPr lang="en-US">
                          <a:effectLst/>
                        </a:rPr>
                        <a:t>800</a:t>
                      </a:r>
                    </a:p>
                  </a:txBody>
                  <a:tcPr anchor="ctr"/>
                </a:tc>
                <a:tc>
                  <a:txBody>
                    <a:bodyPr/>
                    <a:lstStyle/>
                    <a:p>
                      <a:pPr algn="ctr"/>
                      <a:r>
                        <a:rPr lang="en-US">
                          <a:effectLst/>
                        </a:rPr>
                        <a:t>–</a:t>
                      </a:r>
                    </a:p>
                  </a:txBody>
                  <a:tcPr anchor="ctr"/>
                </a:tc>
                <a:tc>
                  <a:txBody>
                    <a:bodyPr/>
                    <a:lstStyle/>
                    <a:p>
                      <a:pPr algn="ctr"/>
                      <a:r>
                        <a:rPr lang="en-US" dirty="0">
                          <a:effectLst/>
                        </a:rPr>
                        <a:t>20</a:t>
                      </a:r>
                    </a:p>
                  </a:txBody>
                  <a:tcPr anchor="ctr"/>
                </a:tc>
              </a:tr>
            </a:tbl>
          </a:graphicData>
        </a:graphic>
      </p:graphicFrame>
      <p:sp>
        <p:nvSpPr>
          <p:cNvPr id="4" name="Rectangle 3"/>
          <p:cNvSpPr/>
          <p:nvPr/>
        </p:nvSpPr>
        <p:spPr>
          <a:xfrm>
            <a:off x="2105891" y="1663776"/>
            <a:ext cx="19091563" cy="707886"/>
          </a:xfrm>
          <a:prstGeom prst="rect">
            <a:avLst/>
          </a:prstGeom>
        </p:spPr>
        <p:txBody>
          <a:bodyPr wrap="square">
            <a:spAutoFit/>
          </a:bodyPr>
          <a:lstStyle/>
          <a:p>
            <a:pPr algn="l"/>
            <a:r>
              <a:rPr lang="en-US" sz="4000" b="0" dirty="0">
                <a:latin typeface="Arial" panose="020B0604020202020204" pitchFamily="34" charset="0"/>
                <a:cs typeface="Arial" panose="020B0604020202020204" pitchFamily="34" charset="0"/>
              </a:rPr>
              <a:t>Display records of all employees whose salary is between 1</a:t>
            </a:r>
            <a:r>
              <a:rPr lang="en-US" sz="4000" b="0" dirty="0" smtClean="0">
                <a:latin typeface="Arial" panose="020B0604020202020204" pitchFamily="34" charset="0"/>
                <a:cs typeface="Arial" panose="020B0604020202020204" pitchFamily="34" charset="0"/>
              </a:rPr>
              <a:t>000</a:t>
            </a:r>
            <a:r>
              <a:rPr lang="en-US" sz="4000" b="0" dirty="0">
                <a:latin typeface="Arial" panose="020B0604020202020204" pitchFamily="34" charset="0"/>
                <a:cs typeface="Arial" panose="020B0604020202020204" pitchFamily="34" charset="0"/>
              </a:rPr>
              <a:t>/- to 2500/-</a:t>
            </a:r>
          </a:p>
        </p:txBody>
      </p:sp>
      <p:sp>
        <p:nvSpPr>
          <p:cNvPr id="8" name="TextBox 7"/>
          <p:cNvSpPr txBox="1"/>
          <p:nvPr/>
        </p:nvSpPr>
        <p:spPr>
          <a:xfrm>
            <a:off x="1911927" y="10002640"/>
            <a:ext cx="183434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smtClean="0"/>
              <a:t>SELECT </a:t>
            </a:r>
            <a:r>
              <a:rPr lang="en-US" dirty="0" err="1" smtClean="0"/>
              <a:t>ename</a:t>
            </a:r>
            <a:r>
              <a:rPr lang="en-US" dirty="0" smtClean="0"/>
              <a:t>, </a:t>
            </a:r>
            <a:r>
              <a:rPr lang="en-US" dirty="0" err="1" smtClean="0"/>
              <a:t>sal</a:t>
            </a:r>
            <a:r>
              <a:rPr lang="en-US" dirty="0" smtClean="0"/>
              <a:t>, job, </a:t>
            </a:r>
            <a:r>
              <a:rPr lang="en-US" dirty="0" err="1" smtClean="0"/>
              <a:t>deptno</a:t>
            </a:r>
            <a:r>
              <a:rPr lang="en-US" dirty="0" smtClean="0"/>
              <a:t> FROM </a:t>
            </a:r>
            <a:r>
              <a:rPr lang="en-US" dirty="0" err="1" smtClean="0"/>
              <a:t>emp</a:t>
            </a:r>
            <a:endParaRPr lang="en-US" dirty="0"/>
          </a:p>
          <a:p>
            <a:pPr algn="l"/>
            <a:r>
              <a:rPr lang="en-US" dirty="0" smtClean="0"/>
              <a:t>WHERE SAL BETWEEN 1000 </a:t>
            </a:r>
            <a:r>
              <a:rPr lang="en-US" dirty="0"/>
              <a:t>AND 2500;</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9" name="Table 8"/>
          <p:cNvGraphicFramePr>
            <a:graphicFrameLocks noGrp="1"/>
          </p:cNvGraphicFramePr>
          <p:nvPr>
            <p:extLst>
              <p:ext uri="{D42A27DB-BD31-4B8C-83A1-F6EECF244321}">
                <p14:modId xmlns:p14="http://schemas.microsoft.com/office/powerpoint/2010/main" val="3016307235"/>
              </p:ext>
            </p:extLst>
          </p:nvPr>
        </p:nvGraphicFramePr>
        <p:xfrm>
          <a:off x="6687127" y="3439128"/>
          <a:ext cx="8128000" cy="5297634"/>
        </p:xfrm>
        <a:graphic>
          <a:graphicData uri="http://schemas.openxmlformats.org/drawingml/2006/table">
            <a:tbl>
              <a:tblPr firstRow="1" bandRow="1">
                <a:tableStyleId>{69C7853C-536D-4A76-A0AE-DD22124D55A5}</a:tableStyleId>
              </a:tblPr>
              <a:tblGrid>
                <a:gridCol w="2032000"/>
                <a:gridCol w="2032000"/>
                <a:gridCol w="2032000"/>
                <a:gridCol w="2032000"/>
              </a:tblGrid>
              <a:tr h="588626">
                <a:tc gridSpan="4">
                  <a:txBody>
                    <a:bodyPr/>
                    <a:lstStyle/>
                    <a:p>
                      <a:r>
                        <a:rPr lang="en-US" dirty="0" smtClean="0"/>
                        <a:t>EMPLOYEE TABLE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8626">
                <a:tc>
                  <a:txBody>
                    <a:bodyPr/>
                    <a:lstStyle/>
                    <a:p>
                      <a:r>
                        <a:rPr lang="en-US" dirty="0" smtClean="0"/>
                        <a:t>ENAME</a:t>
                      </a:r>
                      <a:endParaRPr lang="en-US" dirty="0"/>
                    </a:p>
                  </a:txBody>
                  <a:tcPr/>
                </a:tc>
                <a:tc>
                  <a:txBody>
                    <a:bodyPr/>
                    <a:lstStyle/>
                    <a:p>
                      <a:r>
                        <a:rPr lang="en-US" dirty="0" smtClean="0"/>
                        <a:t>JOB</a:t>
                      </a:r>
                      <a:endParaRPr lang="en-US" dirty="0"/>
                    </a:p>
                  </a:txBody>
                  <a:tcPr/>
                </a:tc>
                <a:tc>
                  <a:txBody>
                    <a:bodyPr/>
                    <a:lstStyle/>
                    <a:p>
                      <a:r>
                        <a:rPr lang="en-US" dirty="0" smtClean="0"/>
                        <a:t>SAL</a:t>
                      </a:r>
                      <a:endParaRPr lang="en-US" dirty="0"/>
                    </a:p>
                  </a:txBody>
                  <a:tcPr/>
                </a:tc>
                <a:tc>
                  <a:txBody>
                    <a:bodyPr/>
                    <a:lstStyle/>
                    <a:p>
                      <a:r>
                        <a:rPr lang="en-US" dirty="0" smtClean="0"/>
                        <a:t>DEPT</a:t>
                      </a:r>
                      <a:endParaRPr lang="en-US" dirty="0"/>
                    </a:p>
                  </a:txBody>
                  <a:tcPr/>
                </a:tc>
              </a:tr>
              <a:tr h="588626">
                <a:tc>
                  <a:txBody>
                    <a:bodyPr/>
                    <a:lstStyle/>
                    <a:p>
                      <a:pPr algn="ctr"/>
                      <a:r>
                        <a:rPr lang="en-US">
                          <a:effectLst/>
                        </a:rPr>
                        <a:t>KING</a:t>
                      </a:r>
                    </a:p>
                  </a:txBody>
                  <a:tcPr anchor="ctr"/>
                </a:tc>
                <a:tc>
                  <a:txBody>
                    <a:bodyPr/>
                    <a:lstStyle/>
                    <a:p>
                      <a:pPr algn="ctr"/>
                      <a:r>
                        <a:rPr lang="en-US" dirty="0">
                          <a:effectLst/>
                        </a:rPr>
                        <a:t>PRESIDENT</a:t>
                      </a:r>
                    </a:p>
                  </a:txBody>
                  <a:tcPr anchor="ctr"/>
                </a:tc>
                <a:tc>
                  <a:txBody>
                    <a:bodyPr/>
                    <a:lstStyle/>
                    <a:p>
                      <a:pPr algn="ctr"/>
                      <a:r>
                        <a:rPr lang="en-US">
                          <a:effectLst/>
                        </a:rPr>
                        <a:t>5000</a:t>
                      </a:r>
                    </a:p>
                  </a:txBody>
                  <a:tcPr anchor="ctr"/>
                </a:tc>
                <a:tc>
                  <a:txBody>
                    <a:bodyPr/>
                    <a:lstStyle/>
                    <a:p>
                      <a:pPr algn="ctr"/>
                      <a:r>
                        <a:rPr lang="en-US" dirty="0">
                          <a:effectLst/>
                        </a:rPr>
                        <a:t>10</a:t>
                      </a:r>
                    </a:p>
                  </a:txBody>
                  <a:tcPr anchor="ctr"/>
                </a:tc>
              </a:tr>
              <a:tr h="588626">
                <a:tc>
                  <a:txBody>
                    <a:bodyPr/>
                    <a:lstStyle/>
                    <a:p>
                      <a:pPr algn="ctr"/>
                      <a:r>
                        <a:rPr lang="en-US">
                          <a:effectLst/>
                        </a:rPr>
                        <a:t>BLAKE</a:t>
                      </a:r>
                    </a:p>
                  </a:txBody>
                  <a:tcPr anchor="ctr"/>
                </a:tc>
                <a:tc>
                  <a:txBody>
                    <a:bodyPr/>
                    <a:lstStyle/>
                    <a:p>
                      <a:pPr algn="ctr"/>
                      <a:r>
                        <a:rPr lang="en-US">
                          <a:effectLst/>
                        </a:rPr>
                        <a:t>MANAGER</a:t>
                      </a:r>
                    </a:p>
                  </a:txBody>
                  <a:tcPr anchor="ctr"/>
                </a:tc>
                <a:tc>
                  <a:txBody>
                    <a:bodyPr/>
                    <a:lstStyle/>
                    <a:p>
                      <a:pPr algn="ctr"/>
                      <a:r>
                        <a:rPr lang="en-US">
                          <a:effectLst/>
                        </a:rPr>
                        <a:t>2850</a:t>
                      </a:r>
                    </a:p>
                  </a:txBody>
                  <a:tcPr anchor="ctr"/>
                </a:tc>
                <a:tc>
                  <a:txBody>
                    <a:bodyPr/>
                    <a:lstStyle/>
                    <a:p>
                      <a:pPr algn="ctr"/>
                      <a:r>
                        <a:rPr lang="en-US" dirty="0">
                          <a:effectLst/>
                        </a:rPr>
                        <a:t>30</a:t>
                      </a:r>
                    </a:p>
                  </a:txBody>
                  <a:tcPr anchor="ctr"/>
                </a:tc>
              </a:tr>
              <a:tr h="588626">
                <a:tc>
                  <a:txBody>
                    <a:bodyPr/>
                    <a:lstStyle/>
                    <a:p>
                      <a:pPr algn="ctr"/>
                      <a:r>
                        <a:rPr lang="en-US">
                          <a:effectLst/>
                        </a:rPr>
                        <a:t>CLARK</a:t>
                      </a:r>
                    </a:p>
                  </a:txBody>
                  <a:tcPr anchor="ctr"/>
                </a:tc>
                <a:tc>
                  <a:txBody>
                    <a:bodyPr/>
                    <a:lstStyle/>
                    <a:p>
                      <a:pPr algn="ctr"/>
                      <a:r>
                        <a:rPr lang="en-US">
                          <a:effectLst/>
                        </a:rPr>
                        <a:t>MANAGER</a:t>
                      </a:r>
                    </a:p>
                  </a:txBody>
                  <a:tcPr anchor="ctr"/>
                </a:tc>
                <a:tc>
                  <a:txBody>
                    <a:bodyPr/>
                    <a:lstStyle/>
                    <a:p>
                      <a:pPr algn="ctr"/>
                      <a:r>
                        <a:rPr lang="en-US">
                          <a:effectLst/>
                        </a:rPr>
                        <a:t>2450</a:t>
                      </a:r>
                    </a:p>
                  </a:txBody>
                  <a:tcPr anchor="ctr"/>
                </a:tc>
                <a:tc>
                  <a:txBody>
                    <a:bodyPr/>
                    <a:lstStyle/>
                    <a:p>
                      <a:pPr algn="ctr"/>
                      <a:r>
                        <a:rPr lang="en-US" dirty="0">
                          <a:effectLst/>
                        </a:rPr>
                        <a:t>10</a:t>
                      </a:r>
                    </a:p>
                  </a:txBody>
                  <a:tcPr anchor="ctr"/>
                </a:tc>
              </a:tr>
              <a:tr h="588626">
                <a:tc>
                  <a:txBody>
                    <a:bodyPr/>
                    <a:lstStyle/>
                    <a:p>
                      <a:pPr algn="ctr"/>
                      <a:r>
                        <a:rPr lang="en-US">
                          <a:effectLst/>
                        </a:rPr>
                        <a:t>JONES</a:t>
                      </a:r>
                    </a:p>
                  </a:txBody>
                  <a:tcPr anchor="ctr"/>
                </a:tc>
                <a:tc>
                  <a:txBody>
                    <a:bodyPr/>
                    <a:lstStyle/>
                    <a:p>
                      <a:pPr algn="ctr"/>
                      <a:r>
                        <a:rPr lang="en-US">
                          <a:effectLst/>
                        </a:rPr>
                        <a:t>MANAGER</a:t>
                      </a:r>
                    </a:p>
                  </a:txBody>
                  <a:tcPr anchor="ctr"/>
                </a:tc>
                <a:tc>
                  <a:txBody>
                    <a:bodyPr/>
                    <a:lstStyle/>
                    <a:p>
                      <a:pPr algn="ctr"/>
                      <a:r>
                        <a:rPr lang="en-US">
                          <a:effectLst/>
                        </a:rPr>
                        <a:t>2975</a:t>
                      </a:r>
                    </a:p>
                  </a:txBody>
                  <a:tcPr anchor="ctr"/>
                </a:tc>
                <a:tc>
                  <a:txBody>
                    <a:bodyPr/>
                    <a:lstStyle/>
                    <a:p>
                      <a:pPr algn="ctr"/>
                      <a:r>
                        <a:rPr lang="en-US" dirty="0">
                          <a:effectLst/>
                        </a:rPr>
                        <a:t>20</a:t>
                      </a:r>
                    </a:p>
                  </a:txBody>
                  <a:tcPr anchor="ctr"/>
                </a:tc>
              </a:tr>
              <a:tr h="588626">
                <a:tc>
                  <a:txBody>
                    <a:bodyPr/>
                    <a:lstStyle/>
                    <a:p>
                      <a:pPr algn="ctr"/>
                      <a:r>
                        <a:rPr lang="en-US">
                          <a:effectLst/>
                        </a:rPr>
                        <a:t>SCOTT</a:t>
                      </a:r>
                    </a:p>
                  </a:txBody>
                  <a:tcPr anchor="ctr"/>
                </a:tc>
                <a:tc>
                  <a:txBody>
                    <a:bodyPr/>
                    <a:lstStyle/>
                    <a:p>
                      <a:pPr algn="ctr"/>
                      <a:r>
                        <a:rPr lang="en-US">
                          <a:effectLst/>
                        </a:rPr>
                        <a:t>ANALYST</a:t>
                      </a:r>
                    </a:p>
                  </a:txBody>
                  <a:tcPr anchor="ctr"/>
                </a:tc>
                <a:tc>
                  <a:txBody>
                    <a:bodyPr/>
                    <a:lstStyle/>
                    <a:p>
                      <a:pPr algn="ctr"/>
                      <a:r>
                        <a:rPr lang="en-US">
                          <a:effectLst/>
                        </a:rPr>
                        <a:t>3000</a:t>
                      </a:r>
                    </a:p>
                  </a:txBody>
                  <a:tcPr anchor="ctr"/>
                </a:tc>
                <a:tc>
                  <a:txBody>
                    <a:bodyPr/>
                    <a:lstStyle/>
                    <a:p>
                      <a:pPr algn="ctr"/>
                      <a:r>
                        <a:rPr lang="en-US">
                          <a:effectLst/>
                        </a:rPr>
                        <a:t>20</a:t>
                      </a:r>
                    </a:p>
                  </a:txBody>
                  <a:tcPr anchor="ctr"/>
                </a:tc>
              </a:tr>
              <a:tr h="588626">
                <a:tc>
                  <a:txBody>
                    <a:bodyPr/>
                    <a:lstStyle/>
                    <a:p>
                      <a:pPr algn="ctr"/>
                      <a:r>
                        <a:rPr lang="en-US">
                          <a:effectLst/>
                        </a:rPr>
                        <a:t>FORD</a:t>
                      </a:r>
                    </a:p>
                  </a:txBody>
                  <a:tcPr anchor="ctr"/>
                </a:tc>
                <a:tc>
                  <a:txBody>
                    <a:bodyPr/>
                    <a:lstStyle/>
                    <a:p>
                      <a:pPr algn="ctr"/>
                      <a:r>
                        <a:rPr lang="en-US">
                          <a:effectLst/>
                        </a:rPr>
                        <a:t>ANALYST</a:t>
                      </a:r>
                    </a:p>
                  </a:txBody>
                  <a:tcPr anchor="ctr"/>
                </a:tc>
                <a:tc>
                  <a:txBody>
                    <a:bodyPr/>
                    <a:lstStyle/>
                    <a:p>
                      <a:pPr algn="ctr"/>
                      <a:r>
                        <a:rPr lang="en-US">
                          <a:effectLst/>
                        </a:rPr>
                        <a:t>3000</a:t>
                      </a:r>
                    </a:p>
                  </a:txBody>
                  <a:tcPr anchor="ctr"/>
                </a:tc>
                <a:tc>
                  <a:txBody>
                    <a:bodyPr/>
                    <a:lstStyle/>
                    <a:p>
                      <a:pPr algn="ctr"/>
                      <a:r>
                        <a:rPr lang="en-US">
                          <a:effectLst/>
                        </a:rPr>
                        <a:t>20</a:t>
                      </a:r>
                    </a:p>
                  </a:txBody>
                  <a:tcPr anchor="ctr"/>
                </a:tc>
              </a:tr>
              <a:tr h="588626">
                <a:tc>
                  <a:txBody>
                    <a:bodyPr/>
                    <a:lstStyle/>
                    <a:p>
                      <a:pPr algn="ctr"/>
                      <a:r>
                        <a:rPr lang="en-US">
                          <a:effectLst/>
                        </a:rPr>
                        <a:t>SMITH</a:t>
                      </a:r>
                    </a:p>
                  </a:txBody>
                  <a:tcPr anchor="ctr"/>
                </a:tc>
                <a:tc>
                  <a:txBody>
                    <a:bodyPr/>
                    <a:lstStyle/>
                    <a:p>
                      <a:pPr algn="ctr"/>
                      <a:r>
                        <a:rPr lang="en-US">
                          <a:effectLst/>
                        </a:rPr>
                        <a:t>CLERK</a:t>
                      </a:r>
                    </a:p>
                  </a:txBody>
                  <a:tcPr anchor="ctr"/>
                </a:tc>
                <a:tc>
                  <a:txBody>
                    <a:bodyPr/>
                    <a:lstStyle/>
                    <a:p>
                      <a:pPr algn="ctr"/>
                      <a:r>
                        <a:rPr lang="en-US">
                          <a:effectLst/>
                        </a:rPr>
                        <a:t>800</a:t>
                      </a:r>
                    </a:p>
                  </a:txBody>
                  <a:tcPr anchor="ctr"/>
                </a:tc>
                <a:tc>
                  <a:txBody>
                    <a:bodyPr/>
                    <a:lstStyle/>
                    <a:p>
                      <a:pPr algn="ctr"/>
                      <a:r>
                        <a:rPr lang="en-US" dirty="0">
                          <a:effectLst/>
                        </a:rPr>
                        <a:t>20</a:t>
                      </a:r>
                    </a:p>
                  </a:txBody>
                  <a:tcPr anchor="ctr"/>
                </a:tc>
              </a:tr>
            </a:tbl>
          </a:graphicData>
        </a:graphic>
      </p:graphicFrame>
    </p:spTree>
    <p:extLst>
      <p:ext uri="{BB962C8B-B14F-4D97-AF65-F5344CB8AC3E}">
        <p14:creationId xmlns:p14="http://schemas.microsoft.com/office/powerpoint/2010/main" val="471847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6"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78182" y="1805366"/>
            <a:ext cx="19507200" cy="4401205"/>
          </a:xfrm>
          <a:prstGeom prst="rect">
            <a:avLst/>
          </a:prstGeom>
        </p:spPr>
        <p:txBody>
          <a:bodyPr wrap="square">
            <a:spAutoFit/>
          </a:bodyPr>
          <a:lstStyle/>
          <a:p>
            <a:pPr algn="l"/>
            <a:r>
              <a:rPr lang="en-US" sz="4000" b="0" dirty="0">
                <a:latin typeface="Arial" panose="020B0604020202020204" pitchFamily="34" charset="0"/>
                <a:cs typeface="Arial" panose="020B0604020202020204" pitchFamily="34" charset="0"/>
              </a:rPr>
              <a:t>Sometimes the user may be interested in</a:t>
            </a:r>
            <a:r>
              <a:rPr lang="en-US" sz="4000" i="1" dirty="0">
                <a:latin typeface="Arial" panose="020B0604020202020204" pitchFamily="34" charset="0"/>
                <a:cs typeface="Arial" panose="020B0604020202020204" pitchFamily="34" charset="0"/>
              </a:rPr>
              <a:t> arranging the data in the table in some increasing or decreasing order of </a:t>
            </a:r>
            <a:r>
              <a:rPr lang="en-US" sz="4000" i="1" dirty="0" smtClean="0">
                <a:latin typeface="Arial" panose="020B0604020202020204" pitchFamily="34" charset="0"/>
                <a:cs typeface="Arial" panose="020B0604020202020204" pitchFamily="34" charset="0"/>
              </a:rPr>
              <a:t>values.</a:t>
            </a:r>
          </a:p>
          <a:p>
            <a:pPr algn="l"/>
            <a:endParaRPr lang="en-US" sz="4000" b="0" dirty="0">
              <a:latin typeface="Arial" panose="020B0604020202020204" pitchFamily="34" charset="0"/>
              <a:cs typeface="Arial" panose="020B0604020202020204" pitchFamily="34" charset="0"/>
            </a:endParaRPr>
          </a:p>
          <a:p>
            <a:pPr algn="l"/>
            <a:r>
              <a:rPr lang="en-US" sz="4000" dirty="0">
                <a:latin typeface="Arial" panose="020B0604020202020204" pitchFamily="34" charset="0"/>
                <a:cs typeface="Arial" panose="020B0604020202020204" pitchFamily="34" charset="0"/>
              </a:rPr>
              <a:t>Example</a:t>
            </a:r>
            <a:r>
              <a:rPr lang="en-US" sz="4000" b="0" dirty="0">
                <a:latin typeface="Arial" panose="020B0604020202020204" pitchFamily="34" charset="0"/>
                <a:cs typeface="Arial" panose="020B0604020202020204" pitchFamily="34" charset="0"/>
              </a:rPr>
              <a:t>: </a:t>
            </a:r>
            <a:r>
              <a:rPr lang="en-US" sz="4000" b="0" dirty="0" smtClean="0">
                <a:latin typeface="Arial" panose="020B0604020202020204" pitchFamily="34" charset="0"/>
                <a:cs typeface="Arial" panose="020B0604020202020204" pitchFamily="34" charset="0"/>
              </a:rPr>
              <a:t>Name of the Students in attendance is arranged in ascending order.</a:t>
            </a:r>
            <a:endParaRPr lang="en-US" sz="4000" b="0" dirty="0">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000" b="0" dirty="0" smtClean="0">
              <a:solidFill>
                <a:schemeClr val="tx1"/>
              </a:solidFill>
              <a:latin typeface="Arial" panose="020B0604020202020204" pitchFamily="34" charset="0"/>
              <a:cs typeface="Arial" panose="020B0604020202020204" pitchFamily="34" charset="0"/>
            </a:endParaRPr>
          </a:p>
          <a:p>
            <a:pPr algn="l" defTabSz="914400" eaLnBrk="0" fontAlgn="base">
              <a:spcBef>
                <a:spcPct val="0"/>
              </a:spcBef>
              <a:spcAft>
                <a:spcPct val="0"/>
              </a:spcAft>
            </a:pPr>
            <a:endParaRPr lang="en-US" altLang="en-US" sz="4000" u="sng"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altLang="en-US" sz="4000" b="0" dirty="0">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541819" y="5907357"/>
            <a:ext cx="11804072" cy="4622098"/>
          </a:xfrm>
          <a:prstGeom prst="rect">
            <a:avLst/>
          </a:prstGeom>
        </p:spPr>
      </p:pic>
    </p:spTree>
    <p:extLst>
      <p:ext uri="{BB962C8B-B14F-4D97-AF65-F5344CB8AC3E}">
        <p14:creationId xmlns:p14="http://schemas.microsoft.com/office/powerpoint/2010/main" val="770750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Why &amp; What is the need?"/>
          <p:cNvSpPr/>
          <p:nvPr/>
        </p:nvSpPr>
        <p:spPr>
          <a:xfrm>
            <a:off x="15029366" y="12773045"/>
            <a:ext cx="8935720" cy="716833"/>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Conditional Clauses</a:t>
            </a:r>
            <a:endParaRPr dirty="0"/>
          </a:p>
        </p:txBody>
      </p:sp>
      <p:sp>
        <p:nvSpPr>
          <p:cNvPr id="3" name="Rectangle 2"/>
          <p:cNvSpPr/>
          <p:nvPr/>
        </p:nvSpPr>
        <p:spPr>
          <a:xfrm>
            <a:off x="2078182" y="1805366"/>
            <a:ext cx="19507200" cy="9510296"/>
          </a:xfrm>
          <a:prstGeom prst="rect">
            <a:avLst/>
          </a:prstGeom>
        </p:spPr>
        <p:txBody>
          <a:bodyPr wrap="square">
            <a:spAutoFit/>
          </a:bodyPr>
          <a:lstStyle/>
          <a:p>
            <a:pPr algn="l" defTabSz="914400" eaLnBrk="0" fontAlgn="base">
              <a:spcBef>
                <a:spcPct val="0"/>
              </a:spcBef>
              <a:spcAft>
                <a:spcPct val="0"/>
              </a:spcAft>
            </a:pPr>
            <a:r>
              <a:rPr lang="en-US" altLang="en-US" sz="4000" b="0" dirty="0">
                <a:solidFill>
                  <a:schemeClr val="tx1"/>
                </a:solidFill>
                <a:latin typeface="Arial" panose="020B0604020202020204" pitchFamily="34" charset="0"/>
                <a:cs typeface="Arial" panose="020B0604020202020204" pitchFamily="34" charset="0"/>
              </a:rPr>
              <a:t>The order by clause is used to </a:t>
            </a:r>
            <a:r>
              <a:rPr lang="en-US" altLang="en-US" sz="4000" i="1" dirty="0">
                <a:solidFill>
                  <a:schemeClr val="tx1"/>
                </a:solidFill>
                <a:latin typeface="Arial" panose="020B0604020202020204" pitchFamily="34" charset="0"/>
                <a:cs typeface="Arial" panose="020B0604020202020204" pitchFamily="34" charset="0"/>
              </a:rPr>
              <a:t>arrange the fetched data from the database table in ascending or descending order</a:t>
            </a:r>
            <a:r>
              <a:rPr lang="en-US" altLang="en-US" sz="4000" b="0" dirty="0">
                <a:solidFill>
                  <a:schemeClr val="tx1"/>
                </a:solidFill>
                <a:latin typeface="Arial" panose="020B0604020202020204" pitchFamily="34" charset="0"/>
                <a:cs typeface="Arial" panose="020B0604020202020204" pitchFamily="34" charset="0"/>
              </a:rPr>
              <a:t> of data values based on one or more columns </a:t>
            </a:r>
          </a:p>
          <a:p>
            <a:pPr lvl="0" algn="l" defTabSz="914400" eaLnBrk="0" fontAlgn="base">
              <a:spcBef>
                <a:spcPct val="0"/>
              </a:spcBef>
              <a:spcAft>
                <a:spcPct val="0"/>
              </a:spcAft>
            </a:pPr>
            <a:endParaRPr lang="en-US" altLang="en-US" sz="4400" b="0"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altLang="en-US" sz="4400" u="sng" dirty="0">
                <a:solidFill>
                  <a:schemeClr val="tx1"/>
                </a:solidFill>
                <a:latin typeface="Arial" panose="020B0604020202020204" pitchFamily="34" charset="0"/>
                <a:cs typeface="Arial" panose="020B0604020202020204" pitchFamily="34" charset="0"/>
              </a:rPr>
              <a:t>General Syntax for </a:t>
            </a:r>
            <a:r>
              <a:rPr lang="en-US" altLang="en-US" sz="4400" u="sng" dirty="0" err="1">
                <a:solidFill>
                  <a:schemeClr val="tx1"/>
                </a:solidFill>
                <a:latin typeface="Arial" panose="020B0604020202020204" pitchFamily="34" charset="0"/>
                <a:cs typeface="Arial" panose="020B0604020202020204" pitchFamily="34" charset="0"/>
              </a:rPr>
              <a:t>ORDRBYclause</a:t>
            </a:r>
            <a:r>
              <a:rPr lang="en-US" altLang="en-US" sz="4400" u="sng" dirty="0">
                <a:solidFill>
                  <a:schemeClr val="tx1"/>
                </a:solidFill>
                <a:latin typeface="Arial" panose="020B0604020202020204" pitchFamily="34" charset="0"/>
                <a:cs typeface="Arial" panose="020B0604020202020204" pitchFamily="34" charset="0"/>
              </a:rPr>
              <a:t>: </a:t>
            </a:r>
            <a:endParaRPr lang="en-US" altLang="en-US" sz="4400" u="sng" dirty="0" smtClean="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endParaRPr lang="en-US" sz="4400" b="0" u="sng" dirty="0">
              <a:solidFill>
                <a:schemeClr val="tx1"/>
              </a:solidFill>
              <a:latin typeface="Arial" panose="020B0604020202020204" pitchFamily="34" charset="0"/>
              <a:cs typeface="Arial" panose="020B0604020202020204" pitchFamily="34" charset="0"/>
            </a:endParaRPr>
          </a:p>
          <a:p>
            <a:pPr lvl="0" algn="l" defTabSz="914400" eaLnBrk="0" fontAlgn="base">
              <a:spcBef>
                <a:spcPct val="0"/>
              </a:spcBef>
              <a:spcAft>
                <a:spcPct val="0"/>
              </a:spcAft>
            </a:pPr>
            <a:r>
              <a:rPr lang="en-US" sz="4000" b="0" dirty="0" smtClean="0">
                <a:latin typeface="Arial" panose="020B0604020202020204" pitchFamily="34" charset="0"/>
                <a:cs typeface="Arial" panose="020B0604020202020204" pitchFamily="34" charset="0"/>
              </a:rPr>
              <a:t>SELECT </a:t>
            </a:r>
            <a:r>
              <a:rPr lang="en-US" sz="4000" b="0" dirty="0">
                <a:latin typeface="Arial" panose="020B0604020202020204" pitchFamily="34" charset="0"/>
                <a:cs typeface="Arial" panose="020B0604020202020204" pitchFamily="34" charset="0"/>
              </a:rPr>
              <a:t>column1, column2, ...</a:t>
            </a:r>
          </a:p>
          <a:p>
            <a:pPr algn="l"/>
            <a:r>
              <a:rPr lang="en-US" sz="4000" b="0" dirty="0">
                <a:latin typeface="Arial" panose="020B0604020202020204" pitchFamily="34" charset="0"/>
                <a:cs typeface="Arial" panose="020B0604020202020204" pitchFamily="34" charset="0"/>
              </a:rPr>
              <a:t>FROM </a:t>
            </a:r>
            <a:r>
              <a:rPr lang="en-US" sz="4000" b="0" dirty="0" err="1">
                <a:latin typeface="Arial" panose="020B0604020202020204" pitchFamily="34" charset="0"/>
                <a:cs typeface="Arial" panose="020B0604020202020204" pitchFamily="34" charset="0"/>
              </a:rPr>
              <a:t>table_name</a:t>
            </a:r>
            <a:endParaRPr lang="en-US" sz="4000" b="0" dirty="0">
              <a:latin typeface="Arial" panose="020B0604020202020204" pitchFamily="34" charset="0"/>
              <a:cs typeface="Arial" panose="020B0604020202020204" pitchFamily="34" charset="0"/>
            </a:endParaRPr>
          </a:p>
          <a:p>
            <a:pPr algn="l"/>
            <a:r>
              <a:rPr lang="en-US" sz="4000" b="0" dirty="0">
                <a:latin typeface="Arial" panose="020B0604020202020204" pitchFamily="34" charset="0"/>
                <a:cs typeface="Arial" panose="020B0604020202020204" pitchFamily="34" charset="0"/>
              </a:rPr>
              <a:t>ORDER BY column1, column2, ... ASC|DESC</a:t>
            </a:r>
            <a:r>
              <a:rPr lang="en-US" sz="4000" b="0" dirty="0" smtClean="0">
                <a:latin typeface="Arial" panose="020B0604020202020204" pitchFamily="34" charset="0"/>
                <a:cs typeface="Arial" panose="020B0604020202020204" pitchFamily="34" charset="0"/>
              </a:rPr>
              <a:t>;</a:t>
            </a:r>
          </a:p>
          <a:p>
            <a:pPr algn="l"/>
            <a:endParaRPr lang="en-US" sz="4000" b="0" dirty="0">
              <a:latin typeface="Arial" panose="020B0604020202020204" pitchFamily="34" charset="0"/>
              <a:cs typeface="Arial" panose="020B0604020202020204" pitchFamily="34" charset="0"/>
            </a:endParaRPr>
          </a:p>
          <a:p>
            <a:pPr algn="l"/>
            <a:r>
              <a:rPr lang="en-US" sz="4000" dirty="0">
                <a:latin typeface="Arial" panose="020B0604020202020204" pitchFamily="34" charset="0"/>
                <a:cs typeface="Arial" panose="020B0604020202020204" pitchFamily="34" charset="0"/>
              </a:rPr>
              <a:t>ASC: Displays data based on increasing order of values in the </a:t>
            </a:r>
            <a:r>
              <a:rPr lang="en-US" sz="4000" dirty="0" smtClean="0">
                <a:latin typeface="Arial" panose="020B0604020202020204" pitchFamily="34" charset="0"/>
                <a:cs typeface="Arial" panose="020B0604020202020204" pitchFamily="34" charset="0"/>
              </a:rPr>
              <a:t>column</a:t>
            </a:r>
          </a:p>
          <a:p>
            <a:pPr algn="l"/>
            <a:endParaRPr lang="en-US" sz="4000" dirty="0">
              <a:latin typeface="Arial" panose="020B0604020202020204" pitchFamily="34" charset="0"/>
              <a:cs typeface="Arial" panose="020B0604020202020204" pitchFamily="34" charset="0"/>
            </a:endParaRPr>
          </a:p>
          <a:p>
            <a:pPr algn="l"/>
            <a:r>
              <a:rPr lang="en-US" sz="4000" dirty="0">
                <a:latin typeface="Arial" panose="020B0604020202020204" pitchFamily="34" charset="0"/>
                <a:cs typeface="Arial" panose="020B0604020202020204" pitchFamily="34" charset="0"/>
              </a:rPr>
              <a:t>DESC: Displays data based on decreasing order of values in the </a:t>
            </a:r>
            <a:r>
              <a:rPr lang="en-US" sz="4000" dirty="0" smtClean="0">
                <a:latin typeface="Arial" panose="020B0604020202020204" pitchFamily="34" charset="0"/>
                <a:cs typeface="Arial" panose="020B0604020202020204" pitchFamily="34" charset="0"/>
              </a:rPr>
              <a:t>column</a:t>
            </a:r>
          </a:p>
          <a:p>
            <a:pPr algn="l"/>
            <a:endParaRPr lang="en-US" altLang="en-US" sz="4000" dirty="0">
              <a:solidFill>
                <a:schemeClr val="tx1"/>
              </a:solidFill>
              <a:latin typeface="Arial" panose="020B0604020202020204" pitchFamily="34" charset="0"/>
              <a:cs typeface="Arial" panose="020B0604020202020204" pitchFamily="34" charset="0"/>
            </a:endParaRPr>
          </a:p>
          <a:p>
            <a:pPr algn="l"/>
            <a:endParaRPr lang="en-US" sz="4000" dirty="0">
              <a:solidFill>
                <a:schemeClr val="accent5">
                  <a:lumMod val="75000"/>
                </a:schemeClr>
              </a:solidFill>
              <a:latin typeface="Arial" panose="020B0604020202020204" pitchFamily="34" charset="0"/>
              <a:cs typeface="Arial" panose="020B0604020202020204" pitchFamily="34" charset="0"/>
            </a:endParaRPr>
          </a:p>
          <a:p>
            <a:pPr algn="l"/>
            <a:endParaRPr lang="en-US" altLang="en-US" sz="4000" dirty="0">
              <a:solidFill>
                <a:schemeClr val="tx1"/>
              </a:solidFill>
              <a:latin typeface="Arial" panose="020B0604020202020204" pitchFamily="34" charset="0"/>
              <a:cs typeface="Arial" panose="020B0604020202020204" pitchFamily="34" charset="0"/>
            </a:endParaRPr>
          </a:p>
        </p:txBody>
      </p:sp>
      <p:sp>
        <p:nvSpPr>
          <p:cNvPr id="5" name="Why programming?"/>
          <p:cNvSpPr txBox="1"/>
          <p:nvPr/>
        </p:nvSpPr>
        <p:spPr>
          <a:xfrm>
            <a:off x="8897976" y="336898"/>
            <a:ext cx="15196345"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r>
              <a:rPr lang="en-US" dirty="0" smtClean="0">
                <a:solidFill>
                  <a:srgbClr val="002060"/>
                </a:solidFill>
                <a:latin typeface="Arial" panose="020B0604020202020204" pitchFamily="34" charset="0"/>
                <a:cs typeface="Arial" panose="020B0604020202020204" pitchFamily="34" charset="0"/>
              </a:rPr>
              <a:t>ORDERBY Clause</a:t>
            </a:r>
            <a:endParaRP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584273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5" ma:contentTypeDescription="Create a new document." ma:contentTypeScope="" ma:versionID="036e6fad683264d45053416690d9273d">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833a08da67a52d7929de3d96412862eb"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B498D0-B31B-41AE-BD72-E9C0F48E6880}"/>
</file>

<file path=customXml/itemProps2.xml><?xml version="1.0" encoding="utf-8"?>
<ds:datastoreItem xmlns:ds="http://schemas.openxmlformats.org/officeDocument/2006/customXml" ds:itemID="{1195437A-05B2-4759-BD98-6B52CEE06EF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3520366-d6e0-41a1-9306-ab244ee3243a"/>
    <ds:schemaRef ds:uri="cd700b74-4753-4cc1-b098-967ca100b6aa"/>
    <ds:schemaRef ds:uri="http://www.w3.org/XML/1998/namespace"/>
  </ds:schemaRefs>
</ds:datastoreItem>
</file>

<file path=customXml/itemProps3.xml><?xml version="1.0" encoding="utf-8"?>
<ds:datastoreItem xmlns:ds="http://schemas.openxmlformats.org/officeDocument/2006/customXml" ds:itemID="{F91AEB15-3EA2-46E2-8C3A-3D779636BE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465</TotalTime>
  <Words>2922</Words>
  <Application>Microsoft Office PowerPoint</Application>
  <PresentationFormat>Custom</PresentationFormat>
  <Paragraphs>1653</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Helvetica Neue</vt:lpstr>
      <vt:lpstr>Helvetica Neue Light</vt:lpstr>
      <vt:lpstr>Helvetica Neue Medium</vt:lpstr>
      <vt:lpstr>Myriad Pro</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sharmila</cp:lastModifiedBy>
  <cp:revision>42</cp:revision>
  <dcterms:modified xsi:type="dcterms:W3CDTF">2022-02-23T09:34:44Z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y fmtid="{D5CDD505-2E9C-101B-9397-08002B2CF9AE}" pid="3" name="MediaServiceImageTags">
    <vt:lpwstr/>
  </property>
</Properties>
</file>