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handoutMasterIdLst>
    <p:handoutMasterId r:id="rId17"/>
  </p:handoutMasterIdLst>
  <p:sldIdLst>
    <p:sldId id="256" r:id="rId5"/>
    <p:sldId id="265" r:id="rId6"/>
    <p:sldId id="266" r:id="rId7"/>
    <p:sldId id="267" r:id="rId8"/>
    <p:sldId id="268" r:id="rId9"/>
    <p:sldId id="271" r:id="rId10"/>
    <p:sldId id="269" r:id="rId11"/>
    <p:sldId id="272" r:id="rId12"/>
    <p:sldId id="270" r:id="rId13"/>
    <p:sldId id="273" r:id="rId14"/>
    <p:sldId id="274"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6C0A9-32C5-4E0F-83BA-D4654094EC40}" v="2" dt="2022-02-01T07:18:51.429"/>
    <p1510:client id="{AF503B24-2ADC-4348-9DA7-7415A7705BA8}" v="18" dt="2022-02-01T06:16:31.4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222" y="48"/>
      </p:cViewPr>
      <p:guideLst>
        <p:guide orient="horz" pos="4320"/>
        <p:guide pos="7680"/>
      </p:guideLst>
    </p:cSldViewPr>
  </p:slideViewPr>
  <p:notesTextViewPr>
    <p:cViewPr>
      <p:scale>
        <a:sx n="100" d="100"/>
        <a:sy n="100" d="100"/>
      </p:scale>
      <p:origin x="0" y="0"/>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3DF32F-C001-4487-9D56-112AA38C5ED8}" type="datetimeFigureOut">
              <a:rPr lang="en-US" smtClean="0"/>
              <a:t>7/6/2022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DBMS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7E1ED5-7807-4B15-9900-650C7A48D027}" type="slidenum">
              <a:rPr lang="en-US" smtClean="0"/>
              <a:t>‹#›</a:t>
            </a:fld>
            <a:endParaRPr lang="en-US"/>
          </a:p>
        </p:txBody>
      </p:sp>
    </p:spTree>
    <p:extLst>
      <p:ext uri="{BB962C8B-B14F-4D97-AF65-F5344CB8AC3E}">
        <p14:creationId xmlns:p14="http://schemas.microsoft.com/office/powerpoint/2010/main" val="15801444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25799444"/>
      </p:ext>
    </p:extLst>
  </p:cSld>
  <p:clrMap bg1="lt1" tx1="dk1" bg2="lt2" tx2="dk2" accent1="accent1" accent2="accent2" accent3="accent3" accent4="accent4" accent5="accent5" accent6="accent6" hlink="hlink" folHlink="folHlink"/>
  <p:hf hd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Examples : Images, Text, videos etc.</a:t>
            </a:r>
          </a:p>
          <a:p>
            <a:endParaRPr lang="en-US" dirty="0"/>
          </a:p>
        </p:txBody>
      </p:sp>
    </p:spTree>
    <p:extLst>
      <p:ext uri="{BB962C8B-B14F-4D97-AF65-F5344CB8AC3E}">
        <p14:creationId xmlns:p14="http://schemas.microsoft.com/office/powerpoint/2010/main" val="33883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Examples</a:t>
            </a:r>
            <a:r>
              <a:rPr lang="en-US" baseline="0" dirty="0" smtClean="0"/>
              <a:t> : Name , Age, Phone Number of a student individually is a data. How o you fin that this phone number is </a:t>
            </a:r>
            <a:r>
              <a:rPr lang="en-US" baseline="0" dirty="0" err="1" smtClean="0"/>
              <a:t>orresponing</a:t>
            </a:r>
            <a:r>
              <a:rPr lang="en-US" baseline="0" dirty="0" smtClean="0"/>
              <a:t> to the </a:t>
            </a:r>
            <a:r>
              <a:rPr lang="en-US" baseline="0" dirty="0" err="1" smtClean="0"/>
              <a:t>partiular</a:t>
            </a:r>
            <a:r>
              <a:rPr lang="en-US" baseline="0" dirty="0" smtClean="0"/>
              <a:t> </a:t>
            </a:r>
            <a:r>
              <a:rPr lang="en-US" baseline="0" dirty="0" err="1" smtClean="0"/>
              <a:t>stuent</a:t>
            </a:r>
            <a:r>
              <a:rPr lang="en-US" baseline="0" dirty="0" smtClean="0"/>
              <a:t>. So we have to </a:t>
            </a:r>
            <a:r>
              <a:rPr lang="en-US" baseline="0" dirty="0" err="1" smtClean="0"/>
              <a:t>organise</a:t>
            </a:r>
            <a:r>
              <a:rPr lang="en-US" baseline="0" dirty="0" smtClean="0"/>
              <a:t> the </a:t>
            </a:r>
            <a:r>
              <a:rPr lang="en-US" baseline="0" dirty="0" err="1" smtClean="0"/>
              <a:t>ata</a:t>
            </a:r>
            <a:r>
              <a:rPr lang="en-US" baseline="0" dirty="0" smtClean="0"/>
              <a:t> in </a:t>
            </a:r>
            <a:r>
              <a:rPr lang="en-US" baseline="0" dirty="0" err="1" smtClean="0"/>
              <a:t>suh</a:t>
            </a:r>
            <a:r>
              <a:rPr lang="en-US" baseline="0" smtClean="0"/>
              <a:t> a way </a:t>
            </a:r>
            <a:endParaRPr lang="en-US" dirty="0"/>
          </a:p>
        </p:txBody>
      </p:sp>
    </p:spTree>
    <p:extLst>
      <p:ext uri="{BB962C8B-B14F-4D97-AF65-F5344CB8AC3E}">
        <p14:creationId xmlns:p14="http://schemas.microsoft.com/office/powerpoint/2010/main" val="89410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dirty="0" smtClean="0">
                <a:effectLst/>
                <a:latin typeface="Helvetica Neue"/>
                <a:ea typeface="Helvetica Neue"/>
                <a:cs typeface="Helvetica Neue"/>
                <a:sym typeface="Helvetica Neue"/>
              </a:rPr>
              <a:t>To determine whether fetch was successful or not. This can be done by using FOUND or NOT FOUND attributes because if fetch command fails to retrieve any row from cursor then it sets found as false and not found as true.</a:t>
            </a:r>
          </a:p>
          <a:p>
            <a:r>
              <a:rPr lang="en-US" sz="2200" b="0" i="0" dirty="0" smtClean="0">
                <a:effectLst/>
                <a:latin typeface="Helvetica Neue"/>
                <a:ea typeface="Helvetica Neue"/>
                <a:cs typeface="Helvetica Neue"/>
                <a:sym typeface="Helvetica Neue"/>
              </a:rPr>
              <a:t>For processing the data held in the memory variables we need a loop(We will come to this in a short while).</a:t>
            </a:r>
          </a:p>
          <a:p>
            <a:r>
              <a:rPr lang="en-US" sz="2200" b="0" i="0" dirty="0" smtClean="0">
                <a:effectLst/>
                <a:latin typeface="Helvetica Neue"/>
                <a:ea typeface="Helvetica Neue"/>
                <a:cs typeface="Helvetica Neue"/>
                <a:sym typeface="Helvetica Neue"/>
              </a:rPr>
              <a:t>Use the Exit statement to exit from the loop after the processing is complete.</a:t>
            </a:r>
          </a:p>
          <a:p>
            <a:endParaRPr lang="en-US" dirty="0"/>
          </a:p>
        </p:txBody>
      </p:sp>
    </p:spTree>
    <p:extLst>
      <p:ext uri="{BB962C8B-B14F-4D97-AF65-F5344CB8AC3E}">
        <p14:creationId xmlns:p14="http://schemas.microsoft.com/office/powerpoint/2010/main" val="153009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
        <p:nvSpPr>
          <p:cNvPr id="6" name="Course title"/>
          <p:cNvSpPr/>
          <p:nvPr userDrawn="1"/>
        </p:nvSpPr>
        <p:spPr>
          <a:xfrm>
            <a:off x="380999" y="12773045"/>
            <a:ext cx="8935720" cy="716834"/>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DBMS</a:t>
            </a:r>
            <a:endParaRPr dirty="0"/>
          </a:p>
        </p:txBody>
      </p:sp>
      <p:sp>
        <p:nvSpPr>
          <p:cNvPr id="7" name="Course title"/>
          <p:cNvSpPr/>
          <p:nvPr userDrawn="1"/>
        </p:nvSpPr>
        <p:spPr>
          <a:xfrm>
            <a:off x="15649785" y="12597201"/>
            <a:ext cx="8935720" cy="716834"/>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r>
              <a:rPr lang="en-US" dirty="0" smtClean="0"/>
              <a:t>Cursors</a:t>
            </a:r>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hf sldNum="0" hdr="0" dt="0"/>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2195045"/>
            <a:ext cx="102657"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endParaRPr lang="en-US"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466469" y="5874633"/>
            <a:ext cx="2368570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7200" dirty="0" smtClean="0"/>
              <a:t>D</a:t>
            </a:r>
            <a:r>
              <a:rPr lang="en-IN" sz="7200" dirty="0" err="1" smtClean="0"/>
              <a:t>atabase</a:t>
            </a:r>
            <a:r>
              <a:rPr lang="en-IN" sz="7200" dirty="0" smtClean="0"/>
              <a:t> </a:t>
            </a:r>
            <a:r>
              <a:rPr lang="en-IN" sz="7200" dirty="0" smtClean="0">
                <a:latin typeface="Arial" pitchFamily="34" charset="0"/>
                <a:cs typeface="Arial" pitchFamily="34" charset="0"/>
              </a:rPr>
              <a:t>Management</a:t>
            </a:r>
            <a:r>
              <a:rPr lang="en-IN" sz="7200" dirty="0" smtClean="0"/>
              <a:t> System</a:t>
            </a:r>
            <a:endParaRPr lang="en-IN" sz="7200" dirty="0"/>
          </a:p>
        </p:txBody>
      </p:sp>
      <p:sp>
        <p:nvSpPr>
          <p:cNvPr id="6" name="by…"/>
          <p:cNvSpPr txBox="1"/>
          <p:nvPr/>
        </p:nvSpPr>
        <p:spPr>
          <a:xfrm>
            <a:off x="18508717" y="11019362"/>
            <a:ext cx="4635061"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3400">
                <a:solidFill>
                  <a:srgbClr val="011993"/>
                </a:solidFill>
                <a:latin typeface="Calibri"/>
                <a:ea typeface="Calibri"/>
                <a:cs typeface="Calibri"/>
                <a:sym typeface="Calibri"/>
              </a:defRPr>
            </a:pPr>
            <a:r>
              <a:rPr lang="en-US" sz="4000" dirty="0" smtClean="0">
                <a:latin typeface="Arial" pitchFamily="34" charset="0"/>
                <a:cs typeface="Arial" pitchFamily="34" charset="0"/>
              </a:rPr>
              <a:t>          </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r>
              <a:rPr sz="4000" err="1">
                <a:latin typeface="Arial" pitchFamily="34" charset="0"/>
                <a:cs typeface="Arial" pitchFamily="34" charset="0"/>
              </a:rPr>
              <a:t>Mr</a:t>
            </a:r>
            <a:r>
              <a:rPr lang="en-IN" sz="4000" dirty="0">
                <a:latin typeface="Arial" pitchFamily="34" charset="0"/>
                <a:cs typeface="Arial" pitchFamily="34" charset="0"/>
              </a:rPr>
              <a:t>s</a:t>
            </a:r>
            <a:r>
              <a:rPr sz="4000" smtClean="0">
                <a:latin typeface="Arial" pitchFamily="34" charset="0"/>
                <a:cs typeface="Arial" pitchFamily="34" charset="0"/>
              </a:rPr>
              <a:t>.</a:t>
            </a:r>
            <a:r>
              <a:rPr lang="en-IN" sz="4000" dirty="0" err="1" smtClean="0">
                <a:latin typeface="Arial" pitchFamily="34" charset="0"/>
                <a:cs typeface="Arial" pitchFamily="34" charset="0"/>
              </a:rPr>
              <a:t>B.Sharmila</a:t>
            </a:r>
            <a:endParaRPr lang="en-IN" sz="4000" dirty="0">
              <a:latin typeface="Arial" pitchFamily="34" charset="0"/>
              <a:cs typeface="Arial" pitchFamily="34" charset="0"/>
            </a:endParaRPr>
          </a:p>
          <a:p>
            <a:pPr algn="l">
              <a:defRPr sz="3400">
                <a:solidFill>
                  <a:srgbClr val="011993"/>
                </a:solidFill>
                <a:latin typeface="Calibri"/>
                <a:ea typeface="Calibri"/>
                <a:cs typeface="Calibri"/>
                <a:sym typeface="Calibri"/>
              </a:defRPr>
            </a:pPr>
            <a:r>
              <a:rPr lang="en-IN" sz="4000" dirty="0" smtClean="0">
                <a:solidFill>
                  <a:srgbClr val="011993"/>
                </a:solidFill>
                <a:latin typeface="Arial" pitchFamily="34" charset="0"/>
                <a:ea typeface="Calibri"/>
                <a:cs typeface="Arial" pitchFamily="34" charset="0"/>
                <a:sym typeface="Calibri"/>
              </a:rPr>
              <a:t>Te</a:t>
            </a:r>
            <a:r>
              <a:rPr lang="en-US" sz="4000" dirty="0" smtClean="0">
                <a:solidFill>
                  <a:srgbClr val="011993"/>
                </a:solidFill>
                <a:latin typeface="Arial" pitchFamily="34" charset="0"/>
                <a:ea typeface="Calibri"/>
                <a:cs typeface="Arial" pitchFamily="34" charset="0"/>
                <a:sym typeface="Calibri"/>
              </a:rPr>
              <a:t>c</a:t>
            </a:r>
            <a:r>
              <a:rPr lang="en-IN" sz="4000" dirty="0" err="1" smtClean="0">
                <a:solidFill>
                  <a:srgbClr val="011993"/>
                </a:solidFill>
                <a:latin typeface="Arial" pitchFamily="34" charset="0"/>
                <a:ea typeface="Calibri"/>
                <a:cs typeface="Arial" pitchFamily="34" charset="0"/>
                <a:sym typeface="Calibri"/>
              </a:rPr>
              <a:t>hni</a:t>
            </a:r>
            <a:r>
              <a:rPr lang="en-US" sz="4000" dirty="0" smtClean="0">
                <a:solidFill>
                  <a:srgbClr val="011993"/>
                </a:solidFill>
                <a:latin typeface="Arial" pitchFamily="34" charset="0"/>
                <a:ea typeface="Calibri"/>
                <a:cs typeface="Arial" pitchFamily="34" charset="0"/>
                <a:sym typeface="Calibri"/>
              </a:rPr>
              <a:t>c</a:t>
            </a:r>
            <a:r>
              <a:rPr lang="en-IN" sz="4000" dirty="0" smtClean="0">
                <a:solidFill>
                  <a:srgbClr val="011993"/>
                </a:solidFill>
                <a:latin typeface="Arial" pitchFamily="34" charset="0"/>
                <a:ea typeface="Calibri"/>
                <a:cs typeface="Arial" pitchFamily="34" charset="0"/>
                <a:sym typeface="Calibri"/>
              </a:rPr>
              <a:t>al </a:t>
            </a:r>
            <a:r>
              <a:rPr lang="en-IN" sz="4000" dirty="0" smtClean="0">
                <a:latin typeface="Arial" pitchFamily="34" charset="0"/>
                <a:cs typeface="Arial" pitchFamily="34" charset="0"/>
              </a:rPr>
              <a:t>Trainer</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endParaRPr sz="4000">
              <a:latin typeface="Arial" pitchFamily="34" charset="0"/>
              <a:cs typeface="Arial" pitchFamily="34" charset="0"/>
            </a:endParaRPr>
          </a:p>
        </p:txBody>
      </p:sp>
      <p:sp>
        <p:nvSpPr>
          <p:cNvPr id="7" name="Course Title"/>
          <p:cNvSpPr txBox="1"/>
          <p:nvPr/>
        </p:nvSpPr>
        <p:spPr>
          <a:xfrm>
            <a:off x="466469" y="7143285"/>
            <a:ext cx="23685704"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7200" dirty="0" smtClean="0"/>
              <a:t>Cursors</a:t>
            </a:r>
            <a:endParaRPr lang="en-IN" sz="7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Close the Cursor</a:t>
            </a:r>
            <a:endParaRPr sz="5400" dirty="0">
              <a:latin typeface="Arial" pitchFamily="34" charset="0"/>
              <a:cs typeface="Arial" pitchFamily="34" charset="0"/>
            </a:endParaRPr>
          </a:p>
        </p:txBody>
      </p:sp>
      <p:pic>
        <p:nvPicPr>
          <p:cNvPr id="3" name="Picture 2"/>
          <p:cNvPicPr>
            <a:picLocks noChangeAspect="1"/>
          </p:cNvPicPr>
          <p:nvPr/>
        </p:nvPicPr>
        <p:blipFill>
          <a:blip r:embed="rId2"/>
          <a:stretch>
            <a:fillRect/>
          </a:stretch>
        </p:blipFill>
        <p:spPr>
          <a:xfrm>
            <a:off x="3475326" y="2940193"/>
            <a:ext cx="13316384" cy="1437843"/>
          </a:xfrm>
          <a:prstGeom prst="rect">
            <a:avLst/>
          </a:prstGeom>
        </p:spPr>
      </p:pic>
    </p:spTree>
    <p:extLst>
      <p:ext uri="{BB962C8B-B14F-4D97-AF65-F5344CB8AC3E}">
        <p14:creationId xmlns:p14="http://schemas.microsoft.com/office/powerpoint/2010/main" val="41765593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Cursor Attributes</a:t>
            </a:r>
            <a:endParaRPr sz="54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33048750"/>
              </p:ext>
            </p:extLst>
          </p:nvPr>
        </p:nvGraphicFramePr>
        <p:xfrm>
          <a:off x="3463710" y="2662237"/>
          <a:ext cx="16847054" cy="8623590"/>
        </p:xfrm>
        <a:graphic>
          <a:graphicData uri="http://schemas.openxmlformats.org/drawingml/2006/table">
            <a:tbl>
              <a:tblPr>
                <a:tableStyleId>{69CF1AB2-1976-4502-BF36-3FF5EA218861}</a:tableStyleId>
              </a:tblPr>
              <a:tblGrid>
                <a:gridCol w="8423527"/>
                <a:gridCol w="8423527"/>
              </a:tblGrid>
              <a:tr h="266603">
                <a:tc>
                  <a:txBody>
                    <a:bodyPr/>
                    <a:lstStyle/>
                    <a:p>
                      <a:pPr algn="ctr"/>
                      <a:r>
                        <a:rPr lang="en-US" sz="4000" b="1" dirty="0">
                          <a:effectLst/>
                        </a:rPr>
                        <a:t>ATTRIBUTE NAME</a:t>
                      </a:r>
                      <a:endParaRPr lang="en-US" sz="4000" b="1" dirty="0">
                        <a:effectLst/>
                        <a:latin typeface="Arial" panose="020B0604020202020204" pitchFamily="34" charset="0"/>
                        <a:cs typeface="Arial" panose="020B0604020202020204" pitchFamily="34" charset="0"/>
                      </a:endParaRPr>
                    </a:p>
                  </a:txBody>
                  <a:tcPr marL="17837" marR="17837" marT="8919" marB="8919">
                    <a:solidFill>
                      <a:srgbClr val="00B0F0"/>
                    </a:solidFill>
                  </a:tcPr>
                </a:tc>
                <a:tc>
                  <a:txBody>
                    <a:bodyPr/>
                    <a:lstStyle/>
                    <a:p>
                      <a:pPr algn="ctr"/>
                      <a:r>
                        <a:rPr lang="en-US" sz="4000" b="1" dirty="0">
                          <a:effectLst/>
                        </a:rPr>
                        <a:t>DESCRIPTION</a:t>
                      </a:r>
                      <a:endParaRPr lang="en-US" sz="4000" b="1" dirty="0">
                        <a:effectLst/>
                        <a:latin typeface="Arial" panose="020B0604020202020204" pitchFamily="34" charset="0"/>
                        <a:cs typeface="Arial" panose="020B0604020202020204" pitchFamily="34" charset="0"/>
                      </a:endParaRPr>
                    </a:p>
                  </a:txBody>
                  <a:tcPr marL="17837" marR="17837" marT="8919" marB="8919">
                    <a:solidFill>
                      <a:srgbClr val="00B0F0"/>
                    </a:solidFill>
                  </a:tcPr>
                </a:tc>
              </a:tr>
              <a:tr h="1061954">
                <a:tc>
                  <a:txBody>
                    <a:bodyPr/>
                    <a:lstStyle/>
                    <a:p>
                      <a:pPr algn="ctr"/>
                      <a:r>
                        <a:rPr lang="en-US" sz="4000">
                          <a:effectLst/>
                        </a:rPr>
                        <a:t>%ISOPEN</a:t>
                      </a:r>
                      <a:endParaRPr lang="en-US" sz="4000">
                        <a:effectLst/>
                        <a:latin typeface="Arial" panose="020B0604020202020204" pitchFamily="34" charset="0"/>
                        <a:cs typeface="Arial" panose="020B0604020202020204" pitchFamily="34" charset="0"/>
                      </a:endParaRPr>
                    </a:p>
                  </a:txBody>
                  <a:tcPr marL="17837" marR="17837" marT="8919" marB="8919"/>
                </a:tc>
                <a:tc>
                  <a:txBody>
                    <a:bodyPr/>
                    <a:lstStyle/>
                    <a:p>
                      <a:pPr algn="ctr"/>
                      <a:r>
                        <a:rPr lang="en-US" sz="4000">
                          <a:effectLst/>
                        </a:rPr>
                        <a:t>If cursor is open it returns a Boolean value TRUE otherwise it returns Boolean value FALSE</a:t>
                      </a:r>
                      <a:endParaRPr lang="en-US" sz="4000">
                        <a:effectLst/>
                        <a:latin typeface="Arial" panose="020B0604020202020204" pitchFamily="34" charset="0"/>
                        <a:cs typeface="Arial" panose="020B0604020202020204" pitchFamily="34" charset="0"/>
                      </a:endParaRPr>
                    </a:p>
                  </a:txBody>
                  <a:tcPr marL="17837" marR="17837" marT="8919" marB="8919"/>
                </a:tc>
              </a:tr>
              <a:tr h="1264230">
                <a:tc>
                  <a:txBody>
                    <a:bodyPr/>
                    <a:lstStyle/>
                    <a:p>
                      <a:pPr algn="ctr"/>
                      <a:r>
                        <a:rPr lang="en-US" sz="4000" dirty="0">
                          <a:effectLst/>
                        </a:rPr>
                        <a:t>%FOUND</a:t>
                      </a:r>
                      <a:endParaRPr lang="en-US" sz="4000" dirty="0">
                        <a:effectLst/>
                        <a:latin typeface="Arial" panose="020B0604020202020204" pitchFamily="34" charset="0"/>
                        <a:cs typeface="Arial" panose="020B0604020202020204" pitchFamily="34" charset="0"/>
                      </a:endParaRPr>
                    </a:p>
                  </a:txBody>
                  <a:tcPr marL="17837" marR="17837" marT="8919" marB="8919"/>
                </a:tc>
                <a:tc>
                  <a:txBody>
                    <a:bodyPr/>
                    <a:lstStyle/>
                    <a:p>
                      <a:pPr algn="ctr"/>
                      <a:r>
                        <a:rPr lang="en-US" sz="4000">
                          <a:effectLst/>
                        </a:rPr>
                        <a:t>If records fetched by cursor was successful it returns Boolean value TRUE otherwise it returns Boolean value FALSE</a:t>
                      </a:r>
                      <a:endParaRPr lang="en-US" sz="4000">
                        <a:effectLst/>
                        <a:latin typeface="Arial" panose="020B0604020202020204" pitchFamily="34" charset="0"/>
                        <a:cs typeface="Arial" panose="020B0604020202020204" pitchFamily="34" charset="0"/>
                      </a:endParaRPr>
                    </a:p>
                  </a:txBody>
                  <a:tcPr marL="17837" marR="17837" marT="8919" marB="8919"/>
                </a:tc>
              </a:tr>
              <a:tr h="1264230">
                <a:tc>
                  <a:txBody>
                    <a:bodyPr/>
                    <a:lstStyle/>
                    <a:p>
                      <a:pPr algn="ctr"/>
                      <a:r>
                        <a:rPr lang="en-US" sz="4000">
                          <a:effectLst/>
                        </a:rPr>
                        <a:t>%NOTFOUND</a:t>
                      </a:r>
                      <a:endParaRPr lang="en-US" sz="4000">
                        <a:effectLst/>
                        <a:latin typeface="Arial" panose="020B0604020202020204" pitchFamily="34" charset="0"/>
                        <a:cs typeface="Arial" panose="020B0604020202020204" pitchFamily="34" charset="0"/>
                      </a:endParaRPr>
                    </a:p>
                  </a:txBody>
                  <a:tcPr marL="17837" marR="17837" marT="8919" marB="8919"/>
                </a:tc>
                <a:tc>
                  <a:txBody>
                    <a:bodyPr/>
                    <a:lstStyle/>
                    <a:p>
                      <a:pPr algn="ctr"/>
                      <a:r>
                        <a:rPr lang="en-US" sz="4000">
                          <a:effectLst/>
                        </a:rPr>
                        <a:t>If records fetched by cursor was unsuccessful it returns Boolean value TRUE otherwise it returns Boolean value FALSE</a:t>
                      </a:r>
                      <a:endParaRPr lang="en-US" sz="4000">
                        <a:effectLst/>
                        <a:latin typeface="Arial" panose="020B0604020202020204" pitchFamily="34" charset="0"/>
                        <a:cs typeface="Arial" panose="020B0604020202020204" pitchFamily="34" charset="0"/>
                      </a:endParaRPr>
                    </a:p>
                  </a:txBody>
                  <a:tcPr marL="17837" marR="17837" marT="8919" marB="8919"/>
                </a:tc>
              </a:tr>
              <a:tr h="657400">
                <a:tc>
                  <a:txBody>
                    <a:bodyPr/>
                    <a:lstStyle/>
                    <a:p>
                      <a:pPr algn="ctr"/>
                      <a:r>
                        <a:rPr lang="en-US" sz="4000">
                          <a:effectLst/>
                        </a:rPr>
                        <a:t>%ROWCOUNT</a:t>
                      </a:r>
                      <a:endParaRPr lang="en-US" sz="4000">
                        <a:effectLst/>
                        <a:latin typeface="Arial" panose="020B0604020202020204" pitchFamily="34" charset="0"/>
                        <a:cs typeface="Arial" panose="020B0604020202020204" pitchFamily="34" charset="0"/>
                      </a:endParaRPr>
                    </a:p>
                  </a:txBody>
                  <a:tcPr marL="17837" marR="17837" marT="8919" marB="8919"/>
                </a:tc>
                <a:tc>
                  <a:txBody>
                    <a:bodyPr/>
                    <a:lstStyle/>
                    <a:p>
                      <a:pPr algn="ctr"/>
                      <a:r>
                        <a:rPr lang="en-US" sz="4000" dirty="0">
                          <a:effectLst/>
                        </a:rPr>
                        <a:t>It returns the number of rows affected by PL/SQL statement</a:t>
                      </a:r>
                      <a:endParaRPr lang="en-US" sz="4000" dirty="0">
                        <a:effectLst/>
                        <a:latin typeface="Arial" panose="020B0604020202020204" pitchFamily="34" charset="0"/>
                        <a:cs typeface="Arial" panose="020B0604020202020204" pitchFamily="34" charset="0"/>
                      </a:endParaRPr>
                    </a:p>
                  </a:txBody>
                  <a:tcPr marL="17837" marR="17837" marT="8919" marB="8919"/>
                </a:tc>
              </a:tr>
            </a:tbl>
          </a:graphicData>
        </a:graphic>
      </p:graphicFrame>
    </p:spTree>
    <p:extLst>
      <p:ext uri="{BB962C8B-B14F-4D97-AF65-F5344CB8AC3E}">
        <p14:creationId xmlns:p14="http://schemas.microsoft.com/office/powerpoint/2010/main" val="10494137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1012869"/>
            <a:ext cx="2239967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6000" dirty="0" smtClean="0">
                <a:latin typeface="Arial" pitchFamily="34" charset="0"/>
                <a:cs typeface="Arial" pitchFamily="34" charset="0"/>
              </a:rPr>
              <a:t>Cursors</a:t>
            </a:r>
            <a:endParaRPr sz="6000" dirty="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5" name="TextBox 4"/>
          <p:cNvSpPr txBox="1"/>
          <p:nvPr/>
        </p:nvSpPr>
        <p:spPr>
          <a:xfrm>
            <a:off x="1166566" y="2438901"/>
            <a:ext cx="21252872" cy="10105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buFont typeface="Wingdings" panose="05000000000000000000" pitchFamily="2" charset="2"/>
              <a:buChar char="Ø"/>
            </a:pPr>
            <a:r>
              <a:rPr lang="en-US" sz="5000" b="0" dirty="0">
                <a:latin typeface="Arial" panose="020B0604020202020204" pitchFamily="34" charset="0"/>
                <a:cs typeface="Arial" panose="020B0604020202020204" pitchFamily="34" charset="0"/>
              </a:rPr>
              <a:t>A cursor is a temporary work area created in the system memory when a SQL statement is executed</a:t>
            </a:r>
            <a:r>
              <a:rPr lang="en-US" sz="5000" b="0" dirty="0" smtClean="0">
                <a:latin typeface="Arial" panose="020B0604020202020204" pitchFamily="34" charset="0"/>
                <a:cs typeface="Arial" panose="020B0604020202020204" pitchFamily="34" charset="0"/>
              </a:rPr>
              <a:t>.</a:t>
            </a:r>
          </a:p>
          <a:p>
            <a:pPr marL="685800" indent="-685800" algn="l">
              <a:buFont typeface="Wingdings" panose="05000000000000000000" pitchFamily="2" charset="2"/>
              <a:buChar char="Ø"/>
            </a:pPr>
            <a:endParaRPr lang="en-US" sz="5000" b="0" dirty="0" smtClean="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5000" b="0" dirty="0" smtClean="0">
                <a:latin typeface="Arial" panose="020B0604020202020204" pitchFamily="34" charset="0"/>
                <a:cs typeface="Arial" panose="020B0604020202020204" pitchFamily="34" charset="0"/>
              </a:rPr>
              <a:t>A </a:t>
            </a:r>
            <a:r>
              <a:rPr lang="en-US" sz="5000" b="0" dirty="0">
                <a:latin typeface="Arial" panose="020B0604020202020204" pitchFamily="34" charset="0"/>
                <a:cs typeface="Arial" panose="020B0604020202020204" pitchFamily="34" charset="0"/>
              </a:rPr>
              <a:t>cursor contains information on a select statement and the rows of data accessed by </a:t>
            </a:r>
            <a:r>
              <a:rPr lang="en-US" sz="5000" b="0" dirty="0" smtClean="0">
                <a:latin typeface="Arial" panose="020B0604020202020204" pitchFamily="34" charset="0"/>
                <a:cs typeface="Arial" panose="020B0604020202020204" pitchFamily="34" charset="0"/>
              </a:rPr>
              <a:t>it.</a:t>
            </a:r>
          </a:p>
          <a:p>
            <a:pPr marL="685800" indent="-685800" algn="l">
              <a:buFont typeface="Wingdings" panose="05000000000000000000" pitchFamily="2" charset="2"/>
              <a:buChar char="Ø"/>
            </a:pPr>
            <a:endParaRPr lang="en-US" sz="5000" b="0" dirty="0" smtClean="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5000" b="0" dirty="0" smtClean="0">
                <a:latin typeface="Arial" panose="020B0604020202020204" pitchFamily="34" charset="0"/>
                <a:cs typeface="Arial" panose="020B0604020202020204" pitchFamily="34" charset="0"/>
              </a:rPr>
              <a:t>This </a:t>
            </a:r>
            <a:r>
              <a:rPr lang="en-US" sz="5000" b="0" dirty="0">
                <a:latin typeface="Arial" panose="020B0604020202020204" pitchFamily="34" charset="0"/>
                <a:cs typeface="Arial" panose="020B0604020202020204" pitchFamily="34" charset="0"/>
              </a:rPr>
              <a:t>temporary work area is used to store the data retrieved from the database, and manipulate this </a:t>
            </a:r>
            <a:r>
              <a:rPr lang="en-US" sz="5000" b="0" dirty="0" smtClean="0">
                <a:latin typeface="Arial" panose="020B0604020202020204" pitchFamily="34" charset="0"/>
                <a:cs typeface="Arial" panose="020B0604020202020204" pitchFamily="34" charset="0"/>
              </a:rPr>
              <a:t>data.</a:t>
            </a:r>
          </a:p>
          <a:p>
            <a:pPr marL="685800" indent="-685800" algn="l">
              <a:buFont typeface="Wingdings" panose="05000000000000000000" pitchFamily="2" charset="2"/>
              <a:buChar char="Ø"/>
            </a:pPr>
            <a:endParaRPr lang="en-US" sz="5000" b="0" dirty="0" smtClean="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5000" b="0" dirty="0" smtClean="0">
                <a:latin typeface="Arial" panose="020B0604020202020204" pitchFamily="34" charset="0"/>
                <a:cs typeface="Arial" panose="020B0604020202020204" pitchFamily="34" charset="0"/>
              </a:rPr>
              <a:t>A </a:t>
            </a:r>
            <a:r>
              <a:rPr lang="en-US" sz="5000" b="0" dirty="0">
                <a:latin typeface="Arial" panose="020B0604020202020204" pitchFamily="34" charset="0"/>
                <a:cs typeface="Arial" panose="020B0604020202020204" pitchFamily="34" charset="0"/>
              </a:rPr>
              <a:t>cursor can hold more than one row, but can process only one row at a </a:t>
            </a:r>
            <a:r>
              <a:rPr lang="en-US" sz="5000" b="0" dirty="0" smtClean="0">
                <a:latin typeface="Arial" panose="020B0604020202020204" pitchFamily="34" charset="0"/>
                <a:cs typeface="Arial" panose="020B0604020202020204" pitchFamily="34" charset="0"/>
              </a:rPr>
              <a:t>time.</a:t>
            </a:r>
          </a:p>
          <a:p>
            <a:pPr marL="685800" indent="-685800" algn="l">
              <a:buFont typeface="Wingdings" panose="05000000000000000000" pitchFamily="2" charset="2"/>
              <a:buChar char="Ø"/>
            </a:pPr>
            <a:endParaRPr lang="en-US" sz="5000" b="0" dirty="0" smtClean="0">
              <a:latin typeface="Arial" panose="020B0604020202020204" pitchFamily="34" charset="0"/>
              <a:cs typeface="Arial" panose="020B0604020202020204" pitchFamily="34" charset="0"/>
            </a:endParaRPr>
          </a:p>
          <a:p>
            <a:pPr marL="685800" indent="-685800" algn="l">
              <a:buFont typeface="Wingdings" panose="05000000000000000000" pitchFamily="2" charset="2"/>
              <a:buChar char="Ø"/>
            </a:pPr>
            <a:r>
              <a:rPr lang="en-US" sz="5000" b="0" dirty="0" smtClean="0">
                <a:latin typeface="Arial" panose="020B0604020202020204" pitchFamily="34" charset="0"/>
                <a:cs typeface="Arial" panose="020B0604020202020204" pitchFamily="34" charset="0"/>
              </a:rPr>
              <a:t>The </a:t>
            </a:r>
            <a:r>
              <a:rPr lang="en-US" sz="5000" b="0" dirty="0">
                <a:latin typeface="Arial" panose="020B0604020202020204" pitchFamily="34" charset="0"/>
                <a:cs typeface="Arial" panose="020B0604020202020204" pitchFamily="34" charset="0"/>
              </a:rPr>
              <a:t>set of rows the cursor holds is called the active set.</a:t>
            </a:r>
            <a:endParaRPr kumimoji="0" lang="en-US" sz="5000" b="1" i="0" u="none" strike="noStrike" cap="none" spc="0" normalizeH="0" baseline="0" dirty="0">
              <a:ln>
                <a:noFill/>
              </a:ln>
              <a:solidFill>
                <a:srgbClr val="000000"/>
              </a:solidFill>
              <a:effectLst/>
              <a:uFillTx/>
              <a:latin typeface="Arial" pitchFamily="34" charset="0"/>
              <a:cs typeface="Arial" pitchFamily="34" charset="0"/>
              <a:sym typeface="Helvetica Neue"/>
            </a:endParaRPr>
          </a:p>
        </p:txBody>
      </p:sp>
    </p:spTree>
    <p:extLst>
      <p:ext uri="{BB962C8B-B14F-4D97-AF65-F5344CB8AC3E}">
        <p14:creationId xmlns:p14="http://schemas.microsoft.com/office/powerpoint/2010/main" val="18471264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Types of Cursors</a:t>
            </a:r>
            <a:endParaRPr sz="5400" dirty="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7" name="Rectangle 6"/>
          <p:cNvSpPr/>
          <p:nvPr/>
        </p:nvSpPr>
        <p:spPr>
          <a:xfrm>
            <a:off x="1551709" y="6264241"/>
            <a:ext cx="1504174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12" name="Rectangle 11"/>
          <p:cNvSpPr/>
          <p:nvPr/>
        </p:nvSpPr>
        <p:spPr>
          <a:xfrm>
            <a:off x="1717963" y="2937165"/>
            <a:ext cx="20864945" cy="5262979"/>
          </a:xfrm>
          <a:prstGeom prst="rect">
            <a:avLst/>
          </a:prstGeom>
        </p:spPr>
        <p:txBody>
          <a:bodyPr wrap="square">
            <a:spAutoFit/>
          </a:bodyPr>
          <a:lstStyle/>
          <a:p>
            <a:pPr algn="l"/>
            <a:r>
              <a:rPr lang="en-US" sz="4800" b="0" dirty="0">
                <a:latin typeface="Arial" panose="020B0604020202020204" pitchFamily="34" charset="0"/>
                <a:cs typeface="Arial" panose="020B0604020202020204" pitchFamily="34" charset="0"/>
              </a:rPr>
              <a:t>Cursor can be divided into two types based on the condition under which they are created and used</a:t>
            </a:r>
            <a:r>
              <a:rPr lang="en-US" sz="4800" b="0" dirty="0" smtClean="0">
                <a:latin typeface="Arial" panose="020B0604020202020204" pitchFamily="34" charset="0"/>
                <a:cs typeface="Arial" panose="020B0604020202020204" pitchFamily="34" charset="0"/>
              </a:rPr>
              <a:t>:</a:t>
            </a:r>
          </a:p>
          <a:p>
            <a:pPr algn="l"/>
            <a:endParaRPr lang="en-US" sz="4800" b="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4800" b="0" dirty="0">
                <a:latin typeface="Arial" panose="020B0604020202020204" pitchFamily="34" charset="0"/>
                <a:cs typeface="Arial" panose="020B0604020202020204" pitchFamily="34" charset="0"/>
              </a:rPr>
              <a:t>Implicit </a:t>
            </a:r>
            <a:r>
              <a:rPr lang="en-US" sz="4800" b="0" dirty="0" smtClean="0">
                <a:latin typeface="Arial" panose="020B0604020202020204" pitchFamily="34" charset="0"/>
                <a:cs typeface="Arial" panose="020B0604020202020204" pitchFamily="34" charset="0"/>
              </a:rPr>
              <a:t>Cursor</a:t>
            </a:r>
          </a:p>
          <a:p>
            <a:pPr marL="457200" indent="-457200" algn="l">
              <a:buFont typeface="Wingdings" panose="05000000000000000000" pitchFamily="2" charset="2"/>
              <a:buChar char="Ø"/>
            </a:pPr>
            <a:endParaRPr lang="en-US" sz="4800" b="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4800" b="0" dirty="0">
                <a:latin typeface="Arial" panose="020B0604020202020204" pitchFamily="34" charset="0"/>
                <a:cs typeface="Arial" panose="020B0604020202020204" pitchFamily="34" charset="0"/>
              </a:rPr>
              <a:t>Explicit Cursor</a:t>
            </a:r>
          </a:p>
          <a:p>
            <a:pPr lvl="0" algn="l"/>
            <a:endParaRPr lang="en-US" sz="4800" dirty="0" smtClean="0">
              <a:solidFill>
                <a:schemeClr val="tx2"/>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8471264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7783" y="3253532"/>
            <a:ext cx="20366182" cy="2554545"/>
          </a:xfrm>
          <a:prstGeom prst="rect">
            <a:avLst/>
          </a:prstGeom>
        </p:spPr>
        <p:txBody>
          <a:bodyPr wrap="square">
            <a:spAutoFit/>
          </a:bodyPr>
          <a:lstStyle/>
          <a:p>
            <a:pPr marL="457200" lvl="0" indent="-457200" algn="l" defTabSz="914400" eaLnBrk="0" fontAlgn="base">
              <a:spcBef>
                <a:spcPct val="0"/>
              </a:spcBef>
              <a:spcAft>
                <a:spcPct val="0"/>
              </a:spcAft>
              <a:buFont typeface="Wingdings" panose="05000000000000000000" pitchFamily="2" charset="2"/>
              <a:buChar char="Ø"/>
            </a:pPr>
            <a:r>
              <a:rPr lang="en-US" sz="4000" b="0" dirty="0" smtClean="0">
                <a:latin typeface="Arial" panose="020B0604020202020204" pitchFamily="34" charset="0"/>
                <a:cs typeface="Arial" panose="020B0604020202020204" pitchFamily="34" charset="0"/>
              </a:rPr>
              <a:t>Implicit </a:t>
            </a:r>
            <a:r>
              <a:rPr lang="en-US" sz="4000" b="0" dirty="0">
                <a:latin typeface="Arial" panose="020B0604020202020204" pitchFamily="34" charset="0"/>
                <a:cs typeface="Arial" panose="020B0604020202020204" pitchFamily="34" charset="0"/>
              </a:rPr>
              <a:t>Cursors are also known as </a:t>
            </a:r>
            <a:r>
              <a:rPr lang="en-US" sz="4000" dirty="0">
                <a:latin typeface="Arial" panose="020B0604020202020204" pitchFamily="34" charset="0"/>
                <a:cs typeface="Arial" panose="020B0604020202020204" pitchFamily="34" charset="0"/>
              </a:rPr>
              <a:t>Default Cursors of SQL </a:t>
            </a:r>
            <a:r>
              <a:rPr lang="en-US" sz="4000" dirty="0" smtClean="0">
                <a:latin typeface="Arial" panose="020B0604020202020204" pitchFamily="34" charset="0"/>
                <a:cs typeface="Arial" panose="020B0604020202020204" pitchFamily="34" charset="0"/>
              </a:rPr>
              <a:t>SERVER.</a:t>
            </a:r>
          </a:p>
          <a:p>
            <a:pPr marL="457200" lvl="0" indent="-457200" algn="l" defTabSz="914400" eaLnBrk="0" fontAlgn="base">
              <a:spcBef>
                <a:spcPct val="0"/>
              </a:spcBef>
              <a:spcAft>
                <a:spcPct val="0"/>
              </a:spcAft>
              <a:buFont typeface="Wingdings" panose="05000000000000000000" pitchFamily="2" charset="2"/>
              <a:buChar char="Ø"/>
            </a:pPr>
            <a:endParaRPr lang="en-US" sz="4000" dirty="0">
              <a:latin typeface="Arial" panose="020B0604020202020204" pitchFamily="34" charset="0"/>
              <a:cs typeface="Arial" panose="020B0604020202020204" pitchFamily="34" charset="0"/>
            </a:endParaRPr>
          </a:p>
          <a:p>
            <a:pPr marL="457200" lvl="0" indent="-457200" algn="l" defTabSz="914400" eaLnBrk="0" fontAlgn="base">
              <a:spcBef>
                <a:spcPct val="0"/>
              </a:spcBef>
              <a:spcAft>
                <a:spcPct val="0"/>
              </a:spcAft>
              <a:buFont typeface="Wingdings" panose="05000000000000000000" pitchFamily="2" charset="2"/>
              <a:buChar char="Ø"/>
            </a:pPr>
            <a:r>
              <a:rPr lang="en-US" sz="4000" b="0" dirty="0" smtClean="0">
                <a:latin typeface="Arial" panose="020B0604020202020204" pitchFamily="34" charset="0"/>
                <a:cs typeface="Arial" panose="020B0604020202020204" pitchFamily="34" charset="0"/>
              </a:rPr>
              <a:t>These </a:t>
            </a:r>
            <a:r>
              <a:rPr lang="en-US" sz="4000" b="0" dirty="0">
                <a:latin typeface="Arial" panose="020B0604020202020204" pitchFamily="34" charset="0"/>
                <a:cs typeface="Arial" panose="020B0604020202020204" pitchFamily="34" charset="0"/>
              </a:rPr>
              <a:t>Cursors are allocated by SQL SERVER when the user performs DML operations.</a:t>
            </a:r>
            <a:endParaRPr lang="en-US" altLang="en-US" sz="4000" b="0" dirty="0">
              <a:solidFill>
                <a:schemeClr val="tx1"/>
              </a:solidFill>
              <a:latin typeface="Arial" panose="020B0604020202020204" pitchFamily="34" charset="0"/>
              <a:cs typeface="Arial" panose="020B0604020202020204" pitchFamily="34" charset="0"/>
            </a:endParaRPr>
          </a:p>
        </p:txBody>
      </p:sp>
      <p:sp>
        <p:nvSpPr>
          <p:cNvPr id="5"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Implicit Cursors</a:t>
            </a:r>
            <a:endParaRPr sz="5400" dirty="0">
              <a:latin typeface="Arial" pitchFamily="34" charset="0"/>
              <a:cs typeface="Arial" pitchFamily="34" charset="0"/>
            </a:endParaRPr>
          </a:p>
        </p:txBody>
      </p:sp>
    </p:spTree>
    <p:extLst>
      <p:ext uri="{BB962C8B-B14F-4D97-AF65-F5344CB8AC3E}">
        <p14:creationId xmlns:p14="http://schemas.microsoft.com/office/powerpoint/2010/main" val="38727426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82982" y="2369634"/>
            <a:ext cx="19562618" cy="3785652"/>
          </a:xfrm>
          <a:prstGeom prst="rect">
            <a:avLst/>
          </a:prstGeom>
        </p:spPr>
        <p:txBody>
          <a:bodyPr wrap="square">
            <a:spAutoFit/>
          </a:bodyPr>
          <a:lstStyle/>
          <a:p>
            <a:pPr marL="571500" lvl="0" indent="-571500" algn="l" defTabSz="914400" eaLnBrk="0" fontAlgn="base">
              <a:spcBef>
                <a:spcPct val="0"/>
              </a:spcBef>
              <a:spcAft>
                <a:spcPct val="0"/>
              </a:spcAft>
              <a:buFont typeface="Wingdings" panose="05000000000000000000" pitchFamily="2" charset="2"/>
              <a:buChar char="Ø"/>
            </a:pPr>
            <a:r>
              <a:rPr lang="en-US" altLang="en-US" sz="4000" b="0" dirty="0">
                <a:solidFill>
                  <a:schemeClr val="tx1"/>
                </a:solidFill>
                <a:latin typeface="Arial" panose="020B0604020202020204" pitchFamily="34" charset="0"/>
                <a:cs typeface="Arial" panose="020B0604020202020204" pitchFamily="34" charset="0"/>
              </a:rPr>
              <a:t>The cursor which has to be </a:t>
            </a:r>
            <a:r>
              <a:rPr lang="en-US" altLang="en-US" sz="4000" dirty="0">
                <a:solidFill>
                  <a:schemeClr val="tx1"/>
                </a:solidFill>
                <a:latin typeface="Arial" panose="020B0604020202020204" pitchFamily="34" charset="0"/>
                <a:cs typeface="Arial" panose="020B0604020202020204" pitchFamily="34" charset="0"/>
              </a:rPr>
              <a:t>created, maintained and closed by a program through </a:t>
            </a:r>
            <a:r>
              <a:rPr lang="en-US" altLang="en-US" sz="4000" dirty="0" smtClean="0">
                <a:solidFill>
                  <a:schemeClr val="tx1"/>
                </a:solidFill>
                <a:latin typeface="Arial" panose="020B0604020202020204" pitchFamily="34" charset="0"/>
                <a:cs typeface="Arial" panose="020B0604020202020204" pitchFamily="34" charset="0"/>
              </a:rPr>
              <a:t>SQL </a:t>
            </a:r>
            <a:r>
              <a:rPr lang="en-US" altLang="en-US" sz="4000" dirty="0">
                <a:solidFill>
                  <a:schemeClr val="tx1"/>
                </a:solidFill>
                <a:latin typeface="Arial" panose="020B0604020202020204" pitchFamily="34" charset="0"/>
                <a:cs typeface="Arial" panose="020B0604020202020204" pitchFamily="34" charset="0"/>
              </a:rPr>
              <a:t>code for the execution of any SELECT query that returns more than one row is called Explicit Cursor</a:t>
            </a:r>
            <a:r>
              <a:rPr lang="en-US" altLang="en-US" sz="4000" dirty="0" smtClean="0">
                <a:solidFill>
                  <a:schemeClr val="tx1"/>
                </a:solidFill>
                <a:latin typeface="Arial" panose="020B0604020202020204" pitchFamily="34" charset="0"/>
                <a:cs typeface="Arial" panose="020B0604020202020204" pitchFamily="34" charset="0"/>
              </a:rPr>
              <a:t>.</a:t>
            </a:r>
          </a:p>
          <a:p>
            <a:pPr lvl="0" algn="l" defTabSz="914400" eaLnBrk="0" fontAlgn="base">
              <a:spcBef>
                <a:spcPct val="0"/>
              </a:spcBef>
              <a:spcAft>
                <a:spcPct val="0"/>
              </a:spcAft>
            </a:pPr>
            <a:endParaRPr lang="en-US" altLang="en-US" sz="4000" b="0" dirty="0">
              <a:solidFill>
                <a:schemeClr val="tx1"/>
              </a:solidFill>
              <a:latin typeface="Arial" panose="020B0604020202020204" pitchFamily="34" charset="0"/>
              <a:cs typeface="Arial" panose="020B0604020202020204" pitchFamily="34" charset="0"/>
            </a:endParaRPr>
          </a:p>
          <a:p>
            <a:pPr marL="571500" lvl="0" indent="-571500" algn="l" defTabSz="914400" eaLnBrk="0" fontAlgn="base">
              <a:spcBef>
                <a:spcPct val="0"/>
              </a:spcBef>
              <a:spcAft>
                <a:spcPct val="0"/>
              </a:spcAft>
              <a:buFont typeface="Wingdings" panose="05000000000000000000" pitchFamily="2" charset="2"/>
              <a:buChar char="Ø"/>
            </a:pPr>
            <a:r>
              <a:rPr lang="en-US" sz="4000" b="0" dirty="0"/>
              <a:t>Explicit Cursors are Created by Users whenever the user requires them. Explicit Cursors are used for Fetching data from Table in Row-By-Row Manner.</a:t>
            </a:r>
            <a:endParaRPr lang="en-US" altLang="en-US" sz="4000" b="0" dirty="0">
              <a:solidFill>
                <a:schemeClr val="tx1"/>
              </a:solidFill>
              <a:latin typeface="Arial" panose="020B0604020202020204" pitchFamily="34" charset="0"/>
              <a:cs typeface="Arial" panose="020B0604020202020204" pitchFamily="34" charset="0"/>
            </a:endParaRPr>
          </a:p>
        </p:txBody>
      </p:sp>
      <p:sp>
        <p:nvSpPr>
          <p:cNvPr id="4"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Explicit Cursors</a:t>
            </a:r>
            <a:endParaRPr sz="5400" dirty="0">
              <a:latin typeface="Arial" pitchFamily="34" charset="0"/>
              <a:cs typeface="Arial" pitchFamily="34" charset="0"/>
            </a:endParaRPr>
          </a:p>
        </p:txBody>
      </p:sp>
    </p:spTree>
    <p:extLst>
      <p:ext uri="{BB962C8B-B14F-4D97-AF65-F5344CB8AC3E}">
        <p14:creationId xmlns:p14="http://schemas.microsoft.com/office/powerpoint/2010/main" val="1902206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2" y="2757607"/>
            <a:ext cx="21031200" cy="5632311"/>
          </a:xfrm>
          <a:prstGeom prst="rect">
            <a:avLst/>
          </a:prstGeom>
        </p:spPr>
        <p:txBody>
          <a:bodyPr wrap="square">
            <a:spAutoFit/>
          </a:bodyPr>
          <a:lstStyle/>
          <a:p>
            <a:pPr algn="l"/>
            <a:r>
              <a:rPr lang="en-US" sz="4000" b="0" dirty="0">
                <a:solidFill>
                  <a:schemeClr val="tx1"/>
                </a:solidFill>
                <a:latin typeface="Arial" panose="020B0604020202020204" pitchFamily="34" charset="0"/>
                <a:cs typeface="Arial" panose="020B0604020202020204" pitchFamily="34" charset="0"/>
              </a:rPr>
              <a:t>There are four steps in using an Explicit Cursor</a:t>
            </a:r>
            <a:r>
              <a:rPr lang="en-US" sz="4000" b="0" dirty="0" smtClean="0">
                <a:solidFill>
                  <a:schemeClr val="tx1"/>
                </a:solidFill>
                <a:latin typeface="Arial" panose="020B0604020202020204" pitchFamily="34" charset="0"/>
                <a:cs typeface="Arial" panose="020B0604020202020204" pitchFamily="34" charset="0"/>
              </a:rPr>
              <a:t>.</a:t>
            </a:r>
          </a:p>
          <a:p>
            <a:pPr algn="l"/>
            <a:endParaRPr lang="en-US" sz="4000" b="0" dirty="0" smtClean="0">
              <a:solidFill>
                <a:schemeClr val="tx1"/>
              </a:solidFill>
              <a:latin typeface="Arial" panose="020B0604020202020204" pitchFamily="34" charset="0"/>
              <a:cs typeface="Arial" panose="020B0604020202020204" pitchFamily="34" charset="0"/>
            </a:endParaRPr>
          </a:p>
          <a:p>
            <a:pPr algn="l">
              <a:buFont typeface="+mj-lt"/>
              <a:buAutoNum type="arabicPeriod"/>
            </a:pPr>
            <a:r>
              <a:rPr lang="en-US" sz="4000" dirty="0" smtClean="0">
                <a:solidFill>
                  <a:schemeClr val="tx1"/>
                </a:solidFill>
                <a:latin typeface="Arial" panose="020B0604020202020204" pitchFamily="34" charset="0"/>
                <a:cs typeface="Arial" panose="020B0604020202020204" pitchFamily="34" charset="0"/>
              </a:rPr>
              <a:t>DECLARE</a:t>
            </a:r>
            <a:r>
              <a:rPr lang="en-US" sz="4000" b="0" dirty="0">
                <a:solidFill>
                  <a:schemeClr val="tx1"/>
                </a:solidFill>
                <a:latin typeface="Arial" panose="020B0604020202020204" pitchFamily="34" charset="0"/>
                <a:cs typeface="Arial" panose="020B0604020202020204" pitchFamily="34" charset="0"/>
              </a:rPr>
              <a:t> the cursor in the declaration </a:t>
            </a:r>
            <a:r>
              <a:rPr lang="en-US" sz="4000" b="0" dirty="0" smtClean="0">
                <a:solidFill>
                  <a:schemeClr val="tx1"/>
                </a:solidFill>
                <a:latin typeface="Arial" panose="020B0604020202020204" pitchFamily="34" charset="0"/>
                <a:cs typeface="Arial" panose="020B0604020202020204" pitchFamily="34" charset="0"/>
              </a:rPr>
              <a:t>section</a:t>
            </a:r>
          </a:p>
          <a:p>
            <a:pPr algn="l">
              <a:buFont typeface="+mj-lt"/>
              <a:buAutoNum type="arabicPeriod"/>
            </a:pPr>
            <a:endParaRPr lang="en-US" sz="4000" b="0" dirty="0">
              <a:solidFill>
                <a:schemeClr val="tx1"/>
              </a:solidFill>
              <a:latin typeface="Arial" panose="020B0604020202020204" pitchFamily="34" charset="0"/>
              <a:cs typeface="Arial" panose="020B0604020202020204" pitchFamily="34" charset="0"/>
            </a:endParaRPr>
          </a:p>
          <a:p>
            <a:pPr algn="l">
              <a:buFont typeface="+mj-lt"/>
              <a:buAutoNum type="arabicPeriod"/>
            </a:pPr>
            <a:r>
              <a:rPr lang="en-US" sz="4000" dirty="0">
                <a:solidFill>
                  <a:schemeClr val="tx1"/>
                </a:solidFill>
                <a:latin typeface="Arial" panose="020B0604020202020204" pitchFamily="34" charset="0"/>
                <a:cs typeface="Arial" panose="020B0604020202020204" pitchFamily="34" charset="0"/>
              </a:rPr>
              <a:t>OPEN</a:t>
            </a:r>
            <a:r>
              <a:rPr lang="en-US" sz="4000" b="0" dirty="0">
                <a:solidFill>
                  <a:schemeClr val="tx1"/>
                </a:solidFill>
                <a:latin typeface="Arial" panose="020B0604020202020204" pitchFamily="34" charset="0"/>
                <a:cs typeface="Arial" panose="020B0604020202020204" pitchFamily="34" charset="0"/>
              </a:rPr>
              <a:t> the cursor in the Execution Section</a:t>
            </a:r>
            <a:r>
              <a:rPr lang="en-US" sz="4000" b="0" dirty="0" smtClean="0">
                <a:solidFill>
                  <a:schemeClr val="tx1"/>
                </a:solidFill>
                <a:latin typeface="Arial" panose="020B0604020202020204" pitchFamily="34" charset="0"/>
                <a:cs typeface="Arial" panose="020B0604020202020204" pitchFamily="34" charset="0"/>
              </a:rPr>
              <a:t>.</a:t>
            </a:r>
          </a:p>
          <a:p>
            <a:pPr algn="l">
              <a:buFont typeface="+mj-lt"/>
              <a:buAutoNum type="arabicPeriod"/>
            </a:pPr>
            <a:endParaRPr lang="en-US" sz="4000" b="0" dirty="0">
              <a:solidFill>
                <a:schemeClr val="tx1"/>
              </a:solidFill>
              <a:latin typeface="Arial" panose="020B0604020202020204" pitchFamily="34" charset="0"/>
              <a:cs typeface="Arial" panose="020B0604020202020204" pitchFamily="34" charset="0"/>
            </a:endParaRPr>
          </a:p>
          <a:p>
            <a:pPr algn="l">
              <a:buFont typeface="+mj-lt"/>
              <a:buAutoNum type="arabicPeriod"/>
            </a:pPr>
            <a:r>
              <a:rPr lang="en-US" sz="4000" dirty="0">
                <a:solidFill>
                  <a:schemeClr val="tx1"/>
                </a:solidFill>
                <a:latin typeface="Arial" panose="020B0604020202020204" pitchFamily="34" charset="0"/>
                <a:cs typeface="Arial" panose="020B0604020202020204" pitchFamily="34" charset="0"/>
              </a:rPr>
              <a:t>FETCH</a:t>
            </a:r>
            <a:r>
              <a:rPr lang="en-US" sz="4000" b="0" dirty="0">
                <a:solidFill>
                  <a:schemeClr val="tx1"/>
                </a:solidFill>
                <a:latin typeface="Arial" panose="020B0604020202020204" pitchFamily="34" charset="0"/>
                <a:cs typeface="Arial" panose="020B0604020202020204" pitchFamily="34" charset="0"/>
              </a:rPr>
              <a:t> the data from cursor into PL/SQL variables or records in the Execution Section</a:t>
            </a:r>
            <a:r>
              <a:rPr lang="en-US" sz="4000" b="0" dirty="0" smtClean="0">
                <a:solidFill>
                  <a:schemeClr val="tx1"/>
                </a:solidFill>
                <a:latin typeface="Arial" panose="020B0604020202020204" pitchFamily="34" charset="0"/>
                <a:cs typeface="Arial" panose="020B0604020202020204" pitchFamily="34" charset="0"/>
              </a:rPr>
              <a:t>.</a:t>
            </a:r>
          </a:p>
          <a:p>
            <a:pPr algn="l">
              <a:buFont typeface="+mj-lt"/>
              <a:buAutoNum type="arabicPeriod"/>
            </a:pPr>
            <a:endParaRPr lang="en-US" sz="4000" b="0" dirty="0">
              <a:solidFill>
                <a:schemeClr val="tx1"/>
              </a:solidFill>
              <a:latin typeface="Arial" panose="020B0604020202020204" pitchFamily="34" charset="0"/>
              <a:cs typeface="Arial" panose="020B0604020202020204" pitchFamily="34" charset="0"/>
            </a:endParaRPr>
          </a:p>
          <a:p>
            <a:pPr algn="l">
              <a:buFont typeface="+mj-lt"/>
              <a:buAutoNum type="arabicPeriod"/>
            </a:pPr>
            <a:r>
              <a:rPr lang="en-US" sz="4000" dirty="0">
                <a:solidFill>
                  <a:schemeClr val="tx1"/>
                </a:solidFill>
                <a:latin typeface="Arial" panose="020B0604020202020204" pitchFamily="34" charset="0"/>
                <a:cs typeface="Arial" panose="020B0604020202020204" pitchFamily="34" charset="0"/>
              </a:rPr>
              <a:t>CLOSE</a:t>
            </a:r>
            <a:r>
              <a:rPr lang="en-US" sz="4000" b="0" dirty="0">
                <a:solidFill>
                  <a:schemeClr val="tx1"/>
                </a:solidFill>
                <a:latin typeface="Arial" panose="020B0604020202020204" pitchFamily="34" charset="0"/>
                <a:cs typeface="Arial" panose="020B0604020202020204" pitchFamily="34" charset="0"/>
              </a:rPr>
              <a:t> the cursor in the Execution Section before you end the PL/SQL Block.</a:t>
            </a:r>
          </a:p>
        </p:txBody>
      </p:sp>
      <p:sp>
        <p:nvSpPr>
          <p:cNvPr id="3" name="RATHINAM…"/>
          <p:cNvSpPr txBox="1"/>
          <p:nvPr/>
        </p:nvSpPr>
        <p:spPr>
          <a:xfrm>
            <a:off x="806414" y="13638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How to create a Explicit Cursor</a:t>
            </a:r>
            <a:endParaRPr sz="5400" dirty="0">
              <a:latin typeface="Arial" pitchFamily="34" charset="0"/>
              <a:cs typeface="Arial" pitchFamily="34" charset="0"/>
            </a:endParaRPr>
          </a:p>
        </p:txBody>
      </p:sp>
    </p:spTree>
    <p:extLst>
      <p:ext uri="{BB962C8B-B14F-4D97-AF65-F5344CB8AC3E}">
        <p14:creationId xmlns:p14="http://schemas.microsoft.com/office/powerpoint/2010/main" val="31125725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Declare a Cursor</a:t>
            </a:r>
            <a:endParaRPr sz="5400" dirty="0">
              <a:latin typeface="Arial" pitchFamily="34" charset="0"/>
              <a:cs typeface="Arial" pitchFamily="34" charset="0"/>
            </a:endParaRPr>
          </a:p>
        </p:txBody>
      </p:sp>
      <p:sp>
        <p:nvSpPr>
          <p:cNvPr id="3" name="Rectangle 2"/>
          <p:cNvSpPr/>
          <p:nvPr/>
        </p:nvSpPr>
        <p:spPr>
          <a:xfrm>
            <a:off x="1717964" y="2240063"/>
            <a:ext cx="20920363" cy="2954655"/>
          </a:xfrm>
          <a:prstGeom prst="rect">
            <a:avLst/>
          </a:prstGeom>
        </p:spPr>
        <p:txBody>
          <a:bodyPr wrap="square">
            <a:spAutoFit/>
          </a:bodyPr>
          <a:lstStyle/>
          <a:p>
            <a:pPr algn="l"/>
            <a:r>
              <a:rPr lang="en-US" sz="3600" u="sng" dirty="0">
                <a:solidFill>
                  <a:schemeClr val="tx1"/>
                </a:solidFill>
                <a:latin typeface="Arial" panose="020B0604020202020204" pitchFamily="34" charset="0"/>
                <a:cs typeface="Arial" panose="020B0604020202020204" pitchFamily="34" charset="0"/>
              </a:rPr>
              <a:t>DECLARE the </a:t>
            </a:r>
            <a:r>
              <a:rPr lang="en-US" sz="3600" u="sng" dirty="0" smtClean="0">
                <a:solidFill>
                  <a:schemeClr val="tx1"/>
                </a:solidFill>
                <a:latin typeface="Arial" panose="020B0604020202020204" pitchFamily="34" charset="0"/>
                <a:cs typeface="Arial" panose="020B0604020202020204" pitchFamily="34" charset="0"/>
              </a:rPr>
              <a:t>Cursor:</a:t>
            </a:r>
          </a:p>
          <a:p>
            <a:pPr algn="l"/>
            <a:endParaRPr lang="en-US" sz="4000" b="0" u="sng" dirty="0">
              <a:solidFill>
                <a:schemeClr val="tx1"/>
              </a:solidFill>
              <a:latin typeface="Arial" panose="020B0604020202020204" pitchFamily="34" charset="0"/>
              <a:cs typeface="Arial" panose="020B0604020202020204" pitchFamily="34" charset="0"/>
            </a:endParaRPr>
          </a:p>
          <a:p>
            <a:pPr algn="l"/>
            <a:r>
              <a:rPr lang="en-US" sz="4000" b="0" dirty="0">
                <a:solidFill>
                  <a:srgbClr val="212529"/>
                </a:solidFill>
                <a:latin typeface="Arial" panose="020B0604020202020204" pitchFamily="34" charset="0"/>
                <a:cs typeface="Arial" panose="020B0604020202020204" pitchFamily="34" charset="0"/>
              </a:rPr>
              <a:t>It is done in the Declare section of the PL/SQL code by writing SQL statement that retrieves data for processing</a:t>
            </a:r>
            <a:r>
              <a:rPr lang="en-US" sz="4000" b="0" dirty="0" smtClean="0">
                <a:solidFill>
                  <a:srgbClr val="212529"/>
                </a:solidFill>
                <a:latin typeface="Arial" panose="020B0604020202020204" pitchFamily="34" charset="0"/>
                <a:cs typeface="Arial" panose="020B0604020202020204" pitchFamily="34" charset="0"/>
              </a:rPr>
              <a:t>.</a:t>
            </a:r>
          </a:p>
          <a:p>
            <a:pPr algn="l"/>
            <a:endParaRPr lang="en-US" b="0" dirty="0">
              <a:solidFill>
                <a:srgbClr val="212529"/>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862945" y="5566111"/>
            <a:ext cx="12981710" cy="1312489"/>
          </a:xfrm>
          <a:prstGeom prst="rect">
            <a:avLst/>
          </a:prstGeom>
        </p:spPr>
      </p:pic>
      <p:sp>
        <p:nvSpPr>
          <p:cNvPr id="7" name="Rectangle 6"/>
          <p:cNvSpPr/>
          <p:nvPr/>
        </p:nvSpPr>
        <p:spPr>
          <a:xfrm>
            <a:off x="1416013" y="7587965"/>
            <a:ext cx="21222313" cy="1323439"/>
          </a:xfrm>
          <a:prstGeom prst="rect">
            <a:avLst/>
          </a:prstGeom>
        </p:spPr>
        <p:txBody>
          <a:bodyPr wrap="square">
            <a:spAutoFit/>
          </a:bodyPr>
          <a:lstStyle/>
          <a:p>
            <a:pPr lvl="0" algn="l" defTabSz="914400" eaLnBrk="0" fontAlgn="base">
              <a:spcBef>
                <a:spcPct val="0"/>
              </a:spcBef>
              <a:spcAft>
                <a:spcPct val="0"/>
              </a:spcAft>
            </a:pPr>
            <a:r>
              <a:rPr lang="en-US" altLang="en-US" sz="4000" b="0" dirty="0">
                <a:solidFill>
                  <a:schemeClr val="tx1"/>
                </a:solidFill>
                <a:latin typeface="Arial" panose="020B0604020202020204" pitchFamily="34" charset="0"/>
                <a:cs typeface="Arial" panose="020B0604020202020204" pitchFamily="34" charset="0"/>
              </a:rPr>
              <a:t>For example, if we have </a:t>
            </a:r>
            <a:r>
              <a:rPr lang="en-US" altLang="en-US" sz="4000" dirty="0">
                <a:solidFill>
                  <a:schemeClr val="tx1"/>
                </a:solidFill>
                <a:latin typeface="Arial" panose="020B0604020202020204" pitchFamily="34" charset="0"/>
                <a:cs typeface="Arial" panose="020B0604020202020204" pitchFamily="34" charset="0"/>
              </a:rPr>
              <a:t>users</a:t>
            </a:r>
            <a:r>
              <a:rPr lang="en-US" altLang="en-US" sz="4000" b="0" dirty="0">
                <a:solidFill>
                  <a:schemeClr val="tx1"/>
                </a:solidFill>
                <a:latin typeface="Arial" panose="020B0604020202020204" pitchFamily="34" charset="0"/>
                <a:cs typeface="Arial" panose="020B0604020202020204" pitchFamily="34" charset="0"/>
              </a:rPr>
              <a:t> table with columns </a:t>
            </a:r>
            <a:r>
              <a:rPr lang="en-US" altLang="en-US" sz="4000" dirty="0">
                <a:solidFill>
                  <a:schemeClr val="tx1"/>
                </a:solidFill>
                <a:latin typeface="Arial" panose="020B0604020202020204" pitchFamily="34" charset="0"/>
                <a:cs typeface="Arial" panose="020B0604020202020204" pitchFamily="34" charset="0"/>
              </a:rPr>
              <a:t>id</a:t>
            </a:r>
            <a:r>
              <a:rPr lang="en-US" altLang="en-US" sz="4000" b="0" dirty="0" smtClean="0">
                <a:solidFill>
                  <a:schemeClr val="tx1"/>
                </a:solidFill>
                <a:latin typeface="Arial" panose="020B0604020202020204" pitchFamily="34" charset="0"/>
                <a:cs typeface="Arial" panose="020B0604020202020204" pitchFamily="34" charset="0"/>
              </a:rPr>
              <a:t>, </a:t>
            </a:r>
            <a:r>
              <a:rPr lang="en-US" altLang="en-US" sz="4000" dirty="0" smtClean="0">
                <a:solidFill>
                  <a:schemeClr val="tx1"/>
                </a:solidFill>
                <a:latin typeface="Arial" panose="020B0604020202020204" pitchFamily="34" charset="0"/>
                <a:cs typeface="Arial" panose="020B0604020202020204" pitchFamily="34" charset="0"/>
              </a:rPr>
              <a:t>name</a:t>
            </a:r>
            <a:r>
              <a:rPr lang="en-US" altLang="en-US" sz="4000" b="0" dirty="0">
                <a:solidFill>
                  <a:schemeClr val="tx1"/>
                </a:solidFill>
                <a:latin typeface="Arial" panose="020B0604020202020204" pitchFamily="34" charset="0"/>
                <a:cs typeface="Arial" panose="020B0604020202020204" pitchFamily="34" charset="0"/>
              </a:rPr>
              <a:t> and </a:t>
            </a:r>
            <a:r>
              <a:rPr lang="en-US" altLang="en-US" sz="4000" dirty="0">
                <a:solidFill>
                  <a:schemeClr val="tx1"/>
                </a:solidFill>
                <a:latin typeface="Arial" panose="020B0604020202020204" pitchFamily="34" charset="0"/>
                <a:cs typeface="Arial" panose="020B0604020202020204" pitchFamily="34" charset="0"/>
              </a:rPr>
              <a:t>email</a:t>
            </a:r>
            <a:r>
              <a:rPr lang="en-US" altLang="en-US" sz="4000" b="0" dirty="0">
                <a:solidFill>
                  <a:schemeClr val="tx1"/>
                </a:solidFill>
                <a:latin typeface="Arial" panose="020B0604020202020204" pitchFamily="34" charset="0"/>
                <a:cs typeface="Arial" panose="020B0604020202020204" pitchFamily="34" charset="0"/>
              </a:rPr>
              <a:t>, then for executing a SELECT query this is how we can declare a cursor: </a:t>
            </a:r>
          </a:p>
        </p:txBody>
      </p:sp>
      <p:pic>
        <p:nvPicPr>
          <p:cNvPr id="8" name="Picture 7"/>
          <p:cNvPicPr>
            <a:picLocks noChangeAspect="1"/>
          </p:cNvPicPr>
          <p:nvPr/>
        </p:nvPicPr>
        <p:blipFill>
          <a:blip r:embed="rId3"/>
          <a:stretch>
            <a:fillRect/>
          </a:stretch>
        </p:blipFill>
        <p:spPr>
          <a:xfrm>
            <a:off x="4862945" y="9620769"/>
            <a:ext cx="12981710" cy="1502334"/>
          </a:xfrm>
          <a:prstGeom prst="rect">
            <a:avLst/>
          </a:prstGeom>
        </p:spPr>
      </p:pic>
    </p:spTree>
    <p:extLst>
      <p:ext uri="{BB962C8B-B14F-4D97-AF65-F5344CB8AC3E}">
        <p14:creationId xmlns:p14="http://schemas.microsoft.com/office/powerpoint/2010/main" val="60042050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Open a Cursor</a:t>
            </a:r>
            <a:endParaRPr sz="5400" dirty="0">
              <a:latin typeface="Arial" pitchFamily="34" charset="0"/>
              <a:cs typeface="Arial" pitchFamily="34" charset="0"/>
            </a:endParaRPr>
          </a:p>
        </p:txBody>
      </p:sp>
      <p:sp>
        <p:nvSpPr>
          <p:cNvPr id="3" name="Rectangle 2"/>
          <p:cNvSpPr/>
          <p:nvPr/>
        </p:nvSpPr>
        <p:spPr>
          <a:xfrm>
            <a:off x="831272" y="2221514"/>
            <a:ext cx="21834763" cy="1446550"/>
          </a:xfrm>
          <a:prstGeom prst="rect">
            <a:avLst/>
          </a:prstGeom>
        </p:spPr>
        <p:txBody>
          <a:bodyPr wrap="square">
            <a:spAutoFit/>
          </a:bodyPr>
          <a:lstStyle/>
          <a:p>
            <a:pPr marL="571500" indent="-571500" algn="l">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It is done in the Begin section of the </a:t>
            </a:r>
            <a:r>
              <a:rPr lang="en-US" sz="4400" b="0" dirty="0" smtClean="0">
                <a:solidFill>
                  <a:schemeClr val="tx1"/>
                </a:solidFill>
                <a:latin typeface="Arial" panose="020B0604020202020204" pitchFamily="34" charset="0"/>
                <a:cs typeface="Arial" panose="020B0604020202020204" pitchFamily="34" charset="0"/>
              </a:rPr>
              <a:t>SQL </a:t>
            </a:r>
            <a:r>
              <a:rPr lang="en-US" sz="4400" b="0" dirty="0">
                <a:solidFill>
                  <a:schemeClr val="tx1"/>
                </a:solidFill>
                <a:latin typeface="Arial" panose="020B0604020202020204" pitchFamily="34" charset="0"/>
                <a:cs typeface="Arial" panose="020B0604020202020204" pitchFamily="34" charset="0"/>
              </a:rPr>
              <a:t>code. By opening the cursor, the cursor is allocated the memory for fetching records.</a:t>
            </a:r>
            <a:endParaRPr lang="en-US" sz="44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4339503" y="4100945"/>
            <a:ext cx="13228060" cy="1608895"/>
          </a:xfrm>
          <a:prstGeom prst="rect">
            <a:avLst/>
          </a:prstGeom>
        </p:spPr>
      </p:pic>
      <p:sp>
        <p:nvSpPr>
          <p:cNvPr id="6" name="Rectangle 5"/>
          <p:cNvSpPr/>
          <p:nvPr/>
        </p:nvSpPr>
        <p:spPr>
          <a:xfrm>
            <a:off x="1203932" y="6972044"/>
            <a:ext cx="11942693" cy="707886"/>
          </a:xfrm>
          <a:prstGeom prst="rect">
            <a:avLst/>
          </a:prstGeom>
        </p:spPr>
        <p:txBody>
          <a:bodyPr wrap="none">
            <a:spAutoFit/>
          </a:bodyPr>
          <a:lstStyle/>
          <a:p>
            <a:pPr marL="571500" lvl="0" indent="-571500" algn="l" defTabSz="914400" eaLnBrk="0" fontAlgn="base">
              <a:spcBef>
                <a:spcPct val="0"/>
              </a:spcBef>
              <a:spcAft>
                <a:spcPct val="0"/>
              </a:spcAft>
              <a:buFont typeface="Wingdings" panose="05000000000000000000" pitchFamily="2" charset="2"/>
              <a:buChar char="Ø"/>
            </a:pPr>
            <a:r>
              <a:rPr lang="en-US" altLang="en-US" sz="4000" b="0" dirty="0">
                <a:solidFill>
                  <a:schemeClr val="tx1"/>
                </a:solidFill>
                <a:latin typeface="Arial" panose="020B0604020202020204" pitchFamily="34" charset="0"/>
                <a:cs typeface="Arial" panose="020B0604020202020204" pitchFamily="34" charset="0"/>
              </a:rPr>
              <a:t>For the </a:t>
            </a:r>
            <a:r>
              <a:rPr lang="en-US" altLang="en-US" sz="4000" b="0" dirty="0" err="1">
                <a:solidFill>
                  <a:schemeClr val="tx1"/>
                </a:solidFill>
                <a:latin typeface="Arial" panose="020B0604020202020204" pitchFamily="34" charset="0"/>
                <a:cs typeface="Arial" panose="020B0604020202020204" pitchFamily="34" charset="0"/>
              </a:rPr>
              <a:t>c_users</a:t>
            </a:r>
            <a:r>
              <a:rPr lang="en-US" altLang="en-US" sz="4000" b="0" dirty="0">
                <a:solidFill>
                  <a:schemeClr val="tx1"/>
                </a:solidFill>
                <a:latin typeface="Arial" panose="020B0604020202020204" pitchFamily="34" charset="0"/>
                <a:cs typeface="Arial" panose="020B0604020202020204" pitchFamily="34" charset="0"/>
              </a:rPr>
              <a:t> cursor declared above, it will be: </a:t>
            </a:r>
          </a:p>
        </p:txBody>
      </p:sp>
      <p:pic>
        <p:nvPicPr>
          <p:cNvPr id="7" name="Picture 6"/>
          <p:cNvPicPr>
            <a:picLocks noChangeAspect="1"/>
          </p:cNvPicPr>
          <p:nvPr/>
        </p:nvPicPr>
        <p:blipFill>
          <a:blip r:embed="rId3"/>
          <a:stretch>
            <a:fillRect/>
          </a:stretch>
        </p:blipFill>
        <p:spPr>
          <a:xfrm>
            <a:off x="4339503" y="8785220"/>
            <a:ext cx="13228060" cy="1200278"/>
          </a:xfrm>
          <a:prstGeom prst="rect">
            <a:avLst/>
          </a:prstGeom>
        </p:spPr>
      </p:pic>
    </p:spTree>
    <p:extLst>
      <p:ext uri="{BB962C8B-B14F-4D97-AF65-F5344CB8AC3E}">
        <p14:creationId xmlns:p14="http://schemas.microsoft.com/office/powerpoint/2010/main" val="11648025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1059035"/>
            <a:ext cx="22399679"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r">
              <a:defRPr sz="8000">
                <a:solidFill>
                  <a:srgbClr val="011993"/>
                </a:solidFill>
                <a:latin typeface="Calibri"/>
                <a:ea typeface="Calibri"/>
                <a:cs typeface="Calibri"/>
                <a:sym typeface="Calibri"/>
              </a:defRPr>
            </a:pPr>
            <a:r>
              <a:rPr lang="en-US" sz="5400" dirty="0" smtClean="0">
                <a:latin typeface="Arial" pitchFamily="34" charset="0"/>
                <a:cs typeface="Arial" pitchFamily="34" charset="0"/>
              </a:rPr>
              <a:t>Fetch the Cursor</a:t>
            </a:r>
            <a:endParaRPr sz="5400" dirty="0">
              <a:latin typeface="Arial" pitchFamily="34" charset="0"/>
              <a:cs typeface="Arial" pitchFamily="34" charset="0"/>
            </a:endParaRPr>
          </a:p>
        </p:txBody>
      </p:sp>
      <p:sp>
        <p:nvSpPr>
          <p:cNvPr id="4" name="Rectangle 3"/>
          <p:cNvSpPr/>
          <p:nvPr/>
        </p:nvSpPr>
        <p:spPr>
          <a:xfrm>
            <a:off x="1801090" y="2264658"/>
            <a:ext cx="20698691" cy="1323439"/>
          </a:xfrm>
          <a:prstGeom prst="rect">
            <a:avLst/>
          </a:prstGeom>
        </p:spPr>
        <p:txBody>
          <a:bodyPr wrap="square">
            <a:spAutoFit/>
          </a:bodyPr>
          <a:lstStyle/>
          <a:p>
            <a:pPr marL="571500" lvl="0" indent="-571500" algn="l" defTabSz="914400" eaLnBrk="0" fontAlgn="base">
              <a:spcBef>
                <a:spcPct val="0"/>
              </a:spcBef>
              <a:spcAft>
                <a:spcPct val="0"/>
              </a:spcAft>
              <a:buFont typeface="Wingdings" panose="05000000000000000000" pitchFamily="2" charset="2"/>
              <a:buChar char="Ø"/>
            </a:pPr>
            <a:r>
              <a:rPr lang="en-US" altLang="en-US" sz="4000" b="0" dirty="0">
                <a:solidFill>
                  <a:schemeClr val="tx1"/>
                </a:solidFill>
                <a:latin typeface="Arial" panose="020B0604020202020204" pitchFamily="34" charset="0"/>
                <a:cs typeface="Arial" panose="020B0604020202020204" pitchFamily="34" charset="0"/>
              </a:rPr>
              <a:t>To fetch the data from the cursor one row at a time into memory variables we use the FETCH command. </a:t>
            </a:r>
          </a:p>
        </p:txBody>
      </p:sp>
      <p:pic>
        <p:nvPicPr>
          <p:cNvPr id="5" name="Picture 4"/>
          <p:cNvPicPr>
            <a:picLocks noChangeAspect="1"/>
          </p:cNvPicPr>
          <p:nvPr/>
        </p:nvPicPr>
        <p:blipFill>
          <a:blip r:embed="rId3"/>
          <a:stretch>
            <a:fillRect/>
          </a:stretch>
        </p:blipFill>
        <p:spPr>
          <a:xfrm>
            <a:off x="5068598" y="4459429"/>
            <a:ext cx="11418311" cy="1304061"/>
          </a:xfrm>
          <a:prstGeom prst="rect">
            <a:avLst/>
          </a:prstGeom>
        </p:spPr>
      </p:pic>
      <p:pic>
        <p:nvPicPr>
          <p:cNvPr id="6" name="Picture 5"/>
          <p:cNvPicPr>
            <a:picLocks noChangeAspect="1"/>
          </p:cNvPicPr>
          <p:nvPr/>
        </p:nvPicPr>
        <p:blipFill>
          <a:blip r:embed="rId4"/>
          <a:stretch>
            <a:fillRect/>
          </a:stretch>
        </p:blipFill>
        <p:spPr>
          <a:xfrm>
            <a:off x="5068597" y="9348788"/>
            <a:ext cx="11418312" cy="1008618"/>
          </a:xfrm>
          <a:prstGeom prst="rect">
            <a:avLst/>
          </a:prstGeom>
        </p:spPr>
      </p:pic>
      <p:sp>
        <p:nvSpPr>
          <p:cNvPr id="8" name="Rectangle 7"/>
          <p:cNvSpPr/>
          <p:nvPr/>
        </p:nvSpPr>
        <p:spPr>
          <a:xfrm>
            <a:off x="2050473" y="7173395"/>
            <a:ext cx="19673454" cy="1323439"/>
          </a:xfrm>
          <a:prstGeom prst="rect">
            <a:avLst/>
          </a:prstGeom>
        </p:spPr>
        <p:txBody>
          <a:bodyPr wrap="square">
            <a:spAutoFit/>
          </a:bodyPr>
          <a:lstStyle/>
          <a:p>
            <a:pPr marL="571500" lvl="0" indent="-571500" algn="l" defTabSz="914400" eaLnBrk="0" fontAlgn="base">
              <a:spcBef>
                <a:spcPct val="0"/>
              </a:spcBef>
              <a:spcAft>
                <a:spcPct val="0"/>
              </a:spcAft>
              <a:buFont typeface="Wingdings" panose="05000000000000000000" pitchFamily="2" charset="2"/>
              <a:buChar char="Ø"/>
            </a:pPr>
            <a:r>
              <a:rPr lang="en-US" altLang="en-US" sz="4000" b="0" dirty="0">
                <a:solidFill>
                  <a:schemeClr val="tx1"/>
                </a:solidFill>
                <a:latin typeface="Arial" panose="020B0604020202020204" pitchFamily="34" charset="0"/>
                <a:cs typeface="Arial" panose="020B0604020202020204" pitchFamily="34" charset="0"/>
              </a:rPr>
              <a:t>To check whether the cursor is open or not we use the </a:t>
            </a:r>
            <a:r>
              <a:rPr lang="en-US" altLang="en-US" sz="4000" dirty="0">
                <a:solidFill>
                  <a:schemeClr val="tx1"/>
                </a:solidFill>
                <a:latin typeface="Arial" panose="020B0604020202020204" pitchFamily="34" charset="0"/>
                <a:cs typeface="Arial" panose="020B0604020202020204" pitchFamily="34" charset="0"/>
              </a:rPr>
              <a:t>%ISOPEN</a:t>
            </a:r>
            <a:r>
              <a:rPr lang="en-US" altLang="en-US" sz="4000" b="0" dirty="0">
                <a:solidFill>
                  <a:schemeClr val="tx1"/>
                </a:solidFill>
                <a:latin typeface="Arial" panose="020B0604020202020204" pitchFamily="34" charset="0"/>
                <a:cs typeface="Arial" panose="020B0604020202020204" pitchFamily="34" charset="0"/>
              </a:rPr>
              <a:t> attribute of the cursor. </a:t>
            </a:r>
          </a:p>
        </p:txBody>
      </p:sp>
    </p:spTree>
    <p:extLst>
      <p:ext uri="{BB962C8B-B14F-4D97-AF65-F5344CB8AC3E}">
        <p14:creationId xmlns:p14="http://schemas.microsoft.com/office/powerpoint/2010/main" val="69858471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D6B6829-635A-44B8-90D6-49FF00741C07}">
  <ds:schemaRefs>
    <ds:schemaRef ds:uri="http://schemas.microsoft.com/sharepoint/v3/contenttype/forms"/>
  </ds:schemaRefs>
</ds:datastoreItem>
</file>

<file path=customXml/itemProps3.xml><?xml version="1.0" encoding="utf-8"?>
<ds:datastoreItem xmlns:ds="http://schemas.openxmlformats.org/officeDocument/2006/customXml" ds:itemID="{67AB17AE-08A4-4DEC-A0E7-44E96EFA8A51}"/>
</file>

<file path=docProps/app.xml><?xml version="1.0" encoding="utf-8"?>
<Properties xmlns="http://schemas.openxmlformats.org/officeDocument/2006/extended-properties" xmlns:vt="http://schemas.openxmlformats.org/officeDocument/2006/docPropsVTypes">
  <TotalTime>318</TotalTime>
  <Words>426</Words>
  <Application>Microsoft Office PowerPoint</Application>
  <PresentationFormat>Custom</PresentationFormat>
  <Paragraphs>69</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Helvetica Neue</vt:lpstr>
      <vt:lpstr>Helvetica Neue Light</vt:lpstr>
      <vt:lpstr>Helvetica Neue Medium</vt:lpstr>
      <vt:lpstr>Wingdings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35</cp:revision>
  <dcterms:modified xsi:type="dcterms:W3CDTF">2022-07-06T11:18:11Z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y fmtid="{D5CDD505-2E9C-101B-9397-08002B2CF9AE}" pid="3" name="MediaServiceImageTags">
    <vt:lpwstr/>
  </property>
</Properties>
</file>