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 id="259" r:id="rId7"/>
    <p:sldId id="260" r:id="rId8"/>
    <p:sldId id="261" r:id="rId9"/>
    <p:sldId id="262" r:id="rId10"/>
    <p:sldId id="263" r:id="rId11"/>
    <p:sldId id="264" r:id="rId12"/>
    <p:sldId id="265" r:id="rId13"/>
    <p:sldId id="266" r:id="rId14"/>
    <p:sldId id="268" r:id="rId15"/>
    <p:sldId id="270" r:id="rId16"/>
    <p:sldId id="271" r:id="rId17"/>
    <p:sldId id="272" r:id="rId18"/>
    <p:sldId id="273" r:id="rId19"/>
    <p:sldId id="267" r:id="rId20"/>
    <p:sldId id="275" r:id="rId21"/>
    <p:sldId id="276" r:id="rId22"/>
    <p:sldId id="280" r:id="rId23"/>
    <p:sldId id="274" r:id="rId24"/>
    <p:sldId id="279" r:id="rId25"/>
    <p:sldId id="278" r:id="rId26"/>
    <p:sldId id="277" r:id="rId27"/>
    <p:sldId id="281"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7" r:id="rId42"/>
    <p:sldId id="296" r:id="rId43"/>
    <p:sldId id="298" r:id="rId44"/>
    <p:sldId id="379" r:id="rId45"/>
    <p:sldId id="380" r:id="rId46"/>
    <p:sldId id="309" r:id="rId47"/>
    <p:sldId id="311" r:id="rId48"/>
    <p:sldId id="312" r:id="rId49"/>
    <p:sldId id="313" r:id="rId50"/>
    <p:sldId id="314" r:id="rId51"/>
    <p:sldId id="315" r:id="rId52"/>
    <p:sldId id="316" r:id="rId53"/>
    <p:sldId id="317" r:id="rId54"/>
    <p:sldId id="299" r:id="rId55"/>
    <p:sldId id="300" r:id="rId56"/>
    <p:sldId id="305" r:id="rId57"/>
    <p:sldId id="306" r:id="rId58"/>
    <p:sldId id="320" r:id="rId59"/>
    <p:sldId id="307" r:id="rId60"/>
    <p:sldId id="318" r:id="rId61"/>
    <p:sldId id="321" r:id="rId62"/>
    <p:sldId id="301" r:id="rId63"/>
    <p:sldId id="319" r:id="rId64"/>
    <p:sldId id="322" r:id="rId65"/>
    <p:sldId id="323" r:id="rId66"/>
    <p:sldId id="302" r:id="rId67"/>
    <p:sldId id="335" r:id="rId68"/>
    <p:sldId id="336" r:id="rId69"/>
    <p:sldId id="324" r:id="rId70"/>
    <p:sldId id="325" r:id="rId71"/>
    <p:sldId id="326" r:id="rId72"/>
    <p:sldId id="327" r:id="rId73"/>
    <p:sldId id="328" r:id="rId74"/>
    <p:sldId id="329" r:id="rId75"/>
    <p:sldId id="330" r:id="rId76"/>
    <p:sldId id="331" r:id="rId77"/>
    <p:sldId id="337" r:id="rId78"/>
    <p:sldId id="333" r:id="rId79"/>
    <p:sldId id="338" r:id="rId80"/>
    <p:sldId id="339" r:id="rId81"/>
    <p:sldId id="340" r:id="rId82"/>
    <p:sldId id="334" r:id="rId83"/>
    <p:sldId id="341" r:id="rId84"/>
    <p:sldId id="332" r:id="rId85"/>
    <p:sldId id="342" r:id="rId86"/>
    <p:sldId id="304" r:id="rId87"/>
    <p:sldId id="344" r:id="rId88"/>
    <p:sldId id="346" r:id="rId89"/>
    <p:sldId id="345" r:id="rId90"/>
    <p:sldId id="303" r:id="rId91"/>
    <p:sldId id="378" r:id="rId92"/>
    <p:sldId id="348" r:id="rId93"/>
    <p:sldId id="355" r:id="rId94"/>
    <p:sldId id="356" r:id="rId95"/>
    <p:sldId id="354" r:id="rId96"/>
    <p:sldId id="357" r:id="rId97"/>
    <p:sldId id="353" r:id="rId98"/>
    <p:sldId id="358" r:id="rId99"/>
    <p:sldId id="350" r:id="rId100"/>
    <p:sldId id="359" r:id="rId101"/>
    <p:sldId id="360" r:id="rId102"/>
    <p:sldId id="352" r:id="rId103"/>
    <p:sldId id="361" r:id="rId104"/>
    <p:sldId id="362" r:id="rId105"/>
    <p:sldId id="404" r:id="rId106"/>
    <p:sldId id="405" r:id="rId107"/>
    <p:sldId id="363" r:id="rId108"/>
    <p:sldId id="370" r:id="rId109"/>
    <p:sldId id="366" r:id="rId110"/>
    <p:sldId id="367" r:id="rId111"/>
    <p:sldId id="373" r:id="rId112"/>
    <p:sldId id="372" r:id="rId113"/>
    <p:sldId id="374" r:id="rId114"/>
    <p:sldId id="368" r:id="rId115"/>
    <p:sldId id="375" r:id="rId116"/>
    <p:sldId id="376" r:id="rId117"/>
    <p:sldId id="369" r:id="rId118"/>
    <p:sldId id="377" r:id="rId119"/>
    <p:sldId id="364" r:id="rId120"/>
    <p:sldId id="381" r:id="rId121"/>
    <p:sldId id="382" r:id="rId122"/>
    <p:sldId id="384" r:id="rId123"/>
    <p:sldId id="383" r:id="rId124"/>
    <p:sldId id="385" r:id="rId125"/>
    <p:sldId id="387" r:id="rId126"/>
    <p:sldId id="390" r:id="rId127"/>
    <p:sldId id="365" r:id="rId128"/>
    <p:sldId id="399" r:id="rId129"/>
    <p:sldId id="391" r:id="rId130"/>
    <p:sldId id="388" r:id="rId131"/>
    <p:sldId id="392" r:id="rId132"/>
    <p:sldId id="393" r:id="rId133"/>
    <p:sldId id="394" r:id="rId134"/>
    <p:sldId id="395" r:id="rId135"/>
    <p:sldId id="400" r:id="rId136"/>
    <p:sldId id="401" r:id="rId137"/>
    <p:sldId id="398" r:id="rId138"/>
    <p:sldId id="402" r:id="rId139"/>
    <p:sldId id="403" r:id="rId140"/>
    <p:sldId id="406" r:id="rId141"/>
    <p:sldId id="407" r:id="rId142"/>
    <p:sldId id="397" r:id="rId1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005EBC-E1A0-4BB9-800F-99684FBF7E97}" v="8" dt="2024-04-04T09:50:23.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microsoft.com/office/2015/10/relationships/revisionInfo" Target="revisionInfo.xml"/><Relationship Id="rId5" Type="http://schemas.openxmlformats.org/officeDocument/2006/relationships/slide" Target="slides/slide1.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presProps" Target="presProps.xml"/><Relationship Id="rId90" Type="http://schemas.openxmlformats.org/officeDocument/2006/relationships/slide" Target="slides/slide8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s Kaviyakalimuthu Trainer - Center of Excellence" userId="S::kaviyakalimuthu@rathinam.in::5d2f9ade-42d0-4ff3-b692-21e633f7f1bc" providerId="AD" clId="Web-{72005EBC-E1A0-4BB9-800F-99684FBF7E97}"/>
    <pc:docChg chg="addSld delSld">
      <pc:chgData name="Mrs Kaviyakalimuthu Trainer - Center of Excellence" userId="S::kaviyakalimuthu@rathinam.in::5d2f9ade-42d0-4ff3-b692-21e633f7f1bc" providerId="AD" clId="Web-{72005EBC-E1A0-4BB9-800F-99684FBF7E97}" dt="2024-04-04T09:50:23.034" v="1"/>
      <pc:docMkLst>
        <pc:docMk/>
      </pc:docMkLst>
      <pc:sldChg chg="new del">
        <pc:chgData name="Mrs Kaviyakalimuthu Trainer - Center of Excellence" userId="S::kaviyakalimuthu@rathinam.in::5d2f9ade-42d0-4ff3-b692-21e633f7f1bc" providerId="AD" clId="Web-{72005EBC-E1A0-4BB9-800F-99684FBF7E97}" dt="2024-04-04T09:50:23.034" v="1"/>
        <pc:sldMkLst>
          <pc:docMk/>
          <pc:sldMk cId="1449621346" sldId="40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grpSp>
        <p:nvGrpSpPr>
          <p:cNvPr id="5" name="Group 8"/>
          <p:cNvGrpSpPr>
            <a:grpSpLocks/>
          </p:cNvGrpSpPr>
          <p:nvPr/>
        </p:nvGrpSpPr>
        <p:grpSpPr bwMode="auto">
          <a:xfrm>
            <a:off x="393700" y="5334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grpSp>
      <p:sp>
        <p:nvSpPr>
          <p:cNvPr id="40963" name="Rectangle 3"/>
          <p:cNvSpPr>
            <a:spLocks noGrp="1" noChangeArrowheads="1"/>
          </p:cNvSpPr>
          <p:nvPr>
            <p:ph type="ctrTitle"/>
          </p:nvPr>
        </p:nvSpPr>
        <p:spPr>
          <a:xfrm>
            <a:off x="1016000" y="1371600"/>
            <a:ext cx="10261600" cy="2057400"/>
          </a:xfrm>
        </p:spPr>
        <p:txBody>
          <a:bodyPr/>
          <a:lstStyle>
            <a:lvl1pPr>
              <a:defRPr sz="5400"/>
            </a:lvl1pPr>
          </a:lstStyle>
          <a:p>
            <a:pPr lvl="0"/>
            <a:r>
              <a:rPr lang="en-US" altLang="en-US" noProof="0"/>
              <a:t>Click to edit Master title style</a:t>
            </a:r>
            <a:endParaRPr lang="hi-IN" altLang="en-US" noProof="0"/>
          </a:p>
        </p:txBody>
      </p:sp>
      <p:sp>
        <p:nvSpPr>
          <p:cNvPr id="40964" name="Rectangle 4"/>
          <p:cNvSpPr>
            <a:spLocks noGrp="1" noChangeArrowheads="1"/>
          </p:cNvSpPr>
          <p:nvPr>
            <p:ph type="subTitle" idx="1"/>
          </p:nvPr>
        </p:nvSpPr>
        <p:spPr>
          <a:xfrm>
            <a:off x="1016000" y="3765550"/>
            <a:ext cx="10261600" cy="2057400"/>
          </a:xfrm>
        </p:spPr>
        <p:txBody>
          <a:bodyPr/>
          <a:lstStyle>
            <a:lvl1pPr marL="0" indent="0">
              <a:buFont typeface="Wingdings" panose="05000000000000000000" pitchFamily="2" charset="2"/>
              <a:buNone/>
              <a:defRPr sz="2800">
                <a:latin typeface="Arial" panose="020B0604020202020204" pitchFamily="34" charset="0"/>
              </a:defRPr>
            </a:lvl1pPr>
          </a:lstStyle>
          <a:p>
            <a:pPr lvl="0"/>
            <a:r>
              <a:rPr lang="en-US" altLang="en-US" noProof="0"/>
              <a:t>Click to edit Master subtitle style</a:t>
            </a:r>
            <a:endParaRPr lang="hi-IN" altLang="en-US" noProof="0"/>
          </a:p>
        </p:txBody>
      </p:sp>
      <p:sp>
        <p:nvSpPr>
          <p:cNvPr id="12" name="Rectangle 5"/>
          <p:cNvSpPr>
            <a:spLocks noGrp="1" noChangeArrowheads="1"/>
          </p:cNvSpPr>
          <p:nvPr>
            <p:ph type="dt" sz="half" idx="10"/>
          </p:nvPr>
        </p:nvSpPr>
        <p:spPr>
          <a:xfrm>
            <a:off x="609600" y="6248400"/>
            <a:ext cx="2844800" cy="457200"/>
          </a:xfrm>
        </p:spPr>
        <p:txBody>
          <a:bodyPr/>
          <a:lstStyle>
            <a:lvl1pPr>
              <a:defRPr/>
            </a:lvl1pPr>
          </a:lstStyle>
          <a:p>
            <a:fld id="{EAB46957-FC64-45B0-9C20-21F6DB57792F}" type="datetimeFigureOut">
              <a:rPr lang="en-US" smtClean="0"/>
              <a:t>4/4/2024</a:t>
            </a:fld>
            <a:endParaRPr lang="en-US"/>
          </a:p>
        </p:txBody>
      </p:sp>
      <p:sp>
        <p:nvSpPr>
          <p:cNvPr id="13" name="Rectangle 6"/>
          <p:cNvSpPr>
            <a:spLocks noGrp="1" noChangeArrowheads="1"/>
          </p:cNvSpPr>
          <p:nvPr>
            <p:ph type="ftr" sz="quarter" idx="11"/>
          </p:nvPr>
        </p:nvSpPr>
        <p:spPr bwMode="auto">
          <a:xfrm>
            <a:off x="4165600" y="6248400"/>
            <a:ext cx="3860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endParaRPr lang="en-US"/>
          </a:p>
        </p:txBody>
      </p:sp>
      <p:sp>
        <p:nvSpPr>
          <p:cNvPr id="14" name="Rectangle 7"/>
          <p:cNvSpPr>
            <a:spLocks noGrp="1" noChangeArrowheads="1"/>
          </p:cNvSpPr>
          <p:nvPr>
            <p:ph type="sldNum" sz="quarter" idx="12"/>
          </p:nvPr>
        </p:nvSpPr>
        <p:spPr>
          <a:xfrm>
            <a:off x="8737600" y="6248400"/>
            <a:ext cx="2844800" cy="457200"/>
          </a:xfrm>
        </p:spPr>
        <p:txBody>
          <a:bodyPr/>
          <a:lstStyle>
            <a:lvl1pPr>
              <a:defRPr b="1"/>
            </a:lvl1pPr>
          </a:lstStyle>
          <a:p>
            <a:fld id="{930AAEA1-90D6-400E-AB99-C9BD3AFC1EDD}" type="slidenum">
              <a:rPr lang="en-US" smtClean="0"/>
              <a:t>‹#›</a:t>
            </a:fld>
            <a:endParaRPr lang="en-US"/>
          </a:p>
        </p:txBody>
      </p:sp>
    </p:spTree>
    <p:extLst>
      <p:ext uri="{BB962C8B-B14F-4D97-AF65-F5344CB8AC3E}">
        <p14:creationId xmlns:p14="http://schemas.microsoft.com/office/powerpoint/2010/main" val="395972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301481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51900" y="533400"/>
            <a:ext cx="2745317" cy="54879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1" y="533400"/>
            <a:ext cx="8039100" cy="5487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58460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24417" y="1844676"/>
            <a:ext cx="10972800" cy="4176713"/>
          </a:xfrm>
        </p:spPr>
        <p:txBody>
          <a:bodyPr/>
          <a:lstStyle/>
          <a:p>
            <a:pPr lvl="0"/>
            <a:r>
              <a:rPr lang="en-US" noProof="0"/>
              <a:t>Click icon to add table</a:t>
            </a:r>
            <a:endParaRPr lang="en-IN" noProof="0"/>
          </a:p>
        </p:txBody>
      </p:sp>
      <p:sp>
        <p:nvSpPr>
          <p:cNvPr id="4"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1241611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624417" y="1844676"/>
            <a:ext cx="10972800" cy="201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4417" y="4008438"/>
            <a:ext cx="10972800" cy="2012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6"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171307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457" y="322265"/>
            <a:ext cx="10972800" cy="1143000"/>
          </a:xfrm>
        </p:spPr>
        <p:txBody>
          <a:bodyPr/>
          <a:lstStyle/>
          <a:p>
            <a:r>
              <a:rPr lang="en-US"/>
              <a:t>Click to edit Master title style</a:t>
            </a:r>
            <a:endParaRPr lang="en-IN"/>
          </a:p>
        </p:txBody>
      </p:sp>
      <p:sp>
        <p:nvSpPr>
          <p:cNvPr id="3" name="Content Placeholder 2"/>
          <p:cNvSpPr>
            <a:spLocks noGrp="1"/>
          </p:cNvSpPr>
          <p:nvPr>
            <p:ph idx="1"/>
          </p:nvPr>
        </p:nvSpPr>
        <p:spPr>
          <a:xfrm>
            <a:off x="464457" y="2054681"/>
            <a:ext cx="10972800"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
        <p:nvSpPr>
          <p:cNvPr id="6" name="Rectangle 5"/>
          <p:cNvSpPr/>
          <p:nvPr/>
        </p:nvSpPr>
        <p:spPr>
          <a:xfrm>
            <a:off x="11161486" y="6099628"/>
            <a:ext cx="841828" cy="6023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a:blip r:embed="rId2"/>
                <a:stretch>
                  <a:fillRect/>
                </a:stretch>
              </a:blipFill>
            </a:endParaRPr>
          </a:p>
        </p:txBody>
      </p:sp>
    </p:spTree>
    <p:extLst>
      <p:ext uri="{BB962C8B-B14F-4D97-AF65-F5344CB8AC3E}">
        <p14:creationId xmlns:p14="http://schemas.microsoft.com/office/powerpoint/2010/main" val="134742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2795609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4417" y="1844676"/>
            <a:ext cx="5384800"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212417" y="1844676"/>
            <a:ext cx="5384800"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6"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6140347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8"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42661421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4"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127432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3"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151709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6"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363735679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AB46957-FC64-45B0-9C20-21F6DB57792F}" type="datetimeFigureOut">
              <a:rPr lang="en-US" smtClean="0"/>
              <a:t>4/4/2024</a:t>
            </a:fld>
            <a:endParaRPr lang="en-US"/>
          </a:p>
        </p:txBody>
      </p:sp>
      <p:sp>
        <p:nvSpPr>
          <p:cNvPr id="6" name="Rectangle 6"/>
          <p:cNvSpPr>
            <a:spLocks noGrp="1" noChangeArrowheads="1"/>
          </p:cNvSpPr>
          <p:nvPr>
            <p:ph type="sldNum" sz="quarter" idx="11"/>
          </p:nvPr>
        </p:nvSpPr>
        <p:spPr>
          <a:ln/>
        </p:spPr>
        <p:txBody>
          <a:bodyPr/>
          <a:lstStyle>
            <a:lvl1pPr>
              <a:defRPr/>
            </a:lvl1pPr>
          </a:lstStyle>
          <a:p>
            <a:fld id="{930AAEA1-90D6-400E-AB99-C9BD3AFC1EDD}" type="slidenum">
              <a:rPr lang="en-US" smtClean="0"/>
              <a:t>‹#›</a:t>
            </a:fld>
            <a:endParaRPr lang="en-US"/>
          </a:p>
        </p:txBody>
      </p:sp>
    </p:spTree>
    <p:extLst>
      <p:ext uri="{BB962C8B-B14F-4D97-AF65-F5344CB8AC3E}">
        <p14:creationId xmlns:p14="http://schemas.microsoft.com/office/powerpoint/2010/main" val="179134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endParaRPr lang="hi-IN" altLang="en-US"/>
          </a:p>
        </p:txBody>
      </p:sp>
      <p:sp>
        <p:nvSpPr>
          <p:cNvPr id="1027" name="Rectangle 3"/>
          <p:cNvSpPr>
            <a:spLocks noGrp="1" noChangeArrowheads="1"/>
          </p:cNvSpPr>
          <p:nvPr>
            <p:ph type="body" idx="1"/>
          </p:nvPr>
        </p:nvSpPr>
        <p:spPr bwMode="auto">
          <a:xfrm>
            <a:off x="624417" y="1844676"/>
            <a:ext cx="1097280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hi-IN" altLang="en-US"/>
          </a:p>
        </p:txBody>
      </p:sp>
      <p:sp>
        <p:nvSpPr>
          <p:cNvPr id="39940" name="Rectangle 4"/>
          <p:cNvSpPr>
            <a:spLocks noGrp="1" noChangeArrowheads="1"/>
          </p:cNvSpPr>
          <p:nvPr>
            <p:ph type="dt" sz="half" idx="2"/>
          </p:nvPr>
        </p:nvSpPr>
        <p:spPr bwMode="auto">
          <a:xfrm>
            <a:off x="624417" y="6400800"/>
            <a:ext cx="223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Arial" panose="020B0604020202020204" pitchFamily="34" charset="0"/>
              </a:defRPr>
            </a:lvl1pPr>
          </a:lstStyle>
          <a:p>
            <a:fld id="{EAB46957-FC64-45B0-9C20-21F6DB57792F}" type="datetimeFigureOut">
              <a:rPr lang="en-US" smtClean="0"/>
              <a:t>4/4/2024</a:t>
            </a:fld>
            <a:endParaRPr lang="en-US"/>
          </a:p>
        </p:txBody>
      </p:sp>
      <p:sp>
        <p:nvSpPr>
          <p:cNvPr id="39942" name="Rectangle 6"/>
          <p:cNvSpPr>
            <a:spLocks noGrp="1" noChangeArrowheads="1"/>
          </p:cNvSpPr>
          <p:nvPr>
            <p:ph type="sldNum" sz="quarter" idx="4"/>
          </p:nvPr>
        </p:nvSpPr>
        <p:spPr bwMode="auto">
          <a:xfrm>
            <a:off x="4078817"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defRPr>
            </a:lvl1pPr>
          </a:lstStyle>
          <a:p>
            <a:fld id="{930AAEA1-90D6-400E-AB99-C9BD3AFC1EDD}" type="slidenum">
              <a:rPr lang="en-US" smtClean="0"/>
              <a:t>‹#›</a:t>
            </a:fld>
            <a:endParaRPr lang="en-US"/>
          </a:p>
        </p:txBody>
      </p:sp>
      <p:grpSp>
        <p:nvGrpSpPr>
          <p:cNvPr id="1030" name="Group 7"/>
          <p:cNvGrpSpPr>
            <a:grpSpLocks/>
          </p:cNvGrpSpPr>
          <p:nvPr/>
        </p:nvGrpSpPr>
        <p:grpSpPr bwMode="auto">
          <a:xfrm>
            <a:off x="372533" y="152400"/>
            <a:ext cx="11582400" cy="1600200"/>
            <a:chOff x="176" y="96"/>
            <a:chExt cx="5472" cy="1008"/>
          </a:xfrm>
        </p:grpSpPr>
        <p:sp>
          <p:nvSpPr>
            <p:cNvPr id="1032"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103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103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103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103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grpSp>
    </p:spTree>
    <p:extLst>
      <p:ext uri="{BB962C8B-B14F-4D97-AF65-F5344CB8AC3E}">
        <p14:creationId xmlns:p14="http://schemas.microsoft.com/office/powerpoint/2010/main" val="40337911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9pPr>
    </p:titleStyle>
    <p:bodyStyle>
      <a:lvl1pPr marL="469900" indent="-469900" algn="l" rtl="0" eaLnBrk="1" fontAlgn="base" hangingPunct="1">
        <a:spcBef>
          <a:spcPct val="20000"/>
        </a:spcBef>
        <a:spcAft>
          <a:spcPct val="0"/>
        </a:spcAft>
        <a:buClr>
          <a:schemeClr val="bg2"/>
        </a:buClr>
        <a:buSzPct val="70000"/>
        <a:buFont typeface="Wingdings" panose="05000000000000000000" pitchFamily="2" charset="2"/>
        <a:buChar char="o"/>
        <a:defRPr sz="3200" kern="1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75000"/>
        <a:buFont typeface="Wingdings" panose="05000000000000000000" pitchFamily="2" charset="2"/>
        <a:buChar char="n"/>
        <a:defRPr sz="2800" kern="1200">
          <a:solidFill>
            <a:schemeClr val="tx1"/>
          </a:solidFill>
          <a:latin typeface="+mn-lt"/>
          <a:ea typeface="+mn-ea"/>
          <a:cs typeface="+mn-cs"/>
        </a:defRPr>
      </a:lvl2pPr>
      <a:lvl3pPr marL="1377950" indent="-468313" algn="l" rtl="0" eaLnBrk="1" fontAlgn="base" hangingPunct="1">
        <a:spcBef>
          <a:spcPct val="20000"/>
        </a:spcBef>
        <a:spcAft>
          <a:spcPct val="0"/>
        </a:spcAft>
        <a:buClr>
          <a:schemeClr val="bg2"/>
        </a:buClr>
        <a:buSzPct val="65000"/>
        <a:buFont typeface="Wingdings" panose="05000000000000000000" pitchFamily="2" charset="2"/>
        <a:buChar char="o"/>
        <a:defRPr sz="2400" kern="1200">
          <a:solidFill>
            <a:schemeClr val="tx1"/>
          </a:solidFill>
          <a:latin typeface="+mn-lt"/>
          <a:ea typeface="+mn-ea"/>
          <a:cs typeface="+mn-cs"/>
        </a:defRPr>
      </a:lvl3pPr>
      <a:lvl4pPr marL="1827213" indent="-438150" algn="l" rtl="0" eaLnBrk="1" fontAlgn="base" hangingPunct="1">
        <a:spcBef>
          <a:spcPct val="20000"/>
        </a:spcBef>
        <a:spcAft>
          <a:spcPct val="0"/>
        </a:spcAft>
        <a:buClr>
          <a:schemeClr val="accent2"/>
        </a:buClr>
        <a:buSzPct val="75000"/>
        <a:buFont typeface="Wingdings" panose="05000000000000000000" pitchFamily="2" charset="2"/>
        <a:buChar char="n"/>
        <a:defRPr sz="2000" kern="1200">
          <a:solidFill>
            <a:schemeClr val="tx1"/>
          </a:solidFill>
          <a:latin typeface="+mn-lt"/>
          <a:ea typeface="+mn-ea"/>
          <a:cs typeface="+mn-cs"/>
        </a:defRPr>
      </a:lvl4pPr>
      <a:lvl5pPr marL="2297113" indent="-468313" algn="l" rtl="0" eaLnBrk="1" fontAlgn="base" hangingPunct="1">
        <a:spcBef>
          <a:spcPct val="20000"/>
        </a:spcBef>
        <a:spcAft>
          <a:spcPct val="0"/>
        </a:spcAft>
        <a:buClr>
          <a:schemeClr val="accent1"/>
        </a:buClr>
        <a:buSzPct val="50000"/>
        <a:buFont typeface="Wingdings" panose="05000000000000000000"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1700212"/>
            <a:ext cx="10261600" cy="1728787"/>
          </a:xfrm>
        </p:spPr>
        <p:txBody>
          <a:bodyPr/>
          <a:lstStyle/>
          <a:p>
            <a:r>
              <a:rPr lang="en-US" sz="4500" dirty="0"/>
              <a:t>DATABASE MANAGEMENT SYSTEMS – CSE/IT – II Year / IV Sem. – 22CS403</a:t>
            </a:r>
          </a:p>
        </p:txBody>
      </p:sp>
      <p:sp>
        <p:nvSpPr>
          <p:cNvPr id="3" name="Subtitle 2"/>
          <p:cNvSpPr>
            <a:spLocks noGrp="1"/>
          </p:cNvSpPr>
          <p:nvPr>
            <p:ph type="subTitle" idx="1"/>
          </p:nvPr>
        </p:nvSpPr>
        <p:spPr/>
        <p:txBody>
          <a:bodyPr>
            <a:normAutofit/>
          </a:bodyPr>
          <a:lstStyle/>
          <a:p>
            <a:pPr algn="r"/>
            <a:endParaRPr lang="en-US" dirty="0"/>
          </a:p>
          <a:p>
            <a:pPr algn="r"/>
            <a:r>
              <a:rPr lang="en-US" dirty="0"/>
              <a:t>Manju S,</a:t>
            </a:r>
          </a:p>
          <a:p>
            <a:pPr algn="r"/>
            <a:r>
              <a:rPr lang="en-US" dirty="0"/>
              <a:t>AP/</a:t>
            </a:r>
            <a:r>
              <a:rPr lang="en-US" dirty="0" err="1"/>
              <a:t>CoE</a:t>
            </a:r>
            <a:r>
              <a:rPr lang="en-US" dirty="0"/>
              <a:t>,</a:t>
            </a:r>
          </a:p>
          <a:p>
            <a:pPr algn="r"/>
            <a:r>
              <a:rPr lang="en-US" dirty="0"/>
              <a:t>RTC,Coimbatore.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6947" y="3866469"/>
            <a:ext cx="1956481" cy="1956481"/>
          </a:xfrm>
          <a:prstGeom prst="rect">
            <a:avLst/>
          </a:prstGeom>
          <a:noFill/>
        </p:spPr>
      </p:pic>
      <p:sp>
        <p:nvSpPr>
          <p:cNvPr id="5" name="Date Placeholder 4"/>
          <p:cNvSpPr>
            <a:spLocks noGrp="1"/>
          </p:cNvSpPr>
          <p:nvPr>
            <p:ph type="dt" sz="half" idx="10"/>
          </p:nvPr>
        </p:nvSpPr>
        <p:spPr/>
        <p:txBody>
          <a:bodyPr/>
          <a:lstStyle/>
          <a:p>
            <a:fld id="{9AAFD1DF-B416-410D-B805-CA33B95E11A5}" type="datetime1">
              <a:rPr lang="en-US" smtClean="0"/>
              <a:t>4/4/2024</a:t>
            </a:fld>
            <a:endParaRPr lang="en-US" dirty="0"/>
          </a:p>
        </p:txBody>
      </p:sp>
      <p:sp>
        <p:nvSpPr>
          <p:cNvPr id="6" name="Footer Placeholder 5"/>
          <p:cNvSpPr>
            <a:spLocks noGrp="1"/>
          </p:cNvSpPr>
          <p:nvPr>
            <p:ph type="ftr" sz="quarter" idx="11"/>
          </p:nvPr>
        </p:nvSpPr>
        <p:spPr/>
        <p:txBody>
          <a:bodyPr/>
          <a:lstStyle/>
          <a:p>
            <a:r>
              <a:rPr lang="en-US" dirty="0" err="1"/>
              <a:t>Manju.S</a:t>
            </a:r>
            <a:r>
              <a:rPr lang="en-US" dirty="0"/>
              <a:t>/AP</a:t>
            </a:r>
          </a:p>
        </p:txBody>
      </p:sp>
      <p:sp>
        <p:nvSpPr>
          <p:cNvPr id="7" name="Slide Number Placeholder 6"/>
          <p:cNvSpPr>
            <a:spLocks noGrp="1"/>
          </p:cNvSpPr>
          <p:nvPr>
            <p:ph type="sldNum" sz="quarter" idx="12"/>
          </p:nvPr>
        </p:nvSpPr>
        <p:spPr/>
        <p:txBody>
          <a:bodyPr/>
          <a:lstStyle/>
          <a:p>
            <a:fld id="{4903CCCA-70C2-4464-A25B-D8219B7795CF}" type="slidenum">
              <a:rPr lang="en-US" smtClean="0"/>
              <a:t>1</a:t>
            </a:fld>
            <a:endParaRPr lang="en-US" dirty="0"/>
          </a:p>
        </p:txBody>
      </p:sp>
    </p:spTree>
    <p:extLst>
      <p:ext uri="{BB962C8B-B14F-4D97-AF65-F5344CB8AC3E}">
        <p14:creationId xmlns:p14="http://schemas.microsoft.com/office/powerpoint/2010/main" val="381386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 Data Definition Language : CREATE</a:t>
            </a:r>
          </a:p>
        </p:txBody>
      </p:sp>
      <p:sp>
        <p:nvSpPr>
          <p:cNvPr id="3" name="Content Placeholder 2"/>
          <p:cNvSpPr>
            <a:spLocks noGrp="1"/>
          </p:cNvSpPr>
          <p:nvPr>
            <p:ph idx="1"/>
          </p:nvPr>
        </p:nvSpPr>
        <p:spPr/>
        <p:txBody>
          <a:bodyPr/>
          <a:lstStyle/>
          <a:p>
            <a:r>
              <a:rPr lang="en-US" dirty="0"/>
              <a:t>CREATE can be used to create a database as well as table</a:t>
            </a:r>
          </a:p>
          <a:p>
            <a:r>
              <a:rPr lang="en-US" dirty="0"/>
              <a:t>Syntax :</a:t>
            </a:r>
          </a:p>
          <a:p>
            <a:pPr lvl="1"/>
            <a:r>
              <a:rPr lang="en-US" dirty="0"/>
              <a:t>CREATE DATABASE </a:t>
            </a:r>
            <a:r>
              <a:rPr lang="en-US" dirty="0" err="1"/>
              <a:t>database_name</a:t>
            </a:r>
            <a:r>
              <a:rPr lang="en-US" dirty="0"/>
              <a:t>;</a:t>
            </a:r>
          </a:p>
          <a:p>
            <a:pPr lvl="1"/>
            <a:r>
              <a:rPr lang="en-US" dirty="0"/>
              <a:t>CREATE TABLE </a:t>
            </a:r>
            <a:r>
              <a:rPr lang="en-US" dirty="0" err="1"/>
              <a:t>table_name</a:t>
            </a:r>
            <a:r>
              <a:rPr lang="en-US" dirty="0"/>
              <a:t>(column1 datatype,column2 </a:t>
            </a:r>
            <a:r>
              <a:rPr lang="en-US" dirty="0" err="1"/>
              <a:t>datatype</a:t>
            </a:r>
            <a:r>
              <a:rPr lang="en-US" dirty="0"/>
              <a:t>, </a:t>
            </a:r>
            <a:r>
              <a:rPr lang="en-US" dirty="0" err="1"/>
              <a:t>columnN</a:t>
            </a:r>
            <a:r>
              <a:rPr lang="en-US" dirty="0"/>
              <a:t> </a:t>
            </a:r>
            <a:r>
              <a:rPr lang="en-US" dirty="0" err="1"/>
              <a:t>datatype</a:t>
            </a:r>
            <a:r>
              <a:rPr lang="en-US" dirty="0"/>
              <a:t>);</a:t>
            </a:r>
          </a:p>
          <a:p>
            <a:r>
              <a:rPr lang="en-US" dirty="0"/>
              <a:t>E.g.: </a:t>
            </a:r>
          </a:p>
          <a:p>
            <a:pPr lvl="1"/>
            <a:r>
              <a:rPr lang="en-US" dirty="0"/>
              <a:t>create database db1;</a:t>
            </a:r>
          </a:p>
          <a:p>
            <a:pPr lvl="1"/>
            <a:r>
              <a:rPr lang="en-US" dirty="0"/>
              <a:t>create table student( name </a:t>
            </a:r>
            <a:r>
              <a:rPr lang="en-US" dirty="0" err="1"/>
              <a:t>varchar</a:t>
            </a:r>
            <a:r>
              <a:rPr lang="en-US" dirty="0"/>
              <a:t>(10), id </a:t>
            </a:r>
            <a:r>
              <a:rPr lang="en-US" dirty="0" err="1"/>
              <a:t>int</a:t>
            </a:r>
            <a:r>
              <a:rPr lang="en-US" dirty="0"/>
              <a:t>);</a:t>
            </a:r>
          </a:p>
        </p:txBody>
      </p:sp>
    </p:spTree>
    <p:extLst>
      <p:ext uri="{BB962C8B-B14F-4D97-AF65-F5344CB8AC3E}">
        <p14:creationId xmlns:p14="http://schemas.microsoft.com/office/powerpoint/2010/main" val="35108149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to work on : SQL Queries</a:t>
            </a:r>
          </a:p>
        </p:txBody>
      </p:sp>
      <p:sp>
        <p:nvSpPr>
          <p:cNvPr id="3" name="Content Placeholder 2"/>
          <p:cNvSpPr>
            <a:spLocks noGrp="1"/>
          </p:cNvSpPr>
          <p:nvPr>
            <p:ph idx="1"/>
          </p:nvPr>
        </p:nvSpPr>
        <p:spPr/>
        <p:txBody>
          <a:bodyPr/>
          <a:lstStyle/>
          <a:p>
            <a:pPr marL="514350" indent="-514350">
              <a:buFont typeface="+mj-lt"/>
              <a:buAutoNum type="arabicPeriod"/>
            </a:pPr>
            <a:r>
              <a:rPr lang="en-US" dirty="0"/>
              <a:t>Find the name of all the Films whose producer is “NIRAJ”</a:t>
            </a:r>
          </a:p>
          <a:p>
            <a:pPr marL="514350" indent="-514350">
              <a:buFont typeface="+mj-lt"/>
              <a:buAutoNum type="arabicPeriod"/>
            </a:pPr>
            <a:r>
              <a:rPr lang="en-US" dirty="0"/>
              <a:t>Display all artists who acted in a film between 2016 and 2018.</a:t>
            </a:r>
          </a:p>
          <a:p>
            <a:pPr marL="514350" indent="-514350">
              <a:buFont typeface="+mj-lt"/>
              <a:buAutoNum type="arabicPeriod"/>
            </a:pPr>
            <a:r>
              <a:rPr lang="en-US" dirty="0"/>
              <a:t>Display the names of films with the stars received and sort the result on the basis of stars.</a:t>
            </a:r>
          </a:p>
          <a:p>
            <a:pPr marL="514350" indent="-514350">
              <a:buFont typeface="+mj-lt"/>
              <a:buAutoNum type="arabicPeriod"/>
            </a:pPr>
            <a:r>
              <a:rPr lang="en-US" dirty="0"/>
              <a:t>Update the stars of all films whose producer is ‘NIRAJ’ to 5. </a:t>
            </a:r>
          </a:p>
        </p:txBody>
      </p:sp>
    </p:spTree>
    <p:extLst>
      <p:ext uri="{BB962C8B-B14F-4D97-AF65-F5344CB8AC3E}">
        <p14:creationId xmlns:p14="http://schemas.microsoft.com/office/powerpoint/2010/main" val="38134979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SQL Queries : Nested queries </a:t>
            </a:r>
          </a:p>
        </p:txBody>
      </p:sp>
      <p:sp>
        <p:nvSpPr>
          <p:cNvPr id="6" name="Content Placeholder 5"/>
          <p:cNvSpPr>
            <a:spLocks noGrp="1"/>
          </p:cNvSpPr>
          <p:nvPr>
            <p:ph idx="1"/>
          </p:nvPr>
        </p:nvSpPr>
        <p:spPr/>
        <p:txBody>
          <a:bodyPr/>
          <a:lstStyle/>
          <a:p>
            <a:pPr marL="0" lvl="0" indent="0">
              <a:buNone/>
            </a:pPr>
            <a:r>
              <a:rPr lang="en-US" sz="2000" dirty="0"/>
              <a:t>1. Select </a:t>
            </a:r>
            <a:r>
              <a:rPr lang="en-US" sz="2000" dirty="0" err="1"/>
              <a:t>film_title</a:t>
            </a:r>
            <a:r>
              <a:rPr lang="en-US" sz="2000" dirty="0"/>
              <a:t> from films where </a:t>
            </a:r>
            <a:r>
              <a:rPr lang="en-US" sz="2000" dirty="0" err="1"/>
              <a:t>prod_id</a:t>
            </a:r>
            <a:r>
              <a:rPr lang="en-US" sz="2000" dirty="0"/>
              <a:t> in (select </a:t>
            </a:r>
            <a:r>
              <a:rPr lang="en-US" sz="2000" dirty="0" err="1"/>
              <a:t>prod_id</a:t>
            </a:r>
            <a:r>
              <a:rPr lang="en-US" sz="2000" dirty="0"/>
              <a:t> from producer where </a:t>
            </a:r>
            <a:r>
              <a:rPr lang="en-US" sz="2000" dirty="0" err="1"/>
              <a:t>prod_name</a:t>
            </a:r>
            <a:r>
              <a:rPr lang="en-US" sz="2000" dirty="0"/>
              <a:t> = ‘</a:t>
            </a:r>
            <a:r>
              <a:rPr lang="en-US" sz="2000" dirty="0" err="1"/>
              <a:t>niraj</a:t>
            </a:r>
            <a:r>
              <a:rPr lang="en-US" sz="2000" dirty="0"/>
              <a:t>’);</a:t>
            </a:r>
          </a:p>
          <a:p>
            <a:pPr marL="0" lvl="0" indent="0">
              <a:buNone/>
            </a:pPr>
            <a:endParaRPr lang="en-US" sz="2000" dirty="0"/>
          </a:p>
          <a:p>
            <a:pPr marL="0" lvl="0" indent="0">
              <a:buNone/>
            </a:pPr>
            <a:r>
              <a:rPr lang="en-US" sz="2000" dirty="0"/>
              <a:t>2. Select </a:t>
            </a:r>
            <a:r>
              <a:rPr lang="en-US" sz="2000" dirty="0" err="1"/>
              <a:t>a.Art_name</a:t>
            </a:r>
            <a:r>
              <a:rPr lang="en-US" sz="2000" dirty="0"/>
              <a:t>, </a:t>
            </a:r>
            <a:r>
              <a:rPr lang="en-US" sz="2000" dirty="0" err="1"/>
              <a:t>f.Film_title</a:t>
            </a:r>
            <a:r>
              <a:rPr lang="en-US" sz="2000" dirty="0"/>
              <a:t>, </a:t>
            </a:r>
            <a:r>
              <a:rPr lang="en-US" sz="2000" dirty="0" err="1"/>
              <a:t>f.Film_year</a:t>
            </a:r>
            <a:r>
              <a:rPr lang="en-US" sz="2000" dirty="0"/>
              <a:t> from artist a, casting c, films f where </a:t>
            </a:r>
            <a:r>
              <a:rPr lang="en-US" sz="2000" dirty="0" err="1"/>
              <a:t>a.Art_id</a:t>
            </a:r>
            <a:r>
              <a:rPr lang="en-US" sz="2000" dirty="0"/>
              <a:t>=</a:t>
            </a:r>
            <a:r>
              <a:rPr lang="en-US" sz="2000" dirty="0" err="1"/>
              <a:t>c.Art_id</a:t>
            </a:r>
            <a:r>
              <a:rPr lang="en-US" sz="2000" dirty="0"/>
              <a:t> and </a:t>
            </a:r>
            <a:r>
              <a:rPr lang="en-US" sz="2000" dirty="0" err="1"/>
              <a:t>c.Film_id</a:t>
            </a:r>
            <a:r>
              <a:rPr lang="en-US" sz="2000" dirty="0"/>
              <a:t>=</a:t>
            </a:r>
            <a:r>
              <a:rPr lang="en-US" sz="2000" dirty="0" err="1"/>
              <a:t>f.Film_id</a:t>
            </a:r>
            <a:r>
              <a:rPr lang="en-US" sz="2000" dirty="0"/>
              <a:t> and </a:t>
            </a:r>
            <a:r>
              <a:rPr lang="en-US" sz="2000" dirty="0" err="1"/>
              <a:t>f.Film_year</a:t>
            </a:r>
            <a:r>
              <a:rPr lang="en-US" sz="2000" dirty="0"/>
              <a:t> between 2016 and 2018; </a:t>
            </a:r>
          </a:p>
          <a:p>
            <a:pPr marL="0" lvl="0" indent="0">
              <a:buNone/>
            </a:pPr>
            <a:r>
              <a:rPr lang="en-US" sz="2000" dirty="0"/>
              <a:t>				or </a:t>
            </a:r>
          </a:p>
          <a:p>
            <a:pPr marL="0" lvl="0" indent="0">
              <a:buNone/>
            </a:pPr>
            <a:r>
              <a:rPr lang="en-US" sz="2000" dirty="0"/>
              <a:t>Select </a:t>
            </a:r>
            <a:r>
              <a:rPr lang="en-US" sz="2000" dirty="0" err="1"/>
              <a:t>Art_name</a:t>
            </a:r>
            <a:r>
              <a:rPr lang="en-US" sz="2000" dirty="0"/>
              <a:t> From Artist where </a:t>
            </a:r>
            <a:r>
              <a:rPr lang="en-US" sz="2000" dirty="0" err="1"/>
              <a:t>Art_id</a:t>
            </a:r>
            <a:r>
              <a:rPr lang="en-US" sz="2000" dirty="0"/>
              <a:t> In ( Select </a:t>
            </a:r>
            <a:r>
              <a:rPr lang="en-US" sz="2000" dirty="0" err="1"/>
              <a:t>Art_id</a:t>
            </a:r>
            <a:r>
              <a:rPr lang="en-US" sz="2000" dirty="0"/>
              <a:t> From Casting Where </a:t>
            </a:r>
            <a:r>
              <a:rPr lang="en-US" sz="2000" dirty="0" err="1"/>
              <a:t>Film_id</a:t>
            </a:r>
            <a:r>
              <a:rPr lang="en-US" sz="2000" dirty="0"/>
              <a:t> in (Select </a:t>
            </a:r>
            <a:r>
              <a:rPr lang="en-US" sz="2000" dirty="0" err="1"/>
              <a:t>Film_id</a:t>
            </a:r>
            <a:r>
              <a:rPr lang="en-US" sz="2000" dirty="0"/>
              <a:t> From Films where </a:t>
            </a:r>
            <a:r>
              <a:rPr lang="en-US" sz="2000" dirty="0" err="1"/>
              <a:t>Film_year</a:t>
            </a:r>
            <a:r>
              <a:rPr lang="en-US" sz="2000" dirty="0"/>
              <a:t> Between 2016 And 2018));</a:t>
            </a:r>
          </a:p>
          <a:p>
            <a:pPr marL="0" lvl="0" indent="0">
              <a:buNone/>
            </a:pPr>
            <a:endParaRPr lang="en-US" sz="2000" dirty="0"/>
          </a:p>
          <a:p>
            <a:pPr marL="0" lvl="0" indent="0">
              <a:buNone/>
            </a:pPr>
            <a:r>
              <a:rPr lang="en-US" sz="2000" dirty="0">
                <a:latin typeface="+mj-lt"/>
                <a:cs typeface="Consolas" panose="020B0609020204030204" pitchFamily="49" charset="0"/>
              </a:rPr>
              <a:t>3. Select </a:t>
            </a:r>
            <a:r>
              <a:rPr lang="en-US" sz="2000" dirty="0" err="1">
                <a:latin typeface="+mj-lt"/>
                <a:cs typeface="Consolas" panose="020B0609020204030204" pitchFamily="49" charset="0"/>
              </a:rPr>
              <a:t>f.Film_title</a:t>
            </a:r>
            <a:r>
              <a:rPr lang="en-US" sz="2000" dirty="0">
                <a:latin typeface="+mj-lt"/>
                <a:cs typeface="Consolas" panose="020B0609020204030204" pitchFamily="49" charset="0"/>
              </a:rPr>
              <a:t>, </a:t>
            </a:r>
            <a:r>
              <a:rPr lang="en-US" sz="2000" dirty="0" err="1">
                <a:latin typeface="+mj-lt"/>
                <a:cs typeface="Consolas" panose="020B0609020204030204" pitchFamily="49" charset="0"/>
              </a:rPr>
              <a:t>r_stars</a:t>
            </a:r>
            <a:r>
              <a:rPr lang="en-US" sz="2000" dirty="0">
                <a:latin typeface="+mj-lt"/>
                <a:cs typeface="Consolas" panose="020B0609020204030204" pitchFamily="49" charset="0"/>
              </a:rPr>
              <a:t> from films f, review r where </a:t>
            </a:r>
            <a:r>
              <a:rPr lang="en-US" sz="2000" dirty="0" err="1">
                <a:latin typeface="+mj-lt"/>
                <a:cs typeface="Consolas" panose="020B0609020204030204" pitchFamily="49" charset="0"/>
              </a:rPr>
              <a:t>f.Film_id</a:t>
            </a:r>
            <a:r>
              <a:rPr lang="en-US" sz="2000" dirty="0">
                <a:latin typeface="+mj-lt"/>
                <a:cs typeface="Consolas" panose="020B0609020204030204" pitchFamily="49" charset="0"/>
              </a:rPr>
              <a:t>=</a:t>
            </a:r>
            <a:r>
              <a:rPr lang="en-US" sz="2000" dirty="0" err="1">
                <a:latin typeface="+mj-lt"/>
                <a:cs typeface="Consolas" panose="020B0609020204030204" pitchFamily="49" charset="0"/>
              </a:rPr>
              <a:t>r.Film_id</a:t>
            </a:r>
            <a:r>
              <a:rPr lang="en-US" sz="2000" dirty="0">
                <a:latin typeface="+mj-lt"/>
                <a:cs typeface="Consolas" panose="020B0609020204030204" pitchFamily="49" charset="0"/>
              </a:rPr>
              <a:t> order by </a:t>
            </a:r>
            <a:r>
              <a:rPr lang="en-US" sz="2000" dirty="0" err="1">
                <a:latin typeface="+mj-lt"/>
                <a:cs typeface="Consolas" panose="020B0609020204030204" pitchFamily="49" charset="0"/>
              </a:rPr>
              <a:t>r.Stars</a:t>
            </a:r>
            <a:r>
              <a:rPr lang="en-US" sz="2000" dirty="0">
                <a:latin typeface="+mj-lt"/>
                <a:cs typeface="Consolas" panose="020B0609020204030204" pitchFamily="49" charset="0"/>
              </a:rPr>
              <a:t> </a:t>
            </a:r>
            <a:r>
              <a:rPr lang="en-US" sz="2000" dirty="0" err="1">
                <a:latin typeface="+mj-lt"/>
                <a:cs typeface="Consolas" panose="020B0609020204030204" pitchFamily="49" charset="0"/>
              </a:rPr>
              <a:t>desc</a:t>
            </a:r>
            <a:r>
              <a:rPr lang="en-US" sz="2000" dirty="0">
                <a:latin typeface="+mj-lt"/>
              </a:rPr>
              <a:t> ;</a:t>
            </a:r>
          </a:p>
          <a:p>
            <a:pPr lvl="0">
              <a:buFont typeface="+mj-lt"/>
              <a:buAutoNum type="arabicPeriod"/>
            </a:pPr>
            <a:endParaRPr lang="en-US" sz="2000" dirty="0">
              <a:latin typeface="+mj-lt"/>
            </a:endParaRPr>
          </a:p>
          <a:p>
            <a:pPr marL="0" indent="0">
              <a:buNone/>
            </a:pPr>
            <a:r>
              <a:rPr lang="en-US" sz="2000" dirty="0"/>
              <a:t>4. Update review set stars=5 where </a:t>
            </a:r>
            <a:r>
              <a:rPr lang="en-US" sz="2000" dirty="0" err="1"/>
              <a:t>film_id</a:t>
            </a:r>
            <a:r>
              <a:rPr lang="en-US" sz="2000" dirty="0"/>
              <a:t> in (select </a:t>
            </a:r>
            <a:r>
              <a:rPr lang="en-US" sz="2000" dirty="0" err="1"/>
              <a:t>film_id</a:t>
            </a:r>
            <a:r>
              <a:rPr lang="en-US" sz="2000" dirty="0"/>
              <a:t> from films where </a:t>
            </a:r>
            <a:r>
              <a:rPr lang="en-US" sz="2000" dirty="0" err="1"/>
              <a:t>prod_id</a:t>
            </a:r>
            <a:r>
              <a:rPr lang="en-US" sz="2000" dirty="0"/>
              <a:t> in (select </a:t>
            </a:r>
            <a:r>
              <a:rPr lang="en-US" sz="2000" dirty="0" err="1"/>
              <a:t>prod_id</a:t>
            </a:r>
            <a:r>
              <a:rPr lang="en-US" sz="2000" dirty="0"/>
              <a:t> from producer where </a:t>
            </a:r>
            <a:r>
              <a:rPr lang="en-US" sz="2000" dirty="0" err="1"/>
              <a:t>prod_name</a:t>
            </a:r>
            <a:r>
              <a:rPr lang="en-US" sz="2000" dirty="0"/>
              <a:t> = ‘</a:t>
            </a:r>
            <a:r>
              <a:rPr lang="en-US" sz="2000" dirty="0" err="1"/>
              <a:t>niraj</a:t>
            </a:r>
            <a:r>
              <a:rPr lang="en-US" sz="2000" dirty="0"/>
              <a:t>’)); </a:t>
            </a:r>
          </a:p>
          <a:p>
            <a:pPr lvl="0">
              <a:buFont typeface="+mj-lt"/>
              <a:buAutoNum type="arabicPeriod"/>
            </a:pPr>
            <a:endParaRPr lang="en-US" sz="2000" dirty="0">
              <a:latin typeface="+mj-lt"/>
            </a:endParaRPr>
          </a:p>
          <a:p>
            <a:pPr lvl="0">
              <a:buFont typeface="+mj-lt"/>
              <a:buAutoNum type="arabicPeriod"/>
            </a:pPr>
            <a:endParaRPr lang="en-US" sz="2000" dirty="0">
              <a:latin typeface="+mj-lt"/>
            </a:endParaRPr>
          </a:p>
          <a:p>
            <a:pPr>
              <a:buFont typeface="+mj-lt"/>
              <a:buAutoNum type="arabicPeriod"/>
            </a:pPr>
            <a:endParaRPr lang="en-US" sz="2000" dirty="0"/>
          </a:p>
          <a:p>
            <a:pPr lvl="0">
              <a:buFont typeface="+mj-lt"/>
              <a:buAutoNum type="arabicPeriod"/>
            </a:pPr>
            <a:endParaRPr lang="en-US" sz="2000" dirty="0"/>
          </a:p>
          <a:p>
            <a:pPr lvl="0">
              <a:buFont typeface="+mj-lt"/>
              <a:buAutoNum type="arabicPeriod"/>
            </a:pPr>
            <a:endParaRPr lang="en-US" sz="2000" dirty="0"/>
          </a:p>
          <a:p>
            <a:pPr lvl="0">
              <a:buFont typeface="+mj-lt"/>
              <a:buAutoNum type="arabicPeriod"/>
            </a:pPr>
            <a:endParaRPr lang="en-US" sz="2000" dirty="0"/>
          </a:p>
          <a:p>
            <a:pPr>
              <a:buFont typeface="+mj-lt"/>
              <a:buAutoNum type="arabicPeriod"/>
            </a:pPr>
            <a:endParaRPr lang="en-US" sz="2000" dirty="0"/>
          </a:p>
        </p:txBody>
      </p:sp>
    </p:spTree>
    <p:extLst>
      <p:ext uri="{BB962C8B-B14F-4D97-AF65-F5344CB8AC3E}">
        <p14:creationId xmlns:p14="http://schemas.microsoft.com/office/powerpoint/2010/main" val="38653141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308818"/>
            <a:ext cx="10972800" cy="1143000"/>
          </a:xfrm>
        </p:spPr>
        <p:txBody>
          <a:bodyPr/>
          <a:lstStyle/>
          <a:p>
            <a:r>
              <a:rPr lang="en-US" dirty="0"/>
              <a:t>SQL queries : with Joins</a:t>
            </a:r>
          </a:p>
        </p:txBody>
      </p:sp>
      <p:sp>
        <p:nvSpPr>
          <p:cNvPr id="3" name="Content Placeholder 2"/>
          <p:cNvSpPr>
            <a:spLocks noGrp="1"/>
          </p:cNvSpPr>
          <p:nvPr>
            <p:ph idx="1"/>
          </p:nvPr>
        </p:nvSpPr>
        <p:spPr/>
        <p:txBody>
          <a:bodyPr/>
          <a:lstStyle/>
          <a:p>
            <a:pPr marL="0" indent="0">
              <a:buNone/>
            </a:pPr>
            <a:r>
              <a:rPr lang="en-US" sz="2800" dirty="0"/>
              <a:t>1. SELECT </a:t>
            </a:r>
            <a:r>
              <a:rPr lang="en-US" sz="2800" dirty="0" err="1"/>
              <a:t>F.Film_Title</a:t>
            </a:r>
            <a:r>
              <a:rPr lang="en-US" sz="2800" dirty="0"/>
              <a:t> FROM FILMS F</a:t>
            </a:r>
          </a:p>
          <a:p>
            <a:pPr marL="0" indent="0">
              <a:buNone/>
            </a:pPr>
            <a:r>
              <a:rPr lang="en-US" sz="2800" dirty="0"/>
              <a:t>INNER JOIN PRODUCER P ON </a:t>
            </a:r>
            <a:r>
              <a:rPr lang="en-US" sz="2800" dirty="0" err="1"/>
              <a:t>F.Prod_id</a:t>
            </a:r>
            <a:r>
              <a:rPr lang="en-US" sz="2800" dirty="0"/>
              <a:t> = </a:t>
            </a:r>
            <a:r>
              <a:rPr lang="en-US" sz="2800" dirty="0" err="1"/>
              <a:t>P.Prod_id</a:t>
            </a:r>
            <a:endParaRPr lang="en-US" sz="2800" dirty="0"/>
          </a:p>
          <a:p>
            <a:pPr marL="0" indent="0">
              <a:buNone/>
            </a:pPr>
            <a:r>
              <a:rPr lang="en-US" sz="2800" dirty="0"/>
              <a:t>WHERE </a:t>
            </a:r>
            <a:r>
              <a:rPr lang="en-US" sz="2800" dirty="0" err="1"/>
              <a:t>P.Prod_Name</a:t>
            </a:r>
            <a:r>
              <a:rPr lang="en-US" sz="2800" dirty="0"/>
              <a:t> = 'NIRAJ';</a:t>
            </a:r>
          </a:p>
          <a:p>
            <a:pPr marL="0" indent="0">
              <a:buNone/>
            </a:pPr>
            <a:endParaRPr lang="en-US" sz="2800" dirty="0"/>
          </a:p>
          <a:p>
            <a:pPr marL="0" indent="0">
              <a:buNone/>
            </a:pPr>
            <a:r>
              <a:rPr lang="en-US" sz="2800" dirty="0"/>
              <a:t>2. SELECT DISTINCT </a:t>
            </a:r>
            <a:r>
              <a:rPr lang="en-US" sz="2800" dirty="0" err="1"/>
              <a:t>A.Art_Name</a:t>
            </a:r>
            <a:endParaRPr lang="en-US" sz="2800" dirty="0"/>
          </a:p>
          <a:p>
            <a:pPr marL="0" indent="0">
              <a:buNone/>
            </a:pPr>
            <a:r>
              <a:rPr lang="en-US" sz="2800" dirty="0"/>
              <a:t>FROM ARTIST A INNER JOIN CASTING C ON </a:t>
            </a:r>
            <a:r>
              <a:rPr lang="en-US" sz="2800" dirty="0" err="1"/>
              <a:t>A.Art_id</a:t>
            </a:r>
            <a:r>
              <a:rPr lang="en-US" sz="2800" dirty="0"/>
              <a:t> = </a:t>
            </a:r>
            <a:r>
              <a:rPr lang="en-US" sz="2800" dirty="0" err="1"/>
              <a:t>C.Art_id</a:t>
            </a:r>
            <a:endParaRPr lang="en-US" sz="2800" dirty="0"/>
          </a:p>
          <a:p>
            <a:pPr marL="0" indent="0">
              <a:buNone/>
            </a:pPr>
            <a:r>
              <a:rPr lang="en-US" sz="2800" dirty="0"/>
              <a:t>JOIN FILMS F ON </a:t>
            </a:r>
            <a:r>
              <a:rPr lang="en-US" sz="2800" dirty="0" err="1"/>
              <a:t>C.Film_id</a:t>
            </a:r>
            <a:r>
              <a:rPr lang="en-US" sz="2800" dirty="0"/>
              <a:t> = </a:t>
            </a:r>
            <a:r>
              <a:rPr lang="en-US" sz="2800" dirty="0" err="1"/>
              <a:t>F.Film_id</a:t>
            </a:r>
            <a:endParaRPr lang="en-US" sz="2800" dirty="0"/>
          </a:p>
          <a:p>
            <a:pPr marL="0" indent="0">
              <a:buNone/>
            </a:pPr>
            <a:r>
              <a:rPr lang="en-US" sz="2800" dirty="0"/>
              <a:t>WHERE </a:t>
            </a:r>
            <a:r>
              <a:rPr lang="en-US" sz="2800" dirty="0" err="1"/>
              <a:t>F.Film_Year</a:t>
            </a:r>
            <a:r>
              <a:rPr lang="en-US" sz="2800" dirty="0"/>
              <a:t> BETWEEN 2016 AND 2018;</a:t>
            </a:r>
          </a:p>
          <a:p>
            <a:pPr marL="0" indent="0">
              <a:buNone/>
            </a:pPr>
            <a:endParaRPr lang="en-US" sz="2800" dirty="0"/>
          </a:p>
        </p:txBody>
      </p:sp>
    </p:spTree>
    <p:extLst>
      <p:ext uri="{BB962C8B-B14F-4D97-AF65-F5344CB8AC3E}">
        <p14:creationId xmlns:p14="http://schemas.microsoft.com/office/powerpoint/2010/main" val="479688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queries : with Joins</a:t>
            </a:r>
          </a:p>
        </p:txBody>
      </p:sp>
      <p:sp>
        <p:nvSpPr>
          <p:cNvPr id="3" name="Content Placeholder 2"/>
          <p:cNvSpPr>
            <a:spLocks noGrp="1"/>
          </p:cNvSpPr>
          <p:nvPr>
            <p:ph idx="1"/>
          </p:nvPr>
        </p:nvSpPr>
        <p:spPr/>
        <p:txBody>
          <a:bodyPr/>
          <a:lstStyle/>
          <a:p>
            <a:pPr marL="0" indent="0">
              <a:buNone/>
            </a:pPr>
            <a:r>
              <a:rPr lang="en-US" sz="2800" dirty="0"/>
              <a:t>3. SELECT </a:t>
            </a:r>
            <a:r>
              <a:rPr lang="en-US" sz="2800" dirty="0" err="1"/>
              <a:t>F.Film_Title</a:t>
            </a:r>
            <a:r>
              <a:rPr lang="en-US" sz="2800" dirty="0"/>
              <a:t>, </a:t>
            </a:r>
            <a:r>
              <a:rPr lang="en-US" sz="2800" dirty="0" err="1"/>
              <a:t>R.Stars</a:t>
            </a:r>
            <a:endParaRPr lang="en-US" sz="2800" dirty="0"/>
          </a:p>
          <a:p>
            <a:pPr marL="0" indent="0">
              <a:buNone/>
            </a:pPr>
            <a:r>
              <a:rPr lang="en-US" sz="2800" dirty="0"/>
              <a:t>FROM FILMS F LEFT JOIN REVIEW R ON </a:t>
            </a:r>
            <a:r>
              <a:rPr lang="en-US" sz="2800" dirty="0" err="1"/>
              <a:t>F.Film_id</a:t>
            </a:r>
            <a:r>
              <a:rPr lang="en-US" sz="2800" dirty="0"/>
              <a:t> = </a:t>
            </a:r>
            <a:r>
              <a:rPr lang="en-US" sz="2800" dirty="0" err="1"/>
              <a:t>R.Film_id</a:t>
            </a:r>
            <a:r>
              <a:rPr lang="en-US" sz="2800" dirty="0"/>
              <a:t> ORDER BY </a:t>
            </a:r>
            <a:r>
              <a:rPr lang="en-US" sz="2800" dirty="0" err="1"/>
              <a:t>R.Stars</a:t>
            </a:r>
            <a:r>
              <a:rPr lang="en-US" sz="2800" dirty="0"/>
              <a:t> DESC;</a:t>
            </a:r>
          </a:p>
          <a:p>
            <a:pPr marL="0" indent="0">
              <a:buNone/>
            </a:pPr>
            <a:endParaRPr lang="en-US" sz="2800" dirty="0"/>
          </a:p>
          <a:p>
            <a:pPr marL="0" indent="0">
              <a:buNone/>
            </a:pPr>
            <a:r>
              <a:rPr lang="en-US" sz="2800" dirty="0"/>
              <a:t>4. UPDATE REVIEW SET Stars = 5 WHERE </a:t>
            </a:r>
            <a:r>
              <a:rPr lang="en-US" sz="2800" dirty="0" err="1"/>
              <a:t>Film_id</a:t>
            </a:r>
            <a:r>
              <a:rPr lang="en-US" sz="2800" dirty="0"/>
              <a:t> IN (</a:t>
            </a:r>
          </a:p>
          <a:p>
            <a:pPr marL="0" indent="0">
              <a:buNone/>
            </a:pPr>
            <a:r>
              <a:rPr lang="en-US" sz="2800" dirty="0"/>
              <a:t>    SELECT </a:t>
            </a:r>
            <a:r>
              <a:rPr lang="en-US" sz="2800" dirty="0" err="1"/>
              <a:t>F.Film_id</a:t>
            </a:r>
            <a:r>
              <a:rPr lang="en-US" sz="2800" dirty="0"/>
              <a:t> FROM FILMS F INNER JOIN PRODUCER P ON </a:t>
            </a:r>
            <a:r>
              <a:rPr lang="en-US" sz="2800" dirty="0" err="1"/>
              <a:t>F.Prod_id</a:t>
            </a:r>
            <a:r>
              <a:rPr lang="en-US" sz="2800" dirty="0"/>
              <a:t> = </a:t>
            </a:r>
            <a:r>
              <a:rPr lang="en-US" sz="2800" dirty="0" err="1"/>
              <a:t>P.Prod_id</a:t>
            </a:r>
            <a:endParaRPr lang="en-US" sz="2800" dirty="0"/>
          </a:p>
          <a:p>
            <a:pPr marL="0" indent="0">
              <a:buNone/>
            </a:pPr>
            <a:r>
              <a:rPr lang="en-US" sz="2800" dirty="0"/>
              <a:t>    WHERE </a:t>
            </a:r>
            <a:r>
              <a:rPr lang="en-US" sz="2800" dirty="0" err="1"/>
              <a:t>P.Prod_Name</a:t>
            </a:r>
            <a:r>
              <a:rPr lang="en-US" sz="2800" dirty="0"/>
              <a:t> = 'NIRAJ');</a:t>
            </a:r>
          </a:p>
          <a:p>
            <a:pPr marL="0" indent="0">
              <a:buNone/>
            </a:pPr>
            <a:endParaRPr lang="en-US" sz="2800" dirty="0"/>
          </a:p>
        </p:txBody>
      </p:sp>
    </p:spTree>
    <p:extLst>
      <p:ext uri="{BB962C8B-B14F-4D97-AF65-F5344CB8AC3E}">
        <p14:creationId xmlns:p14="http://schemas.microsoft.com/office/powerpoint/2010/main" val="11121837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clauses</a:t>
            </a:r>
          </a:p>
        </p:txBody>
      </p:sp>
      <p:sp>
        <p:nvSpPr>
          <p:cNvPr id="5" name="Content Placeholder 4"/>
          <p:cNvSpPr>
            <a:spLocks noGrp="1"/>
          </p:cNvSpPr>
          <p:nvPr>
            <p:ph idx="1"/>
          </p:nvPr>
        </p:nvSpPr>
        <p:spPr/>
        <p:txBody>
          <a:bodyPr/>
          <a:lstStyle/>
          <a:p>
            <a:pPr lvl="0"/>
            <a:r>
              <a:rPr lang="en-US" sz="2800" dirty="0">
                <a:solidFill>
                  <a:srgbClr val="0D0D0D"/>
                </a:solidFill>
                <a:latin typeface="+mj-lt"/>
              </a:rPr>
              <a:t>In </a:t>
            </a:r>
            <a:r>
              <a:rPr lang="en-US" sz="2800" dirty="0" err="1">
                <a:solidFill>
                  <a:srgbClr val="0D0D0D"/>
                </a:solidFill>
                <a:latin typeface="+mj-lt"/>
              </a:rPr>
              <a:t>PostgreSQL</a:t>
            </a:r>
            <a:r>
              <a:rPr lang="en-US" sz="2800" dirty="0">
                <a:solidFill>
                  <a:srgbClr val="0D0D0D"/>
                </a:solidFill>
                <a:latin typeface="+mj-lt"/>
              </a:rPr>
              <a:t> (PSQL), conditional clauses are fundamental parts of the SQL language, allowing for filtering, sorting, and grouping of data, respectively</a:t>
            </a:r>
            <a:r>
              <a:rPr lang="en-US" sz="2800" dirty="0">
                <a:latin typeface="+mj-lt"/>
              </a:rPr>
              <a:t> </a:t>
            </a:r>
          </a:p>
          <a:p>
            <a:pPr lvl="0"/>
            <a:r>
              <a:rPr lang="en-US" sz="2800" dirty="0">
                <a:solidFill>
                  <a:srgbClr val="0D0D0D"/>
                </a:solidFill>
                <a:latin typeface="+mj-lt"/>
              </a:rPr>
              <a:t>Categories include, </a:t>
            </a:r>
          </a:p>
          <a:p>
            <a:pPr lvl="1"/>
            <a:r>
              <a:rPr lang="en-US" dirty="0">
                <a:solidFill>
                  <a:srgbClr val="0D0D0D"/>
                </a:solidFill>
                <a:latin typeface="+mj-lt"/>
              </a:rPr>
              <a:t>WHERE,</a:t>
            </a:r>
          </a:p>
          <a:p>
            <a:pPr lvl="1"/>
            <a:r>
              <a:rPr lang="en-US" dirty="0">
                <a:solidFill>
                  <a:srgbClr val="0D0D0D"/>
                </a:solidFill>
                <a:latin typeface="+mj-lt"/>
              </a:rPr>
              <a:t>ORDER BY, and </a:t>
            </a:r>
          </a:p>
          <a:p>
            <a:pPr lvl="1"/>
            <a:r>
              <a:rPr lang="en-US" dirty="0">
                <a:solidFill>
                  <a:srgbClr val="0D0D0D"/>
                </a:solidFill>
                <a:latin typeface="+mj-lt"/>
              </a:rPr>
              <a:t>GROUP BY</a:t>
            </a:r>
          </a:p>
          <a:p>
            <a:pPr lvl="1"/>
            <a:r>
              <a:rPr lang="en-US" dirty="0">
                <a:solidFill>
                  <a:srgbClr val="0D0D0D"/>
                </a:solidFill>
                <a:latin typeface="+mj-lt"/>
              </a:rPr>
              <a:t> HAVING </a:t>
            </a:r>
            <a:endParaRPr lang="en-US" dirty="0">
              <a:latin typeface="+mj-lt"/>
            </a:endParaRPr>
          </a:p>
          <a:p>
            <a:endParaRPr lang="en-US" sz="2800" dirty="0">
              <a:latin typeface="+mj-lt"/>
            </a:endParaRPr>
          </a:p>
        </p:txBody>
      </p:sp>
    </p:spTree>
    <p:extLst>
      <p:ext uri="{BB962C8B-B14F-4D97-AF65-F5344CB8AC3E}">
        <p14:creationId xmlns:p14="http://schemas.microsoft.com/office/powerpoint/2010/main" val="37120818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Employee table for conditional clauses!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7438041"/>
              </p:ext>
            </p:extLst>
          </p:nvPr>
        </p:nvGraphicFramePr>
        <p:xfrm>
          <a:off x="1492623" y="2359501"/>
          <a:ext cx="7754565" cy="3291840"/>
        </p:xfrm>
        <a:graphic>
          <a:graphicData uri="http://schemas.openxmlformats.org/drawingml/2006/table">
            <a:tbl>
              <a:tblPr>
                <a:tableStyleId>{5940675A-B579-460E-94D1-54222C63F5DA}</a:tableStyleId>
              </a:tblPr>
              <a:tblGrid>
                <a:gridCol w="1550913">
                  <a:extLst>
                    <a:ext uri="{9D8B030D-6E8A-4147-A177-3AD203B41FA5}">
                      <a16:colId xmlns:a16="http://schemas.microsoft.com/office/drawing/2014/main" val="20000"/>
                    </a:ext>
                  </a:extLst>
                </a:gridCol>
                <a:gridCol w="1550913">
                  <a:extLst>
                    <a:ext uri="{9D8B030D-6E8A-4147-A177-3AD203B41FA5}">
                      <a16:colId xmlns:a16="http://schemas.microsoft.com/office/drawing/2014/main" val="20001"/>
                    </a:ext>
                  </a:extLst>
                </a:gridCol>
                <a:gridCol w="1550913">
                  <a:extLst>
                    <a:ext uri="{9D8B030D-6E8A-4147-A177-3AD203B41FA5}">
                      <a16:colId xmlns:a16="http://schemas.microsoft.com/office/drawing/2014/main" val="20002"/>
                    </a:ext>
                  </a:extLst>
                </a:gridCol>
                <a:gridCol w="1550913">
                  <a:extLst>
                    <a:ext uri="{9D8B030D-6E8A-4147-A177-3AD203B41FA5}">
                      <a16:colId xmlns:a16="http://schemas.microsoft.com/office/drawing/2014/main" val="20003"/>
                    </a:ext>
                  </a:extLst>
                </a:gridCol>
                <a:gridCol w="1550913">
                  <a:extLst>
                    <a:ext uri="{9D8B030D-6E8A-4147-A177-3AD203B41FA5}">
                      <a16:colId xmlns:a16="http://schemas.microsoft.com/office/drawing/2014/main" val="20004"/>
                    </a:ext>
                  </a:extLst>
                </a:gridCol>
              </a:tblGrid>
              <a:tr h="0">
                <a:tc>
                  <a:txBody>
                    <a:bodyPr/>
                    <a:lstStyle/>
                    <a:p>
                      <a:pPr fontAlgn="b"/>
                      <a:r>
                        <a:rPr lang="en-US" dirty="0" err="1">
                          <a:effectLst/>
                        </a:rPr>
                        <a:t>employee_id</a:t>
                      </a:r>
                      <a:endParaRPr lang="en-US" b="1" dirty="0">
                        <a:effectLst/>
                      </a:endParaRPr>
                    </a:p>
                  </a:txBody>
                  <a:tcPr anchor="b"/>
                </a:tc>
                <a:tc>
                  <a:txBody>
                    <a:bodyPr/>
                    <a:lstStyle/>
                    <a:p>
                      <a:pPr fontAlgn="b"/>
                      <a:r>
                        <a:rPr lang="en-US">
                          <a:effectLst/>
                        </a:rPr>
                        <a:t>name</a:t>
                      </a:r>
                      <a:endParaRPr lang="en-US" b="1">
                        <a:effectLst/>
                      </a:endParaRPr>
                    </a:p>
                  </a:txBody>
                  <a:tcPr anchor="b"/>
                </a:tc>
                <a:tc>
                  <a:txBody>
                    <a:bodyPr/>
                    <a:lstStyle/>
                    <a:p>
                      <a:pPr fontAlgn="b"/>
                      <a:r>
                        <a:rPr lang="en-US">
                          <a:effectLst/>
                        </a:rPr>
                        <a:t>department</a:t>
                      </a:r>
                      <a:endParaRPr lang="en-US" b="1">
                        <a:effectLst/>
                      </a:endParaRPr>
                    </a:p>
                  </a:txBody>
                  <a:tcPr anchor="b"/>
                </a:tc>
                <a:tc>
                  <a:txBody>
                    <a:bodyPr/>
                    <a:lstStyle/>
                    <a:p>
                      <a:pPr fontAlgn="b"/>
                      <a:r>
                        <a:rPr lang="en-US">
                          <a:effectLst/>
                        </a:rPr>
                        <a:t>salary</a:t>
                      </a:r>
                      <a:endParaRPr lang="en-US" b="1">
                        <a:effectLst/>
                      </a:endParaRPr>
                    </a:p>
                  </a:txBody>
                  <a:tcPr anchor="b"/>
                </a:tc>
                <a:tc>
                  <a:txBody>
                    <a:bodyPr/>
                    <a:lstStyle/>
                    <a:p>
                      <a:pPr fontAlgn="b"/>
                      <a:r>
                        <a:rPr lang="en-US">
                          <a:effectLst/>
                        </a:rPr>
                        <a:t>join_date</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a:effectLst/>
                        </a:rPr>
                        <a:t>Alice</a:t>
                      </a:r>
                    </a:p>
                  </a:txBody>
                  <a:tcPr anchor="ctr"/>
                </a:tc>
                <a:tc>
                  <a:txBody>
                    <a:bodyPr/>
                    <a:lstStyle/>
                    <a:p>
                      <a:pPr fontAlgn="base"/>
                      <a:r>
                        <a:rPr lang="en-US">
                          <a:effectLst/>
                        </a:rPr>
                        <a:t>HR</a:t>
                      </a:r>
                    </a:p>
                  </a:txBody>
                  <a:tcPr anchor="ctr"/>
                </a:tc>
                <a:tc>
                  <a:txBody>
                    <a:bodyPr/>
                    <a:lstStyle/>
                    <a:p>
                      <a:pPr fontAlgn="base"/>
                      <a:r>
                        <a:rPr lang="en-US">
                          <a:effectLst/>
                        </a:rPr>
                        <a:t>70000</a:t>
                      </a:r>
                    </a:p>
                  </a:txBody>
                  <a:tcPr anchor="ctr"/>
                </a:tc>
                <a:tc>
                  <a:txBody>
                    <a:bodyPr/>
                    <a:lstStyle/>
                    <a:p>
                      <a:pPr fontAlgn="base"/>
                      <a:r>
                        <a:rPr lang="en-US">
                          <a:effectLst/>
                        </a:rPr>
                        <a:t>2020-01-10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Bob</a:t>
                      </a:r>
                    </a:p>
                  </a:txBody>
                  <a:tcPr anchor="ctr"/>
                </a:tc>
                <a:tc>
                  <a:txBody>
                    <a:bodyPr/>
                    <a:lstStyle/>
                    <a:p>
                      <a:pPr fontAlgn="base"/>
                      <a:r>
                        <a:rPr lang="en-US">
                          <a:effectLst/>
                        </a:rPr>
                        <a:t>IT</a:t>
                      </a:r>
                    </a:p>
                  </a:txBody>
                  <a:tcPr anchor="ctr"/>
                </a:tc>
                <a:tc>
                  <a:txBody>
                    <a:bodyPr/>
                    <a:lstStyle/>
                    <a:p>
                      <a:pPr fontAlgn="base"/>
                      <a:r>
                        <a:rPr lang="en-US">
                          <a:effectLst/>
                        </a:rPr>
                        <a:t>80000</a:t>
                      </a:r>
                    </a:p>
                  </a:txBody>
                  <a:tcPr anchor="ctr"/>
                </a:tc>
                <a:tc>
                  <a:txBody>
                    <a:bodyPr/>
                    <a:lstStyle/>
                    <a:p>
                      <a:pPr fontAlgn="base"/>
                      <a:r>
                        <a:rPr lang="en-US">
                          <a:effectLst/>
                        </a:rPr>
                        <a:t>2019-08-15</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Charlie</a:t>
                      </a:r>
                    </a:p>
                  </a:txBody>
                  <a:tcPr anchor="ctr"/>
                </a:tc>
                <a:tc>
                  <a:txBody>
                    <a:bodyPr/>
                    <a:lstStyle/>
                    <a:p>
                      <a:pPr fontAlgn="base"/>
                      <a:r>
                        <a:rPr lang="en-US">
                          <a:effectLst/>
                        </a:rPr>
                        <a:t>Marketing</a:t>
                      </a:r>
                    </a:p>
                  </a:txBody>
                  <a:tcPr anchor="ctr"/>
                </a:tc>
                <a:tc>
                  <a:txBody>
                    <a:bodyPr/>
                    <a:lstStyle/>
                    <a:p>
                      <a:pPr fontAlgn="base"/>
                      <a:r>
                        <a:rPr lang="en-US">
                          <a:effectLst/>
                        </a:rPr>
                        <a:t>60000</a:t>
                      </a:r>
                    </a:p>
                  </a:txBody>
                  <a:tcPr anchor="ctr"/>
                </a:tc>
                <a:tc>
                  <a:txBody>
                    <a:bodyPr/>
                    <a:lstStyle/>
                    <a:p>
                      <a:pPr fontAlgn="base"/>
                      <a:r>
                        <a:rPr lang="en-US">
                          <a:effectLst/>
                        </a:rPr>
                        <a:t>2021-03-22</a:t>
                      </a:r>
                    </a:p>
                  </a:txBody>
                  <a:tcPr anchor="ctr"/>
                </a:tc>
                <a:extLst>
                  <a:ext uri="{0D108BD9-81ED-4DB2-BD59-A6C34878D82A}">
                    <a16:rowId xmlns:a16="http://schemas.microsoft.com/office/drawing/2014/main" val="10003"/>
                  </a:ext>
                </a:extLst>
              </a:tr>
              <a:tr h="0">
                <a:tc>
                  <a:txBody>
                    <a:bodyPr/>
                    <a:lstStyle/>
                    <a:p>
                      <a:pPr fontAlgn="base"/>
                      <a:r>
                        <a:rPr lang="en-US">
                          <a:effectLst/>
                        </a:rPr>
                        <a:t>4</a:t>
                      </a:r>
                    </a:p>
                  </a:txBody>
                  <a:tcPr anchor="ctr"/>
                </a:tc>
                <a:tc>
                  <a:txBody>
                    <a:bodyPr/>
                    <a:lstStyle/>
                    <a:p>
                      <a:pPr fontAlgn="base"/>
                      <a:r>
                        <a:rPr lang="en-US">
                          <a:effectLst/>
                        </a:rPr>
                        <a:t>Diana</a:t>
                      </a:r>
                    </a:p>
                  </a:txBody>
                  <a:tcPr anchor="ctr"/>
                </a:tc>
                <a:tc>
                  <a:txBody>
                    <a:bodyPr/>
                    <a:lstStyle/>
                    <a:p>
                      <a:pPr fontAlgn="base"/>
                      <a:r>
                        <a:rPr lang="en-US">
                          <a:effectLst/>
                        </a:rPr>
                        <a:t>IT</a:t>
                      </a:r>
                    </a:p>
                  </a:txBody>
                  <a:tcPr anchor="ctr"/>
                </a:tc>
                <a:tc>
                  <a:txBody>
                    <a:bodyPr/>
                    <a:lstStyle/>
                    <a:p>
                      <a:pPr fontAlgn="base"/>
                      <a:r>
                        <a:rPr lang="en-US">
                          <a:effectLst/>
                        </a:rPr>
                        <a:t>90000</a:t>
                      </a:r>
                    </a:p>
                  </a:txBody>
                  <a:tcPr anchor="ctr"/>
                </a:tc>
                <a:tc>
                  <a:txBody>
                    <a:bodyPr/>
                    <a:lstStyle/>
                    <a:p>
                      <a:pPr fontAlgn="base"/>
                      <a:r>
                        <a:rPr lang="en-US">
                          <a:effectLst/>
                        </a:rPr>
                        <a:t>2018-05-11</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Ethan</a:t>
                      </a:r>
                    </a:p>
                  </a:txBody>
                  <a:tcPr anchor="ctr"/>
                </a:tc>
                <a:tc>
                  <a:txBody>
                    <a:bodyPr/>
                    <a:lstStyle/>
                    <a:p>
                      <a:pPr fontAlgn="base"/>
                      <a:r>
                        <a:rPr lang="en-US">
                          <a:effectLst/>
                        </a:rPr>
                        <a:t>HR</a:t>
                      </a:r>
                    </a:p>
                  </a:txBody>
                  <a:tcPr anchor="ctr"/>
                </a:tc>
                <a:tc>
                  <a:txBody>
                    <a:bodyPr/>
                    <a:lstStyle/>
                    <a:p>
                      <a:pPr fontAlgn="base"/>
                      <a:r>
                        <a:rPr lang="en-US">
                          <a:effectLst/>
                        </a:rPr>
                        <a:t>75000</a:t>
                      </a:r>
                    </a:p>
                  </a:txBody>
                  <a:tcPr anchor="ctr"/>
                </a:tc>
                <a:tc>
                  <a:txBody>
                    <a:bodyPr/>
                    <a:lstStyle/>
                    <a:p>
                      <a:pPr fontAlgn="base"/>
                      <a:r>
                        <a:rPr lang="en-US">
                          <a:effectLst/>
                        </a:rPr>
                        <a:t>2021-06-01</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Fiona</a:t>
                      </a:r>
                    </a:p>
                  </a:txBody>
                  <a:tcPr anchor="ctr"/>
                </a:tc>
                <a:tc>
                  <a:txBody>
                    <a:bodyPr/>
                    <a:lstStyle/>
                    <a:p>
                      <a:pPr fontAlgn="base"/>
                      <a:r>
                        <a:rPr lang="en-US">
                          <a:effectLst/>
                        </a:rPr>
                        <a:t>Marketing</a:t>
                      </a:r>
                    </a:p>
                  </a:txBody>
                  <a:tcPr anchor="ctr"/>
                </a:tc>
                <a:tc>
                  <a:txBody>
                    <a:bodyPr/>
                    <a:lstStyle/>
                    <a:p>
                      <a:pPr fontAlgn="base"/>
                      <a:r>
                        <a:rPr lang="en-US">
                          <a:effectLst/>
                        </a:rPr>
                        <a:t>65000</a:t>
                      </a:r>
                    </a:p>
                  </a:txBody>
                  <a:tcPr anchor="ctr"/>
                </a:tc>
                <a:tc>
                  <a:txBody>
                    <a:bodyPr/>
                    <a:lstStyle/>
                    <a:p>
                      <a:pPr fontAlgn="base"/>
                      <a:r>
                        <a:rPr lang="en-US">
                          <a:effectLst/>
                        </a:rPr>
                        <a:t>2020-02-14</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George</a:t>
                      </a:r>
                    </a:p>
                  </a:txBody>
                  <a:tcPr anchor="ctr"/>
                </a:tc>
                <a:tc>
                  <a:txBody>
                    <a:bodyPr/>
                    <a:lstStyle/>
                    <a:p>
                      <a:pPr fontAlgn="base"/>
                      <a:r>
                        <a:rPr lang="en-US">
                          <a:effectLst/>
                        </a:rPr>
                        <a:t>IT</a:t>
                      </a:r>
                    </a:p>
                  </a:txBody>
                  <a:tcPr anchor="ctr"/>
                </a:tc>
                <a:tc>
                  <a:txBody>
                    <a:bodyPr/>
                    <a:lstStyle/>
                    <a:p>
                      <a:pPr fontAlgn="base"/>
                      <a:r>
                        <a:rPr lang="en-US">
                          <a:effectLst/>
                        </a:rPr>
                        <a:t>85000</a:t>
                      </a:r>
                    </a:p>
                  </a:txBody>
                  <a:tcPr anchor="ctr"/>
                </a:tc>
                <a:tc>
                  <a:txBody>
                    <a:bodyPr/>
                    <a:lstStyle/>
                    <a:p>
                      <a:pPr fontAlgn="base"/>
                      <a:r>
                        <a:rPr lang="en-US">
                          <a:effectLst/>
                        </a:rPr>
                        <a:t>2022-07-19</a:t>
                      </a:r>
                    </a:p>
                  </a:txBody>
                  <a:tcPr anchor="ctr"/>
                </a:tc>
                <a:extLst>
                  <a:ext uri="{0D108BD9-81ED-4DB2-BD59-A6C34878D82A}">
                    <a16:rowId xmlns:a16="http://schemas.microsoft.com/office/drawing/2014/main" val="10007"/>
                  </a:ext>
                </a:extLst>
              </a:tr>
              <a:tr h="0">
                <a:tc>
                  <a:txBody>
                    <a:bodyPr/>
                    <a:lstStyle/>
                    <a:p>
                      <a:pPr fontAlgn="base"/>
                      <a:r>
                        <a:rPr lang="en-US">
                          <a:effectLst/>
                        </a:rPr>
                        <a:t>8</a:t>
                      </a:r>
                    </a:p>
                  </a:txBody>
                  <a:tcPr anchor="ctr"/>
                </a:tc>
                <a:tc>
                  <a:txBody>
                    <a:bodyPr/>
                    <a:lstStyle/>
                    <a:p>
                      <a:pPr fontAlgn="base"/>
                      <a:r>
                        <a:rPr lang="en-US">
                          <a:effectLst/>
                        </a:rPr>
                        <a:t>Hannah</a:t>
                      </a:r>
                    </a:p>
                  </a:txBody>
                  <a:tcPr anchor="ctr"/>
                </a:tc>
                <a:tc>
                  <a:txBody>
                    <a:bodyPr/>
                    <a:lstStyle/>
                    <a:p>
                      <a:pPr fontAlgn="base"/>
                      <a:r>
                        <a:rPr lang="en-US">
                          <a:effectLst/>
                        </a:rPr>
                        <a:t>HR</a:t>
                      </a:r>
                    </a:p>
                  </a:txBody>
                  <a:tcPr anchor="ctr"/>
                </a:tc>
                <a:tc>
                  <a:txBody>
                    <a:bodyPr/>
                    <a:lstStyle/>
                    <a:p>
                      <a:pPr fontAlgn="base"/>
                      <a:r>
                        <a:rPr lang="en-US">
                          <a:effectLst/>
                        </a:rPr>
                        <a:t>68000</a:t>
                      </a:r>
                    </a:p>
                  </a:txBody>
                  <a:tcPr anchor="ctr"/>
                </a:tc>
                <a:tc>
                  <a:txBody>
                    <a:bodyPr/>
                    <a:lstStyle/>
                    <a:p>
                      <a:pPr fontAlgn="base"/>
                      <a:r>
                        <a:rPr lang="en-US" dirty="0">
                          <a:effectLst/>
                        </a:rPr>
                        <a:t>2019-11-23</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311059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clause</a:t>
            </a:r>
          </a:p>
        </p:txBody>
      </p:sp>
      <p:sp>
        <p:nvSpPr>
          <p:cNvPr id="6" name="Content Placeholder 5"/>
          <p:cNvSpPr>
            <a:spLocks noGrp="1"/>
          </p:cNvSpPr>
          <p:nvPr>
            <p:ph idx="1"/>
          </p:nvPr>
        </p:nvSpPr>
        <p:spPr/>
        <p:txBody>
          <a:bodyPr/>
          <a:lstStyle/>
          <a:p>
            <a:r>
              <a:rPr lang="en-US" sz="2400" dirty="0"/>
              <a:t>The WHERE clause is used to filter records based on specified conditions. </a:t>
            </a:r>
          </a:p>
          <a:p>
            <a:r>
              <a:rPr lang="en-US" sz="2400" dirty="0"/>
              <a:t>It is used in SELECT, UPDATE, DELETE, etc., to select only those rows that satisfy the condition given by the WHERE clause.</a:t>
            </a:r>
            <a:r>
              <a:rPr lang="en-US" sz="2000" dirty="0"/>
              <a:t> </a:t>
            </a:r>
            <a:endParaRPr lang="en-US" sz="3600" dirty="0"/>
          </a:p>
          <a:p>
            <a:r>
              <a:rPr lang="en-US" sz="2400" dirty="0"/>
              <a:t>E.g.: </a:t>
            </a:r>
          </a:p>
          <a:p>
            <a:r>
              <a:rPr lang="en-US" sz="2400" dirty="0"/>
              <a:t>SELECT * FROM employees WHERE department </a:t>
            </a:r>
            <a:r>
              <a:rPr lang="en-US" sz="2400"/>
              <a:t>= ‘IT';</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420719131"/>
              </p:ext>
            </p:extLst>
          </p:nvPr>
        </p:nvGraphicFramePr>
        <p:xfrm>
          <a:off x="793375" y="4624210"/>
          <a:ext cx="7509905" cy="1463040"/>
        </p:xfrm>
        <a:graphic>
          <a:graphicData uri="http://schemas.openxmlformats.org/drawingml/2006/table">
            <a:tbl>
              <a:tblPr>
                <a:tableStyleId>{5940675A-B579-460E-94D1-54222C63F5DA}</a:tableStyleId>
              </a:tblPr>
              <a:tblGrid>
                <a:gridCol w="1501981">
                  <a:extLst>
                    <a:ext uri="{9D8B030D-6E8A-4147-A177-3AD203B41FA5}">
                      <a16:colId xmlns:a16="http://schemas.microsoft.com/office/drawing/2014/main" val="20000"/>
                    </a:ext>
                  </a:extLst>
                </a:gridCol>
                <a:gridCol w="1501981">
                  <a:extLst>
                    <a:ext uri="{9D8B030D-6E8A-4147-A177-3AD203B41FA5}">
                      <a16:colId xmlns:a16="http://schemas.microsoft.com/office/drawing/2014/main" val="20001"/>
                    </a:ext>
                  </a:extLst>
                </a:gridCol>
                <a:gridCol w="1501981">
                  <a:extLst>
                    <a:ext uri="{9D8B030D-6E8A-4147-A177-3AD203B41FA5}">
                      <a16:colId xmlns:a16="http://schemas.microsoft.com/office/drawing/2014/main" val="20002"/>
                    </a:ext>
                  </a:extLst>
                </a:gridCol>
                <a:gridCol w="1501981">
                  <a:extLst>
                    <a:ext uri="{9D8B030D-6E8A-4147-A177-3AD203B41FA5}">
                      <a16:colId xmlns:a16="http://schemas.microsoft.com/office/drawing/2014/main" val="20003"/>
                    </a:ext>
                  </a:extLst>
                </a:gridCol>
                <a:gridCol w="1501981">
                  <a:extLst>
                    <a:ext uri="{9D8B030D-6E8A-4147-A177-3AD203B41FA5}">
                      <a16:colId xmlns:a16="http://schemas.microsoft.com/office/drawing/2014/main" val="20004"/>
                    </a:ext>
                  </a:extLst>
                </a:gridCol>
              </a:tblGrid>
              <a:tr h="0">
                <a:tc>
                  <a:txBody>
                    <a:bodyPr/>
                    <a:lstStyle/>
                    <a:p>
                      <a:pPr fontAlgn="b"/>
                      <a:r>
                        <a:rPr lang="en-US">
                          <a:effectLst/>
                        </a:rPr>
                        <a:t>employee_id</a:t>
                      </a:r>
                      <a:endParaRPr lang="en-US" b="1">
                        <a:effectLst/>
                      </a:endParaRPr>
                    </a:p>
                  </a:txBody>
                  <a:tcPr anchor="b"/>
                </a:tc>
                <a:tc>
                  <a:txBody>
                    <a:bodyPr/>
                    <a:lstStyle/>
                    <a:p>
                      <a:pPr fontAlgn="b"/>
                      <a:r>
                        <a:rPr lang="en-US">
                          <a:effectLst/>
                        </a:rPr>
                        <a:t>name</a:t>
                      </a:r>
                      <a:endParaRPr lang="en-US" b="1">
                        <a:effectLst/>
                      </a:endParaRPr>
                    </a:p>
                  </a:txBody>
                  <a:tcPr anchor="b"/>
                </a:tc>
                <a:tc>
                  <a:txBody>
                    <a:bodyPr/>
                    <a:lstStyle/>
                    <a:p>
                      <a:pPr fontAlgn="b"/>
                      <a:r>
                        <a:rPr lang="en-US">
                          <a:effectLst/>
                        </a:rPr>
                        <a:t>department</a:t>
                      </a:r>
                      <a:endParaRPr lang="en-US" b="1">
                        <a:effectLst/>
                      </a:endParaRPr>
                    </a:p>
                  </a:txBody>
                  <a:tcPr anchor="b"/>
                </a:tc>
                <a:tc>
                  <a:txBody>
                    <a:bodyPr/>
                    <a:lstStyle/>
                    <a:p>
                      <a:pPr fontAlgn="b"/>
                      <a:r>
                        <a:rPr lang="en-US">
                          <a:effectLst/>
                        </a:rPr>
                        <a:t>salary</a:t>
                      </a:r>
                      <a:endParaRPr lang="en-US" b="1">
                        <a:effectLst/>
                      </a:endParaRPr>
                    </a:p>
                  </a:txBody>
                  <a:tcPr anchor="b"/>
                </a:tc>
                <a:tc>
                  <a:txBody>
                    <a:bodyPr/>
                    <a:lstStyle/>
                    <a:p>
                      <a:pPr fontAlgn="b"/>
                      <a:r>
                        <a:rPr lang="en-US">
                          <a:effectLst/>
                        </a:rPr>
                        <a:t>join_date</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2</a:t>
                      </a:r>
                    </a:p>
                  </a:txBody>
                  <a:tcPr anchor="ctr"/>
                </a:tc>
                <a:tc>
                  <a:txBody>
                    <a:bodyPr/>
                    <a:lstStyle/>
                    <a:p>
                      <a:pPr fontAlgn="base"/>
                      <a:r>
                        <a:rPr lang="en-US">
                          <a:effectLst/>
                        </a:rPr>
                        <a:t>Bob</a:t>
                      </a:r>
                    </a:p>
                  </a:txBody>
                  <a:tcPr anchor="ctr"/>
                </a:tc>
                <a:tc>
                  <a:txBody>
                    <a:bodyPr/>
                    <a:lstStyle/>
                    <a:p>
                      <a:pPr fontAlgn="base"/>
                      <a:r>
                        <a:rPr lang="en-US">
                          <a:effectLst/>
                        </a:rPr>
                        <a:t>IT</a:t>
                      </a:r>
                    </a:p>
                  </a:txBody>
                  <a:tcPr anchor="ctr"/>
                </a:tc>
                <a:tc>
                  <a:txBody>
                    <a:bodyPr/>
                    <a:lstStyle/>
                    <a:p>
                      <a:pPr fontAlgn="base"/>
                      <a:r>
                        <a:rPr lang="en-US">
                          <a:effectLst/>
                        </a:rPr>
                        <a:t>80000</a:t>
                      </a:r>
                    </a:p>
                  </a:txBody>
                  <a:tcPr anchor="ctr"/>
                </a:tc>
                <a:tc>
                  <a:txBody>
                    <a:bodyPr/>
                    <a:lstStyle/>
                    <a:p>
                      <a:pPr fontAlgn="base"/>
                      <a:r>
                        <a:rPr lang="en-US">
                          <a:effectLst/>
                        </a:rPr>
                        <a:t>2019-08-15</a:t>
                      </a:r>
                    </a:p>
                  </a:txBody>
                  <a:tcPr anchor="ctr"/>
                </a:tc>
                <a:extLst>
                  <a:ext uri="{0D108BD9-81ED-4DB2-BD59-A6C34878D82A}">
                    <a16:rowId xmlns:a16="http://schemas.microsoft.com/office/drawing/2014/main" val="10001"/>
                  </a:ext>
                </a:extLst>
              </a:tr>
              <a:tr h="0">
                <a:tc>
                  <a:txBody>
                    <a:bodyPr/>
                    <a:lstStyle/>
                    <a:p>
                      <a:pPr fontAlgn="base"/>
                      <a:r>
                        <a:rPr lang="en-US">
                          <a:effectLst/>
                        </a:rPr>
                        <a:t>4</a:t>
                      </a:r>
                    </a:p>
                  </a:txBody>
                  <a:tcPr anchor="ctr"/>
                </a:tc>
                <a:tc>
                  <a:txBody>
                    <a:bodyPr/>
                    <a:lstStyle/>
                    <a:p>
                      <a:pPr fontAlgn="base"/>
                      <a:r>
                        <a:rPr lang="en-US">
                          <a:effectLst/>
                        </a:rPr>
                        <a:t>Diana</a:t>
                      </a:r>
                    </a:p>
                  </a:txBody>
                  <a:tcPr anchor="ctr"/>
                </a:tc>
                <a:tc>
                  <a:txBody>
                    <a:bodyPr/>
                    <a:lstStyle/>
                    <a:p>
                      <a:pPr fontAlgn="base"/>
                      <a:r>
                        <a:rPr lang="en-US">
                          <a:effectLst/>
                        </a:rPr>
                        <a:t>IT</a:t>
                      </a:r>
                    </a:p>
                  </a:txBody>
                  <a:tcPr anchor="ctr"/>
                </a:tc>
                <a:tc>
                  <a:txBody>
                    <a:bodyPr/>
                    <a:lstStyle/>
                    <a:p>
                      <a:pPr fontAlgn="base"/>
                      <a:r>
                        <a:rPr lang="en-US">
                          <a:effectLst/>
                        </a:rPr>
                        <a:t>90000</a:t>
                      </a:r>
                    </a:p>
                  </a:txBody>
                  <a:tcPr anchor="ctr"/>
                </a:tc>
                <a:tc>
                  <a:txBody>
                    <a:bodyPr/>
                    <a:lstStyle/>
                    <a:p>
                      <a:pPr fontAlgn="base"/>
                      <a:r>
                        <a:rPr lang="en-US">
                          <a:effectLst/>
                        </a:rPr>
                        <a:t>2018-05-11</a:t>
                      </a:r>
                    </a:p>
                  </a:txBody>
                  <a:tcPr anchor="ctr"/>
                </a:tc>
                <a:extLst>
                  <a:ext uri="{0D108BD9-81ED-4DB2-BD59-A6C34878D82A}">
                    <a16:rowId xmlns:a16="http://schemas.microsoft.com/office/drawing/2014/main" val="10002"/>
                  </a:ext>
                </a:extLst>
              </a:tr>
              <a:tr h="0">
                <a:tc>
                  <a:txBody>
                    <a:bodyPr/>
                    <a:lstStyle/>
                    <a:p>
                      <a:pPr fontAlgn="base"/>
                      <a:r>
                        <a:rPr lang="en-US">
                          <a:effectLst/>
                        </a:rPr>
                        <a:t>7</a:t>
                      </a:r>
                    </a:p>
                  </a:txBody>
                  <a:tcPr anchor="ctr"/>
                </a:tc>
                <a:tc>
                  <a:txBody>
                    <a:bodyPr/>
                    <a:lstStyle/>
                    <a:p>
                      <a:pPr fontAlgn="base"/>
                      <a:r>
                        <a:rPr lang="en-US">
                          <a:effectLst/>
                        </a:rPr>
                        <a:t>George</a:t>
                      </a:r>
                    </a:p>
                  </a:txBody>
                  <a:tcPr anchor="ctr"/>
                </a:tc>
                <a:tc>
                  <a:txBody>
                    <a:bodyPr/>
                    <a:lstStyle/>
                    <a:p>
                      <a:pPr fontAlgn="base"/>
                      <a:r>
                        <a:rPr lang="en-US">
                          <a:effectLst/>
                        </a:rPr>
                        <a:t>IT</a:t>
                      </a:r>
                    </a:p>
                  </a:txBody>
                  <a:tcPr anchor="ctr"/>
                </a:tc>
                <a:tc>
                  <a:txBody>
                    <a:bodyPr/>
                    <a:lstStyle/>
                    <a:p>
                      <a:pPr fontAlgn="base"/>
                      <a:r>
                        <a:rPr lang="en-US">
                          <a:effectLst/>
                        </a:rPr>
                        <a:t>85000</a:t>
                      </a:r>
                    </a:p>
                  </a:txBody>
                  <a:tcPr anchor="ctr"/>
                </a:tc>
                <a:tc>
                  <a:txBody>
                    <a:bodyPr/>
                    <a:lstStyle/>
                    <a:p>
                      <a:pPr fontAlgn="base"/>
                      <a:r>
                        <a:rPr lang="en-US" dirty="0">
                          <a:effectLst/>
                        </a:rPr>
                        <a:t>2022-07-19</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5243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clause</a:t>
            </a:r>
          </a:p>
        </p:txBody>
      </p:sp>
      <p:sp>
        <p:nvSpPr>
          <p:cNvPr id="5" name="Content Placeholder 4"/>
          <p:cNvSpPr>
            <a:spLocks noGrp="1"/>
          </p:cNvSpPr>
          <p:nvPr>
            <p:ph idx="1"/>
          </p:nvPr>
        </p:nvSpPr>
        <p:spPr/>
        <p:txBody>
          <a:bodyPr/>
          <a:lstStyle/>
          <a:p>
            <a:pPr lvl="0"/>
            <a:r>
              <a:rPr lang="en-US" dirty="0">
                <a:solidFill>
                  <a:srgbClr val="0D0D0D"/>
                </a:solidFill>
                <a:latin typeface="+mj-lt"/>
              </a:rPr>
              <a:t>The ORDER BY clause is used to sort the result set of a query by one or more columns. </a:t>
            </a:r>
          </a:p>
          <a:p>
            <a:pPr lvl="0"/>
            <a:r>
              <a:rPr lang="en-US" dirty="0">
                <a:solidFill>
                  <a:srgbClr val="0D0D0D"/>
                </a:solidFill>
                <a:latin typeface="+mj-lt"/>
              </a:rPr>
              <a:t>We can sort the results in ascending (default) or descending order.</a:t>
            </a:r>
            <a:r>
              <a:rPr lang="en-US" sz="2800" dirty="0">
                <a:latin typeface="+mj-lt"/>
              </a:rPr>
              <a:t> </a:t>
            </a:r>
          </a:p>
          <a:p>
            <a:pPr lvl="0"/>
            <a:r>
              <a:rPr lang="en-US" sz="2800" dirty="0">
                <a:latin typeface="+mj-lt"/>
              </a:rPr>
              <a:t>Ascending Order Default : E.g. : </a:t>
            </a:r>
          </a:p>
          <a:p>
            <a:pPr lvl="1"/>
            <a:r>
              <a:rPr lang="en-US" sz="2400" dirty="0">
                <a:latin typeface="+mj-lt"/>
              </a:rPr>
              <a:t>SELECT * FROM employees ORDER BY </a:t>
            </a:r>
            <a:r>
              <a:rPr lang="en-US" sz="2400" dirty="0" err="1">
                <a:latin typeface="+mj-lt"/>
              </a:rPr>
              <a:t>join_date</a:t>
            </a:r>
            <a:r>
              <a:rPr lang="en-US" sz="2400" dirty="0">
                <a:latin typeface="+mj-lt"/>
              </a:rPr>
              <a:t>;</a:t>
            </a:r>
          </a:p>
          <a:p>
            <a:pPr lvl="0"/>
            <a:r>
              <a:rPr lang="en-US" sz="2800" dirty="0">
                <a:latin typeface="+mj-lt"/>
              </a:rPr>
              <a:t>Descending Order: E.g. :</a:t>
            </a:r>
          </a:p>
          <a:p>
            <a:pPr lvl="1"/>
            <a:r>
              <a:rPr lang="en-US" sz="2400" dirty="0">
                <a:latin typeface="+mj-lt"/>
              </a:rPr>
              <a:t>SELECT * FROM employees ORDER BY </a:t>
            </a:r>
            <a:r>
              <a:rPr lang="en-US" sz="2400" dirty="0" err="1">
                <a:latin typeface="+mj-lt"/>
              </a:rPr>
              <a:t>join_date</a:t>
            </a:r>
            <a:r>
              <a:rPr lang="en-US" sz="2400" dirty="0">
                <a:latin typeface="+mj-lt"/>
              </a:rPr>
              <a:t> </a:t>
            </a:r>
            <a:r>
              <a:rPr lang="en-US" sz="2400" dirty="0" err="1">
                <a:latin typeface="+mj-lt"/>
              </a:rPr>
              <a:t>desc</a:t>
            </a:r>
            <a:r>
              <a:rPr lang="en-US" sz="2400" dirty="0">
                <a:latin typeface="+mj-lt"/>
              </a:rPr>
              <a:t>;</a:t>
            </a:r>
          </a:p>
          <a:p>
            <a:pPr lvl="0"/>
            <a:endParaRPr lang="en-US" sz="2800" dirty="0">
              <a:latin typeface="+mj-lt"/>
            </a:endParaRPr>
          </a:p>
          <a:p>
            <a:pPr lvl="0"/>
            <a:endParaRPr lang="en-US" sz="4400" dirty="0">
              <a:latin typeface="+mj-lt"/>
            </a:endParaRPr>
          </a:p>
          <a:p>
            <a:endParaRPr lang="en-US" dirty="0">
              <a:latin typeface="+mj-lt"/>
            </a:endParaRPr>
          </a:p>
        </p:txBody>
      </p:sp>
    </p:spTree>
    <p:extLst>
      <p:ext uri="{BB962C8B-B14F-4D97-AF65-F5344CB8AC3E}">
        <p14:creationId xmlns:p14="http://schemas.microsoft.com/office/powerpoint/2010/main" val="13448191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Ascending : Default</a:t>
            </a:r>
          </a:p>
        </p:txBody>
      </p:sp>
      <p:sp>
        <p:nvSpPr>
          <p:cNvPr id="3" name="Content Placeholder 2"/>
          <p:cNvSpPr>
            <a:spLocks noGrp="1"/>
          </p:cNvSpPr>
          <p:nvPr>
            <p:ph idx="1"/>
          </p:nvPr>
        </p:nvSpPr>
        <p:spPr/>
        <p:txBody>
          <a:bodyPr/>
          <a:lstStyle/>
          <a:p>
            <a:pPr lvl="1"/>
            <a:r>
              <a:rPr lang="en-US" sz="2400" dirty="0"/>
              <a:t>SELECT * FROM employees ORDER BY </a:t>
            </a:r>
            <a:r>
              <a:rPr lang="en-US" sz="2400" dirty="0" err="1"/>
              <a:t>join_date</a:t>
            </a:r>
            <a:r>
              <a:rPr lang="en-US" sz="2400" dirty="0"/>
              <a:t> ;</a:t>
            </a:r>
          </a:p>
        </p:txBody>
      </p:sp>
      <p:graphicFrame>
        <p:nvGraphicFramePr>
          <p:cNvPr id="4" name="Content Placeholder 3"/>
          <p:cNvGraphicFramePr>
            <a:graphicFrameLocks/>
          </p:cNvGraphicFramePr>
          <p:nvPr>
            <p:extLst>
              <p:ext uri="{D42A27DB-BD31-4B8C-83A1-F6EECF244321}">
                <p14:modId xmlns:p14="http://schemas.microsoft.com/office/powerpoint/2010/main" val="255402235"/>
              </p:ext>
            </p:extLst>
          </p:nvPr>
        </p:nvGraphicFramePr>
        <p:xfrm>
          <a:off x="464457" y="2936835"/>
          <a:ext cx="10973325" cy="3291840"/>
        </p:xfrm>
        <a:graphic>
          <a:graphicData uri="http://schemas.openxmlformats.org/drawingml/2006/table">
            <a:tbl>
              <a:tblPr>
                <a:tableStyleId>{5940675A-B579-460E-94D1-54222C63F5DA}</a:tableStyleId>
              </a:tblPr>
              <a:tblGrid>
                <a:gridCol w="2194665">
                  <a:extLst>
                    <a:ext uri="{9D8B030D-6E8A-4147-A177-3AD203B41FA5}">
                      <a16:colId xmlns:a16="http://schemas.microsoft.com/office/drawing/2014/main" val="20000"/>
                    </a:ext>
                  </a:extLst>
                </a:gridCol>
                <a:gridCol w="2194665">
                  <a:extLst>
                    <a:ext uri="{9D8B030D-6E8A-4147-A177-3AD203B41FA5}">
                      <a16:colId xmlns:a16="http://schemas.microsoft.com/office/drawing/2014/main" val="20001"/>
                    </a:ext>
                  </a:extLst>
                </a:gridCol>
                <a:gridCol w="2194665">
                  <a:extLst>
                    <a:ext uri="{9D8B030D-6E8A-4147-A177-3AD203B41FA5}">
                      <a16:colId xmlns:a16="http://schemas.microsoft.com/office/drawing/2014/main" val="20002"/>
                    </a:ext>
                  </a:extLst>
                </a:gridCol>
                <a:gridCol w="2194665">
                  <a:extLst>
                    <a:ext uri="{9D8B030D-6E8A-4147-A177-3AD203B41FA5}">
                      <a16:colId xmlns:a16="http://schemas.microsoft.com/office/drawing/2014/main" val="20003"/>
                    </a:ext>
                  </a:extLst>
                </a:gridCol>
                <a:gridCol w="2194665">
                  <a:extLst>
                    <a:ext uri="{9D8B030D-6E8A-4147-A177-3AD203B41FA5}">
                      <a16:colId xmlns:a16="http://schemas.microsoft.com/office/drawing/2014/main" val="20004"/>
                    </a:ext>
                  </a:extLst>
                </a:gridCol>
              </a:tblGrid>
              <a:tr h="0">
                <a:tc>
                  <a:txBody>
                    <a:bodyPr/>
                    <a:lstStyle/>
                    <a:p>
                      <a:pPr fontAlgn="b"/>
                      <a:r>
                        <a:rPr lang="en-US" dirty="0" err="1">
                          <a:effectLst/>
                        </a:rPr>
                        <a:t>employee_id</a:t>
                      </a:r>
                      <a:endParaRPr lang="en-US" b="1" dirty="0">
                        <a:effectLst/>
                      </a:endParaRPr>
                    </a:p>
                  </a:txBody>
                  <a:tcPr marL="129171" marR="129171" anchor="b"/>
                </a:tc>
                <a:tc>
                  <a:txBody>
                    <a:bodyPr/>
                    <a:lstStyle/>
                    <a:p>
                      <a:pPr fontAlgn="b"/>
                      <a:r>
                        <a:rPr lang="en-US">
                          <a:effectLst/>
                        </a:rPr>
                        <a:t>name</a:t>
                      </a:r>
                      <a:endParaRPr lang="en-US" b="1">
                        <a:effectLst/>
                      </a:endParaRPr>
                    </a:p>
                  </a:txBody>
                  <a:tcPr marL="129171" marR="129171" anchor="b"/>
                </a:tc>
                <a:tc>
                  <a:txBody>
                    <a:bodyPr/>
                    <a:lstStyle/>
                    <a:p>
                      <a:pPr fontAlgn="b"/>
                      <a:r>
                        <a:rPr lang="en-US">
                          <a:effectLst/>
                        </a:rPr>
                        <a:t>department</a:t>
                      </a:r>
                      <a:endParaRPr lang="en-US" b="1">
                        <a:effectLst/>
                      </a:endParaRPr>
                    </a:p>
                  </a:txBody>
                  <a:tcPr marL="129171" marR="129171" anchor="b"/>
                </a:tc>
                <a:tc>
                  <a:txBody>
                    <a:bodyPr/>
                    <a:lstStyle/>
                    <a:p>
                      <a:pPr fontAlgn="b"/>
                      <a:r>
                        <a:rPr lang="en-US">
                          <a:effectLst/>
                        </a:rPr>
                        <a:t>salary</a:t>
                      </a:r>
                      <a:endParaRPr lang="en-US" b="1">
                        <a:effectLst/>
                      </a:endParaRPr>
                    </a:p>
                  </a:txBody>
                  <a:tcPr marL="129171" marR="129171" anchor="b"/>
                </a:tc>
                <a:tc>
                  <a:txBody>
                    <a:bodyPr/>
                    <a:lstStyle/>
                    <a:p>
                      <a:pPr fontAlgn="b"/>
                      <a:r>
                        <a:rPr lang="en-US">
                          <a:effectLst/>
                        </a:rPr>
                        <a:t>join_date</a:t>
                      </a:r>
                      <a:endParaRPr lang="en-US" b="1">
                        <a:effectLst/>
                      </a:endParaRPr>
                    </a:p>
                  </a:txBody>
                  <a:tcPr marL="129171" marR="129171" anchor="b"/>
                </a:tc>
                <a:extLst>
                  <a:ext uri="{0D108BD9-81ED-4DB2-BD59-A6C34878D82A}">
                    <a16:rowId xmlns:a16="http://schemas.microsoft.com/office/drawing/2014/main" val="10000"/>
                  </a:ext>
                </a:extLst>
              </a:tr>
              <a:tr h="0">
                <a:tc>
                  <a:txBody>
                    <a:bodyPr/>
                    <a:lstStyle/>
                    <a:p>
                      <a:pPr fontAlgn="base"/>
                      <a:r>
                        <a:rPr lang="en-US" dirty="0">
                          <a:effectLst/>
                        </a:rPr>
                        <a:t>4</a:t>
                      </a:r>
                    </a:p>
                  </a:txBody>
                  <a:tcPr marL="129171" marR="129171" anchor="ctr"/>
                </a:tc>
                <a:tc>
                  <a:txBody>
                    <a:bodyPr/>
                    <a:lstStyle/>
                    <a:p>
                      <a:pPr fontAlgn="base"/>
                      <a:r>
                        <a:rPr lang="en-US">
                          <a:effectLst/>
                        </a:rPr>
                        <a:t>Diana</a:t>
                      </a:r>
                    </a:p>
                  </a:txBody>
                  <a:tcPr marL="129171" marR="129171" anchor="ctr"/>
                </a:tc>
                <a:tc>
                  <a:txBody>
                    <a:bodyPr/>
                    <a:lstStyle/>
                    <a:p>
                      <a:pPr fontAlgn="base"/>
                      <a:r>
                        <a:rPr lang="en-US">
                          <a:effectLst/>
                        </a:rPr>
                        <a:t>IT</a:t>
                      </a:r>
                    </a:p>
                  </a:txBody>
                  <a:tcPr marL="129171" marR="129171" anchor="ctr"/>
                </a:tc>
                <a:tc>
                  <a:txBody>
                    <a:bodyPr/>
                    <a:lstStyle/>
                    <a:p>
                      <a:pPr fontAlgn="base"/>
                      <a:r>
                        <a:rPr lang="en-US">
                          <a:effectLst/>
                        </a:rPr>
                        <a:t>90000</a:t>
                      </a:r>
                    </a:p>
                  </a:txBody>
                  <a:tcPr marL="129171" marR="129171" anchor="ctr"/>
                </a:tc>
                <a:tc>
                  <a:txBody>
                    <a:bodyPr/>
                    <a:lstStyle/>
                    <a:p>
                      <a:pPr fontAlgn="base"/>
                      <a:r>
                        <a:rPr lang="en-US">
                          <a:effectLst/>
                        </a:rPr>
                        <a:t>2018-05-11</a:t>
                      </a:r>
                    </a:p>
                  </a:txBody>
                  <a:tcPr marL="129171" marR="129171" anchor="ctr"/>
                </a:tc>
                <a:extLst>
                  <a:ext uri="{0D108BD9-81ED-4DB2-BD59-A6C34878D82A}">
                    <a16:rowId xmlns:a16="http://schemas.microsoft.com/office/drawing/2014/main" val="10001"/>
                  </a:ext>
                </a:extLst>
              </a:tr>
              <a:tr h="0">
                <a:tc>
                  <a:txBody>
                    <a:bodyPr/>
                    <a:lstStyle/>
                    <a:p>
                      <a:pPr fontAlgn="base"/>
                      <a:r>
                        <a:rPr lang="en-US" dirty="0">
                          <a:effectLst/>
                        </a:rPr>
                        <a:t>2</a:t>
                      </a:r>
                    </a:p>
                  </a:txBody>
                  <a:tcPr marL="129171" marR="129171" anchor="ctr"/>
                </a:tc>
                <a:tc>
                  <a:txBody>
                    <a:bodyPr/>
                    <a:lstStyle/>
                    <a:p>
                      <a:pPr fontAlgn="base"/>
                      <a:r>
                        <a:rPr lang="en-US">
                          <a:effectLst/>
                        </a:rPr>
                        <a:t>Bob</a:t>
                      </a:r>
                    </a:p>
                  </a:txBody>
                  <a:tcPr marL="129171" marR="129171" anchor="ctr"/>
                </a:tc>
                <a:tc>
                  <a:txBody>
                    <a:bodyPr/>
                    <a:lstStyle/>
                    <a:p>
                      <a:pPr fontAlgn="base"/>
                      <a:r>
                        <a:rPr lang="en-US">
                          <a:effectLst/>
                        </a:rPr>
                        <a:t>IT</a:t>
                      </a:r>
                    </a:p>
                  </a:txBody>
                  <a:tcPr marL="129171" marR="129171" anchor="ctr"/>
                </a:tc>
                <a:tc>
                  <a:txBody>
                    <a:bodyPr/>
                    <a:lstStyle/>
                    <a:p>
                      <a:pPr fontAlgn="base"/>
                      <a:r>
                        <a:rPr lang="en-US">
                          <a:effectLst/>
                        </a:rPr>
                        <a:t>80000</a:t>
                      </a:r>
                    </a:p>
                  </a:txBody>
                  <a:tcPr marL="129171" marR="129171" anchor="ctr"/>
                </a:tc>
                <a:tc>
                  <a:txBody>
                    <a:bodyPr/>
                    <a:lstStyle/>
                    <a:p>
                      <a:pPr fontAlgn="base"/>
                      <a:r>
                        <a:rPr lang="en-US">
                          <a:effectLst/>
                        </a:rPr>
                        <a:t>2019-08-15</a:t>
                      </a:r>
                    </a:p>
                  </a:txBody>
                  <a:tcPr marL="129171" marR="129171" anchor="ctr"/>
                </a:tc>
                <a:extLst>
                  <a:ext uri="{0D108BD9-81ED-4DB2-BD59-A6C34878D82A}">
                    <a16:rowId xmlns:a16="http://schemas.microsoft.com/office/drawing/2014/main" val="10002"/>
                  </a:ext>
                </a:extLst>
              </a:tr>
              <a:tr h="0">
                <a:tc>
                  <a:txBody>
                    <a:bodyPr/>
                    <a:lstStyle/>
                    <a:p>
                      <a:pPr fontAlgn="base"/>
                      <a:r>
                        <a:rPr lang="en-US" dirty="0">
                          <a:effectLst/>
                        </a:rPr>
                        <a:t>8</a:t>
                      </a:r>
                    </a:p>
                  </a:txBody>
                  <a:tcPr marL="129171" marR="129171" anchor="ctr"/>
                </a:tc>
                <a:tc>
                  <a:txBody>
                    <a:bodyPr/>
                    <a:lstStyle/>
                    <a:p>
                      <a:pPr fontAlgn="base"/>
                      <a:r>
                        <a:rPr lang="en-US">
                          <a:effectLst/>
                        </a:rPr>
                        <a:t>Hannah</a:t>
                      </a:r>
                    </a:p>
                  </a:txBody>
                  <a:tcPr marL="129171" marR="129171" anchor="ctr"/>
                </a:tc>
                <a:tc>
                  <a:txBody>
                    <a:bodyPr/>
                    <a:lstStyle/>
                    <a:p>
                      <a:pPr fontAlgn="base"/>
                      <a:r>
                        <a:rPr lang="en-US">
                          <a:effectLst/>
                        </a:rPr>
                        <a:t>HR</a:t>
                      </a:r>
                    </a:p>
                  </a:txBody>
                  <a:tcPr marL="129171" marR="129171" anchor="ctr"/>
                </a:tc>
                <a:tc>
                  <a:txBody>
                    <a:bodyPr/>
                    <a:lstStyle/>
                    <a:p>
                      <a:pPr fontAlgn="base"/>
                      <a:r>
                        <a:rPr lang="en-US">
                          <a:effectLst/>
                        </a:rPr>
                        <a:t>68000</a:t>
                      </a:r>
                    </a:p>
                  </a:txBody>
                  <a:tcPr marL="129171" marR="129171" anchor="ctr"/>
                </a:tc>
                <a:tc>
                  <a:txBody>
                    <a:bodyPr/>
                    <a:lstStyle/>
                    <a:p>
                      <a:pPr fontAlgn="base"/>
                      <a:r>
                        <a:rPr lang="en-US">
                          <a:effectLst/>
                        </a:rPr>
                        <a:t>2019-11-23</a:t>
                      </a:r>
                    </a:p>
                  </a:txBody>
                  <a:tcPr marL="129171" marR="129171" anchor="ctr"/>
                </a:tc>
                <a:extLst>
                  <a:ext uri="{0D108BD9-81ED-4DB2-BD59-A6C34878D82A}">
                    <a16:rowId xmlns:a16="http://schemas.microsoft.com/office/drawing/2014/main" val="10003"/>
                  </a:ext>
                </a:extLst>
              </a:tr>
              <a:tr h="0">
                <a:tc>
                  <a:txBody>
                    <a:bodyPr/>
                    <a:lstStyle/>
                    <a:p>
                      <a:pPr fontAlgn="base"/>
                      <a:r>
                        <a:rPr lang="en-US" dirty="0">
                          <a:effectLst/>
                        </a:rPr>
                        <a:t>1</a:t>
                      </a:r>
                    </a:p>
                  </a:txBody>
                  <a:tcPr marL="129171" marR="129171" anchor="ctr"/>
                </a:tc>
                <a:tc>
                  <a:txBody>
                    <a:bodyPr/>
                    <a:lstStyle/>
                    <a:p>
                      <a:pPr fontAlgn="base"/>
                      <a:r>
                        <a:rPr lang="en-US" dirty="0">
                          <a:effectLst/>
                        </a:rPr>
                        <a:t>Alice</a:t>
                      </a:r>
                    </a:p>
                  </a:txBody>
                  <a:tcPr marL="129171" marR="129171" anchor="ctr"/>
                </a:tc>
                <a:tc>
                  <a:txBody>
                    <a:bodyPr/>
                    <a:lstStyle/>
                    <a:p>
                      <a:pPr fontAlgn="base"/>
                      <a:r>
                        <a:rPr lang="en-US">
                          <a:effectLst/>
                        </a:rPr>
                        <a:t>HR</a:t>
                      </a:r>
                    </a:p>
                  </a:txBody>
                  <a:tcPr marL="129171" marR="129171" anchor="ctr"/>
                </a:tc>
                <a:tc>
                  <a:txBody>
                    <a:bodyPr/>
                    <a:lstStyle/>
                    <a:p>
                      <a:pPr fontAlgn="base"/>
                      <a:r>
                        <a:rPr lang="en-US">
                          <a:effectLst/>
                        </a:rPr>
                        <a:t>70000</a:t>
                      </a:r>
                    </a:p>
                  </a:txBody>
                  <a:tcPr marL="129171" marR="129171" anchor="ctr"/>
                </a:tc>
                <a:tc>
                  <a:txBody>
                    <a:bodyPr/>
                    <a:lstStyle/>
                    <a:p>
                      <a:pPr fontAlgn="base"/>
                      <a:r>
                        <a:rPr lang="en-US">
                          <a:effectLst/>
                        </a:rPr>
                        <a:t>2020-01-10</a:t>
                      </a:r>
                    </a:p>
                  </a:txBody>
                  <a:tcPr marL="129171" marR="129171" anchor="ctr"/>
                </a:tc>
                <a:extLst>
                  <a:ext uri="{0D108BD9-81ED-4DB2-BD59-A6C34878D82A}">
                    <a16:rowId xmlns:a16="http://schemas.microsoft.com/office/drawing/2014/main" val="10004"/>
                  </a:ext>
                </a:extLst>
              </a:tr>
              <a:tr h="0">
                <a:tc>
                  <a:txBody>
                    <a:bodyPr/>
                    <a:lstStyle/>
                    <a:p>
                      <a:pPr fontAlgn="base"/>
                      <a:r>
                        <a:rPr lang="en-US">
                          <a:effectLst/>
                        </a:rPr>
                        <a:t>6</a:t>
                      </a:r>
                    </a:p>
                  </a:txBody>
                  <a:tcPr marL="129171" marR="129171" anchor="ctr"/>
                </a:tc>
                <a:tc>
                  <a:txBody>
                    <a:bodyPr/>
                    <a:lstStyle/>
                    <a:p>
                      <a:pPr fontAlgn="base"/>
                      <a:r>
                        <a:rPr lang="en-US">
                          <a:effectLst/>
                        </a:rPr>
                        <a:t>Fiona</a:t>
                      </a:r>
                    </a:p>
                  </a:txBody>
                  <a:tcPr marL="129171" marR="129171" anchor="ctr"/>
                </a:tc>
                <a:tc>
                  <a:txBody>
                    <a:bodyPr/>
                    <a:lstStyle/>
                    <a:p>
                      <a:pPr fontAlgn="base"/>
                      <a:r>
                        <a:rPr lang="en-US">
                          <a:effectLst/>
                        </a:rPr>
                        <a:t>Marketing</a:t>
                      </a:r>
                    </a:p>
                  </a:txBody>
                  <a:tcPr marL="129171" marR="129171" anchor="ctr"/>
                </a:tc>
                <a:tc>
                  <a:txBody>
                    <a:bodyPr/>
                    <a:lstStyle/>
                    <a:p>
                      <a:pPr fontAlgn="base"/>
                      <a:r>
                        <a:rPr lang="en-US">
                          <a:effectLst/>
                        </a:rPr>
                        <a:t>65000</a:t>
                      </a:r>
                    </a:p>
                  </a:txBody>
                  <a:tcPr marL="129171" marR="129171" anchor="ctr"/>
                </a:tc>
                <a:tc>
                  <a:txBody>
                    <a:bodyPr/>
                    <a:lstStyle/>
                    <a:p>
                      <a:pPr fontAlgn="base"/>
                      <a:r>
                        <a:rPr lang="en-US">
                          <a:effectLst/>
                        </a:rPr>
                        <a:t>2020-02-14</a:t>
                      </a:r>
                    </a:p>
                  </a:txBody>
                  <a:tcPr marL="129171" marR="129171" anchor="ctr"/>
                </a:tc>
                <a:extLst>
                  <a:ext uri="{0D108BD9-81ED-4DB2-BD59-A6C34878D82A}">
                    <a16:rowId xmlns:a16="http://schemas.microsoft.com/office/drawing/2014/main" val="10005"/>
                  </a:ext>
                </a:extLst>
              </a:tr>
              <a:tr h="0">
                <a:tc>
                  <a:txBody>
                    <a:bodyPr/>
                    <a:lstStyle/>
                    <a:p>
                      <a:pPr fontAlgn="base"/>
                      <a:r>
                        <a:rPr lang="en-US" dirty="0">
                          <a:effectLst/>
                        </a:rPr>
                        <a:t>3</a:t>
                      </a:r>
                    </a:p>
                  </a:txBody>
                  <a:tcPr marL="129171" marR="129171" anchor="ctr"/>
                </a:tc>
                <a:tc>
                  <a:txBody>
                    <a:bodyPr/>
                    <a:lstStyle/>
                    <a:p>
                      <a:pPr fontAlgn="base"/>
                      <a:r>
                        <a:rPr lang="en-US">
                          <a:effectLst/>
                        </a:rPr>
                        <a:t>Charlie</a:t>
                      </a:r>
                    </a:p>
                  </a:txBody>
                  <a:tcPr marL="129171" marR="129171" anchor="ctr"/>
                </a:tc>
                <a:tc>
                  <a:txBody>
                    <a:bodyPr/>
                    <a:lstStyle/>
                    <a:p>
                      <a:pPr fontAlgn="base"/>
                      <a:r>
                        <a:rPr lang="en-US">
                          <a:effectLst/>
                        </a:rPr>
                        <a:t>Marketing</a:t>
                      </a:r>
                    </a:p>
                  </a:txBody>
                  <a:tcPr marL="129171" marR="129171" anchor="ctr"/>
                </a:tc>
                <a:tc>
                  <a:txBody>
                    <a:bodyPr/>
                    <a:lstStyle/>
                    <a:p>
                      <a:pPr fontAlgn="base"/>
                      <a:r>
                        <a:rPr lang="en-US">
                          <a:effectLst/>
                        </a:rPr>
                        <a:t>60000</a:t>
                      </a:r>
                    </a:p>
                  </a:txBody>
                  <a:tcPr marL="129171" marR="129171" anchor="ctr"/>
                </a:tc>
                <a:tc>
                  <a:txBody>
                    <a:bodyPr/>
                    <a:lstStyle/>
                    <a:p>
                      <a:pPr fontAlgn="base"/>
                      <a:r>
                        <a:rPr lang="en-US">
                          <a:effectLst/>
                        </a:rPr>
                        <a:t>2021-03-22</a:t>
                      </a:r>
                    </a:p>
                  </a:txBody>
                  <a:tcPr marL="129171" marR="129171" anchor="ctr"/>
                </a:tc>
                <a:extLst>
                  <a:ext uri="{0D108BD9-81ED-4DB2-BD59-A6C34878D82A}">
                    <a16:rowId xmlns:a16="http://schemas.microsoft.com/office/drawing/2014/main" val="10006"/>
                  </a:ext>
                </a:extLst>
              </a:tr>
              <a:tr h="0">
                <a:tc>
                  <a:txBody>
                    <a:bodyPr/>
                    <a:lstStyle/>
                    <a:p>
                      <a:pPr fontAlgn="base"/>
                      <a:r>
                        <a:rPr lang="en-US">
                          <a:effectLst/>
                        </a:rPr>
                        <a:t>5</a:t>
                      </a:r>
                    </a:p>
                  </a:txBody>
                  <a:tcPr marL="129171" marR="129171" anchor="ctr"/>
                </a:tc>
                <a:tc>
                  <a:txBody>
                    <a:bodyPr/>
                    <a:lstStyle/>
                    <a:p>
                      <a:pPr fontAlgn="base"/>
                      <a:r>
                        <a:rPr lang="en-US">
                          <a:effectLst/>
                        </a:rPr>
                        <a:t>Ethan</a:t>
                      </a:r>
                    </a:p>
                  </a:txBody>
                  <a:tcPr marL="129171" marR="129171" anchor="ctr"/>
                </a:tc>
                <a:tc>
                  <a:txBody>
                    <a:bodyPr/>
                    <a:lstStyle/>
                    <a:p>
                      <a:pPr fontAlgn="base"/>
                      <a:r>
                        <a:rPr lang="en-US">
                          <a:effectLst/>
                        </a:rPr>
                        <a:t>HR</a:t>
                      </a:r>
                    </a:p>
                  </a:txBody>
                  <a:tcPr marL="129171" marR="129171" anchor="ctr"/>
                </a:tc>
                <a:tc>
                  <a:txBody>
                    <a:bodyPr/>
                    <a:lstStyle/>
                    <a:p>
                      <a:pPr fontAlgn="base"/>
                      <a:r>
                        <a:rPr lang="en-US">
                          <a:effectLst/>
                        </a:rPr>
                        <a:t>75000</a:t>
                      </a:r>
                    </a:p>
                  </a:txBody>
                  <a:tcPr marL="129171" marR="129171" anchor="ctr"/>
                </a:tc>
                <a:tc>
                  <a:txBody>
                    <a:bodyPr/>
                    <a:lstStyle/>
                    <a:p>
                      <a:pPr fontAlgn="base"/>
                      <a:r>
                        <a:rPr lang="en-US">
                          <a:effectLst/>
                        </a:rPr>
                        <a:t>2021-06-01</a:t>
                      </a:r>
                    </a:p>
                  </a:txBody>
                  <a:tcPr marL="129171" marR="129171" anchor="ctr"/>
                </a:tc>
                <a:extLst>
                  <a:ext uri="{0D108BD9-81ED-4DB2-BD59-A6C34878D82A}">
                    <a16:rowId xmlns:a16="http://schemas.microsoft.com/office/drawing/2014/main" val="10007"/>
                  </a:ext>
                </a:extLst>
              </a:tr>
              <a:tr h="0">
                <a:tc>
                  <a:txBody>
                    <a:bodyPr/>
                    <a:lstStyle/>
                    <a:p>
                      <a:pPr fontAlgn="base"/>
                      <a:r>
                        <a:rPr lang="en-US">
                          <a:effectLst/>
                        </a:rPr>
                        <a:t>7</a:t>
                      </a:r>
                    </a:p>
                  </a:txBody>
                  <a:tcPr marL="129171" marR="129171" anchor="ctr"/>
                </a:tc>
                <a:tc>
                  <a:txBody>
                    <a:bodyPr/>
                    <a:lstStyle/>
                    <a:p>
                      <a:pPr fontAlgn="base"/>
                      <a:r>
                        <a:rPr lang="en-US" dirty="0">
                          <a:effectLst/>
                        </a:rPr>
                        <a:t>George</a:t>
                      </a:r>
                    </a:p>
                  </a:txBody>
                  <a:tcPr marL="129171" marR="129171" anchor="ctr"/>
                </a:tc>
                <a:tc>
                  <a:txBody>
                    <a:bodyPr/>
                    <a:lstStyle/>
                    <a:p>
                      <a:pPr fontAlgn="base"/>
                      <a:r>
                        <a:rPr lang="en-US">
                          <a:effectLst/>
                        </a:rPr>
                        <a:t>IT</a:t>
                      </a:r>
                    </a:p>
                  </a:txBody>
                  <a:tcPr marL="129171" marR="129171" anchor="ctr"/>
                </a:tc>
                <a:tc>
                  <a:txBody>
                    <a:bodyPr/>
                    <a:lstStyle/>
                    <a:p>
                      <a:pPr fontAlgn="base"/>
                      <a:r>
                        <a:rPr lang="en-US">
                          <a:effectLst/>
                        </a:rPr>
                        <a:t>85000</a:t>
                      </a:r>
                    </a:p>
                  </a:txBody>
                  <a:tcPr marL="129171" marR="129171" anchor="ctr"/>
                </a:tc>
                <a:tc>
                  <a:txBody>
                    <a:bodyPr/>
                    <a:lstStyle/>
                    <a:p>
                      <a:pPr fontAlgn="base"/>
                      <a:r>
                        <a:rPr lang="en-US" dirty="0">
                          <a:effectLst/>
                        </a:rPr>
                        <a:t>2022-07-19</a:t>
                      </a:r>
                    </a:p>
                  </a:txBody>
                  <a:tcPr marL="129171" marR="129171"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8952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by Descending : </a:t>
            </a:r>
            <a:r>
              <a:rPr lang="en-US" dirty="0" err="1"/>
              <a:t>desc</a:t>
            </a:r>
            <a:endParaRPr lang="en-US" dirty="0"/>
          </a:p>
        </p:txBody>
      </p:sp>
      <p:sp>
        <p:nvSpPr>
          <p:cNvPr id="3" name="Content Placeholder 2"/>
          <p:cNvSpPr>
            <a:spLocks noGrp="1"/>
          </p:cNvSpPr>
          <p:nvPr>
            <p:ph idx="1"/>
          </p:nvPr>
        </p:nvSpPr>
        <p:spPr/>
        <p:txBody>
          <a:bodyPr/>
          <a:lstStyle/>
          <a:p>
            <a:pPr lvl="1"/>
            <a:r>
              <a:rPr lang="en-US" sz="2400" dirty="0"/>
              <a:t>SELECT * FROM employees ORDER BY </a:t>
            </a:r>
            <a:r>
              <a:rPr lang="en-US" sz="2400" dirty="0" err="1"/>
              <a:t>join_date</a:t>
            </a:r>
            <a:r>
              <a:rPr lang="en-US" sz="2400" dirty="0"/>
              <a:t> </a:t>
            </a:r>
            <a:r>
              <a:rPr lang="en-US" sz="2400" dirty="0" err="1"/>
              <a:t>desc</a:t>
            </a:r>
            <a:r>
              <a:rPr lang="en-US" sz="2400" dirty="0"/>
              <a:t>;</a:t>
            </a:r>
          </a:p>
        </p:txBody>
      </p:sp>
      <p:graphicFrame>
        <p:nvGraphicFramePr>
          <p:cNvPr id="4" name="Table 3"/>
          <p:cNvGraphicFramePr>
            <a:graphicFrameLocks noGrp="1"/>
          </p:cNvGraphicFramePr>
          <p:nvPr>
            <p:extLst>
              <p:ext uri="{D42A27DB-BD31-4B8C-83A1-F6EECF244321}">
                <p14:modId xmlns:p14="http://schemas.microsoft.com/office/powerpoint/2010/main" val="1491195948"/>
              </p:ext>
            </p:extLst>
          </p:nvPr>
        </p:nvGraphicFramePr>
        <p:xfrm>
          <a:off x="1617850" y="2822304"/>
          <a:ext cx="7875775" cy="3291840"/>
        </p:xfrm>
        <a:graphic>
          <a:graphicData uri="http://schemas.openxmlformats.org/drawingml/2006/table">
            <a:tbl>
              <a:tblPr>
                <a:tableStyleId>{5940675A-B579-460E-94D1-54222C63F5DA}</a:tableStyleId>
              </a:tblPr>
              <a:tblGrid>
                <a:gridCol w="1575155">
                  <a:extLst>
                    <a:ext uri="{9D8B030D-6E8A-4147-A177-3AD203B41FA5}">
                      <a16:colId xmlns:a16="http://schemas.microsoft.com/office/drawing/2014/main" val="20000"/>
                    </a:ext>
                  </a:extLst>
                </a:gridCol>
                <a:gridCol w="1575155">
                  <a:extLst>
                    <a:ext uri="{9D8B030D-6E8A-4147-A177-3AD203B41FA5}">
                      <a16:colId xmlns:a16="http://schemas.microsoft.com/office/drawing/2014/main" val="20001"/>
                    </a:ext>
                  </a:extLst>
                </a:gridCol>
                <a:gridCol w="1575155">
                  <a:extLst>
                    <a:ext uri="{9D8B030D-6E8A-4147-A177-3AD203B41FA5}">
                      <a16:colId xmlns:a16="http://schemas.microsoft.com/office/drawing/2014/main" val="20002"/>
                    </a:ext>
                  </a:extLst>
                </a:gridCol>
                <a:gridCol w="1575155">
                  <a:extLst>
                    <a:ext uri="{9D8B030D-6E8A-4147-A177-3AD203B41FA5}">
                      <a16:colId xmlns:a16="http://schemas.microsoft.com/office/drawing/2014/main" val="20003"/>
                    </a:ext>
                  </a:extLst>
                </a:gridCol>
                <a:gridCol w="1575155">
                  <a:extLst>
                    <a:ext uri="{9D8B030D-6E8A-4147-A177-3AD203B41FA5}">
                      <a16:colId xmlns:a16="http://schemas.microsoft.com/office/drawing/2014/main" val="20004"/>
                    </a:ext>
                  </a:extLst>
                </a:gridCol>
              </a:tblGrid>
              <a:tr h="0">
                <a:tc>
                  <a:txBody>
                    <a:bodyPr/>
                    <a:lstStyle/>
                    <a:p>
                      <a:pPr fontAlgn="b"/>
                      <a:r>
                        <a:rPr lang="en-US" dirty="0" err="1">
                          <a:effectLst/>
                        </a:rPr>
                        <a:t>employee_id</a:t>
                      </a:r>
                      <a:endParaRPr lang="en-US" b="1" dirty="0">
                        <a:effectLst/>
                      </a:endParaRPr>
                    </a:p>
                  </a:txBody>
                  <a:tcPr anchor="b"/>
                </a:tc>
                <a:tc>
                  <a:txBody>
                    <a:bodyPr/>
                    <a:lstStyle/>
                    <a:p>
                      <a:pPr fontAlgn="b"/>
                      <a:r>
                        <a:rPr lang="en-US">
                          <a:effectLst/>
                        </a:rPr>
                        <a:t>name</a:t>
                      </a:r>
                      <a:endParaRPr lang="en-US" b="1">
                        <a:effectLst/>
                      </a:endParaRPr>
                    </a:p>
                  </a:txBody>
                  <a:tcPr anchor="b"/>
                </a:tc>
                <a:tc>
                  <a:txBody>
                    <a:bodyPr/>
                    <a:lstStyle/>
                    <a:p>
                      <a:pPr fontAlgn="b"/>
                      <a:r>
                        <a:rPr lang="en-US">
                          <a:effectLst/>
                        </a:rPr>
                        <a:t>department</a:t>
                      </a:r>
                      <a:endParaRPr lang="en-US" b="1">
                        <a:effectLst/>
                      </a:endParaRPr>
                    </a:p>
                  </a:txBody>
                  <a:tcPr anchor="b"/>
                </a:tc>
                <a:tc>
                  <a:txBody>
                    <a:bodyPr/>
                    <a:lstStyle/>
                    <a:p>
                      <a:pPr fontAlgn="b"/>
                      <a:r>
                        <a:rPr lang="en-US">
                          <a:effectLst/>
                        </a:rPr>
                        <a:t>salary</a:t>
                      </a:r>
                      <a:endParaRPr lang="en-US" b="1">
                        <a:effectLst/>
                      </a:endParaRPr>
                    </a:p>
                  </a:txBody>
                  <a:tcPr anchor="b"/>
                </a:tc>
                <a:tc>
                  <a:txBody>
                    <a:bodyPr/>
                    <a:lstStyle/>
                    <a:p>
                      <a:pPr fontAlgn="b"/>
                      <a:r>
                        <a:rPr lang="en-US">
                          <a:effectLst/>
                        </a:rPr>
                        <a:t>join_date</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7</a:t>
                      </a:r>
                    </a:p>
                  </a:txBody>
                  <a:tcPr anchor="ctr"/>
                </a:tc>
                <a:tc>
                  <a:txBody>
                    <a:bodyPr/>
                    <a:lstStyle/>
                    <a:p>
                      <a:pPr fontAlgn="base"/>
                      <a:r>
                        <a:rPr lang="en-US">
                          <a:effectLst/>
                        </a:rPr>
                        <a:t>George</a:t>
                      </a:r>
                    </a:p>
                  </a:txBody>
                  <a:tcPr anchor="ctr"/>
                </a:tc>
                <a:tc>
                  <a:txBody>
                    <a:bodyPr/>
                    <a:lstStyle/>
                    <a:p>
                      <a:pPr fontAlgn="base"/>
                      <a:r>
                        <a:rPr lang="en-US">
                          <a:effectLst/>
                        </a:rPr>
                        <a:t>IT</a:t>
                      </a:r>
                    </a:p>
                  </a:txBody>
                  <a:tcPr anchor="ctr"/>
                </a:tc>
                <a:tc>
                  <a:txBody>
                    <a:bodyPr/>
                    <a:lstStyle/>
                    <a:p>
                      <a:pPr fontAlgn="base"/>
                      <a:r>
                        <a:rPr lang="en-US">
                          <a:effectLst/>
                        </a:rPr>
                        <a:t>85000</a:t>
                      </a:r>
                    </a:p>
                  </a:txBody>
                  <a:tcPr anchor="ctr"/>
                </a:tc>
                <a:tc>
                  <a:txBody>
                    <a:bodyPr/>
                    <a:lstStyle/>
                    <a:p>
                      <a:pPr fontAlgn="base"/>
                      <a:r>
                        <a:rPr lang="en-US">
                          <a:effectLst/>
                        </a:rPr>
                        <a:t>2022-07-19</a:t>
                      </a:r>
                    </a:p>
                  </a:txBody>
                  <a:tcPr anchor="ctr"/>
                </a:tc>
                <a:extLst>
                  <a:ext uri="{0D108BD9-81ED-4DB2-BD59-A6C34878D82A}">
                    <a16:rowId xmlns:a16="http://schemas.microsoft.com/office/drawing/2014/main" val="10001"/>
                  </a:ext>
                </a:extLst>
              </a:tr>
              <a:tr h="0">
                <a:tc>
                  <a:txBody>
                    <a:bodyPr/>
                    <a:lstStyle/>
                    <a:p>
                      <a:pPr fontAlgn="base"/>
                      <a:r>
                        <a:rPr lang="en-US">
                          <a:effectLst/>
                        </a:rPr>
                        <a:t>5</a:t>
                      </a:r>
                    </a:p>
                  </a:txBody>
                  <a:tcPr anchor="ctr"/>
                </a:tc>
                <a:tc>
                  <a:txBody>
                    <a:bodyPr/>
                    <a:lstStyle/>
                    <a:p>
                      <a:pPr fontAlgn="base"/>
                      <a:r>
                        <a:rPr lang="en-US">
                          <a:effectLst/>
                        </a:rPr>
                        <a:t>Ethan</a:t>
                      </a:r>
                    </a:p>
                  </a:txBody>
                  <a:tcPr anchor="ctr"/>
                </a:tc>
                <a:tc>
                  <a:txBody>
                    <a:bodyPr/>
                    <a:lstStyle/>
                    <a:p>
                      <a:pPr fontAlgn="base"/>
                      <a:r>
                        <a:rPr lang="en-US">
                          <a:effectLst/>
                        </a:rPr>
                        <a:t>HR</a:t>
                      </a:r>
                    </a:p>
                  </a:txBody>
                  <a:tcPr anchor="ctr"/>
                </a:tc>
                <a:tc>
                  <a:txBody>
                    <a:bodyPr/>
                    <a:lstStyle/>
                    <a:p>
                      <a:pPr fontAlgn="base"/>
                      <a:r>
                        <a:rPr lang="en-US">
                          <a:effectLst/>
                        </a:rPr>
                        <a:t>75000</a:t>
                      </a:r>
                    </a:p>
                  </a:txBody>
                  <a:tcPr anchor="ctr"/>
                </a:tc>
                <a:tc>
                  <a:txBody>
                    <a:bodyPr/>
                    <a:lstStyle/>
                    <a:p>
                      <a:pPr fontAlgn="base"/>
                      <a:r>
                        <a:rPr lang="en-US">
                          <a:effectLst/>
                        </a:rPr>
                        <a:t>2021-06-01</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Charlie</a:t>
                      </a:r>
                    </a:p>
                  </a:txBody>
                  <a:tcPr anchor="ctr"/>
                </a:tc>
                <a:tc>
                  <a:txBody>
                    <a:bodyPr/>
                    <a:lstStyle/>
                    <a:p>
                      <a:pPr fontAlgn="base"/>
                      <a:r>
                        <a:rPr lang="en-US">
                          <a:effectLst/>
                        </a:rPr>
                        <a:t>Marketing</a:t>
                      </a:r>
                    </a:p>
                  </a:txBody>
                  <a:tcPr anchor="ctr"/>
                </a:tc>
                <a:tc>
                  <a:txBody>
                    <a:bodyPr/>
                    <a:lstStyle/>
                    <a:p>
                      <a:pPr fontAlgn="base"/>
                      <a:r>
                        <a:rPr lang="en-US">
                          <a:effectLst/>
                        </a:rPr>
                        <a:t>60000</a:t>
                      </a:r>
                    </a:p>
                  </a:txBody>
                  <a:tcPr anchor="ctr"/>
                </a:tc>
                <a:tc>
                  <a:txBody>
                    <a:bodyPr/>
                    <a:lstStyle/>
                    <a:p>
                      <a:pPr fontAlgn="base"/>
                      <a:r>
                        <a:rPr lang="en-US">
                          <a:effectLst/>
                        </a:rPr>
                        <a:t>2021-03-22</a:t>
                      </a:r>
                    </a:p>
                  </a:txBody>
                  <a:tcPr anchor="ctr"/>
                </a:tc>
                <a:extLst>
                  <a:ext uri="{0D108BD9-81ED-4DB2-BD59-A6C34878D82A}">
                    <a16:rowId xmlns:a16="http://schemas.microsoft.com/office/drawing/2014/main" val="10003"/>
                  </a:ext>
                </a:extLst>
              </a:tr>
              <a:tr h="0">
                <a:tc>
                  <a:txBody>
                    <a:bodyPr/>
                    <a:lstStyle/>
                    <a:p>
                      <a:pPr fontAlgn="base"/>
                      <a:r>
                        <a:rPr lang="en-US">
                          <a:effectLst/>
                        </a:rPr>
                        <a:t>1</a:t>
                      </a:r>
                    </a:p>
                  </a:txBody>
                  <a:tcPr anchor="ctr"/>
                </a:tc>
                <a:tc>
                  <a:txBody>
                    <a:bodyPr/>
                    <a:lstStyle/>
                    <a:p>
                      <a:pPr fontAlgn="base"/>
                      <a:r>
                        <a:rPr lang="en-US">
                          <a:effectLst/>
                        </a:rPr>
                        <a:t>Alice</a:t>
                      </a:r>
                    </a:p>
                  </a:txBody>
                  <a:tcPr anchor="ctr"/>
                </a:tc>
                <a:tc>
                  <a:txBody>
                    <a:bodyPr/>
                    <a:lstStyle/>
                    <a:p>
                      <a:pPr fontAlgn="base"/>
                      <a:r>
                        <a:rPr lang="en-US">
                          <a:effectLst/>
                        </a:rPr>
                        <a:t>HR</a:t>
                      </a:r>
                    </a:p>
                  </a:txBody>
                  <a:tcPr anchor="ctr"/>
                </a:tc>
                <a:tc>
                  <a:txBody>
                    <a:bodyPr/>
                    <a:lstStyle/>
                    <a:p>
                      <a:pPr fontAlgn="base"/>
                      <a:r>
                        <a:rPr lang="en-US">
                          <a:effectLst/>
                        </a:rPr>
                        <a:t>70000</a:t>
                      </a:r>
                    </a:p>
                  </a:txBody>
                  <a:tcPr anchor="ctr"/>
                </a:tc>
                <a:tc>
                  <a:txBody>
                    <a:bodyPr/>
                    <a:lstStyle/>
                    <a:p>
                      <a:pPr fontAlgn="base"/>
                      <a:r>
                        <a:rPr lang="en-US">
                          <a:effectLst/>
                        </a:rPr>
                        <a:t>2020-01-10</a:t>
                      </a:r>
                    </a:p>
                  </a:txBody>
                  <a:tcPr anchor="ctr"/>
                </a:tc>
                <a:extLst>
                  <a:ext uri="{0D108BD9-81ED-4DB2-BD59-A6C34878D82A}">
                    <a16:rowId xmlns:a16="http://schemas.microsoft.com/office/drawing/2014/main" val="10004"/>
                  </a:ext>
                </a:extLst>
              </a:tr>
              <a:tr h="0">
                <a:tc>
                  <a:txBody>
                    <a:bodyPr/>
                    <a:lstStyle/>
                    <a:p>
                      <a:pPr fontAlgn="base"/>
                      <a:r>
                        <a:rPr lang="en-US">
                          <a:effectLst/>
                        </a:rPr>
                        <a:t>6</a:t>
                      </a:r>
                    </a:p>
                  </a:txBody>
                  <a:tcPr anchor="ctr"/>
                </a:tc>
                <a:tc>
                  <a:txBody>
                    <a:bodyPr/>
                    <a:lstStyle/>
                    <a:p>
                      <a:pPr fontAlgn="base"/>
                      <a:r>
                        <a:rPr lang="en-US">
                          <a:effectLst/>
                        </a:rPr>
                        <a:t>Fiona</a:t>
                      </a:r>
                    </a:p>
                  </a:txBody>
                  <a:tcPr anchor="ctr"/>
                </a:tc>
                <a:tc>
                  <a:txBody>
                    <a:bodyPr/>
                    <a:lstStyle/>
                    <a:p>
                      <a:pPr fontAlgn="base"/>
                      <a:r>
                        <a:rPr lang="en-US">
                          <a:effectLst/>
                        </a:rPr>
                        <a:t>Marketing</a:t>
                      </a:r>
                    </a:p>
                  </a:txBody>
                  <a:tcPr anchor="ctr"/>
                </a:tc>
                <a:tc>
                  <a:txBody>
                    <a:bodyPr/>
                    <a:lstStyle/>
                    <a:p>
                      <a:pPr fontAlgn="base"/>
                      <a:r>
                        <a:rPr lang="en-US">
                          <a:effectLst/>
                        </a:rPr>
                        <a:t>65000</a:t>
                      </a:r>
                    </a:p>
                  </a:txBody>
                  <a:tcPr anchor="ctr"/>
                </a:tc>
                <a:tc>
                  <a:txBody>
                    <a:bodyPr/>
                    <a:lstStyle/>
                    <a:p>
                      <a:pPr fontAlgn="base"/>
                      <a:r>
                        <a:rPr lang="en-US">
                          <a:effectLst/>
                        </a:rPr>
                        <a:t>2020-02-14</a:t>
                      </a:r>
                    </a:p>
                  </a:txBody>
                  <a:tcPr anchor="ctr"/>
                </a:tc>
                <a:extLst>
                  <a:ext uri="{0D108BD9-81ED-4DB2-BD59-A6C34878D82A}">
                    <a16:rowId xmlns:a16="http://schemas.microsoft.com/office/drawing/2014/main" val="10005"/>
                  </a:ext>
                </a:extLst>
              </a:tr>
              <a:tr h="0">
                <a:tc>
                  <a:txBody>
                    <a:bodyPr/>
                    <a:lstStyle/>
                    <a:p>
                      <a:pPr fontAlgn="base"/>
                      <a:r>
                        <a:rPr lang="en-US">
                          <a:effectLst/>
                        </a:rPr>
                        <a:t>8</a:t>
                      </a:r>
                    </a:p>
                  </a:txBody>
                  <a:tcPr anchor="ctr"/>
                </a:tc>
                <a:tc>
                  <a:txBody>
                    <a:bodyPr/>
                    <a:lstStyle/>
                    <a:p>
                      <a:pPr fontAlgn="base"/>
                      <a:r>
                        <a:rPr lang="en-US">
                          <a:effectLst/>
                        </a:rPr>
                        <a:t>Hannah</a:t>
                      </a:r>
                    </a:p>
                  </a:txBody>
                  <a:tcPr anchor="ctr"/>
                </a:tc>
                <a:tc>
                  <a:txBody>
                    <a:bodyPr/>
                    <a:lstStyle/>
                    <a:p>
                      <a:pPr fontAlgn="base"/>
                      <a:r>
                        <a:rPr lang="en-US">
                          <a:effectLst/>
                        </a:rPr>
                        <a:t>HR</a:t>
                      </a:r>
                    </a:p>
                  </a:txBody>
                  <a:tcPr anchor="ctr"/>
                </a:tc>
                <a:tc>
                  <a:txBody>
                    <a:bodyPr/>
                    <a:lstStyle/>
                    <a:p>
                      <a:pPr fontAlgn="base"/>
                      <a:r>
                        <a:rPr lang="en-US">
                          <a:effectLst/>
                        </a:rPr>
                        <a:t>68000</a:t>
                      </a:r>
                    </a:p>
                  </a:txBody>
                  <a:tcPr anchor="ctr"/>
                </a:tc>
                <a:tc>
                  <a:txBody>
                    <a:bodyPr/>
                    <a:lstStyle/>
                    <a:p>
                      <a:pPr fontAlgn="base"/>
                      <a:r>
                        <a:rPr lang="en-US">
                          <a:effectLst/>
                        </a:rPr>
                        <a:t>2019-11-23</a:t>
                      </a:r>
                    </a:p>
                  </a:txBody>
                  <a:tcPr anchor="ctr"/>
                </a:tc>
                <a:extLst>
                  <a:ext uri="{0D108BD9-81ED-4DB2-BD59-A6C34878D82A}">
                    <a16:rowId xmlns:a16="http://schemas.microsoft.com/office/drawing/2014/main" val="10006"/>
                  </a:ext>
                </a:extLst>
              </a:tr>
              <a:tr h="0">
                <a:tc>
                  <a:txBody>
                    <a:bodyPr/>
                    <a:lstStyle/>
                    <a:p>
                      <a:pPr fontAlgn="base"/>
                      <a:r>
                        <a:rPr lang="en-US">
                          <a:effectLst/>
                        </a:rPr>
                        <a:t>2</a:t>
                      </a:r>
                    </a:p>
                  </a:txBody>
                  <a:tcPr anchor="ctr"/>
                </a:tc>
                <a:tc>
                  <a:txBody>
                    <a:bodyPr/>
                    <a:lstStyle/>
                    <a:p>
                      <a:pPr fontAlgn="base"/>
                      <a:r>
                        <a:rPr lang="en-US">
                          <a:effectLst/>
                        </a:rPr>
                        <a:t>Bob</a:t>
                      </a:r>
                    </a:p>
                  </a:txBody>
                  <a:tcPr anchor="ctr"/>
                </a:tc>
                <a:tc>
                  <a:txBody>
                    <a:bodyPr/>
                    <a:lstStyle/>
                    <a:p>
                      <a:pPr fontAlgn="base"/>
                      <a:r>
                        <a:rPr lang="en-US">
                          <a:effectLst/>
                        </a:rPr>
                        <a:t>IT</a:t>
                      </a:r>
                    </a:p>
                  </a:txBody>
                  <a:tcPr anchor="ctr"/>
                </a:tc>
                <a:tc>
                  <a:txBody>
                    <a:bodyPr/>
                    <a:lstStyle/>
                    <a:p>
                      <a:pPr fontAlgn="base"/>
                      <a:r>
                        <a:rPr lang="en-US">
                          <a:effectLst/>
                        </a:rPr>
                        <a:t>80000</a:t>
                      </a:r>
                    </a:p>
                  </a:txBody>
                  <a:tcPr anchor="ctr"/>
                </a:tc>
                <a:tc>
                  <a:txBody>
                    <a:bodyPr/>
                    <a:lstStyle/>
                    <a:p>
                      <a:pPr fontAlgn="base"/>
                      <a:r>
                        <a:rPr lang="en-US">
                          <a:effectLst/>
                        </a:rPr>
                        <a:t>2019-08-15</a:t>
                      </a:r>
                    </a:p>
                  </a:txBody>
                  <a:tcPr anchor="ctr"/>
                </a:tc>
                <a:extLst>
                  <a:ext uri="{0D108BD9-81ED-4DB2-BD59-A6C34878D82A}">
                    <a16:rowId xmlns:a16="http://schemas.microsoft.com/office/drawing/2014/main" val="10007"/>
                  </a:ext>
                </a:extLst>
              </a:tr>
              <a:tr h="0">
                <a:tc>
                  <a:txBody>
                    <a:bodyPr/>
                    <a:lstStyle/>
                    <a:p>
                      <a:pPr fontAlgn="base"/>
                      <a:r>
                        <a:rPr lang="en-US">
                          <a:effectLst/>
                        </a:rPr>
                        <a:t>4</a:t>
                      </a:r>
                    </a:p>
                  </a:txBody>
                  <a:tcPr anchor="ctr"/>
                </a:tc>
                <a:tc>
                  <a:txBody>
                    <a:bodyPr/>
                    <a:lstStyle/>
                    <a:p>
                      <a:pPr fontAlgn="base"/>
                      <a:r>
                        <a:rPr lang="en-US">
                          <a:effectLst/>
                        </a:rPr>
                        <a:t>Diana</a:t>
                      </a:r>
                    </a:p>
                  </a:txBody>
                  <a:tcPr anchor="ctr"/>
                </a:tc>
                <a:tc>
                  <a:txBody>
                    <a:bodyPr/>
                    <a:lstStyle/>
                    <a:p>
                      <a:pPr fontAlgn="base"/>
                      <a:r>
                        <a:rPr lang="en-US">
                          <a:effectLst/>
                        </a:rPr>
                        <a:t>IT</a:t>
                      </a:r>
                    </a:p>
                  </a:txBody>
                  <a:tcPr anchor="ctr"/>
                </a:tc>
                <a:tc>
                  <a:txBody>
                    <a:bodyPr/>
                    <a:lstStyle/>
                    <a:p>
                      <a:pPr fontAlgn="base"/>
                      <a:r>
                        <a:rPr lang="en-US">
                          <a:effectLst/>
                        </a:rPr>
                        <a:t>90000</a:t>
                      </a:r>
                    </a:p>
                  </a:txBody>
                  <a:tcPr anchor="ctr"/>
                </a:tc>
                <a:tc>
                  <a:txBody>
                    <a:bodyPr/>
                    <a:lstStyle/>
                    <a:p>
                      <a:pPr fontAlgn="base"/>
                      <a:r>
                        <a:rPr lang="en-US" dirty="0">
                          <a:effectLst/>
                        </a:rPr>
                        <a:t>2018-05-11</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20068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 Data Definition Language : DROP</a:t>
            </a:r>
          </a:p>
        </p:txBody>
      </p:sp>
      <p:sp>
        <p:nvSpPr>
          <p:cNvPr id="3" name="Content Placeholder 2"/>
          <p:cNvSpPr>
            <a:spLocks noGrp="1"/>
          </p:cNvSpPr>
          <p:nvPr>
            <p:ph idx="1"/>
          </p:nvPr>
        </p:nvSpPr>
        <p:spPr/>
        <p:txBody>
          <a:bodyPr/>
          <a:lstStyle/>
          <a:p>
            <a:r>
              <a:rPr lang="en-US" dirty="0"/>
              <a:t>Drop is used to delete/ drop the entire database or table</a:t>
            </a:r>
          </a:p>
          <a:p>
            <a:r>
              <a:rPr lang="en-US" dirty="0"/>
              <a:t>Syntax : </a:t>
            </a:r>
          </a:p>
          <a:p>
            <a:pPr lvl="1"/>
            <a:r>
              <a:rPr lang="en-US" dirty="0"/>
              <a:t>DROP DATABASE </a:t>
            </a:r>
            <a:r>
              <a:rPr lang="en-US" dirty="0" err="1"/>
              <a:t>database_name</a:t>
            </a:r>
            <a:r>
              <a:rPr lang="en-US" dirty="0"/>
              <a:t>;</a:t>
            </a:r>
          </a:p>
          <a:p>
            <a:pPr lvl="1"/>
            <a:r>
              <a:rPr lang="en-US" dirty="0"/>
              <a:t>DROP TABLE </a:t>
            </a:r>
            <a:r>
              <a:rPr lang="en-US" dirty="0" err="1"/>
              <a:t>table_name</a:t>
            </a:r>
            <a:r>
              <a:rPr lang="en-US" dirty="0"/>
              <a:t>;</a:t>
            </a:r>
          </a:p>
          <a:p>
            <a:r>
              <a:rPr lang="en-US" dirty="0"/>
              <a:t>E.g.: </a:t>
            </a:r>
          </a:p>
          <a:p>
            <a:pPr lvl="1"/>
            <a:r>
              <a:rPr lang="en-US" dirty="0"/>
              <a:t>drop database db1;</a:t>
            </a:r>
          </a:p>
          <a:p>
            <a:pPr lvl="1"/>
            <a:r>
              <a:rPr lang="en-US" dirty="0"/>
              <a:t>drop table student;</a:t>
            </a:r>
          </a:p>
        </p:txBody>
      </p:sp>
    </p:spTree>
    <p:extLst>
      <p:ext uri="{BB962C8B-B14F-4D97-AF65-F5344CB8AC3E}">
        <p14:creationId xmlns:p14="http://schemas.microsoft.com/office/powerpoint/2010/main" val="10455474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Ascending order : ASC</a:t>
            </a:r>
          </a:p>
        </p:txBody>
      </p:sp>
      <p:sp>
        <p:nvSpPr>
          <p:cNvPr id="3" name="Content Placeholder 2"/>
          <p:cNvSpPr>
            <a:spLocks noGrp="1"/>
          </p:cNvSpPr>
          <p:nvPr>
            <p:ph idx="1"/>
          </p:nvPr>
        </p:nvSpPr>
        <p:spPr/>
        <p:txBody>
          <a:bodyPr/>
          <a:lstStyle/>
          <a:p>
            <a:r>
              <a:rPr lang="en-US" dirty="0"/>
              <a:t>SELECT * FROM employees ORDER BY salary ASC;</a:t>
            </a:r>
          </a:p>
        </p:txBody>
      </p:sp>
      <p:graphicFrame>
        <p:nvGraphicFramePr>
          <p:cNvPr id="4" name="Table 3"/>
          <p:cNvGraphicFramePr>
            <a:graphicFrameLocks noGrp="1"/>
          </p:cNvGraphicFramePr>
          <p:nvPr>
            <p:extLst>
              <p:ext uri="{D42A27DB-BD31-4B8C-83A1-F6EECF244321}">
                <p14:modId xmlns:p14="http://schemas.microsoft.com/office/powerpoint/2010/main" val="1949657169"/>
              </p:ext>
            </p:extLst>
          </p:nvPr>
        </p:nvGraphicFramePr>
        <p:xfrm>
          <a:off x="1237129" y="2916434"/>
          <a:ext cx="7617480" cy="3291840"/>
        </p:xfrm>
        <a:graphic>
          <a:graphicData uri="http://schemas.openxmlformats.org/drawingml/2006/table">
            <a:tbl>
              <a:tblPr>
                <a:tableStyleId>{5940675A-B579-460E-94D1-54222C63F5DA}</a:tableStyleId>
              </a:tblPr>
              <a:tblGrid>
                <a:gridCol w="1523496">
                  <a:extLst>
                    <a:ext uri="{9D8B030D-6E8A-4147-A177-3AD203B41FA5}">
                      <a16:colId xmlns:a16="http://schemas.microsoft.com/office/drawing/2014/main" val="20000"/>
                    </a:ext>
                  </a:extLst>
                </a:gridCol>
                <a:gridCol w="1523496">
                  <a:extLst>
                    <a:ext uri="{9D8B030D-6E8A-4147-A177-3AD203B41FA5}">
                      <a16:colId xmlns:a16="http://schemas.microsoft.com/office/drawing/2014/main" val="20001"/>
                    </a:ext>
                  </a:extLst>
                </a:gridCol>
                <a:gridCol w="1523496">
                  <a:extLst>
                    <a:ext uri="{9D8B030D-6E8A-4147-A177-3AD203B41FA5}">
                      <a16:colId xmlns:a16="http://schemas.microsoft.com/office/drawing/2014/main" val="20002"/>
                    </a:ext>
                  </a:extLst>
                </a:gridCol>
                <a:gridCol w="1523496">
                  <a:extLst>
                    <a:ext uri="{9D8B030D-6E8A-4147-A177-3AD203B41FA5}">
                      <a16:colId xmlns:a16="http://schemas.microsoft.com/office/drawing/2014/main" val="20003"/>
                    </a:ext>
                  </a:extLst>
                </a:gridCol>
                <a:gridCol w="1523496">
                  <a:extLst>
                    <a:ext uri="{9D8B030D-6E8A-4147-A177-3AD203B41FA5}">
                      <a16:colId xmlns:a16="http://schemas.microsoft.com/office/drawing/2014/main" val="20004"/>
                    </a:ext>
                  </a:extLst>
                </a:gridCol>
              </a:tblGrid>
              <a:tr h="0">
                <a:tc>
                  <a:txBody>
                    <a:bodyPr/>
                    <a:lstStyle/>
                    <a:p>
                      <a:pPr fontAlgn="b"/>
                      <a:r>
                        <a:rPr lang="en-US">
                          <a:effectLst/>
                        </a:rPr>
                        <a:t>employee_id</a:t>
                      </a:r>
                      <a:endParaRPr lang="en-US" b="1">
                        <a:effectLst/>
                      </a:endParaRPr>
                    </a:p>
                  </a:txBody>
                  <a:tcPr anchor="b"/>
                </a:tc>
                <a:tc>
                  <a:txBody>
                    <a:bodyPr/>
                    <a:lstStyle/>
                    <a:p>
                      <a:pPr fontAlgn="b"/>
                      <a:r>
                        <a:rPr lang="en-US">
                          <a:effectLst/>
                        </a:rPr>
                        <a:t>name</a:t>
                      </a:r>
                      <a:endParaRPr lang="en-US" b="1">
                        <a:effectLst/>
                      </a:endParaRPr>
                    </a:p>
                  </a:txBody>
                  <a:tcPr anchor="b"/>
                </a:tc>
                <a:tc>
                  <a:txBody>
                    <a:bodyPr/>
                    <a:lstStyle/>
                    <a:p>
                      <a:pPr fontAlgn="b"/>
                      <a:r>
                        <a:rPr lang="en-US">
                          <a:effectLst/>
                        </a:rPr>
                        <a:t>department</a:t>
                      </a:r>
                      <a:endParaRPr lang="en-US" b="1">
                        <a:effectLst/>
                      </a:endParaRPr>
                    </a:p>
                  </a:txBody>
                  <a:tcPr anchor="b"/>
                </a:tc>
                <a:tc>
                  <a:txBody>
                    <a:bodyPr/>
                    <a:lstStyle/>
                    <a:p>
                      <a:pPr fontAlgn="b"/>
                      <a:r>
                        <a:rPr lang="en-US">
                          <a:effectLst/>
                        </a:rPr>
                        <a:t>salary</a:t>
                      </a:r>
                      <a:endParaRPr lang="en-US" b="1">
                        <a:effectLst/>
                      </a:endParaRPr>
                    </a:p>
                  </a:txBody>
                  <a:tcPr anchor="b"/>
                </a:tc>
                <a:tc>
                  <a:txBody>
                    <a:bodyPr/>
                    <a:lstStyle/>
                    <a:p>
                      <a:pPr fontAlgn="b"/>
                      <a:r>
                        <a:rPr lang="en-US">
                          <a:effectLst/>
                        </a:rPr>
                        <a:t>join_date</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3</a:t>
                      </a:r>
                    </a:p>
                  </a:txBody>
                  <a:tcPr anchor="ctr"/>
                </a:tc>
                <a:tc>
                  <a:txBody>
                    <a:bodyPr/>
                    <a:lstStyle/>
                    <a:p>
                      <a:pPr fontAlgn="base"/>
                      <a:r>
                        <a:rPr lang="en-US">
                          <a:effectLst/>
                        </a:rPr>
                        <a:t>Charlie</a:t>
                      </a:r>
                    </a:p>
                  </a:txBody>
                  <a:tcPr anchor="ctr"/>
                </a:tc>
                <a:tc>
                  <a:txBody>
                    <a:bodyPr/>
                    <a:lstStyle/>
                    <a:p>
                      <a:pPr fontAlgn="base"/>
                      <a:r>
                        <a:rPr lang="en-US">
                          <a:effectLst/>
                        </a:rPr>
                        <a:t>Marketing</a:t>
                      </a:r>
                    </a:p>
                  </a:txBody>
                  <a:tcPr anchor="ctr"/>
                </a:tc>
                <a:tc>
                  <a:txBody>
                    <a:bodyPr/>
                    <a:lstStyle/>
                    <a:p>
                      <a:pPr fontAlgn="base"/>
                      <a:r>
                        <a:rPr lang="en-US">
                          <a:effectLst/>
                        </a:rPr>
                        <a:t>60000</a:t>
                      </a:r>
                    </a:p>
                  </a:txBody>
                  <a:tcPr anchor="ctr"/>
                </a:tc>
                <a:tc>
                  <a:txBody>
                    <a:bodyPr/>
                    <a:lstStyle/>
                    <a:p>
                      <a:pPr fontAlgn="base"/>
                      <a:r>
                        <a:rPr lang="en-US">
                          <a:effectLst/>
                        </a:rPr>
                        <a:t>2021-03-22</a:t>
                      </a:r>
                    </a:p>
                  </a:txBody>
                  <a:tcPr anchor="ctr"/>
                </a:tc>
                <a:extLst>
                  <a:ext uri="{0D108BD9-81ED-4DB2-BD59-A6C34878D82A}">
                    <a16:rowId xmlns:a16="http://schemas.microsoft.com/office/drawing/2014/main" val="10001"/>
                  </a:ext>
                </a:extLst>
              </a:tr>
              <a:tr h="0">
                <a:tc>
                  <a:txBody>
                    <a:bodyPr/>
                    <a:lstStyle/>
                    <a:p>
                      <a:pPr fontAlgn="base"/>
                      <a:r>
                        <a:rPr lang="en-US">
                          <a:effectLst/>
                        </a:rPr>
                        <a:t>6</a:t>
                      </a:r>
                    </a:p>
                  </a:txBody>
                  <a:tcPr anchor="ctr"/>
                </a:tc>
                <a:tc>
                  <a:txBody>
                    <a:bodyPr/>
                    <a:lstStyle/>
                    <a:p>
                      <a:pPr fontAlgn="base"/>
                      <a:r>
                        <a:rPr lang="en-US">
                          <a:effectLst/>
                        </a:rPr>
                        <a:t>Fiona</a:t>
                      </a:r>
                    </a:p>
                  </a:txBody>
                  <a:tcPr anchor="ctr"/>
                </a:tc>
                <a:tc>
                  <a:txBody>
                    <a:bodyPr/>
                    <a:lstStyle/>
                    <a:p>
                      <a:pPr fontAlgn="base"/>
                      <a:r>
                        <a:rPr lang="en-US">
                          <a:effectLst/>
                        </a:rPr>
                        <a:t>Marketing</a:t>
                      </a:r>
                    </a:p>
                  </a:txBody>
                  <a:tcPr anchor="ctr"/>
                </a:tc>
                <a:tc>
                  <a:txBody>
                    <a:bodyPr/>
                    <a:lstStyle/>
                    <a:p>
                      <a:pPr fontAlgn="base"/>
                      <a:r>
                        <a:rPr lang="en-US">
                          <a:effectLst/>
                        </a:rPr>
                        <a:t>65000</a:t>
                      </a:r>
                    </a:p>
                  </a:txBody>
                  <a:tcPr anchor="ctr"/>
                </a:tc>
                <a:tc>
                  <a:txBody>
                    <a:bodyPr/>
                    <a:lstStyle/>
                    <a:p>
                      <a:pPr fontAlgn="base"/>
                      <a:r>
                        <a:rPr lang="en-US">
                          <a:effectLst/>
                        </a:rPr>
                        <a:t>2020-02-14</a:t>
                      </a:r>
                    </a:p>
                  </a:txBody>
                  <a:tcPr anchor="ctr"/>
                </a:tc>
                <a:extLst>
                  <a:ext uri="{0D108BD9-81ED-4DB2-BD59-A6C34878D82A}">
                    <a16:rowId xmlns:a16="http://schemas.microsoft.com/office/drawing/2014/main" val="10002"/>
                  </a:ext>
                </a:extLst>
              </a:tr>
              <a:tr h="0">
                <a:tc>
                  <a:txBody>
                    <a:bodyPr/>
                    <a:lstStyle/>
                    <a:p>
                      <a:pPr fontAlgn="base"/>
                      <a:r>
                        <a:rPr lang="en-US">
                          <a:effectLst/>
                        </a:rPr>
                        <a:t>8</a:t>
                      </a:r>
                    </a:p>
                  </a:txBody>
                  <a:tcPr anchor="ctr"/>
                </a:tc>
                <a:tc>
                  <a:txBody>
                    <a:bodyPr/>
                    <a:lstStyle/>
                    <a:p>
                      <a:pPr fontAlgn="base"/>
                      <a:r>
                        <a:rPr lang="en-US">
                          <a:effectLst/>
                        </a:rPr>
                        <a:t>Hannah</a:t>
                      </a:r>
                    </a:p>
                  </a:txBody>
                  <a:tcPr anchor="ctr"/>
                </a:tc>
                <a:tc>
                  <a:txBody>
                    <a:bodyPr/>
                    <a:lstStyle/>
                    <a:p>
                      <a:pPr fontAlgn="base"/>
                      <a:r>
                        <a:rPr lang="en-US">
                          <a:effectLst/>
                        </a:rPr>
                        <a:t>HR</a:t>
                      </a:r>
                    </a:p>
                  </a:txBody>
                  <a:tcPr anchor="ctr"/>
                </a:tc>
                <a:tc>
                  <a:txBody>
                    <a:bodyPr/>
                    <a:lstStyle/>
                    <a:p>
                      <a:pPr fontAlgn="base"/>
                      <a:r>
                        <a:rPr lang="en-US">
                          <a:effectLst/>
                        </a:rPr>
                        <a:t>68000</a:t>
                      </a:r>
                    </a:p>
                  </a:txBody>
                  <a:tcPr anchor="ctr"/>
                </a:tc>
                <a:tc>
                  <a:txBody>
                    <a:bodyPr/>
                    <a:lstStyle/>
                    <a:p>
                      <a:pPr fontAlgn="base"/>
                      <a:r>
                        <a:rPr lang="en-US">
                          <a:effectLst/>
                        </a:rPr>
                        <a:t>2019-11-23</a:t>
                      </a:r>
                    </a:p>
                  </a:txBody>
                  <a:tcPr anchor="ctr"/>
                </a:tc>
                <a:extLst>
                  <a:ext uri="{0D108BD9-81ED-4DB2-BD59-A6C34878D82A}">
                    <a16:rowId xmlns:a16="http://schemas.microsoft.com/office/drawing/2014/main" val="10003"/>
                  </a:ext>
                </a:extLst>
              </a:tr>
              <a:tr h="0">
                <a:tc>
                  <a:txBody>
                    <a:bodyPr/>
                    <a:lstStyle/>
                    <a:p>
                      <a:pPr fontAlgn="base"/>
                      <a:r>
                        <a:rPr lang="en-US">
                          <a:effectLst/>
                        </a:rPr>
                        <a:t>1</a:t>
                      </a:r>
                    </a:p>
                  </a:txBody>
                  <a:tcPr anchor="ctr"/>
                </a:tc>
                <a:tc>
                  <a:txBody>
                    <a:bodyPr/>
                    <a:lstStyle/>
                    <a:p>
                      <a:pPr fontAlgn="base"/>
                      <a:r>
                        <a:rPr lang="en-US">
                          <a:effectLst/>
                        </a:rPr>
                        <a:t>Alice</a:t>
                      </a:r>
                    </a:p>
                  </a:txBody>
                  <a:tcPr anchor="ctr"/>
                </a:tc>
                <a:tc>
                  <a:txBody>
                    <a:bodyPr/>
                    <a:lstStyle/>
                    <a:p>
                      <a:pPr fontAlgn="base"/>
                      <a:r>
                        <a:rPr lang="en-US">
                          <a:effectLst/>
                        </a:rPr>
                        <a:t>HR</a:t>
                      </a:r>
                    </a:p>
                  </a:txBody>
                  <a:tcPr anchor="ctr"/>
                </a:tc>
                <a:tc>
                  <a:txBody>
                    <a:bodyPr/>
                    <a:lstStyle/>
                    <a:p>
                      <a:pPr fontAlgn="base"/>
                      <a:r>
                        <a:rPr lang="en-US">
                          <a:effectLst/>
                        </a:rPr>
                        <a:t>70000</a:t>
                      </a:r>
                    </a:p>
                  </a:txBody>
                  <a:tcPr anchor="ctr"/>
                </a:tc>
                <a:tc>
                  <a:txBody>
                    <a:bodyPr/>
                    <a:lstStyle/>
                    <a:p>
                      <a:pPr fontAlgn="base"/>
                      <a:r>
                        <a:rPr lang="en-US">
                          <a:effectLst/>
                        </a:rPr>
                        <a:t>2020-01-10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Ethan</a:t>
                      </a:r>
                    </a:p>
                  </a:txBody>
                  <a:tcPr anchor="ctr"/>
                </a:tc>
                <a:tc>
                  <a:txBody>
                    <a:bodyPr/>
                    <a:lstStyle/>
                    <a:p>
                      <a:pPr fontAlgn="base"/>
                      <a:r>
                        <a:rPr lang="en-US">
                          <a:effectLst/>
                        </a:rPr>
                        <a:t>HR</a:t>
                      </a:r>
                    </a:p>
                  </a:txBody>
                  <a:tcPr anchor="ctr"/>
                </a:tc>
                <a:tc>
                  <a:txBody>
                    <a:bodyPr/>
                    <a:lstStyle/>
                    <a:p>
                      <a:pPr fontAlgn="base"/>
                      <a:r>
                        <a:rPr lang="en-US">
                          <a:effectLst/>
                        </a:rPr>
                        <a:t>75000</a:t>
                      </a:r>
                    </a:p>
                  </a:txBody>
                  <a:tcPr anchor="ctr"/>
                </a:tc>
                <a:tc>
                  <a:txBody>
                    <a:bodyPr/>
                    <a:lstStyle/>
                    <a:p>
                      <a:pPr fontAlgn="base"/>
                      <a:r>
                        <a:rPr lang="en-US">
                          <a:effectLst/>
                        </a:rPr>
                        <a:t>2021-06-01</a:t>
                      </a:r>
                    </a:p>
                  </a:txBody>
                  <a:tcPr anchor="ctr"/>
                </a:tc>
                <a:extLst>
                  <a:ext uri="{0D108BD9-81ED-4DB2-BD59-A6C34878D82A}">
                    <a16:rowId xmlns:a16="http://schemas.microsoft.com/office/drawing/2014/main" val="10005"/>
                  </a:ext>
                </a:extLst>
              </a:tr>
              <a:tr h="0">
                <a:tc>
                  <a:txBody>
                    <a:bodyPr/>
                    <a:lstStyle/>
                    <a:p>
                      <a:pPr fontAlgn="base"/>
                      <a:r>
                        <a:rPr lang="en-US">
                          <a:effectLst/>
                        </a:rPr>
                        <a:t>2</a:t>
                      </a:r>
                    </a:p>
                  </a:txBody>
                  <a:tcPr anchor="ctr"/>
                </a:tc>
                <a:tc>
                  <a:txBody>
                    <a:bodyPr/>
                    <a:lstStyle/>
                    <a:p>
                      <a:pPr fontAlgn="base"/>
                      <a:r>
                        <a:rPr lang="en-US">
                          <a:effectLst/>
                        </a:rPr>
                        <a:t>Bob</a:t>
                      </a:r>
                    </a:p>
                  </a:txBody>
                  <a:tcPr anchor="ctr"/>
                </a:tc>
                <a:tc>
                  <a:txBody>
                    <a:bodyPr/>
                    <a:lstStyle/>
                    <a:p>
                      <a:pPr fontAlgn="base"/>
                      <a:r>
                        <a:rPr lang="en-US">
                          <a:effectLst/>
                        </a:rPr>
                        <a:t>IT</a:t>
                      </a:r>
                    </a:p>
                  </a:txBody>
                  <a:tcPr anchor="ctr"/>
                </a:tc>
                <a:tc>
                  <a:txBody>
                    <a:bodyPr/>
                    <a:lstStyle/>
                    <a:p>
                      <a:pPr fontAlgn="base"/>
                      <a:r>
                        <a:rPr lang="en-US">
                          <a:effectLst/>
                        </a:rPr>
                        <a:t>80000</a:t>
                      </a:r>
                    </a:p>
                  </a:txBody>
                  <a:tcPr anchor="ctr"/>
                </a:tc>
                <a:tc>
                  <a:txBody>
                    <a:bodyPr/>
                    <a:lstStyle/>
                    <a:p>
                      <a:pPr fontAlgn="base"/>
                      <a:r>
                        <a:rPr lang="en-US">
                          <a:effectLst/>
                        </a:rPr>
                        <a:t>2019-08-15</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George</a:t>
                      </a:r>
                    </a:p>
                  </a:txBody>
                  <a:tcPr anchor="ctr"/>
                </a:tc>
                <a:tc>
                  <a:txBody>
                    <a:bodyPr/>
                    <a:lstStyle/>
                    <a:p>
                      <a:pPr fontAlgn="base"/>
                      <a:r>
                        <a:rPr lang="en-US">
                          <a:effectLst/>
                        </a:rPr>
                        <a:t>IT</a:t>
                      </a:r>
                    </a:p>
                  </a:txBody>
                  <a:tcPr anchor="ctr"/>
                </a:tc>
                <a:tc>
                  <a:txBody>
                    <a:bodyPr/>
                    <a:lstStyle/>
                    <a:p>
                      <a:pPr fontAlgn="base"/>
                      <a:r>
                        <a:rPr lang="en-US">
                          <a:effectLst/>
                        </a:rPr>
                        <a:t>85000</a:t>
                      </a:r>
                    </a:p>
                  </a:txBody>
                  <a:tcPr anchor="ctr"/>
                </a:tc>
                <a:tc>
                  <a:txBody>
                    <a:bodyPr/>
                    <a:lstStyle/>
                    <a:p>
                      <a:pPr fontAlgn="base"/>
                      <a:r>
                        <a:rPr lang="en-US">
                          <a:effectLst/>
                        </a:rPr>
                        <a:t>2022-07-19</a:t>
                      </a:r>
                    </a:p>
                  </a:txBody>
                  <a:tcPr anchor="ctr"/>
                </a:tc>
                <a:extLst>
                  <a:ext uri="{0D108BD9-81ED-4DB2-BD59-A6C34878D82A}">
                    <a16:rowId xmlns:a16="http://schemas.microsoft.com/office/drawing/2014/main" val="10007"/>
                  </a:ext>
                </a:extLst>
              </a:tr>
              <a:tr h="0">
                <a:tc>
                  <a:txBody>
                    <a:bodyPr/>
                    <a:lstStyle/>
                    <a:p>
                      <a:pPr fontAlgn="base"/>
                      <a:r>
                        <a:rPr lang="en-US">
                          <a:effectLst/>
                        </a:rPr>
                        <a:t>4</a:t>
                      </a:r>
                    </a:p>
                  </a:txBody>
                  <a:tcPr anchor="ctr"/>
                </a:tc>
                <a:tc>
                  <a:txBody>
                    <a:bodyPr/>
                    <a:lstStyle/>
                    <a:p>
                      <a:pPr fontAlgn="base"/>
                      <a:r>
                        <a:rPr lang="en-US">
                          <a:effectLst/>
                        </a:rPr>
                        <a:t>Diana</a:t>
                      </a:r>
                    </a:p>
                  </a:txBody>
                  <a:tcPr anchor="ctr"/>
                </a:tc>
                <a:tc>
                  <a:txBody>
                    <a:bodyPr/>
                    <a:lstStyle/>
                    <a:p>
                      <a:pPr fontAlgn="base"/>
                      <a:r>
                        <a:rPr lang="en-US">
                          <a:effectLst/>
                        </a:rPr>
                        <a:t>IT</a:t>
                      </a:r>
                    </a:p>
                  </a:txBody>
                  <a:tcPr anchor="ctr"/>
                </a:tc>
                <a:tc>
                  <a:txBody>
                    <a:bodyPr/>
                    <a:lstStyle/>
                    <a:p>
                      <a:pPr fontAlgn="base"/>
                      <a:r>
                        <a:rPr lang="en-US">
                          <a:effectLst/>
                        </a:rPr>
                        <a:t>90000</a:t>
                      </a:r>
                    </a:p>
                  </a:txBody>
                  <a:tcPr anchor="ctr"/>
                </a:tc>
                <a:tc>
                  <a:txBody>
                    <a:bodyPr/>
                    <a:lstStyle/>
                    <a:p>
                      <a:pPr fontAlgn="base"/>
                      <a:r>
                        <a:rPr lang="en-US" dirty="0">
                          <a:effectLst/>
                        </a:rPr>
                        <a:t>2018-05-11</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6488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a:t>
            </a:r>
          </a:p>
        </p:txBody>
      </p:sp>
      <p:sp>
        <p:nvSpPr>
          <p:cNvPr id="3" name="Content Placeholder 2"/>
          <p:cNvSpPr>
            <a:spLocks noGrp="1"/>
          </p:cNvSpPr>
          <p:nvPr>
            <p:ph idx="1"/>
          </p:nvPr>
        </p:nvSpPr>
        <p:spPr/>
        <p:txBody>
          <a:bodyPr/>
          <a:lstStyle/>
          <a:p>
            <a:r>
              <a:rPr lang="en-US" sz="2400" dirty="0">
                <a:latin typeface="+mj-lt"/>
              </a:rPr>
              <a:t>The </a:t>
            </a:r>
            <a:r>
              <a:rPr lang="en-US" sz="2400" dirty="0" err="1">
                <a:latin typeface="+mj-lt"/>
              </a:rPr>
              <a:t>PostgreSQL</a:t>
            </a:r>
            <a:r>
              <a:rPr lang="en-US" sz="2400" dirty="0">
                <a:latin typeface="+mj-lt"/>
              </a:rPr>
              <a:t> </a:t>
            </a:r>
            <a:r>
              <a:rPr lang="en-US" sz="2400" b="1" dirty="0">
                <a:latin typeface="+mj-lt"/>
              </a:rPr>
              <a:t>GROUP BY</a:t>
            </a:r>
            <a:r>
              <a:rPr lang="en-US" sz="2400" dirty="0">
                <a:latin typeface="+mj-lt"/>
              </a:rPr>
              <a:t> clause is used in collaboration with the SELECT statement to group together those rows in a table that have identical data.</a:t>
            </a:r>
          </a:p>
          <a:p>
            <a:r>
              <a:rPr lang="en-US" sz="2400" dirty="0">
                <a:latin typeface="+mj-lt"/>
              </a:rPr>
              <a:t> This is done to eliminate redundancy in the output and/or compute aggregates that apply to these groups.</a:t>
            </a:r>
          </a:p>
          <a:p>
            <a:r>
              <a:rPr lang="en-US" sz="2400" dirty="0">
                <a:latin typeface="+mj-lt"/>
              </a:rPr>
              <a:t>The GROUP BY clause follows the WHERE clause in a SELECT statement and precedes the ORDER BY clause.</a:t>
            </a:r>
          </a:p>
          <a:p>
            <a:pPr lvl="0"/>
            <a:r>
              <a:rPr lang="en-US" sz="2400" dirty="0">
                <a:solidFill>
                  <a:srgbClr val="0D0D0D"/>
                </a:solidFill>
                <a:latin typeface="+mj-lt"/>
              </a:rPr>
              <a:t>The </a:t>
            </a:r>
            <a:r>
              <a:rPr lang="en-US" sz="2400" b="1" dirty="0">
                <a:solidFill>
                  <a:srgbClr val="0D0D0D"/>
                </a:solidFill>
                <a:latin typeface="+mj-lt"/>
              </a:rPr>
              <a:t>GROUP BY</a:t>
            </a:r>
            <a:r>
              <a:rPr lang="en-US" sz="2400" dirty="0">
                <a:solidFill>
                  <a:srgbClr val="0D0D0D"/>
                </a:solidFill>
                <a:latin typeface="+mj-lt"/>
              </a:rPr>
              <a:t> clause groups rows that have the same values in specified columns into summary rows, like "find the number of employees in each department". It is often used with aggregate functions (</a:t>
            </a:r>
            <a:r>
              <a:rPr lang="en-US" sz="2400" b="1" dirty="0">
                <a:solidFill>
                  <a:srgbClr val="0D0D0D"/>
                </a:solidFill>
                <a:latin typeface="+mj-lt"/>
              </a:rPr>
              <a:t>COUNT()</a:t>
            </a:r>
            <a:r>
              <a:rPr lang="en-US" sz="2400" dirty="0">
                <a:solidFill>
                  <a:srgbClr val="0D0D0D"/>
                </a:solidFill>
                <a:latin typeface="+mj-lt"/>
              </a:rPr>
              <a:t>, </a:t>
            </a:r>
            <a:r>
              <a:rPr lang="en-US" sz="2400" b="1" dirty="0">
                <a:solidFill>
                  <a:srgbClr val="0D0D0D"/>
                </a:solidFill>
                <a:latin typeface="+mj-lt"/>
              </a:rPr>
              <a:t>MAX()</a:t>
            </a:r>
            <a:r>
              <a:rPr lang="en-US" sz="2400" dirty="0">
                <a:solidFill>
                  <a:srgbClr val="0D0D0D"/>
                </a:solidFill>
                <a:latin typeface="+mj-lt"/>
              </a:rPr>
              <a:t>, </a:t>
            </a:r>
            <a:r>
              <a:rPr lang="en-US" sz="2400" b="1" dirty="0">
                <a:solidFill>
                  <a:srgbClr val="0D0D0D"/>
                </a:solidFill>
                <a:latin typeface="+mj-lt"/>
              </a:rPr>
              <a:t>MIN()</a:t>
            </a:r>
            <a:r>
              <a:rPr lang="en-US" sz="2400" dirty="0">
                <a:solidFill>
                  <a:srgbClr val="0D0D0D"/>
                </a:solidFill>
                <a:latin typeface="+mj-lt"/>
              </a:rPr>
              <a:t>, </a:t>
            </a:r>
            <a:r>
              <a:rPr lang="en-US" sz="2400" b="1" dirty="0">
                <a:solidFill>
                  <a:srgbClr val="0D0D0D"/>
                </a:solidFill>
                <a:latin typeface="+mj-lt"/>
              </a:rPr>
              <a:t>SUM()</a:t>
            </a:r>
            <a:r>
              <a:rPr lang="en-US" sz="2400" dirty="0">
                <a:solidFill>
                  <a:srgbClr val="0D0D0D"/>
                </a:solidFill>
                <a:latin typeface="+mj-lt"/>
              </a:rPr>
              <a:t>, </a:t>
            </a:r>
            <a:r>
              <a:rPr lang="en-US" sz="2400" b="1" dirty="0">
                <a:solidFill>
                  <a:srgbClr val="0D0D0D"/>
                </a:solidFill>
                <a:latin typeface="+mj-lt"/>
              </a:rPr>
              <a:t>AVG()</a:t>
            </a:r>
            <a:r>
              <a:rPr lang="en-US" sz="2400" dirty="0">
                <a:solidFill>
                  <a:srgbClr val="0D0D0D"/>
                </a:solidFill>
                <a:latin typeface="+mj-lt"/>
              </a:rPr>
              <a:t>).</a:t>
            </a:r>
            <a:r>
              <a:rPr lang="en-US" sz="2400" dirty="0">
                <a:latin typeface="+mj-lt"/>
              </a:rPr>
              <a:t> </a:t>
            </a:r>
          </a:p>
          <a:p>
            <a:endParaRPr lang="en-US" sz="2400" dirty="0">
              <a:latin typeface="+mj-lt"/>
            </a:endParaRPr>
          </a:p>
        </p:txBody>
      </p:sp>
      <p:sp>
        <p:nvSpPr>
          <p:cNvPr id="4" name="Rectangle 1"/>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30154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a:t>
            </a:r>
          </a:p>
        </p:txBody>
      </p:sp>
      <p:sp>
        <p:nvSpPr>
          <p:cNvPr id="3" name="Content Placeholder 2"/>
          <p:cNvSpPr>
            <a:spLocks noGrp="1"/>
          </p:cNvSpPr>
          <p:nvPr>
            <p:ph idx="1"/>
          </p:nvPr>
        </p:nvSpPr>
        <p:spPr/>
        <p:txBody>
          <a:bodyPr/>
          <a:lstStyle/>
          <a:p>
            <a:r>
              <a:rPr lang="en-US" dirty="0"/>
              <a:t>SELECT department, AVG(salary) AS </a:t>
            </a:r>
            <a:r>
              <a:rPr lang="en-US" dirty="0" err="1"/>
              <a:t>average_salary</a:t>
            </a:r>
            <a:r>
              <a:rPr lang="en-US" dirty="0"/>
              <a:t> FROM employees GROUP BY department;</a:t>
            </a:r>
          </a:p>
          <a:p>
            <a:endParaRPr lang="en-US" dirty="0"/>
          </a:p>
          <a:p>
            <a:endParaRPr lang="en-US" dirty="0"/>
          </a:p>
          <a:p>
            <a:endParaRPr lang="en-US" dirty="0"/>
          </a:p>
          <a:p>
            <a:endParaRPr lang="en-US" dirty="0"/>
          </a:p>
          <a:p>
            <a:r>
              <a:rPr lang="en-US" dirty="0"/>
              <a:t>Groups the results by the department so that the </a:t>
            </a:r>
            <a:r>
              <a:rPr lang="en-US" dirty="0" err="1"/>
              <a:t>avg_sal</a:t>
            </a:r>
            <a:r>
              <a:rPr lang="en-US" dirty="0"/>
              <a:t> is calculated for each distinct department.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34442180"/>
              </p:ext>
            </p:extLst>
          </p:nvPr>
        </p:nvGraphicFramePr>
        <p:xfrm>
          <a:off x="2101944" y="3793182"/>
          <a:ext cx="6591300" cy="1463040"/>
        </p:xfrm>
        <a:graphic>
          <a:graphicData uri="http://schemas.openxmlformats.org/drawingml/2006/table">
            <a:tbl>
              <a:tblPr>
                <a:tableStyleId>{5940675A-B579-460E-94D1-54222C63F5DA}</a:tableStyleId>
              </a:tblPr>
              <a:tblGrid>
                <a:gridCol w="3295650">
                  <a:extLst>
                    <a:ext uri="{9D8B030D-6E8A-4147-A177-3AD203B41FA5}">
                      <a16:colId xmlns:a16="http://schemas.microsoft.com/office/drawing/2014/main" val="20000"/>
                    </a:ext>
                  </a:extLst>
                </a:gridCol>
                <a:gridCol w="3295650">
                  <a:extLst>
                    <a:ext uri="{9D8B030D-6E8A-4147-A177-3AD203B41FA5}">
                      <a16:colId xmlns:a16="http://schemas.microsoft.com/office/drawing/2014/main" val="20001"/>
                    </a:ext>
                  </a:extLst>
                </a:gridCol>
              </a:tblGrid>
              <a:tr h="0">
                <a:tc>
                  <a:txBody>
                    <a:bodyPr/>
                    <a:lstStyle/>
                    <a:p>
                      <a:pPr fontAlgn="b"/>
                      <a:r>
                        <a:rPr lang="en-US">
                          <a:effectLst/>
                        </a:rPr>
                        <a:t>department</a:t>
                      </a:r>
                      <a:endParaRPr lang="en-US" b="1">
                        <a:effectLst/>
                      </a:endParaRPr>
                    </a:p>
                  </a:txBody>
                  <a:tcPr anchor="b"/>
                </a:tc>
                <a:tc>
                  <a:txBody>
                    <a:bodyPr/>
                    <a:lstStyle/>
                    <a:p>
                      <a:pPr fontAlgn="b"/>
                      <a:r>
                        <a:rPr lang="en-US">
                          <a:effectLst/>
                        </a:rPr>
                        <a:t>average_salary</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HR</a:t>
                      </a:r>
                    </a:p>
                  </a:txBody>
                  <a:tcPr anchor="ctr"/>
                </a:tc>
                <a:tc>
                  <a:txBody>
                    <a:bodyPr/>
                    <a:lstStyle/>
                    <a:p>
                      <a:pPr fontAlgn="base"/>
                      <a:r>
                        <a:rPr lang="en-US">
                          <a:effectLst/>
                        </a:rPr>
                        <a:t>71000</a:t>
                      </a:r>
                    </a:p>
                  </a:txBody>
                  <a:tcPr anchor="ctr"/>
                </a:tc>
                <a:extLst>
                  <a:ext uri="{0D108BD9-81ED-4DB2-BD59-A6C34878D82A}">
                    <a16:rowId xmlns:a16="http://schemas.microsoft.com/office/drawing/2014/main" val="10001"/>
                  </a:ext>
                </a:extLst>
              </a:tr>
              <a:tr h="0">
                <a:tc>
                  <a:txBody>
                    <a:bodyPr/>
                    <a:lstStyle/>
                    <a:p>
                      <a:pPr fontAlgn="base"/>
                      <a:r>
                        <a:rPr lang="en-US">
                          <a:effectLst/>
                        </a:rPr>
                        <a:t>IT</a:t>
                      </a:r>
                    </a:p>
                  </a:txBody>
                  <a:tcPr anchor="ctr"/>
                </a:tc>
                <a:tc>
                  <a:txBody>
                    <a:bodyPr/>
                    <a:lstStyle/>
                    <a:p>
                      <a:pPr fontAlgn="base"/>
                      <a:r>
                        <a:rPr lang="en-US">
                          <a:effectLst/>
                        </a:rPr>
                        <a:t>85000</a:t>
                      </a:r>
                    </a:p>
                  </a:txBody>
                  <a:tcPr anchor="ctr"/>
                </a:tc>
                <a:extLst>
                  <a:ext uri="{0D108BD9-81ED-4DB2-BD59-A6C34878D82A}">
                    <a16:rowId xmlns:a16="http://schemas.microsoft.com/office/drawing/2014/main" val="10002"/>
                  </a:ext>
                </a:extLst>
              </a:tr>
              <a:tr h="0">
                <a:tc>
                  <a:txBody>
                    <a:bodyPr/>
                    <a:lstStyle/>
                    <a:p>
                      <a:pPr fontAlgn="base"/>
                      <a:r>
                        <a:rPr lang="en-US">
                          <a:effectLst/>
                        </a:rPr>
                        <a:t>Marketing</a:t>
                      </a:r>
                    </a:p>
                  </a:txBody>
                  <a:tcPr anchor="ctr"/>
                </a:tc>
                <a:tc>
                  <a:txBody>
                    <a:bodyPr/>
                    <a:lstStyle/>
                    <a:p>
                      <a:pPr fontAlgn="base"/>
                      <a:r>
                        <a:rPr lang="en-US" dirty="0">
                          <a:effectLst/>
                        </a:rPr>
                        <a:t>62500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4314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 clause </a:t>
            </a:r>
          </a:p>
        </p:txBody>
      </p:sp>
      <p:sp>
        <p:nvSpPr>
          <p:cNvPr id="3" name="Content Placeholder 2"/>
          <p:cNvSpPr>
            <a:spLocks noGrp="1"/>
          </p:cNvSpPr>
          <p:nvPr>
            <p:ph idx="1"/>
          </p:nvPr>
        </p:nvSpPr>
        <p:spPr/>
        <p:txBody>
          <a:bodyPr/>
          <a:lstStyle/>
          <a:p>
            <a:r>
              <a:rPr lang="en-US" dirty="0"/>
              <a:t>SELECT department, COUNT(</a:t>
            </a:r>
            <a:r>
              <a:rPr lang="en-US" dirty="0" err="1"/>
              <a:t>employee_id</a:t>
            </a:r>
            <a:r>
              <a:rPr lang="en-US" dirty="0"/>
              <a:t>) AS </a:t>
            </a:r>
            <a:r>
              <a:rPr lang="en-US" dirty="0" err="1"/>
              <a:t>countperdep</a:t>
            </a:r>
            <a:r>
              <a:rPr lang="en-US" dirty="0"/>
              <a:t> FROM employees GROUP BY department;</a:t>
            </a:r>
          </a:p>
          <a:p>
            <a:endParaRPr lang="en-US" dirty="0"/>
          </a:p>
          <a:p>
            <a:endParaRPr lang="en-US" dirty="0"/>
          </a:p>
          <a:p>
            <a:endParaRPr lang="en-US" dirty="0"/>
          </a:p>
          <a:p>
            <a:endParaRPr lang="en-US" dirty="0"/>
          </a:p>
          <a:p>
            <a:r>
              <a:rPr lang="en-US" dirty="0"/>
              <a:t>Groups the results by the department so that the count is calculated for each distinct department.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5144874"/>
              </p:ext>
            </p:extLst>
          </p:nvPr>
        </p:nvGraphicFramePr>
        <p:xfrm>
          <a:off x="2105305" y="3497346"/>
          <a:ext cx="6934200" cy="1463040"/>
        </p:xfrm>
        <a:graphic>
          <a:graphicData uri="http://schemas.openxmlformats.org/drawingml/2006/table">
            <a:tbl>
              <a:tblPr>
                <a:tableStyleId>{5940675A-B579-460E-94D1-54222C63F5DA}</a:tableStyleId>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tblGrid>
              <a:tr h="0">
                <a:tc>
                  <a:txBody>
                    <a:bodyPr/>
                    <a:lstStyle/>
                    <a:p>
                      <a:pPr fontAlgn="b"/>
                      <a:r>
                        <a:rPr lang="en-US">
                          <a:effectLst/>
                        </a:rPr>
                        <a:t>department</a:t>
                      </a:r>
                      <a:endParaRPr lang="en-US" b="1">
                        <a:effectLst/>
                      </a:endParaRPr>
                    </a:p>
                  </a:txBody>
                  <a:tcPr anchor="b"/>
                </a:tc>
                <a:tc>
                  <a:txBody>
                    <a:bodyPr/>
                    <a:lstStyle/>
                    <a:p>
                      <a:pPr fontAlgn="b"/>
                      <a:r>
                        <a:rPr lang="en-US">
                          <a:effectLst/>
                        </a:rPr>
                        <a:t>countperdep</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HR</a:t>
                      </a:r>
                    </a:p>
                  </a:txBody>
                  <a:tcPr anchor="ctr"/>
                </a:tc>
                <a:tc>
                  <a:txBody>
                    <a:bodyPr/>
                    <a:lstStyle/>
                    <a:p>
                      <a:pPr fontAlgn="base"/>
                      <a:r>
                        <a:rPr lang="en-US">
                          <a:effectLst/>
                        </a:rPr>
                        <a:t>3</a:t>
                      </a:r>
                    </a:p>
                  </a:txBody>
                  <a:tcPr anchor="ctr"/>
                </a:tc>
                <a:extLst>
                  <a:ext uri="{0D108BD9-81ED-4DB2-BD59-A6C34878D82A}">
                    <a16:rowId xmlns:a16="http://schemas.microsoft.com/office/drawing/2014/main" val="10001"/>
                  </a:ext>
                </a:extLst>
              </a:tr>
              <a:tr h="0">
                <a:tc>
                  <a:txBody>
                    <a:bodyPr/>
                    <a:lstStyle/>
                    <a:p>
                      <a:pPr fontAlgn="base"/>
                      <a:r>
                        <a:rPr lang="en-US">
                          <a:effectLst/>
                        </a:rPr>
                        <a:t>IT</a:t>
                      </a:r>
                    </a:p>
                  </a:txBody>
                  <a:tcPr anchor="ctr"/>
                </a:tc>
                <a:tc>
                  <a:txBody>
                    <a:bodyPr/>
                    <a:lstStyle/>
                    <a:p>
                      <a:pPr fontAlgn="base"/>
                      <a:r>
                        <a:rPr lang="en-US">
                          <a:effectLst/>
                        </a:rPr>
                        <a:t>3</a:t>
                      </a:r>
                    </a:p>
                  </a:txBody>
                  <a:tcPr anchor="ctr"/>
                </a:tc>
                <a:extLst>
                  <a:ext uri="{0D108BD9-81ED-4DB2-BD59-A6C34878D82A}">
                    <a16:rowId xmlns:a16="http://schemas.microsoft.com/office/drawing/2014/main" val="10002"/>
                  </a:ext>
                </a:extLst>
              </a:tr>
              <a:tr h="0">
                <a:tc>
                  <a:txBody>
                    <a:bodyPr/>
                    <a:lstStyle/>
                    <a:p>
                      <a:pPr fontAlgn="base"/>
                      <a:r>
                        <a:rPr lang="en-US">
                          <a:effectLst/>
                        </a:rPr>
                        <a:t>Marketing</a:t>
                      </a:r>
                    </a:p>
                  </a:txBody>
                  <a:tcPr anchor="ctr"/>
                </a:tc>
                <a:tc>
                  <a:txBody>
                    <a:bodyPr/>
                    <a:lstStyle/>
                    <a:p>
                      <a:pPr fontAlgn="base"/>
                      <a:r>
                        <a:rPr lang="en-US" dirty="0">
                          <a:effectLst/>
                        </a:rPr>
                        <a:t>2</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9861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clause</a:t>
            </a:r>
          </a:p>
        </p:txBody>
      </p:sp>
      <p:sp>
        <p:nvSpPr>
          <p:cNvPr id="6" name="Content Placeholder 5"/>
          <p:cNvSpPr>
            <a:spLocks noGrp="1"/>
          </p:cNvSpPr>
          <p:nvPr>
            <p:ph idx="1"/>
          </p:nvPr>
        </p:nvSpPr>
        <p:spPr/>
        <p:txBody>
          <a:bodyPr/>
          <a:lstStyle/>
          <a:p>
            <a:pPr lvl="0"/>
            <a:r>
              <a:rPr lang="en-US" dirty="0"/>
              <a:t>HAVING clause in SQL is used to filter data based on conditions that apply to groups, rather than to individual rows. </a:t>
            </a:r>
          </a:p>
          <a:p>
            <a:pPr lvl="0"/>
            <a:r>
              <a:rPr lang="en-US" dirty="0"/>
              <a:t>It's often used in combination with the GROUP BY clause to filter groups or aggregates.</a:t>
            </a:r>
          </a:p>
          <a:p>
            <a:pPr lvl="0"/>
            <a:r>
              <a:rPr lang="en-US" dirty="0"/>
              <a:t> The HAVING clause is necessary because the WHERE clause cannot be used to filter aggregated data</a:t>
            </a:r>
            <a:r>
              <a:rPr lang="en-US" sz="2800" dirty="0"/>
              <a:t> </a:t>
            </a:r>
            <a:endParaRPr lang="en-US" sz="4400" dirty="0"/>
          </a:p>
          <a:p>
            <a:endParaRPr lang="en-US" dirty="0"/>
          </a:p>
        </p:txBody>
      </p:sp>
    </p:spTree>
    <p:extLst>
      <p:ext uri="{BB962C8B-B14F-4D97-AF65-F5344CB8AC3E}">
        <p14:creationId xmlns:p14="http://schemas.microsoft.com/office/powerpoint/2010/main" val="1841544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clause</a:t>
            </a:r>
          </a:p>
        </p:txBody>
      </p:sp>
      <p:sp>
        <p:nvSpPr>
          <p:cNvPr id="3" name="Content Placeholder 2"/>
          <p:cNvSpPr>
            <a:spLocks noGrp="1"/>
          </p:cNvSpPr>
          <p:nvPr>
            <p:ph idx="1"/>
          </p:nvPr>
        </p:nvSpPr>
        <p:spPr/>
        <p:txBody>
          <a:bodyPr/>
          <a:lstStyle/>
          <a:p>
            <a:r>
              <a:rPr lang="en-US" dirty="0"/>
              <a:t>SELECT department, AVG(salary) AS </a:t>
            </a:r>
            <a:r>
              <a:rPr lang="en-US" dirty="0" err="1"/>
              <a:t>average_salary</a:t>
            </a:r>
            <a:r>
              <a:rPr lang="en-US" dirty="0"/>
              <a:t> FROM employees GROUP BY department HAVING AVG(salary) &gt; 80000;</a:t>
            </a:r>
          </a:p>
        </p:txBody>
      </p:sp>
      <p:graphicFrame>
        <p:nvGraphicFramePr>
          <p:cNvPr id="4" name="Table 3"/>
          <p:cNvGraphicFramePr>
            <a:graphicFrameLocks noGrp="1"/>
          </p:cNvGraphicFramePr>
          <p:nvPr>
            <p:extLst>
              <p:ext uri="{D42A27DB-BD31-4B8C-83A1-F6EECF244321}">
                <p14:modId xmlns:p14="http://schemas.microsoft.com/office/powerpoint/2010/main" val="858563755"/>
              </p:ext>
            </p:extLst>
          </p:nvPr>
        </p:nvGraphicFramePr>
        <p:xfrm>
          <a:off x="1806106" y="3986264"/>
          <a:ext cx="8467446" cy="948807"/>
        </p:xfrm>
        <a:graphic>
          <a:graphicData uri="http://schemas.openxmlformats.org/drawingml/2006/table">
            <a:tbl>
              <a:tblPr>
                <a:tableStyleId>{5940675A-B579-460E-94D1-54222C63F5DA}</a:tableStyleId>
              </a:tblPr>
              <a:tblGrid>
                <a:gridCol w="4233723">
                  <a:extLst>
                    <a:ext uri="{9D8B030D-6E8A-4147-A177-3AD203B41FA5}">
                      <a16:colId xmlns:a16="http://schemas.microsoft.com/office/drawing/2014/main" val="20000"/>
                    </a:ext>
                  </a:extLst>
                </a:gridCol>
                <a:gridCol w="4233723">
                  <a:extLst>
                    <a:ext uri="{9D8B030D-6E8A-4147-A177-3AD203B41FA5}">
                      <a16:colId xmlns:a16="http://schemas.microsoft.com/office/drawing/2014/main" val="20001"/>
                    </a:ext>
                  </a:extLst>
                </a:gridCol>
              </a:tblGrid>
              <a:tr h="583047">
                <a:tc>
                  <a:txBody>
                    <a:bodyPr/>
                    <a:lstStyle/>
                    <a:p>
                      <a:pPr fontAlgn="b"/>
                      <a:r>
                        <a:rPr lang="en-US">
                          <a:effectLst/>
                        </a:rPr>
                        <a:t>department</a:t>
                      </a:r>
                      <a:endParaRPr lang="en-US" b="1">
                        <a:effectLst/>
                      </a:endParaRPr>
                    </a:p>
                  </a:txBody>
                  <a:tcPr anchor="b"/>
                </a:tc>
                <a:tc>
                  <a:txBody>
                    <a:bodyPr/>
                    <a:lstStyle/>
                    <a:p>
                      <a:pPr fontAlgn="b"/>
                      <a:r>
                        <a:rPr lang="en-US">
                          <a:effectLst/>
                        </a:rPr>
                        <a:t>average_salary</a:t>
                      </a:r>
                      <a:endParaRPr lang="en-US" b="1">
                        <a:effectLst/>
                      </a:endParaRPr>
                    </a:p>
                  </a:txBody>
                  <a:tcPr anchor="b"/>
                </a:tc>
                <a:extLst>
                  <a:ext uri="{0D108BD9-81ED-4DB2-BD59-A6C34878D82A}">
                    <a16:rowId xmlns:a16="http://schemas.microsoft.com/office/drawing/2014/main" val="10000"/>
                  </a:ext>
                </a:extLst>
              </a:tr>
              <a:tr h="233424">
                <a:tc>
                  <a:txBody>
                    <a:bodyPr/>
                    <a:lstStyle/>
                    <a:p>
                      <a:pPr fontAlgn="base"/>
                      <a:r>
                        <a:rPr lang="en-US">
                          <a:effectLst/>
                        </a:rPr>
                        <a:t>IT</a:t>
                      </a:r>
                    </a:p>
                  </a:txBody>
                  <a:tcPr anchor="ctr"/>
                </a:tc>
                <a:tc>
                  <a:txBody>
                    <a:bodyPr/>
                    <a:lstStyle/>
                    <a:p>
                      <a:pPr fontAlgn="base"/>
                      <a:r>
                        <a:rPr lang="en-US" dirty="0">
                          <a:effectLst/>
                        </a:rPr>
                        <a:t>85000</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8186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TCL</a:t>
            </a:r>
          </a:p>
        </p:txBody>
      </p:sp>
      <p:sp>
        <p:nvSpPr>
          <p:cNvPr id="3" name="Content Placeholder 2"/>
          <p:cNvSpPr>
            <a:spLocks noGrp="1"/>
          </p:cNvSpPr>
          <p:nvPr>
            <p:ph idx="1"/>
          </p:nvPr>
        </p:nvSpPr>
        <p:spPr/>
        <p:txBody>
          <a:bodyPr/>
          <a:lstStyle/>
          <a:p>
            <a:r>
              <a:rPr lang="en-US" sz="2800" dirty="0"/>
              <a:t>TCL commands allow us to manage the transactions in your database. </a:t>
            </a:r>
          </a:p>
          <a:p>
            <a:r>
              <a:rPr lang="en-US" sz="2800" dirty="0"/>
              <a:t>A transaction is a unit of work that is performed against a database. </a:t>
            </a:r>
          </a:p>
          <a:p>
            <a:r>
              <a:rPr lang="en-US" sz="2800" dirty="0"/>
              <a:t>It's either completely performed or completely failed. TCL commands:</a:t>
            </a:r>
          </a:p>
          <a:p>
            <a:pPr lvl="1"/>
            <a:r>
              <a:rPr lang="en-US" sz="2400" b="1" dirty="0"/>
              <a:t>BEGIN</a:t>
            </a:r>
            <a:r>
              <a:rPr lang="en-US" sz="2400" dirty="0"/>
              <a:t>: Starts a transaction.</a:t>
            </a:r>
          </a:p>
          <a:p>
            <a:pPr lvl="1"/>
            <a:r>
              <a:rPr lang="en-US" sz="2400" b="1" dirty="0"/>
              <a:t>COMMIT</a:t>
            </a:r>
            <a:r>
              <a:rPr lang="en-US" sz="2400" dirty="0"/>
              <a:t>: Saves the changes made by the transaction.</a:t>
            </a:r>
          </a:p>
          <a:p>
            <a:pPr lvl="1"/>
            <a:r>
              <a:rPr lang="en-US" sz="2400" b="1" dirty="0"/>
              <a:t>ROLLBACK</a:t>
            </a:r>
            <a:r>
              <a:rPr lang="en-US" sz="2400" dirty="0"/>
              <a:t>: Undoes the changes made by the transaction.</a:t>
            </a:r>
          </a:p>
          <a:p>
            <a:pPr lvl="1"/>
            <a:r>
              <a:rPr lang="en-US" sz="2400" b="1" dirty="0"/>
              <a:t>SAVEPOINT</a:t>
            </a:r>
            <a:r>
              <a:rPr lang="en-US" sz="2400" dirty="0"/>
              <a:t>: Creates points within a transaction to which you can roll back.</a:t>
            </a:r>
          </a:p>
          <a:p>
            <a:pPr lvl="1"/>
            <a:r>
              <a:rPr lang="en-US" sz="2400" b="1" dirty="0"/>
              <a:t>RELEASE SAVEPOINT</a:t>
            </a:r>
            <a:r>
              <a:rPr lang="en-US" sz="2400" dirty="0"/>
              <a:t>: Removes a </a:t>
            </a:r>
            <a:r>
              <a:rPr lang="en-US" sz="2400" dirty="0" err="1"/>
              <a:t>savepoint</a:t>
            </a:r>
            <a:r>
              <a:rPr lang="en-US" sz="2400" dirty="0"/>
              <a:t>.</a:t>
            </a:r>
          </a:p>
          <a:p>
            <a:endParaRPr lang="en-US" sz="2800" dirty="0"/>
          </a:p>
        </p:txBody>
      </p:sp>
    </p:spTree>
    <p:extLst>
      <p:ext uri="{BB962C8B-B14F-4D97-AF65-F5344CB8AC3E}">
        <p14:creationId xmlns:p14="http://schemas.microsoft.com/office/powerpoint/2010/main" val="101917905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TCL : Begin and Commit</a:t>
            </a:r>
          </a:p>
        </p:txBody>
      </p:sp>
      <p:sp>
        <p:nvSpPr>
          <p:cNvPr id="3" name="Content Placeholder 2"/>
          <p:cNvSpPr>
            <a:spLocks noGrp="1"/>
          </p:cNvSpPr>
          <p:nvPr>
            <p:ph idx="1"/>
          </p:nvPr>
        </p:nvSpPr>
        <p:spPr/>
        <p:txBody>
          <a:bodyPr/>
          <a:lstStyle/>
          <a:p>
            <a:r>
              <a:rPr lang="en-US" sz="2000" dirty="0"/>
              <a:t>To do</a:t>
            </a:r>
          </a:p>
          <a:p>
            <a:pPr lvl="1"/>
            <a:r>
              <a:rPr lang="en-US" sz="1800" dirty="0"/>
              <a:t>Deduct 1000 from ‘a’</a:t>
            </a:r>
          </a:p>
          <a:p>
            <a:pPr lvl="1"/>
            <a:r>
              <a:rPr lang="en-US" sz="1800" dirty="0"/>
              <a:t>Credit the 1000 to ‘b’</a:t>
            </a:r>
          </a:p>
          <a:p>
            <a:pPr lvl="1"/>
            <a:r>
              <a:rPr lang="en-US" sz="1800" dirty="0"/>
              <a:t>Either both updates should happen or not even one</a:t>
            </a:r>
          </a:p>
          <a:p>
            <a:pPr marL="349250" indent="-349250"/>
            <a:r>
              <a:rPr lang="en-US" sz="2000" b="1" dirty="0"/>
              <a:t>BEGIN;</a:t>
            </a:r>
          </a:p>
          <a:p>
            <a:pPr marL="0" indent="0">
              <a:buNone/>
            </a:pPr>
            <a:r>
              <a:rPr lang="en-US" sz="2000" b="1" dirty="0"/>
              <a:t>     UPDATE accounts SET balance = balance - 1000 WHERE name = ‘a’;</a:t>
            </a:r>
          </a:p>
          <a:p>
            <a:pPr marL="0" indent="0">
              <a:buNone/>
            </a:pPr>
            <a:r>
              <a:rPr lang="en-US" sz="2000" b="1" dirty="0"/>
              <a:t>     UPDATE accounts SET balance = balance + 1000 WHERE name = ‘b’;</a:t>
            </a:r>
          </a:p>
          <a:p>
            <a:pPr marL="0" indent="0">
              <a:buNone/>
            </a:pPr>
            <a:r>
              <a:rPr lang="en-US" sz="2000" b="1" dirty="0"/>
              <a:t>     COMMIT;</a:t>
            </a:r>
          </a:p>
          <a:p>
            <a:r>
              <a:rPr lang="en-US" sz="2000" dirty="0"/>
              <a:t>Select * from accounts;</a:t>
            </a:r>
          </a:p>
        </p:txBody>
      </p:sp>
      <p:graphicFrame>
        <p:nvGraphicFramePr>
          <p:cNvPr id="4" name="Table 3"/>
          <p:cNvGraphicFramePr>
            <a:graphicFrameLocks noGrp="1"/>
          </p:cNvGraphicFramePr>
          <p:nvPr>
            <p:extLst>
              <p:ext uri="{D42A27DB-BD31-4B8C-83A1-F6EECF244321}">
                <p14:modId xmlns:p14="http://schemas.microsoft.com/office/powerpoint/2010/main" val="566564811"/>
              </p:ext>
            </p:extLst>
          </p:nvPr>
        </p:nvGraphicFramePr>
        <p:xfrm>
          <a:off x="7134199" y="4667623"/>
          <a:ext cx="4041588" cy="1854200"/>
        </p:xfrm>
        <a:graphic>
          <a:graphicData uri="http://schemas.openxmlformats.org/drawingml/2006/table">
            <a:tbl>
              <a:tblPr firstRow="1" bandRow="1">
                <a:tableStyleId>{5940675A-B579-460E-94D1-54222C63F5DA}</a:tableStyleId>
              </a:tblPr>
              <a:tblGrid>
                <a:gridCol w="1347196">
                  <a:extLst>
                    <a:ext uri="{9D8B030D-6E8A-4147-A177-3AD203B41FA5}">
                      <a16:colId xmlns:a16="http://schemas.microsoft.com/office/drawing/2014/main" val="20000"/>
                    </a:ext>
                  </a:extLst>
                </a:gridCol>
                <a:gridCol w="1347196">
                  <a:extLst>
                    <a:ext uri="{9D8B030D-6E8A-4147-A177-3AD203B41FA5}">
                      <a16:colId xmlns:a16="http://schemas.microsoft.com/office/drawing/2014/main" val="20001"/>
                    </a:ext>
                  </a:extLst>
                </a:gridCol>
                <a:gridCol w="1347196">
                  <a:extLst>
                    <a:ext uri="{9D8B030D-6E8A-4147-A177-3AD203B41FA5}">
                      <a16:colId xmlns:a16="http://schemas.microsoft.com/office/drawing/2014/main" val="20002"/>
                    </a:ext>
                  </a:extLst>
                </a:gridCol>
              </a:tblGrid>
              <a:tr h="370840">
                <a:tc>
                  <a:txBody>
                    <a:bodyPr/>
                    <a:lstStyle/>
                    <a:p>
                      <a:r>
                        <a:rPr lang="en-US" dirty="0" err="1"/>
                        <a:t>cid</a:t>
                      </a:r>
                      <a:endParaRPr lang="en-US" dirty="0"/>
                    </a:p>
                  </a:txBody>
                  <a:tcPr/>
                </a:tc>
                <a:tc>
                  <a:txBody>
                    <a:bodyPr/>
                    <a:lstStyle/>
                    <a:p>
                      <a:r>
                        <a:rPr lang="en-US" dirty="0"/>
                        <a:t>name</a:t>
                      </a:r>
                    </a:p>
                  </a:txBody>
                  <a:tcPr/>
                </a:tc>
                <a:tc>
                  <a:txBody>
                    <a:bodyPr/>
                    <a:lstStyle/>
                    <a:p>
                      <a:r>
                        <a:rPr lang="en-US" dirty="0"/>
                        <a:t>balance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a:t>
                      </a:r>
                    </a:p>
                  </a:txBody>
                  <a:tcPr/>
                </a:tc>
                <a:tc>
                  <a:txBody>
                    <a:bodyPr/>
                    <a:lstStyle/>
                    <a:p>
                      <a:r>
                        <a:rPr lang="en-US" b="1" dirty="0"/>
                        <a:t>6000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b</a:t>
                      </a:r>
                    </a:p>
                  </a:txBody>
                  <a:tcPr/>
                </a:tc>
                <a:tc>
                  <a:txBody>
                    <a:bodyPr/>
                    <a:lstStyle/>
                    <a:p>
                      <a:r>
                        <a:rPr lang="en-US" b="1" dirty="0"/>
                        <a:t>3000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a:t>
                      </a:r>
                    </a:p>
                  </a:txBody>
                  <a:tcPr/>
                </a:tc>
                <a:tc>
                  <a:txBody>
                    <a:bodyPr/>
                    <a:lstStyle/>
                    <a:p>
                      <a:r>
                        <a:rPr lang="en-US" dirty="0"/>
                        <a:t>3000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d</a:t>
                      </a:r>
                    </a:p>
                  </a:txBody>
                  <a:tcPr/>
                </a:tc>
                <a:tc>
                  <a:txBody>
                    <a:bodyPr/>
                    <a:lstStyle/>
                    <a:p>
                      <a:r>
                        <a:rPr lang="en-US" dirty="0"/>
                        <a:t>4000</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79555394"/>
              </p:ext>
            </p:extLst>
          </p:nvPr>
        </p:nvGraphicFramePr>
        <p:xfrm>
          <a:off x="7077635" y="1942952"/>
          <a:ext cx="4041588" cy="1849120"/>
        </p:xfrm>
        <a:graphic>
          <a:graphicData uri="http://schemas.openxmlformats.org/drawingml/2006/table">
            <a:tbl>
              <a:tblPr firstRow="1" bandRow="1">
                <a:tableStyleId>{5940675A-B579-460E-94D1-54222C63F5DA}</a:tableStyleId>
              </a:tblPr>
              <a:tblGrid>
                <a:gridCol w="1347196">
                  <a:extLst>
                    <a:ext uri="{9D8B030D-6E8A-4147-A177-3AD203B41FA5}">
                      <a16:colId xmlns:a16="http://schemas.microsoft.com/office/drawing/2014/main" val="20000"/>
                    </a:ext>
                  </a:extLst>
                </a:gridCol>
                <a:gridCol w="1347196">
                  <a:extLst>
                    <a:ext uri="{9D8B030D-6E8A-4147-A177-3AD203B41FA5}">
                      <a16:colId xmlns:a16="http://schemas.microsoft.com/office/drawing/2014/main" val="20001"/>
                    </a:ext>
                  </a:extLst>
                </a:gridCol>
                <a:gridCol w="1347196">
                  <a:extLst>
                    <a:ext uri="{9D8B030D-6E8A-4147-A177-3AD203B41FA5}">
                      <a16:colId xmlns:a16="http://schemas.microsoft.com/office/drawing/2014/main" val="20002"/>
                    </a:ext>
                  </a:extLst>
                </a:gridCol>
              </a:tblGrid>
              <a:tr h="370840">
                <a:tc>
                  <a:txBody>
                    <a:bodyPr/>
                    <a:lstStyle/>
                    <a:p>
                      <a:r>
                        <a:rPr lang="en-US" dirty="0" err="1"/>
                        <a:t>cid</a:t>
                      </a:r>
                      <a:endParaRPr lang="en-US" dirty="0"/>
                    </a:p>
                  </a:txBody>
                  <a:tcPr/>
                </a:tc>
                <a:tc>
                  <a:txBody>
                    <a:bodyPr/>
                    <a:lstStyle/>
                    <a:p>
                      <a:r>
                        <a:rPr lang="en-US" dirty="0"/>
                        <a:t>name</a:t>
                      </a:r>
                    </a:p>
                  </a:txBody>
                  <a:tcPr/>
                </a:tc>
                <a:tc>
                  <a:txBody>
                    <a:bodyPr/>
                    <a:lstStyle/>
                    <a:p>
                      <a:r>
                        <a:rPr lang="en-US" dirty="0"/>
                        <a:t>balance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a</a:t>
                      </a:r>
                    </a:p>
                  </a:txBody>
                  <a:tcPr/>
                </a:tc>
                <a:tc>
                  <a:txBody>
                    <a:bodyPr/>
                    <a:lstStyle/>
                    <a:p>
                      <a:r>
                        <a:rPr lang="en-US" dirty="0"/>
                        <a:t>7000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b</a:t>
                      </a:r>
                    </a:p>
                  </a:txBody>
                  <a:tcPr/>
                </a:tc>
                <a:tc>
                  <a:txBody>
                    <a:bodyPr/>
                    <a:lstStyle/>
                    <a:p>
                      <a:r>
                        <a:rPr lang="en-US" dirty="0"/>
                        <a:t>2000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c</a:t>
                      </a:r>
                    </a:p>
                  </a:txBody>
                  <a:tcPr/>
                </a:tc>
                <a:tc>
                  <a:txBody>
                    <a:bodyPr/>
                    <a:lstStyle/>
                    <a:p>
                      <a:r>
                        <a:rPr lang="en-US" dirty="0"/>
                        <a:t>3000</a:t>
                      </a:r>
                    </a:p>
                  </a:txBody>
                  <a:tcPr/>
                </a:tc>
                <a:extLst>
                  <a:ext uri="{0D108BD9-81ED-4DB2-BD59-A6C34878D82A}">
                    <a16:rowId xmlns:a16="http://schemas.microsoft.com/office/drawing/2014/main" val="10003"/>
                  </a:ext>
                </a:extLst>
              </a:tr>
              <a:tr h="118833">
                <a:tc>
                  <a:txBody>
                    <a:bodyPr/>
                    <a:lstStyle/>
                    <a:p>
                      <a:r>
                        <a:rPr lang="en-US" dirty="0"/>
                        <a:t>4</a:t>
                      </a:r>
                    </a:p>
                  </a:txBody>
                  <a:tcPr/>
                </a:tc>
                <a:tc>
                  <a:txBody>
                    <a:bodyPr/>
                    <a:lstStyle/>
                    <a:p>
                      <a:r>
                        <a:rPr lang="en-US" dirty="0"/>
                        <a:t>d</a:t>
                      </a:r>
                    </a:p>
                  </a:txBody>
                  <a:tcPr/>
                </a:tc>
                <a:tc>
                  <a:txBody>
                    <a:bodyPr/>
                    <a:lstStyle/>
                    <a:p>
                      <a:r>
                        <a:rPr lang="en-US" dirty="0"/>
                        <a:t>4000</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934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TCL : Rollback [ complete rollback]</a:t>
            </a:r>
          </a:p>
        </p:txBody>
      </p:sp>
      <p:sp>
        <p:nvSpPr>
          <p:cNvPr id="3" name="Content Placeholder 2"/>
          <p:cNvSpPr>
            <a:spLocks noGrp="1"/>
          </p:cNvSpPr>
          <p:nvPr>
            <p:ph idx="1"/>
          </p:nvPr>
        </p:nvSpPr>
        <p:spPr/>
        <p:txBody>
          <a:bodyPr/>
          <a:lstStyle/>
          <a:p>
            <a:pPr marL="0" indent="0">
              <a:buNone/>
            </a:pPr>
            <a:r>
              <a:rPr lang="en-US" sz="2100" b="1" dirty="0"/>
              <a:t>Begin;</a:t>
            </a:r>
          </a:p>
          <a:p>
            <a:pPr marL="0" indent="0">
              <a:buNone/>
            </a:pPr>
            <a:r>
              <a:rPr lang="en-US" sz="2100" b="1" dirty="0"/>
              <a:t>     Insert into accounts values(45,’manju’,5856990);</a:t>
            </a:r>
          </a:p>
          <a:p>
            <a:pPr marL="0" indent="0">
              <a:buNone/>
            </a:pPr>
            <a:r>
              <a:rPr lang="en-US" sz="2100" b="1" dirty="0"/>
              <a:t>     Update accounts SET balance = balance - 1000 WHERE name = ‘a’;</a:t>
            </a:r>
          </a:p>
          <a:p>
            <a:pPr marL="0" indent="0">
              <a:buNone/>
            </a:pPr>
            <a:r>
              <a:rPr lang="en-US" sz="2100" b="1" dirty="0"/>
              <a:t>     Update accounts set balance = balance + 1000 where name = ‘b’;</a:t>
            </a:r>
          </a:p>
          <a:p>
            <a:pPr marL="0" indent="0">
              <a:buNone/>
            </a:pPr>
            <a:r>
              <a:rPr lang="en-US" sz="2100" b="1" dirty="0"/>
              <a:t>     select * from accounts;</a:t>
            </a:r>
          </a:p>
          <a:p>
            <a:pPr marL="0" indent="0">
              <a:buNone/>
            </a:pPr>
            <a:r>
              <a:rPr lang="en-US" sz="2100" b="1" dirty="0"/>
              <a:t>Rollback;</a:t>
            </a:r>
          </a:p>
          <a:p>
            <a:r>
              <a:rPr lang="en-US" sz="2100" dirty="0"/>
              <a:t>All Changes ( 2 updates and 1 insert) made in the transaction will be undone or rolled back.</a:t>
            </a:r>
          </a:p>
          <a:p>
            <a:r>
              <a:rPr lang="en-US" sz="2100" dirty="0"/>
              <a:t>Say, I want to undo only the updates while my insert should stay still?</a:t>
            </a:r>
          </a:p>
          <a:p>
            <a:r>
              <a:rPr lang="en-US" sz="2100" dirty="0"/>
              <a:t>Checkpoints!!</a:t>
            </a:r>
          </a:p>
        </p:txBody>
      </p:sp>
    </p:spTree>
    <p:extLst>
      <p:ext uri="{BB962C8B-B14F-4D97-AF65-F5344CB8AC3E}">
        <p14:creationId xmlns:p14="http://schemas.microsoft.com/office/powerpoint/2010/main" val="214606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Save points / Checkpoints ?</a:t>
            </a:r>
          </a:p>
        </p:txBody>
      </p:sp>
      <p:sp>
        <p:nvSpPr>
          <p:cNvPr id="3" name="Content Placeholder 2"/>
          <p:cNvSpPr>
            <a:spLocks noGrp="1"/>
          </p:cNvSpPr>
          <p:nvPr>
            <p:ph idx="1"/>
          </p:nvPr>
        </p:nvSpPr>
        <p:spPr>
          <a:xfrm>
            <a:off x="464457" y="2068128"/>
            <a:ext cx="10972800" cy="4176713"/>
          </a:xfrm>
        </p:spPr>
        <p:txBody>
          <a:bodyPr/>
          <a:lstStyle/>
          <a:p>
            <a:r>
              <a:rPr lang="en-US" sz="2800" dirty="0"/>
              <a:t>Checkpoints/ Save points allow you to define points within a transaction to which you can roll back, without rolling back the entire transaction.</a:t>
            </a:r>
          </a:p>
          <a:p>
            <a:r>
              <a:rPr lang="en-US" sz="2800" dirty="0"/>
              <a:t> This feature is useful when we have a long transaction that involves multiple steps, and we want the ability to undo some of those steps without starting over from the beginning.</a:t>
            </a:r>
          </a:p>
          <a:p>
            <a:r>
              <a:rPr lang="en-US" sz="2800" dirty="0"/>
              <a:t>Syntax for creating a save point:</a:t>
            </a:r>
          </a:p>
          <a:p>
            <a:pPr lvl="1"/>
            <a:r>
              <a:rPr lang="en-US" sz="2400" dirty="0" err="1"/>
              <a:t>Savepoint</a:t>
            </a:r>
            <a:r>
              <a:rPr lang="en-US" sz="2400" dirty="0"/>
              <a:t> </a:t>
            </a:r>
            <a:r>
              <a:rPr lang="en-US" sz="2400" dirty="0" err="1"/>
              <a:t>savepoint_name</a:t>
            </a:r>
            <a:r>
              <a:rPr lang="en-US" sz="2400" dirty="0"/>
              <a:t>;</a:t>
            </a:r>
          </a:p>
          <a:p>
            <a:r>
              <a:rPr lang="en-US" sz="2800" dirty="0"/>
              <a:t>Syntax for rolling back to </a:t>
            </a:r>
            <a:r>
              <a:rPr lang="en-US" sz="2800" dirty="0" err="1"/>
              <a:t>savepoint</a:t>
            </a:r>
            <a:endParaRPr lang="en-US" sz="2800" dirty="0"/>
          </a:p>
          <a:p>
            <a:pPr lvl="1"/>
            <a:r>
              <a:rPr lang="en-US" sz="2400" dirty="0"/>
              <a:t>Rollback to </a:t>
            </a:r>
            <a:r>
              <a:rPr lang="en-US" sz="2400" dirty="0" err="1"/>
              <a:t>savepoint</a:t>
            </a:r>
            <a:r>
              <a:rPr lang="en-US" sz="2400" dirty="0"/>
              <a:t> </a:t>
            </a:r>
            <a:r>
              <a:rPr lang="en-US" sz="2400" dirty="0" err="1"/>
              <a:t>savepoint_name</a:t>
            </a:r>
            <a:r>
              <a:rPr lang="en-US" sz="2400" dirty="0"/>
              <a:t>;</a:t>
            </a:r>
          </a:p>
        </p:txBody>
      </p:sp>
    </p:spTree>
    <p:extLst>
      <p:ext uri="{BB962C8B-B14F-4D97-AF65-F5344CB8AC3E}">
        <p14:creationId xmlns:p14="http://schemas.microsoft.com/office/powerpoint/2010/main" val="51985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 Data Definition Language : ALTER</a:t>
            </a:r>
          </a:p>
        </p:txBody>
      </p:sp>
      <p:sp>
        <p:nvSpPr>
          <p:cNvPr id="3" name="Content Placeholder 2"/>
          <p:cNvSpPr>
            <a:spLocks noGrp="1"/>
          </p:cNvSpPr>
          <p:nvPr>
            <p:ph idx="1"/>
          </p:nvPr>
        </p:nvSpPr>
        <p:spPr/>
        <p:txBody>
          <a:bodyPr/>
          <a:lstStyle/>
          <a:p>
            <a:r>
              <a:rPr lang="en-US" dirty="0"/>
              <a:t>The ALTER TABLE statement is used to add, delete, or modify columns in an existing table.</a:t>
            </a:r>
          </a:p>
          <a:p>
            <a:r>
              <a:rPr lang="en-US" dirty="0"/>
              <a:t>The ALTER TABLE statement is also used to add and drop various constraints on an existing table</a:t>
            </a:r>
          </a:p>
          <a:p>
            <a:r>
              <a:rPr lang="en-US" dirty="0"/>
              <a:t>Syntax :</a:t>
            </a:r>
          </a:p>
          <a:p>
            <a:pPr lvl="1"/>
            <a:r>
              <a:rPr lang="en-US" dirty="0"/>
              <a:t>ALTER TABLE TABLE_NAME ADD COLUMN </a:t>
            </a:r>
            <a:r>
              <a:rPr lang="en-US" dirty="0" err="1"/>
              <a:t>column_name</a:t>
            </a:r>
            <a:r>
              <a:rPr lang="en-US" dirty="0"/>
              <a:t> type;</a:t>
            </a:r>
          </a:p>
          <a:p>
            <a:pPr marL="471487" lvl="1" indent="0">
              <a:buNone/>
            </a:pPr>
            <a:endParaRPr lang="en-US" dirty="0"/>
          </a:p>
          <a:p>
            <a:endParaRPr lang="en-US" dirty="0"/>
          </a:p>
        </p:txBody>
      </p:sp>
    </p:spTree>
    <p:extLst>
      <p:ext uri="{BB962C8B-B14F-4D97-AF65-F5344CB8AC3E}">
        <p14:creationId xmlns:p14="http://schemas.microsoft.com/office/powerpoint/2010/main" val="261727626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TCL : Rollback with Save Points</a:t>
            </a:r>
          </a:p>
        </p:txBody>
      </p:sp>
      <p:sp>
        <p:nvSpPr>
          <p:cNvPr id="3" name="Content Placeholder 2"/>
          <p:cNvSpPr>
            <a:spLocks noGrp="1"/>
          </p:cNvSpPr>
          <p:nvPr>
            <p:ph idx="1"/>
          </p:nvPr>
        </p:nvSpPr>
        <p:spPr/>
        <p:txBody>
          <a:bodyPr/>
          <a:lstStyle/>
          <a:p>
            <a:pPr marL="228600" indent="-228600"/>
            <a:r>
              <a:rPr lang="en-US" sz="2400" b="1" dirty="0"/>
              <a:t> Begin;</a:t>
            </a:r>
          </a:p>
          <a:p>
            <a:pPr marL="0" indent="0">
              <a:buNone/>
            </a:pPr>
            <a:r>
              <a:rPr lang="en-US" sz="2400" b="1" dirty="0"/>
              <a:t>      Insert into accounts values(45,’manju’,5856990);</a:t>
            </a:r>
          </a:p>
          <a:p>
            <a:pPr marL="0" indent="0">
              <a:buNone/>
            </a:pPr>
            <a:r>
              <a:rPr lang="en-US" sz="2400" b="1" dirty="0"/>
              <a:t>      </a:t>
            </a:r>
            <a:r>
              <a:rPr lang="en-US" sz="2400" b="1" dirty="0" err="1"/>
              <a:t>Savepoint</a:t>
            </a:r>
            <a:r>
              <a:rPr lang="en-US" sz="2400" b="1" dirty="0"/>
              <a:t> s1;</a:t>
            </a:r>
          </a:p>
          <a:p>
            <a:pPr marL="0" indent="0">
              <a:buNone/>
            </a:pPr>
            <a:r>
              <a:rPr lang="en-US" sz="2400" b="1" dirty="0"/>
              <a:t>     Update accounts SET balance = balance - 1000 WHERE name = ‘a’;</a:t>
            </a:r>
          </a:p>
          <a:p>
            <a:pPr marL="0" indent="0">
              <a:buNone/>
            </a:pPr>
            <a:r>
              <a:rPr lang="en-US" sz="2400" b="1" dirty="0"/>
              <a:t>     Select * from accounts;</a:t>
            </a:r>
          </a:p>
          <a:p>
            <a:pPr marL="0" indent="0">
              <a:buNone/>
            </a:pPr>
            <a:r>
              <a:rPr lang="en-US" sz="2400" b="1" dirty="0"/>
              <a:t>     Update accounts set balance = balance + 1000 where name = ‘b’;</a:t>
            </a:r>
          </a:p>
          <a:p>
            <a:pPr marL="0" indent="0">
              <a:buNone/>
            </a:pPr>
            <a:r>
              <a:rPr lang="en-US" sz="2400" b="1" dirty="0"/>
              <a:t>     select * from accounts;</a:t>
            </a:r>
          </a:p>
          <a:p>
            <a:pPr marL="0" indent="0">
              <a:buNone/>
            </a:pPr>
            <a:r>
              <a:rPr lang="en-US" sz="2400" b="1" dirty="0"/>
              <a:t>     Rollback to </a:t>
            </a:r>
            <a:r>
              <a:rPr lang="en-US" sz="2400" b="1" dirty="0" err="1"/>
              <a:t>savepoint</a:t>
            </a:r>
            <a:r>
              <a:rPr lang="en-US" sz="2400" b="1" dirty="0"/>
              <a:t> s1;</a:t>
            </a:r>
          </a:p>
          <a:p>
            <a:pPr marL="0" indent="0">
              <a:buNone/>
            </a:pPr>
            <a:r>
              <a:rPr lang="en-US" sz="2400" b="1" dirty="0"/>
              <a:t>  Commit;</a:t>
            </a:r>
          </a:p>
          <a:p>
            <a:r>
              <a:rPr lang="en-US" sz="2400" dirty="0"/>
              <a:t>In this case two updates will be rolled back while the insert done will stand still.</a:t>
            </a:r>
          </a:p>
        </p:txBody>
      </p:sp>
    </p:spTree>
    <p:extLst>
      <p:ext uri="{BB962C8B-B14F-4D97-AF65-F5344CB8AC3E}">
        <p14:creationId xmlns:p14="http://schemas.microsoft.com/office/powerpoint/2010/main" val="16798424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3" name="Content Placeholder 2"/>
          <p:cNvSpPr>
            <a:spLocks noGrp="1"/>
          </p:cNvSpPr>
          <p:nvPr>
            <p:ph idx="1"/>
          </p:nvPr>
        </p:nvSpPr>
        <p:spPr/>
        <p:txBody>
          <a:bodyPr/>
          <a:lstStyle/>
          <a:p>
            <a:r>
              <a:rPr lang="en-US" dirty="0"/>
              <a:t>TCL wont directly throw us the outputs. We can check the happenings by viewing the respective tables or relations.</a:t>
            </a:r>
          </a:p>
          <a:p>
            <a:r>
              <a:rPr lang="en-US" dirty="0"/>
              <a:t>Select * from accounts;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84902659"/>
              </p:ext>
            </p:extLst>
          </p:nvPr>
        </p:nvGraphicFramePr>
        <p:xfrm>
          <a:off x="2904566" y="4004536"/>
          <a:ext cx="5191845" cy="2384530"/>
        </p:xfrm>
        <a:graphic>
          <a:graphicData uri="http://schemas.openxmlformats.org/drawingml/2006/table">
            <a:tbl>
              <a:tblPr firstRow="1" bandRow="1">
                <a:tableStyleId>{5940675A-B579-460E-94D1-54222C63F5DA}</a:tableStyleId>
              </a:tblPr>
              <a:tblGrid>
                <a:gridCol w="1730615">
                  <a:extLst>
                    <a:ext uri="{9D8B030D-6E8A-4147-A177-3AD203B41FA5}">
                      <a16:colId xmlns:a16="http://schemas.microsoft.com/office/drawing/2014/main" val="20000"/>
                    </a:ext>
                  </a:extLst>
                </a:gridCol>
                <a:gridCol w="1730615">
                  <a:extLst>
                    <a:ext uri="{9D8B030D-6E8A-4147-A177-3AD203B41FA5}">
                      <a16:colId xmlns:a16="http://schemas.microsoft.com/office/drawing/2014/main" val="20001"/>
                    </a:ext>
                  </a:extLst>
                </a:gridCol>
                <a:gridCol w="1730615">
                  <a:extLst>
                    <a:ext uri="{9D8B030D-6E8A-4147-A177-3AD203B41FA5}">
                      <a16:colId xmlns:a16="http://schemas.microsoft.com/office/drawing/2014/main" val="20002"/>
                    </a:ext>
                  </a:extLst>
                </a:gridCol>
              </a:tblGrid>
              <a:tr h="403754">
                <a:tc>
                  <a:txBody>
                    <a:bodyPr/>
                    <a:lstStyle/>
                    <a:p>
                      <a:r>
                        <a:rPr lang="en-US" dirty="0" err="1"/>
                        <a:t>cid</a:t>
                      </a:r>
                      <a:endParaRPr lang="en-US" dirty="0"/>
                    </a:p>
                  </a:txBody>
                  <a:tcPr/>
                </a:tc>
                <a:tc>
                  <a:txBody>
                    <a:bodyPr/>
                    <a:lstStyle/>
                    <a:p>
                      <a:r>
                        <a:rPr lang="en-US" dirty="0"/>
                        <a:t>name</a:t>
                      </a:r>
                    </a:p>
                  </a:txBody>
                  <a:tcPr/>
                </a:tc>
                <a:tc>
                  <a:txBody>
                    <a:bodyPr/>
                    <a:lstStyle/>
                    <a:p>
                      <a:r>
                        <a:rPr lang="en-US" dirty="0"/>
                        <a:t>balance</a:t>
                      </a:r>
                    </a:p>
                  </a:txBody>
                  <a:tcPr/>
                </a:tc>
                <a:extLst>
                  <a:ext uri="{0D108BD9-81ED-4DB2-BD59-A6C34878D82A}">
                    <a16:rowId xmlns:a16="http://schemas.microsoft.com/office/drawing/2014/main" val="10000"/>
                  </a:ext>
                </a:extLst>
              </a:tr>
              <a:tr h="403754">
                <a:tc>
                  <a:txBody>
                    <a:bodyPr/>
                    <a:lstStyle/>
                    <a:p>
                      <a:r>
                        <a:rPr lang="en-US" dirty="0"/>
                        <a:t>1</a:t>
                      </a:r>
                    </a:p>
                  </a:txBody>
                  <a:tcPr/>
                </a:tc>
                <a:tc>
                  <a:txBody>
                    <a:bodyPr/>
                    <a:lstStyle/>
                    <a:p>
                      <a:r>
                        <a:rPr lang="en-US" dirty="0"/>
                        <a:t>a</a:t>
                      </a:r>
                    </a:p>
                  </a:txBody>
                  <a:tcPr/>
                </a:tc>
                <a:tc>
                  <a:txBody>
                    <a:bodyPr/>
                    <a:lstStyle/>
                    <a:p>
                      <a:r>
                        <a:rPr lang="en-US" b="0" dirty="0"/>
                        <a:t>6000</a:t>
                      </a:r>
                    </a:p>
                  </a:txBody>
                  <a:tcPr/>
                </a:tc>
                <a:extLst>
                  <a:ext uri="{0D108BD9-81ED-4DB2-BD59-A6C34878D82A}">
                    <a16:rowId xmlns:a16="http://schemas.microsoft.com/office/drawing/2014/main" val="10001"/>
                  </a:ext>
                </a:extLst>
              </a:tr>
              <a:tr h="403754">
                <a:tc>
                  <a:txBody>
                    <a:bodyPr/>
                    <a:lstStyle/>
                    <a:p>
                      <a:r>
                        <a:rPr lang="en-US" dirty="0"/>
                        <a:t>2</a:t>
                      </a:r>
                    </a:p>
                  </a:txBody>
                  <a:tcPr/>
                </a:tc>
                <a:tc>
                  <a:txBody>
                    <a:bodyPr/>
                    <a:lstStyle/>
                    <a:p>
                      <a:r>
                        <a:rPr lang="en-US" dirty="0"/>
                        <a:t>b</a:t>
                      </a:r>
                    </a:p>
                  </a:txBody>
                  <a:tcPr/>
                </a:tc>
                <a:tc>
                  <a:txBody>
                    <a:bodyPr/>
                    <a:lstStyle/>
                    <a:p>
                      <a:r>
                        <a:rPr lang="en-US" b="0" dirty="0"/>
                        <a:t>3000</a:t>
                      </a:r>
                    </a:p>
                  </a:txBody>
                  <a:tcPr/>
                </a:tc>
                <a:extLst>
                  <a:ext uri="{0D108BD9-81ED-4DB2-BD59-A6C34878D82A}">
                    <a16:rowId xmlns:a16="http://schemas.microsoft.com/office/drawing/2014/main" val="10002"/>
                  </a:ext>
                </a:extLst>
              </a:tr>
              <a:tr h="403754">
                <a:tc>
                  <a:txBody>
                    <a:bodyPr/>
                    <a:lstStyle/>
                    <a:p>
                      <a:r>
                        <a:rPr lang="en-US" dirty="0"/>
                        <a:t>3</a:t>
                      </a:r>
                    </a:p>
                  </a:txBody>
                  <a:tcPr/>
                </a:tc>
                <a:tc>
                  <a:txBody>
                    <a:bodyPr/>
                    <a:lstStyle/>
                    <a:p>
                      <a:r>
                        <a:rPr lang="en-US" dirty="0"/>
                        <a:t>c</a:t>
                      </a:r>
                    </a:p>
                  </a:txBody>
                  <a:tcPr/>
                </a:tc>
                <a:tc>
                  <a:txBody>
                    <a:bodyPr/>
                    <a:lstStyle/>
                    <a:p>
                      <a:r>
                        <a:rPr lang="en-US" dirty="0"/>
                        <a:t>3000</a:t>
                      </a:r>
                    </a:p>
                  </a:txBody>
                  <a:tcPr/>
                </a:tc>
                <a:extLst>
                  <a:ext uri="{0D108BD9-81ED-4DB2-BD59-A6C34878D82A}">
                    <a16:rowId xmlns:a16="http://schemas.microsoft.com/office/drawing/2014/main" val="10003"/>
                  </a:ext>
                </a:extLst>
              </a:tr>
              <a:tr h="403754">
                <a:tc>
                  <a:txBody>
                    <a:bodyPr/>
                    <a:lstStyle/>
                    <a:p>
                      <a:r>
                        <a:rPr lang="en-US" dirty="0"/>
                        <a:t>4</a:t>
                      </a:r>
                    </a:p>
                  </a:txBody>
                  <a:tcPr/>
                </a:tc>
                <a:tc>
                  <a:txBody>
                    <a:bodyPr/>
                    <a:lstStyle/>
                    <a:p>
                      <a:r>
                        <a:rPr lang="en-US" dirty="0"/>
                        <a:t>d</a:t>
                      </a:r>
                    </a:p>
                  </a:txBody>
                  <a:tcPr/>
                </a:tc>
                <a:tc>
                  <a:txBody>
                    <a:bodyPr/>
                    <a:lstStyle/>
                    <a:p>
                      <a:r>
                        <a:rPr lang="en-US" dirty="0"/>
                        <a:t>4000</a:t>
                      </a:r>
                    </a:p>
                  </a:txBody>
                  <a:tcPr/>
                </a:tc>
                <a:extLst>
                  <a:ext uri="{0D108BD9-81ED-4DB2-BD59-A6C34878D82A}">
                    <a16:rowId xmlns:a16="http://schemas.microsoft.com/office/drawing/2014/main" val="10004"/>
                  </a:ext>
                </a:extLst>
              </a:tr>
              <a:tr h="296814">
                <a:tc>
                  <a:txBody>
                    <a:bodyPr/>
                    <a:lstStyle/>
                    <a:p>
                      <a:r>
                        <a:rPr lang="en-US" b="1" dirty="0"/>
                        <a:t>45</a:t>
                      </a:r>
                    </a:p>
                  </a:txBody>
                  <a:tcPr/>
                </a:tc>
                <a:tc>
                  <a:txBody>
                    <a:bodyPr/>
                    <a:lstStyle/>
                    <a:p>
                      <a:r>
                        <a:rPr lang="en-US" b="1" dirty="0" err="1"/>
                        <a:t>manju</a:t>
                      </a:r>
                      <a:endParaRPr lang="en-US" b="1" dirty="0"/>
                    </a:p>
                  </a:txBody>
                  <a:tcPr/>
                </a:tc>
                <a:tc>
                  <a:txBody>
                    <a:bodyPr/>
                    <a:lstStyle/>
                    <a:p>
                      <a:r>
                        <a:rPr lang="en-US" b="1" dirty="0"/>
                        <a:t>5856990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5219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Releasing Save points</a:t>
            </a:r>
          </a:p>
        </p:txBody>
      </p:sp>
      <p:sp>
        <p:nvSpPr>
          <p:cNvPr id="3" name="Content Placeholder 2"/>
          <p:cNvSpPr>
            <a:spLocks noGrp="1"/>
          </p:cNvSpPr>
          <p:nvPr>
            <p:ph idx="1"/>
          </p:nvPr>
        </p:nvSpPr>
        <p:spPr/>
        <p:txBody>
          <a:bodyPr/>
          <a:lstStyle/>
          <a:p>
            <a:r>
              <a:rPr lang="en-US" sz="2800" dirty="0"/>
              <a:t>After creating a </a:t>
            </a:r>
            <a:r>
              <a:rPr lang="en-US" sz="2800" dirty="0" err="1"/>
              <a:t>savepoint</a:t>
            </a:r>
            <a:r>
              <a:rPr lang="en-US" sz="2800" dirty="0"/>
              <a:t>, if we decide on the fact that we are not going to roll back to that specific point in our transaction, we can release the </a:t>
            </a:r>
            <a:r>
              <a:rPr lang="en-US" sz="2800" dirty="0" err="1"/>
              <a:t>savepoint</a:t>
            </a:r>
            <a:r>
              <a:rPr lang="en-US" sz="2800" dirty="0"/>
              <a:t>. </a:t>
            </a:r>
          </a:p>
          <a:p>
            <a:r>
              <a:rPr lang="en-US" sz="2800" dirty="0"/>
              <a:t>This allows the system to free up resources associated with maintaining the </a:t>
            </a:r>
            <a:r>
              <a:rPr lang="en-US" sz="2800" dirty="0" err="1"/>
              <a:t>savepoint</a:t>
            </a:r>
            <a:r>
              <a:rPr lang="en-US" sz="2800" dirty="0"/>
              <a:t>.</a:t>
            </a:r>
          </a:p>
          <a:p>
            <a:r>
              <a:rPr lang="en-US" sz="2800" dirty="0"/>
              <a:t>Syntax :</a:t>
            </a:r>
          </a:p>
          <a:p>
            <a:r>
              <a:rPr lang="en-US" sz="2800" dirty="0"/>
              <a:t>Release </a:t>
            </a:r>
            <a:r>
              <a:rPr lang="en-US" sz="2800" dirty="0" err="1"/>
              <a:t>savepoint</a:t>
            </a:r>
            <a:r>
              <a:rPr lang="en-US" sz="2800" dirty="0"/>
              <a:t> </a:t>
            </a:r>
            <a:r>
              <a:rPr lang="en-US" sz="2800" dirty="0" err="1"/>
              <a:t>savepoint_name</a:t>
            </a:r>
            <a:r>
              <a:rPr lang="en-US" sz="2800" dirty="0"/>
              <a:t>;</a:t>
            </a:r>
          </a:p>
        </p:txBody>
      </p:sp>
    </p:spTree>
    <p:extLst>
      <p:ext uri="{BB962C8B-B14F-4D97-AF65-F5344CB8AC3E}">
        <p14:creationId xmlns:p14="http://schemas.microsoft.com/office/powerpoint/2010/main" val="271229495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to know! Meta commands in PSQL</a:t>
            </a:r>
          </a:p>
        </p:txBody>
      </p:sp>
      <p:sp>
        <p:nvSpPr>
          <p:cNvPr id="3" name="Content Placeholder 2"/>
          <p:cNvSpPr>
            <a:spLocks noGrp="1"/>
          </p:cNvSpPr>
          <p:nvPr>
            <p:ph idx="1"/>
          </p:nvPr>
        </p:nvSpPr>
        <p:spPr/>
        <p:txBody>
          <a:bodyPr/>
          <a:lstStyle/>
          <a:p>
            <a:r>
              <a:rPr lang="en-US" dirty="0"/>
              <a:t>\c : Connect to the database</a:t>
            </a:r>
          </a:p>
          <a:p>
            <a:r>
              <a:rPr lang="en-US" dirty="0"/>
              <a:t>\q : Quits PSQL</a:t>
            </a:r>
          </a:p>
          <a:p>
            <a:r>
              <a:rPr lang="en-US" dirty="0"/>
              <a:t>\</a:t>
            </a:r>
            <a:r>
              <a:rPr lang="en-US" dirty="0" err="1"/>
              <a:t>dt</a:t>
            </a:r>
            <a:r>
              <a:rPr lang="en-US" dirty="0"/>
              <a:t> : lists all the tables in a database</a:t>
            </a:r>
          </a:p>
          <a:p>
            <a:r>
              <a:rPr lang="en-US" dirty="0"/>
              <a:t>\l or \list : lists all the databases</a:t>
            </a:r>
          </a:p>
          <a:p>
            <a:r>
              <a:rPr lang="en-US" dirty="0"/>
              <a:t>\h : provide helps about </a:t>
            </a:r>
            <a:r>
              <a:rPr lang="en-US" dirty="0" err="1"/>
              <a:t>psql</a:t>
            </a:r>
            <a:r>
              <a:rPr lang="en-US" dirty="0"/>
              <a:t> commands</a:t>
            </a:r>
          </a:p>
          <a:p>
            <a:r>
              <a:rPr lang="en-US" dirty="0"/>
              <a:t>\</a:t>
            </a:r>
            <a:r>
              <a:rPr lang="en-US" dirty="0" err="1"/>
              <a:t>conninfo</a:t>
            </a:r>
            <a:r>
              <a:rPr lang="en-US" dirty="0"/>
              <a:t>: to know which database we have connected at the moment as which user.</a:t>
            </a:r>
          </a:p>
        </p:txBody>
      </p:sp>
    </p:spTree>
    <p:extLst>
      <p:ext uri="{BB962C8B-B14F-4D97-AF65-F5344CB8AC3E}">
        <p14:creationId xmlns:p14="http://schemas.microsoft.com/office/powerpoint/2010/main" val="18487435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DCL</a:t>
            </a:r>
          </a:p>
        </p:txBody>
      </p:sp>
      <p:sp>
        <p:nvSpPr>
          <p:cNvPr id="6" name="Content Placeholder 5"/>
          <p:cNvSpPr>
            <a:spLocks noGrp="1"/>
          </p:cNvSpPr>
          <p:nvPr>
            <p:ph idx="1"/>
          </p:nvPr>
        </p:nvSpPr>
        <p:spPr/>
        <p:txBody>
          <a:bodyPr/>
          <a:lstStyle/>
          <a:p>
            <a:r>
              <a:rPr lang="en-US" sz="2800" dirty="0">
                <a:solidFill>
                  <a:srgbClr val="0D0D0D"/>
                </a:solidFill>
                <a:latin typeface="+mj-lt"/>
              </a:rPr>
              <a:t>DCL includes commands such as </a:t>
            </a:r>
            <a:r>
              <a:rPr lang="en-US" sz="2800" b="1" dirty="0">
                <a:solidFill>
                  <a:srgbClr val="0D0D0D"/>
                </a:solidFill>
                <a:latin typeface="+mj-lt"/>
              </a:rPr>
              <a:t>GRANT</a:t>
            </a:r>
            <a:r>
              <a:rPr lang="en-US" sz="2800" dirty="0">
                <a:solidFill>
                  <a:srgbClr val="0D0D0D"/>
                </a:solidFill>
                <a:latin typeface="+mj-lt"/>
              </a:rPr>
              <a:t> and </a:t>
            </a:r>
            <a:r>
              <a:rPr lang="en-US" sz="2800" b="1" dirty="0">
                <a:solidFill>
                  <a:srgbClr val="0D0D0D"/>
                </a:solidFill>
                <a:latin typeface="+mj-lt"/>
              </a:rPr>
              <a:t>REVOKE</a:t>
            </a:r>
            <a:r>
              <a:rPr lang="en-US" sz="2800" dirty="0">
                <a:solidFill>
                  <a:srgbClr val="0D0D0D"/>
                </a:solidFill>
                <a:latin typeface="+mj-lt"/>
              </a:rPr>
              <a:t>, which are used to control access to data in the database. </a:t>
            </a:r>
          </a:p>
          <a:p>
            <a:r>
              <a:rPr lang="en-US" sz="2800" dirty="0">
                <a:solidFill>
                  <a:srgbClr val="0D0D0D"/>
                </a:solidFill>
                <a:latin typeface="+mj-lt"/>
              </a:rPr>
              <a:t>These commands allow you to manage the rights users have, such as the right to access, modify, or administer databases.</a:t>
            </a:r>
            <a:endParaRPr lang="en-US" sz="2400" dirty="0">
              <a:latin typeface="+mj-lt"/>
            </a:endParaRPr>
          </a:p>
          <a:p>
            <a:pPr lvl="1"/>
            <a:r>
              <a:rPr lang="en-US" sz="2400" b="1" dirty="0">
                <a:solidFill>
                  <a:srgbClr val="0D0D0D"/>
                </a:solidFill>
                <a:latin typeface="+mj-lt"/>
              </a:rPr>
              <a:t>GRANT</a:t>
            </a:r>
            <a:r>
              <a:rPr lang="en-US" sz="2400" dirty="0">
                <a:solidFill>
                  <a:srgbClr val="0D0D0D"/>
                </a:solidFill>
                <a:latin typeface="+mj-lt"/>
              </a:rPr>
              <a:t>: Gives user(s) access privileges to the database.</a:t>
            </a:r>
          </a:p>
          <a:p>
            <a:pPr lvl="1"/>
            <a:r>
              <a:rPr lang="en-US" sz="2400" b="1" dirty="0">
                <a:solidFill>
                  <a:srgbClr val="0D0D0D"/>
                </a:solidFill>
                <a:latin typeface="+mj-lt"/>
              </a:rPr>
              <a:t>REVOKE</a:t>
            </a:r>
            <a:r>
              <a:rPr lang="en-US" sz="2400" dirty="0">
                <a:solidFill>
                  <a:srgbClr val="0D0D0D"/>
                </a:solidFill>
                <a:latin typeface="+mj-lt"/>
              </a:rPr>
              <a:t>: Removes access privileges from user(s).</a:t>
            </a:r>
          </a:p>
          <a:p>
            <a:r>
              <a:rPr lang="en-US" sz="2800" dirty="0">
                <a:latin typeface="+mj-lt"/>
              </a:rPr>
              <a:t>Syntax:</a:t>
            </a:r>
          </a:p>
          <a:p>
            <a:r>
              <a:rPr lang="en-US" sz="2800" dirty="0">
                <a:latin typeface="+mj-lt"/>
              </a:rPr>
              <a:t>Grant [permissions/</a:t>
            </a:r>
            <a:r>
              <a:rPr lang="en-US" sz="2800" dirty="0" err="1">
                <a:latin typeface="+mj-lt"/>
              </a:rPr>
              <a:t>previliges</a:t>
            </a:r>
            <a:r>
              <a:rPr lang="en-US" sz="2800" dirty="0">
                <a:latin typeface="+mj-lt"/>
              </a:rPr>
              <a:t>]  on [</a:t>
            </a:r>
            <a:r>
              <a:rPr lang="en-US" sz="2800" dirty="0" err="1">
                <a:latin typeface="+mj-lt"/>
              </a:rPr>
              <a:t>table_name</a:t>
            </a:r>
            <a:r>
              <a:rPr lang="en-US" sz="2800" dirty="0">
                <a:latin typeface="+mj-lt"/>
              </a:rPr>
              <a:t>/</a:t>
            </a:r>
            <a:r>
              <a:rPr lang="en-US" sz="2800" dirty="0" err="1">
                <a:latin typeface="+mj-lt"/>
              </a:rPr>
              <a:t>db_name</a:t>
            </a:r>
            <a:r>
              <a:rPr lang="en-US" sz="2800" dirty="0">
                <a:latin typeface="+mj-lt"/>
              </a:rPr>
              <a:t>] to [</a:t>
            </a:r>
            <a:r>
              <a:rPr lang="en-US" sz="2800" dirty="0" err="1">
                <a:latin typeface="+mj-lt"/>
              </a:rPr>
              <a:t>user_name</a:t>
            </a:r>
            <a:r>
              <a:rPr lang="en-US" sz="2800" dirty="0">
                <a:latin typeface="+mj-lt"/>
              </a:rPr>
              <a:t>];</a:t>
            </a:r>
          </a:p>
        </p:txBody>
      </p:sp>
    </p:spTree>
    <p:extLst>
      <p:ext uri="{BB962C8B-B14F-4D97-AF65-F5344CB8AC3E}">
        <p14:creationId xmlns:p14="http://schemas.microsoft.com/office/powerpoint/2010/main" val="244105643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Exploring DCL with tables!</a:t>
            </a:r>
          </a:p>
        </p:txBody>
      </p:sp>
      <p:sp>
        <p:nvSpPr>
          <p:cNvPr id="5" name="Text Placeholder 4"/>
          <p:cNvSpPr>
            <a:spLocks noGrp="1"/>
          </p:cNvSpPr>
          <p:nvPr>
            <p:ph type="body" idx="1"/>
          </p:nvPr>
        </p:nvSpPr>
        <p:spPr/>
        <p:txBody>
          <a:bodyPr/>
          <a:lstStyle/>
          <a:p>
            <a:r>
              <a:rPr lang="en-US" dirty="0"/>
              <a:t>Working with tables and databases differ in privileges!</a:t>
            </a:r>
          </a:p>
        </p:txBody>
      </p:sp>
    </p:spTree>
    <p:extLst>
      <p:ext uri="{BB962C8B-B14F-4D97-AF65-F5344CB8AC3E}">
        <p14:creationId xmlns:p14="http://schemas.microsoft.com/office/powerpoint/2010/main" val="412404209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DCL : Permissions for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7063160"/>
              </p:ext>
            </p:extLst>
          </p:nvPr>
        </p:nvGraphicFramePr>
        <p:xfrm>
          <a:off x="1183341" y="2017058"/>
          <a:ext cx="10717306" cy="4048355"/>
        </p:xfrm>
        <a:graphic>
          <a:graphicData uri="http://schemas.openxmlformats.org/drawingml/2006/table">
            <a:tbl>
              <a:tblPr>
                <a:tableStyleId>{5940675A-B579-460E-94D1-54222C63F5DA}</a:tableStyleId>
              </a:tblPr>
              <a:tblGrid>
                <a:gridCol w="2088180">
                  <a:extLst>
                    <a:ext uri="{9D8B030D-6E8A-4147-A177-3AD203B41FA5}">
                      <a16:colId xmlns:a16="http://schemas.microsoft.com/office/drawing/2014/main" val="20000"/>
                    </a:ext>
                  </a:extLst>
                </a:gridCol>
                <a:gridCol w="8629126">
                  <a:extLst>
                    <a:ext uri="{9D8B030D-6E8A-4147-A177-3AD203B41FA5}">
                      <a16:colId xmlns:a16="http://schemas.microsoft.com/office/drawing/2014/main" val="20001"/>
                    </a:ext>
                  </a:extLst>
                </a:gridCol>
              </a:tblGrid>
              <a:tr h="347443">
                <a:tc>
                  <a:txBody>
                    <a:bodyPr/>
                    <a:lstStyle/>
                    <a:p>
                      <a:pPr algn="l"/>
                      <a:r>
                        <a:rPr lang="en-US" sz="2000" b="1" dirty="0">
                          <a:effectLst/>
                        </a:rPr>
                        <a:t>Privilege</a:t>
                      </a:r>
                      <a:endParaRPr lang="en-US" sz="2000" b="1" dirty="0">
                        <a:solidFill>
                          <a:srgbClr val="FFFFFF"/>
                        </a:solidFill>
                        <a:effectLst/>
                      </a:endParaRPr>
                    </a:p>
                  </a:txBody>
                  <a:tcPr marL="95250" marR="95250" marT="38100" marB="38100" anchor="ctr"/>
                </a:tc>
                <a:tc>
                  <a:txBody>
                    <a:bodyPr/>
                    <a:lstStyle/>
                    <a:p>
                      <a:pPr algn="l"/>
                      <a:r>
                        <a:rPr lang="en-US" sz="2000" b="1" dirty="0">
                          <a:effectLst/>
                        </a:rPr>
                        <a:t>Description</a:t>
                      </a:r>
                      <a:endParaRPr lang="en-US" sz="2000" b="1" dirty="0">
                        <a:solidFill>
                          <a:srgbClr val="FFFFFF"/>
                        </a:solidFill>
                        <a:effectLst/>
                      </a:endParaRPr>
                    </a:p>
                  </a:txBody>
                  <a:tcPr marL="95250" marR="95250" marT="38100" marB="38100" anchor="ctr"/>
                </a:tc>
                <a:extLst>
                  <a:ext uri="{0D108BD9-81ED-4DB2-BD59-A6C34878D82A}">
                    <a16:rowId xmlns:a16="http://schemas.microsoft.com/office/drawing/2014/main" val="10000"/>
                  </a:ext>
                </a:extLst>
              </a:tr>
              <a:tr h="347443">
                <a:tc>
                  <a:txBody>
                    <a:bodyPr/>
                    <a:lstStyle/>
                    <a:p>
                      <a:r>
                        <a:rPr lang="en-US" sz="2000">
                          <a:effectLst/>
                        </a:rPr>
                        <a:t>SELECT</a:t>
                      </a:r>
                    </a:p>
                  </a:txBody>
                  <a:tcPr marL="95250" marR="95250" marT="38100" marB="38100" anchor="ctr"/>
                </a:tc>
                <a:tc>
                  <a:txBody>
                    <a:bodyPr/>
                    <a:lstStyle/>
                    <a:p>
                      <a:r>
                        <a:rPr lang="en-US" sz="2000">
                          <a:effectLst/>
                        </a:rPr>
                        <a:t>Ability to perform SELECT statements on the table.</a:t>
                      </a:r>
                    </a:p>
                  </a:txBody>
                  <a:tcPr marL="95250" marR="95250" marT="38100" marB="38100" anchor="ctr"/>
                </a:tc>
                <a:extLst>
                  <a:ext uri="{0D108BD9-81ED-4DB2-BD59-A6C34878D82A}">
                    <a16:rowId xmlns:a16="http://schemas.microsoft.com/office/drawing/2014/main" val="10001"/>
                  </a:ext>
                </a:extLst>
              </a:tr>
              <a:tr h="347443">
                <a:tc>
                  <a:txBody>
                    <a:bodyPr/>
                    <a:lstStyle/>
                    <a:p>
                      <a:r>
                        <a:rPr lang="en-US" sz="2000">
                          <a:effectLst/>
                        </a:rPr>
                        <a:t>INSERT</a:t>
                      </a:r>
                    </a:p>
                  </a:txBody>
                  <a:tcPr marL="95250" marR="95250" marT="38100" marB="38100" anchor="ctr"/>
                </a:tc>
                <a:tc>
                  <a:txBody>
                    <a:bodyPr/>
                    <a:lstStyle/>
                    <a:p>
                      <a:r>
                        <a:rPr lang="en-US" sz="2000">
                          <a:effectLst/>
                        </a:rPr>
                        <a:t>Ability to perform INSERT statements on the table.</a:t>
                      </a:r>
                    </a:p>
                  </a:txBody>
                  <a:tcPr marL="95250" marR="95250" marT="38100" marB="38100" anchor="ctr"/>
                </a:tc>
                <a:extLst>
                  <a:ext uri="{0D108BD9-81ED-4DB2-BD59-A6C34878D82A}">
                    <a16:rowId xmlns:a16="http://schemas.microsoft.com/office/drawing/2014/main" val="10002"/>
                  </a:ext>
                </a:extLst>
              </a:tr>
              <a:tr h="347443">
                <a:tc>
                  <a:txBody>
                    <a:bodyPr/>
                    <a:lstStyle/>
                    <a:p>
                      <a:r>
                        <a:rPr lang="en-US" sz="2000">
                          <a:effectLst/>
                        </a:rPr>
                        <a:t>UPDATE</a:t>
                      </a:r>
                    </a:p>
                  </a:txBody>
                  <a:tcPr marL="95250" marR="95250" marT="38100" marB="38100" anchor="ctr"/>
                </a:tc>
                <a:tc>
                  <a:txBody>
                    <a:bodyPr/>
                    <a:lstStyle/>
                    <a:p>
                      <a:r>
                        <a:rPr lang="en-US" sz="2000">
                          <a:effectLst/>
                        </a:rPr>
                        <a:t>Ability to perform UPDATE statements on the table.</a:t>
                      </a:r>
                    </a:p>
                  </a:txBody>
                  <a:tcPr marL="95250" marR="95250" marT="38100" marB="38100" anchor="ctr"/>
                </a:tc>
                <a:extLst>
                  <a:ext uri="{0D108BD9-81ED-4DB2-BD59-A6C34878D82A}">
                    <a16:rowId xmlns:a16="http://schemas.microsoft.com/office/drawing/2014/main" val="10003"/>
                  </a:ext>
                </a:extLst>
              </a:tr>
              <a:tr h="347443">
                <a:tc>
                  <a:txBody>
                    <a:bodyPr/>
                    <a:lstStyle/>
                    <a:p>
                      <a:r>
                        <a:rPr lang="en-US" sz="2000">
                          <a:effectLst/>
                        </a:rPr>
                        <a:t>DELETE</a:t>
                      </a:r>
                    </a:p>
                  </a:txBody>
                  <a:tcPr marL="95250" marR="95250" marT="38100" marB="38100" anchor="ctr"/>
                </a:tc>
                <a:tc>
                  <a:txBody>
                    <a:bodyPr/>
                    <a:lstStyle/>
                    <a:p>
                      <a:r>
                        <a:rPr lang="en-US" sz="2000">
                          <a:effectLst/>
                        </a:rPr>
                        <a:t>Ability to perform DELETE statements on the table.</a:t>
                      </a:r>
                    </a:p>
                  </a:txBody>
                  <a:tcPr marL="95250" marR="95250" marT="38100" marB="38100" anchor="ctr"/>
                </a:tc>
                <a:extLst>
                  <a:ext uri="{0D108BD9-81ED-4DB2-BD59-A6C34878D82A}">
                    <a16:rowId xmlns:a16="http://schemas.microsoft.com/office/drawing/2014/main" val="10004"/>
                  </a:ext>
                </a:extLst>
              </a:tr>
              <a:tr h="347443">
                <a:tc>
                  <a:txBody>
                    <a:bodyPr/>
                    <a:lstStyle/>
                    <a:p>
                      <a:r>
                        <a:rPr lang="en-US" sz="2000">
                          <a:effectLst/>
                        </a:rPr>
                        <a:t>TRUNCATE</a:t>
                      </a:r>
                    </a:p>
                  </a:txBody>
                  <a:tcPr marL="95250" marR="95250" marT="38100" marB="38100" anchor="ctr"/>
                </a:tc>
                <a:tc>
                  <a:txBody>
                    <a:bodyPr/>
                    <a:lstStyle/>
                    <a:p>
                      <a:r>
                        <a:rPr lang="en-US" sz="2000" dirty="0">
                          <a:effectLst/>
                        </a:rPr>
                        <a:t>Ability to perform TRUNCATE statements on the table.</a:t>
                      </a:r>
                    </a:p>
                  </a:txBody>
                  <a:tcPr marL="95250" marR="95250" marT="38100" marB="38100" anchor="ctr"/>
                </a:tc>
                <a:extLst>
                  <a:ext uri="{0D108BD9-81ED-4DB2-BD59-A6C34878D82A}">
                    <a16:rowId xmlns:a16="http://schemas.microsoft.com/office/drawing/2014/main" val="10005"/>
                  </a:ext>
                </a:extLst>
              </a:tr>
              <a:tr h="619355">
                <a:tc>
                  <a:txBody>
                    <a:bodyPr/>
                    <a:lstStyle/>
                    <a:p>
                      <a:r>
                        <a:rPr lang="en-US" sz="2000">
                          <a:effectLst/>
                        </a:rPr>
                        <a:t>REFERENCES</a:t>
                      </a:r>
                    </a:p>
                  </a:txBody>
                  <a:tcPr marL="95250" marR="95250" marT="38100" marB="38100" anchor="ctr"/>
                </a:tc>
                <a:tc>
                  <a:txBody>
                    <a:bodyPr/>
                    <a:lstStyle/>
                    <a:p>
                      <a:r>
                        <a:rPr lang="en-US" sz="2000" dirty="0">
                          <a:effectLst/>
                        </a:rPr>
                        <a:t>Ability to create foreign keys (requires privileges on both parent and child tables)</a:t>
                      </a:r>
                    </a:p>
                  </a:txBody>
                  <a:tcPr marL="95250" marR="95250" marT="38100" marB="38100" anchor="ctr"/>
                </a:tc>
                <a:extLst>
                  <a:ext uri="{0D108BD9-81ED-4DB2-BD59-A6C34878D82A}">
                    <a16:rowId xmlns:a16="http://schemas.microsoft.com/office/drawing/2014/main" val="10006"/>
                  </a:ext>
                </a:extLst>
              </a:tr>
              <a:tr h="347443">
                <a:tc>
                  <a:txBody>
                    <a:bodyPr/>
                    <a:lstStyle/>
                    <a:p>
                      <a:r>
                        <a:rPr lang="en-US" sz="2000">
                          <a:effectLst/>
                        </a:rPr>
                        <a:t>TRIGGER</a:t>
                      </a:r>
                    </a:p>
                  </a:txBody>
                  <a:tcPr marL="95250" marR="95250" marT="38100" marB="38100" anchor="ctr"/>
                </a:tc>
                <a:tc>
                  <a:txBody>
                    <a:bodyPr/>
                    <a:lstStyle/>
                    <a:p>
                      <a:r>
                        <a:rPr lang="en-US" sz="2000">
                          <a:effectLst/>
                        </a:rPr>
                        <a:t>Ability to create triggers on the table.</a:t>
                      </a:r>
                    </a:p>
                  </a:txBody>
                  <a:tcPr marL="95250" marR="95250" marT="38100" marB="38100" anchor="ctr"/>
                </a:tc>
                <a:extLst>
                  <a:ext uri="{0D108BD9-81ED-4DB2-BD59-A6C34878D82A}">
                    <a16:rowId xmlns:a16="http://schemas.microsoft.com/office/drawing/2014/main" val="10007"/>
                  </a:ext>
                </a:extLst>
              </a:tr>
              <a:tr h="347443">
                <a:tc>
                  <a:txBody>
                    <a:bodyPr/>
                    <a:lstStyle/>
                    <a:p>
                      <a:r>
                        <a:rPr lang="en-US" sz="2000">
                          <a:effectLst/>
                        </a:rPr>
                        <a:t>CREATE</a:t>
                      </a:r>
                    </a:p>
                  </a:txBody>
                  <a:tcPr marL="95250" marR="95250" marT="38100" marB="38100" anchor="ctr"/>
                </a:tc>
                <a:tc>
                  <a:txBody>
                    <a:bodyPr/>
                    <a:lstStyle/>
                    <a:p>
                      <a:r>
                        <a:rPr lang="en-US" sz="2000">
                          <a:effectLst/>
                        </a:rPr>
                        <a:t>Ability to perform CREATE TABLE statements.</a:t>
                      </a:r>
                    </a:p>
                  </a:txBody>
                  <a:tcPr marL="95250" marR="95250" marT="38100" marB="38100" anchor="ctr"/>
                </a:tc>
                <a:extLst>
                  <a:ext uri="{0D108BD9-81ED-4DB2-BD59-A6C34878D82A}">
                    <a16:rowId xmlns:a16="http://schemas.microsoft.com/office/drawing/2014/main" val="10008"/>
                  </a:ext>
                </a:extLst>
              </a:tr>
              <a:tr h="347443">
                <a:tc>
                  <a:txBody>
                    <a:bodyPr/>
                    <a:lstStyle/>
                    <a:p>
                      <a:r>
                        <a:rPr lang="en-US" sz="2000">
                          <a:effectLst/>
                        </a:rPr>
                        <a:t>ALL</a:t>
                      </a:r>
                    </a:p>
                  </a:txBody>
                  <a:tcPr marL="95250" marR="95250" marT="38100" marB="38100" anchor="ctr"/>
                </a:tc>
                <a:tc>
                  <a:txBody>
                    <a:bodyPr/>
                    <a:lstStyle/>
                    <a:p>
                      <a:r>
                        <a:rPr lang="en-US" sz="2000" dirty="0">
                          <a:effectLst/>
                        </a:rPr>
                        <a:t>Grants all permissions.</a:t>
                      </a:r>
                    </a:p>
                  </a:txBody>
                  <a:tcPr marL="95250" marR="95250" marT="38100" marB="3810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272487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DCL : Creating a new user and granting permission! </a:t>
            </a:r>
          </a:p>
        </p:txBody>
      </p:sp>
      <p:sp>
        <p:nvSpPr>
          <p:cNvPr id="3" name="Content Placeholder 2"/>
          <p:cNvSpPr>
            <a:spLocks noGrp="1"/>
          </p:cNvSpPr>
          <p:nvPr>
            <p:ph idx="1"/>
          </p:nvPr>
        </p:nvSpPr>
        <p:spPr>
          <a:xfrm>
            <a:off x="464457" y="2068129"/>
            <a:ext cx="10972800" cy="4176713"/>
          </a:xfrm>
        </p:spPr>
        <p:txBody>
          <a:bodyPr/>
          <a:lstStyle/>
          <a:p>
            <a:r>
              <a:rPr lang="en-US" sz="2800" dirty="0"/>
              <a:t>Login into PSQL using the default user login ‘</a:t>
            </a:r>
            <a:r>
              <a:rPr lang="en-US" sz="2800" dirty="0" err="1"/>
              <a:t>postgres</a:t>
            </a:r>
            <a:r>
              <a:rPr lang="en-US" sz="2800" dirty="0"/>
              <a:t>’ and create a table ‘</a:t>
            </a:r>
            <a:r>
              <a:rPr lang="en-US" sz="2800" dirty="0" err="1"/>
              <a:t>dcldemo</a:t>
            </a:r>
            <a:r>
              <a:rPr lang="en-US" sz="2800" dirty="0"/>
              <a:t>’ in default database ‘</a:t>
            </a:r>
            <a:r>
              <a:rPr lang="en-US" sz="2800" dirty="0" err="1"/>
              <a:t>postgres</a:t>
            </a:r>
            <a:r>
              <a:rPr lang="en-US" sz="2800" dirty="0"/>
              <a:t>’. Insert data if required !</a:t>
            </a:r>
          </a:p>
          <a:p>
            <a:r>
              <a:rPr lang="en-US" sz="2800" dirty="0"/>
              <a:t>Create a new user using the following syntax,(staying at </a:t>
            </a:r>
            <a:r>
              <a:rPr lang="en-US" sz="2800" dirty="0" err="1"/>
              <a:t>postgres</a:t>
            </a:r>
            <a:r>
              <a:rPr lang="en-US" sz="2800" dirty="0"/>
              <a:t> user login)</a:t>
            </a:r>
          </a:p>
          <a:p>
            <a:pPr lvl="1"/>
            <a:r>
              <a:rPr lang="en-US" sz="2400" dirty="0"/>
              <a:t>Create user </a:t>
            </a:r>
            <a:r>
              <a:rPr lang="en-US" sz="2400" dirty="0" err="1"/>
              <a:t>user_name</a:t>
            </a:r>
            <a:r>
              <a:rPr lang="en-US" sz="2400" dirty="0"/>
              <a:t> password ‘password’;</a:t>
            </a:r>
          </a:p>
          <a:p>
            <a:pPr lvl="1"/>
            <a:r>
              <a:rPr lang="en-US" sz="2400" dirty="0"/>
              <a:t>E.g.: create user </a:t>
            </a:r>
            <a:r>
              <a:rPr lang="en-US" sz="2400" dirty="0" err="1"/>
              <a:t>manit</a:t>
            </a:r>
            <a:r>
              <a:rPr lang="en-US" sz="2400" dirty="0"/>
              <a:t> password ‘123’;</a:t>
            </a:r>
          </a:p>
          <a:p>
            <a:pPr lvl="1"/>
            <a:r>
              <a:rPr lang="en-US" sz="2400" dirty="0"/>
              <a:t>A user with a name ‘</a:t>
            </a:r>
            <a:r>
              <a:rPr lang="en-US" sz="2400" dirty="0" err="1"/>
              <a:t>manit</a:t>
            </a:r>
            <a:r>
              <a:rPr lang="en-US" sz="2400" dirty="0"/>
              <a:t>’ and password ‘123’ will be created.</a:t>
            </a:r>
          </a:p>
          <a:p>
            <a:r>
              <a:rPr lang="en-US" sz="2800" dirty="0"/>
              <a:t>Grant permission to the user ‘</a:t>
            </a:r>
            <a:r>
              <a:rPr lang="en-US" sz="2800" dirty="0" err="1"/>
              <a:t>manit</a:t>
            </a:r>
            <a:r>
              <a:rPr lang="en-US" sz="2800" dirty="0"/>
              <a:t>’ for select command on the table ‘</a:t>
            </a:r>
            <a:r>
              <a:rPr lang="en-US" sz="2800" dirty="0" err="1"/>
              <a:t>dcldemo</a:t>
            </a:r>
            <a:r>
              <a:rPr lang="en-US" sz="2800" dirty="0"/>
              <a:t>’</a:t>
            </a:r>
          </a:p>
          <a:p>
            <a:pPr lvl="1"/>
            <a:r>
              <a:rPr lang="en-US" sz="2400" dirty="0"/>
              <a:t>E.g.: grant select on </a:t>
            </a:r>
            <a:r>
              <a:rPr lang="en-US" sz="2400" dirty="0" err="1"/>
              <a:t>dcldemo</a:t>
            </a:r>
            <a:r>
              <a:rPr lang="en-US" sz="2400" dirty="0"/>
              <a:t> to </a:t>
            </a:r>
            <a:r>
              <a:rPr lang="en-US" sz="2400" dirty="0" err="1"/>
              <a:t>manit</a:t>
            </a:r>
            <a:r>
              <a:rPr lang="en-US" sz="2400" dirty="0"/>
              <a:t>;</a:t>
            </a:r>
          </a:p>
        </p:txBody>
      </p:sp>
    </p:spTree>
    <p:extLst>
      <p:ext uri="{BB962C8B-B14F-4D97-AF65-F5344CB8AC3E}">
        <p14:creationId xmlns:p14="http://schemas.microsoft.com/office/powerpoint/2010/main" val="39381893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Login back to PSQL as the other user created(</a:t>
            </a:r>
            <a:r>
              <a:rPr lang="en-US" sz="4000" dirty="0" err="1"/>
              <a:t>manit</a:t>
            </a:r>
            <a:r>
              <a:rPr lang="en-US" sz="4000" dirty="0"/>
              <a:t>)</a:t>
            </a:r>
          </a:p>
        </p:txBody>
      </p:sp>
      <p:sp>
        <p:nvSpPr>
          <p:cNvPr id="3" name="Content Placeholder 2"/>
          <p:cNvSpPr>
            <a:spLocks noGrp="1"/>
          </p:cNvSpPr>
          <p:nvPr>
            <p:ph idx="1"/>
          </p:nvPr>
        </p:nvSpPr>
        <p:spPr>
          <a:xfrm>
            <a:off x="289645" y="1933658"/>
            <a:ext cx="10972800" cy="4176713"/>
          </a:xfrm>
        </p:spPr>
        <p:txBody>
          <a:bodyPr/>
          <a:lstStyle/>
          <a:p>
            <a:pPr marL="0" indent="0">
              <a:buNone/>
            </a:pPr>
            <a:r>
              <a:rPr lang="en-US" sz="2000" dirty="0"/>
              <a:t>Server [</a:t>
            </a:r>
            <a:r>
              <a:rPr lang="en-US" sz="2000" dirty="0" err="1"/>
              <a:t>localhost</a:t>
            </a:r>
            <a:r>
              <a:rPr lang="en-US" sz="2000" dirty="0"/>
              <a:t>]:</a:t>
            </a:r>
          </a:p>
          <a:p>
            <a:pPr marL="0" indent="0">
              <a:buNone/>
            </a:pPr>
            <a:r>
              <a:rPr lang="en-US" sz="2000" dirty="0"/>
              <a:t>Database [</a:t>
            </a:r>
            <a:r>
              <a:rPr lang="en-US" sz="2000" dirty="0" err="1"/>
              <a:t>postgres</a:t>
            </a:r>
            <a:r>
              <a:rPr lang="en-US" sz="2000" dirty="0"/>
              <a:t>]:</a:t>
            </a:r>
          </a:p>
          <a:p>
            <a:pPr marL="0" indent="0">
              <a:buNone/>
            </a:pPr>
            <a:r>
              <a:rPr lang="en-US" sz="2000" dirty="0"/>
              <a:t>Port [5432]:</a:t>
            </a:r>
          </a:p>
          <a:p>
            <a:pPr marL="0" indent="0">
              <a:buNone/>
            </a:pPr>
            <a:r>
              <a:rPr lang="en-US" sz="2000" dirty="0"/>
              <a:t>Username [</a:t>
            </a:r>
            <a:r>
              <a:rPr lang="en-US" sz="2000" dirty="0" err="1"/>
              <a:t>postgres</a:t>
            </a:r>
            <a:r>
              <a:rPr lang="en-US" sz="2000" dirty="0"/>
              <a:t>]: </a:t>
            </a:r>
            <a:r>
              <a:rPr lang="en-US" sz="2000" dirty="0" err="1"/>
              <a:t>manit</a:t>
            </a:r>
            <a:endParaRPr lang="en-US" sz="2000" dirty="0"/>
          </a:p>
          <a:p>
            <a:pPr marL="0" indent="0">
              <a:buNone/>
            </a:pPr>
            <a:r>
              <a:rPr lang="en-US" sz="2000" dirty="0"/>
              <a:t>Password for user </a:t>
            </a:r>
            <a:r>
              <a:rPr lang="en-US" sz="2000" dirty="0" err="1"/>
              <a:t>manit</a:t>
            </a:r>
            <a:r>
              <a:rPr lang="en-US" sz="2000" dirty="0"/>
              <a:t>:</a:t>
            </a:r>
          </a:p>
          <a:p>
            <a:pPr marL="0" indent="0">
              <a:buNone/>
            </a:pPr>
            <a:r>
              <a:rPr lang="en-US" sz="2000" dirty="0" err="1"/>
              <a:t>psql</a:t>
            </a:r>
            <a:r>
              <a:rPr lang="en-US" sz="2000" dirty="0"/>
              <a:t> (16.1)</a:t>
            </a:r>
          </a:p>
          <a:p>
            <a:pPr marL="0" indent="0">
              <a:buNone/>
            </a:pPr>
            <a:r>
              <a:rPr lang="en-US" sz="2000" dirty="0" err="1"/>
              <a:t>postgres</a:t>
            </a:r>
            <a:r>
              <a:rPr lang="en-US" sz="2000" dirty="0"/>
              <a:t>=&gt; select * from </a:t>
            </a:r>
            <a:r>
              <a:rPr lang="en-US" sz="2000" dirty="0" err="1"/>
              <a:t>dcldemo</a:t>
            </a:r>
            <a:r>
              <a:rPr lang="en-US" sz="2000" dirty="0"/>
              <a:t>;</a:t>
            </a:r>
          </a:p>
          <a:p>
            <a:pPr marL="0" indent="0">
              <a:buNone/>
            </a:pPr>
            <a:r>
              <a:rPr lang="en-US" sz="2000" dirty="0"/>
              <a:t> id | name</a:t>
            </a:r>
          </a:p>
          <a:p>
            <a:pPr marL="0" indent="0">
              <a:buNone/>
            </a:pPr>
            <a:r>
              <a:rPr lang="en-US" sz="2000" dirty="0"/>
              <a:t>----+------</a:t>
            </a:r>
          </a:p>
          <a:p>
            <a:pPr marL="0" indent="0">
              <a:buNone/>
            </a:pPr>
            <a:r>
              <a:rPr lang="en-US" sz="2000" dirty="0"/>
              <a:t>(0 rows)</a:t>
            </a:r>
          </a:p>
          <a:p>
            <a:pPr marL="0" indent="0">
              <a:buNone/>
            </a:pPr>
            <a:r>
              <a:rPr lang="en-US" sz="2000" dirty="0" err="1"/>
              <a:t>postgres</a:t>
            </a:r>
            <a:r>
              <a:rPr lang="en-US" sz="2000" dirty="0"/>
              <a:t>=&gt; insert into </a:t>
            </a:r>
            <a:r>
              <a:rPr lang="en-US" sz="2000" dirty="0" err="1"/>
              <a:t>dcldemo</a:t>
            </a:r>
            <a:r>
              <a:rPr lang="en-US" sz="2000" dirty="0"/>
              <a:t> values(1,'g');</a:t>
            </a:r>
          </a:p>
          <a:p>
            <a:pPr marL="0" indent="0">
              <a:buNone/>
            </a:pPr>
            <a:r>
              <a:rPr lang="en-US" sz="2000" b="1" dirty="0"/>
              <a:t>ERROR:  permission denied for table </a:t>
            </a:r>
            <a:r>
              <a:rPr lang="en-US" sz="2000" b="1" dirty="0" err="1"/>
              <a:t>dcldemo</a:t>
            </a:r>
            <a:endParaRPr lang="en-US" sz="2000" b="1" dirty="0"/>
          </a:p>
          <a:p>
            <a:pPr marL="0" indent="0">
              <a:buNone/>
            </a:pPr>
            <a:r>
              <a:rPr lang="en-US" sz="2000" dirty="0" err="1"/>
              <a:t>postgres</a:t>
            </a:r>
            <a:r>
              <a:rPr lang="en-US" sz="2000" dirty="0"/>
              <a:t>=&gt;</a:t>
            </a:r>
          </a:p>
        </p:txBody>
      </p:sp>
      <p:sp>
        <p:nvSpPr>
          <p:cNvPr id="4" name="Explosion 1 3"/>
          <p:cNvSpPr/>
          <p:nvPr/>
        </p:nvSpPr>
        <p:spPr>
          <a:xfrm>
            <a:off x="6051177" y="1519517"/>
            <a:ext cx="5386080" cy="4760259"/>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a:p>
            <a:pPr algn="ctr"/>
            <a:r>
              <a:rPr lang="en-US" dirty="0"/>
              <a:t>Permission denied for the insert operation on the user ‘</a:t>
            </a:r>
            <a:r>
              <a:rPr lang="en-US" dirty="0" err="1"/>
              <a:t>manit</a:t>
            </a:r>
            <a:r>
              <a:rPr lang="en-US" dirty="0"/>
              <a:t>’ over the table ‘</a:t>
            </a:r>
            <a:r>
              <a:rPr lang="en-US" dirty="0" err="1"/>
              <a:t>dcldemo</a:t>
            </a:r>
            <a:r>
              <a:rPr lang="en-US" dirty="0"/>
              <a:t>’ in the </a:t>
            </a:r>
            <a:r>
              <a:rPr lang="en-US" dirty="0" err="1"/>
              <a:t>databse</a:t>
            </a:r>
            <a:r>
              <a:rPr lang="en-US" dirty="0"/>
              <a:t> ‘</a:t>
            </a:r>
            <a:r>
              <a:rPr lang="en-US" dirty="0" err="1"/>
              <a:t>postgre</a:t>
            </a:r>
            <a:r>
              <a:rPr lang="en-US" dirty="0"/>
              <a:t>’. Since user ‘</a:t>
            </a:r>
            <a:r>
              <a:rPr lang="en-US" dirty="0" err="1"/>
              <a:t>manit</a:t>
            </a:r>
            <a:r>
              <a:rPr lang="en-US" dirty="0"/>
              <a:t>’ is given with only select privilege!!</a:t>
            </a:r>
          </a:p>
        </p:txBody>
      </p:sp>
    </p:spTree>
    <p:extLst>
      <p:ext uri="{BB962C8B-B14F-4D97-AF65-F5344CB8AC3E}">
        <p14:creationId xmlns:p14="http://schemas.microsoft.com/office/powerpoint/2010/main" val="13650938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DCL : Revoke</a:t>
            </a:r>
          </a:p>
        </p:txBody>
      </p:sp>
      <p:sp>
        <p:nvSpPr>
          <p:cNvPr id="3" name="Content Placeholder 2"/>
          <p:cNvSpPr>
            <a:spLocks noGrp="1"/>
          </p:cNvSpPr>
          <p:nvPr>
            <p:ph idx="1"/>
          </p:nvPr>
        </p:nvSpPr>
        <p:spPr/>
        <p:txBody>
          <a:bodyPr/>
          <a:lstStyle/>
          <a:p>
            <a:r>
              <a:rPr lang="en-US" dirty="0"/>
              <a:t>Revoke statement is used to remove previously granted privileges from a user (role)</a:t>
            </a:r>
          </a:p>
          <a:p>
            <a:r>
              <a:rPr lang="en-US" dirty="0"/>
              <a:t>Grant [permissions/</a:t>
            </a:r>
            <a:r>
              <a:rPr lang="en-US" dirty="0" err="1"/>
              <a:t>previliges</a:t>
            </a:r>
            <a:r>
              <a:rPr lang="en-US" dirty="0"/>
              <a:t>]  on [</a:t>
            </a:r>
            <a:r>
              <a:rPr lang="en-US" dirty="0" err="1"/>
              <a:t>table_name</a:t>
            </a:r>
            <a:r>
              <a:rPr lang="en-US" dirty="0"/>
              <a:t>/</a:t>
            </a:r>
            <a:r>
              <a:rPr lang="en-US" dirty="0" err="1"/>
              <a:t>db_name</a:t>
            </a:r>
            <a:r>
              <a:rPr lang="en-US" dirty="0"/>
              <a:t>] to [</a:t>
            </a:r>
            <a:r>
              <a:rPr lang="en-US" dirty="0" err="1"/>
              <a:t>user_name</a:t>
            </a:r>
            <a:r>
              <a:rPr lang="en-US" dirty="0"/>
              <a:t>];</a:t>
            </a:r>
          </a:p>
          <a:p>
            <a:endParaRPr lang="en-US" dirty="0"/>
          </a:p>
        </p:txBody>
      </p:sp>
    </p:spTree>
    <p:extLst>
      <p:ext uri="{BB962C8B-B14F-4D97-AF65-F5344CB8AC3E}">
        <p14:creationId xmlns:p14="http://schemas.microsoft.com/office/powerpoint/2010/main" val="87232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 Data Definition Language : ALTER</a:t>
            </a:r>
          </a:p>
        </p:txBody>
      </p:sp>
      <p:sp>
        <p:nvSpPr>
          <p:cNvPr id="3" name="Content Placeholder 2"/>
          <p:cNvSpPr>
            <a:spLocks noGrp="1"/>
          </p:cNvSpPr>
          <p:nvPr>
            <p:ph idx="1"/>
          </p:nvPr>
        </p:nvSpPr>
        <p:spPr/>
        <p:txBody>
          <a:bodyPr/>
          <a:lstStyle/>
          <a:p>
            <a:pPr lvl="1"/>
            <a:r>
              <a:rPr lang="en-US" sz="2400" dirty="0"/>
              <a:t>E.g.: Alter table student add column marks </a:t>
            </a:r>
            <a:r>
              <a:rPr lang="en-US" sz="2400" dirty="0" err="1"/>
              <a:t>int</a:t>
            </a:r>
            <a:r>
              <a:rPr lang="en-US" sz="2400" dirty="0"/>
              <a:t>;</a:t>
            </a:r>
          </a:p>
          <a:p>
            <a:r>
              <a:rPr lang="en-US" sz="2800" dirty="0"/>
              <a:t>Table student will have an extra column added named marks</a:t>
            </a:r>
          </a:p>
          <a:p>
            <a:endParaRPr lang="en-US" sz="2800" dirty="0"/>
          </a:p>
          <a:p>
            <a:endParaRPr lang="en-US" sz="2800" dirty="0"/>
          </a:p>
          <a:p>
            <a:r>
              <a:rPr lang="en-US" sz="2800" dirty="0"/>
              <a:t>How to change the </a:t>
            </a:r>
            <a:r>
              <a:rPr lang="en-US" sz="2800" dirty="0" err="1"/>
              <a:t>datatype</a:t>
            </a:r>
            <a:r>
              <a:rPr lang="en-US" sz="2800" dirty="0"/>
              <a:t> of existing column?</a:t>
            </a:r>
          </a:p>
          <a:p>
            <a:pPr lvl="1"/>
            <a:r>
              <a:rPr lang="en-US" sz="2400" dirty="0"/>
              <a:t>Syntax : ALTER TABLE </a:t>
            </a:r>
            <a:r>
              <a:rPr lang="en-US" sz="2400" dirty="0" err="1"/>
              <a:t>table_name</a:t>
            </a:r>
            <a:r>
              <a:rPr lang="en-US" sz="2400" dirty="0"/>
              <a:t> ALTER COLUMN </a:t>
            </a:r>
            <a:r>
              <a:rPr lang="en-US" sz="2400" dirty="0" err="1"/>
              <a:t>column_name</a:t>
            </a:r>
            <a:r>
              <a:rPr lang="en-US" sz="2400" dirty="0"/>
              <a:t> TYPE </a:t>
            </a:r>
            <a:r>
              <a:rPr lang="en-US" sz="2400" dirty="0" err="1"/>
              <a:t>new_type</a:t>
            </a:r>
            <a:r>
              <a:rPr lang="en-US" sz="2400" dirty="0"/>
              <a:t>;</a:t>
            </a:r>
          </a:p>
          <a:p>
            <a:pPr lvl="1"/>
            <a:r>
              <a:rPr lang="en-US" sz="2400" dirty="0"/>
              <a:t>E.g. : alter table student alter column marks type </a:t>
            </a:r>
            <a:r>
              <a:rPr lang="en-US" sz="2400" dirty="0" err="1"/>
              <a:t>varchar</a:t>
            </a:r>
            <a:r>
              <a:rPr lang="en-US" sz="2400" dirty="0"/>
              <a:t>(7);</a:t>
            </a:r>
          </a:p>
          <a:p>
            <a:pPr lvl="1"/>
            <a:r>
              <a:rPr lang="en-US" sz="2400" dirty="0"/>
              <a:t>Column type would have changed from </a:t>
            </a:r>
            <a:r>
              <a:rPr lang="en-US" sz="2400" dirty="0" err="1"/>
              <a:t>int</a:t>
            </a:r>
            <a:r>
              <a:rPr lang="en-US" sz="2400" dirty="0"/>
              <a:t> to </a:t>
            </a:r>
            <a:r>
              <a:rPr lang="en-US" sz="2400" dirty="0" err="1"/>
              <a:t>varchar</a:t>
            </a:r>
            <a:r>
              <a:rPr lang="en-US" sz="2400" dirty="0"/>
              <a:t>.</a:t>
            </a:r>
          </a:p>
        </p:txBody>
      </p:sp>
      <p:graphicFrame>
        <p:nvGraphicFramePr>
          <p:cNvPr id="4" name="Table 3"/>
          <p:cNvGraphicFramePr>
            <a:graphicFrameLocks noGrp="1"/>
          </p:cNvGraphicFramePr>
          <p:nvPr>
            <p:extLst>
              <p:ext uri="{D42A27DB-BD31-4B8C-83A1-F6EECF244321}">
                <p14:modId xmlns:p14="http://schemas.microsoft.com/office/powerpoint/2010/main" val="3971027894"/>
              </p:ext>
            </p:extLst>
          </p:nvPr>
        </p:nvGraphicFramePr>
        <p:xfrm>
          <a:off x="2377397" y="3162829"/>
          <a:ext cx="4473573" cy="736600"/>
        </p:xfrm>
        <a:graphic>
          <a:graphicData uri="http://schemas.openxmlformats.org/drawingml/2006/table">
            <a:tbl>
              <a:tblPr firstRow="1" bandRow="1">
                <a:tableStyleId>{5C22544A-7EE6-4342-B048-85BDC9FD1C3A}</a:tableStyleId>
              </a:tblPr>
              <a:tblGrid>
                <a:gridCol w="1491191">
                  <a:extLst>
                    <a:ext uri="{9D8B030D-6E8A-4147-A177-3AD203B41FA5}">
                      <a16:colId xmlns:a16="http://schemas.microsoft.com/office/drawing/2014/main" val="20000"/>
                    </a:ext>
                  </a:extLst>
                </a:gridCol>
                <a:gridCol w="1491191">
                  <a:extLst>
                    <a:ext uri="{9D8B030D-6E8A-4147-A177-3AD203B41FA5}">
                      <a16:colId xmlns:a16="http://schemas.microsoft.com/office/drawing/2014/main" val="20001"/>
                    </a:ext>
                  </a:extLst>
                </a:gridCol>
                <a:gridCol w="1491191">
                  <a:extLst>
                    <a:ext uri="{9D8B030D-6E8A-4147-A177-3AD203B41FA5}">
                      <a16:colId xmlns:a16="http://schemas.microsoft.com/office/drawing/2014/main" val="20002"/>
                    </a:ext>
                  </a:extLst>
                </a:gridCol>
              </a:tblGrid>
              <a:tr h="251884">
                <a:tc>
                  <a:txBody>
                    <a:bodyPr/>
                    <a:lstStyle/>
                    <a:p>
                      <a:r>
                        <a:rPr lang="en-US" dirty="0"/>
                        <a:t>Name</a:t>
                      </a:r>
                    </a:p>
                  </a:txBody>
                  <a:tcPr/>
                </a:tc>
                <a:tc>
                  <a:txBody>
                    <a:bodyPr/>
                    <a:lstStyle/>
                    <a:p>
                      <a:r>
                        <a:rPr lang="en-US" dirty="0"/>
                        <a:t>Id</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018328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Login back to PSQL using </a:t>
            </a:r>
            <a:r>
              <a:rPr lang="en-US" sz="4000" dirty="0" err="1"/>
              <a:t>postgres</a:t>
            </a:r>
            <a:r>
              <a:rPr lang="en-US" sz="4000" dirty="0"/>
              <a:t> user and revoke!</a:t>
            </a:r>
          </a:p>
        </p:txBody>
      </p:sp>
      <p:sp>
        <p:nvSpPr>
          <p:cNvPr id="3" name="Content Placeholder 2"/>
          <p:cNvSpPr>
            <a:spLocks noGrp="1"/>
          </p:cNvSpPr>
          <p:nvPr>
            <p:ph idx="1"/>
          </p:nvPr>
        </p:nvSpPr>
        <p:spPr/>
        <p:txBody>
          <a:bodyPr/>
          <a:lstStyle/>
          <a:p>
            <a:pPr marL="0" indent="0">
              <a:buNone/>
            </a:pPr>
            <a:r>
              <a:rPr lang="en-US" sz="2000" dirty="0"/>
              <a:t>Server [</a:t>
            </a:r>
            <a:r>
              <a:rPr lang="en-US" sz="2000" dirty="0" err="1"/>
              <a:t>localhost</a:t>
            </a:r>
            <a:r>
              <a:rPr lang="en-US" sz="2000" dirty="0"/>
              <a:t>]:</a:t>
            </a:r>
          </a:p>
          <a:p>
            <a:pPr marL="0" indent="0">
              <a:buNone/>
            </a:pPr>
            <a:r>
              <a:rPr lang="en-US" sz="2000" dirty="0"/>
              <a:t>Database [</a:t>
            </a:r>
            <a:r>
              <a:rPr lang="en-US" sz="2000" dirty="0" err="1"/>
              <a:t>postgres</a:t>
            </a:r>
            <a:r>
              <a:rPr lang="en-US" sz="2000" dirty="0"/>
              <a:t>]:</a:t>
            </a:r>
          </a:p>
          <a:p>
            <a:pPr marL="0" indent="0">
              <a:buNone/>
            </a:pPr>
            <a:r>
              <a:rPr lang="en-US" sz="2000" dirty="0"/>
              <a:t>Port [5432]:</a:t>
            </a:r>
          </a:p>
          <a:p>
            <a:pPr marL="0" indent="0">
              <a:buNone/>
            </a:pPr>
            <a:r>
              <a:rPr lang="en-US" sz="2000" dirty="0"/>
              <a:t>Username [</a:t>
            </a:r>
            <a:r>
              <a:rPr lang="en-US" sz="2000" dirty="0" err="1"/>
              <a:t>postgres</a:t>
            </a:r>
            <a:r>
              <a:rPr lang="en-US" sz="2000" dirty="0"/>
              <a:t>]:</a:t>
            </a:r>
          </a:p>
          <a:p>
            <a:pPr marL="0" indent="0">
              <a:buNone/>
            </a:pPr>
            <a:r>
              <a:rPr lang="en-US" sz="2000" dirty="0"/>
              <a:t>Password for user </a:t>
            </a:r>
            <a:r>
              <a:rPr lang="en-US" sz="2000" dirty="0" err="1"/>
              <a:t>postgres</a:t>
            </a:r>
            <a:r>
              <a:rPr lang="en-US" sz="2000" dirty="0"/>
              <a:t>:</a:t>
            </a:r>
          </a:p>
          <a:p>
            <a:pPr marL="0" indent="0">
              <a:buNone/>
            </a:pPr>
            <a:r>
              <a:rPr lang="en-US" sz="2000" dirty="0" err="1"/>
              <a:t>psql</a:t>
            </a:r>
            <a:r>
              <a:rPr lang="en-US" sz="2000" dirty="0"/>
              <a:t> (16.1)</a:t>
            </a:r>
          </a:p>
          <a:p>
            <a:pPr marL="0" indent="0">
              <a:buNone/>
            </a:pPr>
            <a:r>
              <a:rPr lang="en-US" sz="2000" dirty="0" err="1"/>
              <a:t>postgres</a:t>
            </a:r>
            <a:r>
              <a:rPr lang="en-US" sz="2000" dirty="0"/>
              <a:t>=# select * from </a:t>
            </a:r>
            <a:r>
              <a:rPr lang="en-US" sz="2000" dirty="0" err="1"/>
              <a:t>dcldemo</a:t>
            </a:r>
            <a:r>
              <a:rPr lang="en-US" sz="2000" dirty="0"/>
              <a:t>;</a:t>
            </a:r>
          </a:p>
          <a:p>
            <a:pPr marL="0" indent="0">
              <a:buNone/>
            </a:pPr>
            <a:r>
              <a:rPr lang="en-US" sz="2000" dirty="0"/>
              <a:t> id | name</a:t>
            </a:r>
          </a:p>
          <a:p>
            <a:pPr marL="0" indent="0">
              <a:buNone/>
            </a:pPr>
            <a:r>
              <a:rPr lang="en-US" sz="2000" dirty="0"/>
              <a:t>----+------</a:t>
            </a:r>
          </a:p>
          <a:p>
            <a:pPr marL="0" indent="0">
              <a:buNone/>
            </a:pPr>
            <a:r>
              <a:rPr lang="en-US" sz="2000" dirty="0"/>
              <a:t>(0 rows)</a:t>
            </a:r>
          </a:p>
          <a:p>
            <a:pPr marL="0" indent="0">
              <a:buNone/>
            </a:pPr>
            <a:r>
              <a:rPr lang="en-US" sz="2000" dirty="0" err="1"/>
              <a:t>postgres</a:t>
            </a:r>
            <a:r>
              <a:rPr lang="en-US" sz="2000" dirty="0"/>
              <a:t>=# revoke select on </a:t>
            </a:r>
            <a:r>
              <a:rPr lang="en-US" sz="2000" dirty="0" err="1"/>
              <a:t>dcldemo</a:t>
            </a:r>
            <a:r>
              <a:rPr lang="en-US" sz="2000" dirty="0"/>
              <a:t> from </a:t>
            </a:r>
            <a:r>
              <a:rPr lang="en-US" sz="2000" dirty="0" err="1"/>
              <a:t>manit</a:t>
            </a:r>
            <a:r>
              <a:rPr lang="en-US" sz="2000" dirty="0"/>
              <a:t>;</a:t>
            </a:r>
          </a:p>
          <a:p>
            <a:pPr marL="0" indent="0">
              <a:buNone/>
            </a:pPr>
            <a:r>
              <a:rPr lang="en-US" sz="2000" b="1" dirty="0"/>
              <a:t>REVOKE</a:t>
            </a:r>
          </a:p>
          <a:p>
            <a:pPr marL="0" indent="0">
              <a:buNone/>
            </a:pPr>
            <a:r>
              <a:rPr lang="en-US" sz="2000" dirty="0" err="1"/>
              <a:t>postgres</a:t>
            </a:r>
            <a:r>
              <a:rPr lang="en-US" sz="2000" dirty="0"/>
              <a:t>=#</a:t>
            </a:r>
          </a:p>
        </p:txBody>
      </p:sp>
    </p:spTree>
    <p:extLst>
      <p:ext uri="{BB962C8B-B14F-4D97-AF65-F5344CB8AC3E}">
        <p14:creationId xmlns:p14="http://schemas.microsoft.com/office/powerpoint/2010/main" val="69797342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Login to ‘</a:t>
            </a:r>
            <a:r>
              <a:rPr lang="en-US" sz="4000" dirty="0" err="1"/>
              <a:t>manit</a:t>
            </a:r>
            <a:r>
              <a:rPr lang="en-US" sz="4000" dirty="0"/>
              <a:t>’ and try selecting data from </a:t>
            </a:r>
            <a:r>
              <a:rPr lang="en-US" sz="4000" dirty="0" err="1"/>
              <a:t>dcldemo</a:t>
            </a:r>
            <a:endParaRPr lang="en-US" sz="4000" dirty="0"/>
          </a:p>
        </p:txBody>
      </p:sp>
      <p:sp>
        <p:nvSpPr>
          <p:cNvPr id="3" name="Content Placeholder 2"/>
          <p:cNvSpPr>
            <a:spLocks noGrp="1"/>
          </p:cNvSpPr>
          <p:nvPr>
            <p:ph idx="1"/>
          </p:nvPr>
        </p:nvSpPr>
        <p:spPr/>
        <p:txBody>
          <a:bodyPr/>
          <a:lstStyle/>
          <a:p>
            <a:pPr marL="0" indent="0">
              <a:buNone/>
            </a:pPr>
            <a:r>
              <a:rPr lang="en-US" sz="2800" dirty="0"/>
              <a:t>Server [</a:t>
            </a:r>
            <a:r>
              <a:rPr lang="en-US" sz="2800" dirty="0" err="1"/>
              <a:t>localhost</a:t>
            </a:r>
            <a:r>
              <a:rPr lang="en-US" sz="2800" dirty="0"/>
              <a:t>]:</a:t>
            </a:r>
          </a:p>
          <a:p>
            <a:pPr marL="0" indent="0">
              <a:buNone/>
            </a:pPr>
            <a:r>
              <a:rPr lang="en-US" sz="2800" dirty="0"/>
              <a:t>Database [</a:t>
            </a:r>
            <a:r>
              <a:rPr lang="en-US" sz="2800" dirty="0" err="1"/>
              <a:t>postgres</a:t>
            </a:r>
            <a:r>
              <a:rPr lang="en-US" sz="2800" dirty="0"/>
              <a:t>]:</a:t>
            </a:r>
          </a:p>
          <a:p>
            <a:pPr marL="0" indent="0">
              <a:buNone/>
            </a:pPr>
            <a:r>
              <a:rPr lang="en-US" sz="2800" dirty="0"/>
              <a:t>Port [5432]:</a:t>
            </a:r>
          </a:p>
          <a:p>
            <a:pPr marL="0" indent="0">
              <a:buNone/>
            </a:pPr>
            <a:r>
              <a:rPr lang="en-US" sz="2800" dirty="0"/>
              <a:t>Username [</a:t>
            </a:r>
            <a:r>
              <a:rPr lang="en-US" sz="2800" dirty="0" err="1"/>
              <a:t>postgres</a:t>
            </a:r>
            <a:r>
              <a:rPr lang="en-US" sz="2800" dirty="0"/>
              <a:t>]: </a:t>
            </a:r>
            <a:r>
              <a:rPr lang="en-US" sz="2800" dirty="0" err="1"/>
              <a:t>manit</a:t>
            </a:r>
            <a:endParaRPr lang="en-US" sz="2800" dirty="0"/>
          </a:p>
          <a:p>
            <a:pPr marL="0" indent="0">
              <a:buNone/>
            </a:pPr>
            <a:r>
              <a:rPr lang="en-US" sz="2800" dirty="0"/>
              <a:t>Password for user </a:t>
            </a:r>
            <a:r>
              <a:rPr lang="en-US" sz="2800" dirty="0" err="1"/>
              <a:t>manit</a:t>
            </a:r>
            <a:r>
              <a:rPr lang="en-US" sz="2800" dirty="0"/>
              <a:t>:</a:t>
            </a:r>
          </a:p>
          <a:p>
            <a:pPr marL="0" indent="0">
              <a:buNone/>
            </a:pPr>
            <a:r>
              <a:rPr lang="en-US" sz="2800" dirty="0" err="1"/>
              <a:t>psql</a:t>
            </a:r>
            <a:r>
              <a:rPr lang="en-US" sz="2800" dirty="0"/>
              <a:t> (16.1)</a:t>
            </a:r>
          </a:p>
          <a:p>
            <a:pPr marL="0" indent="0">
              <a:buNone/>
            </a:pPr>
            <a:r>
              <a:rPr lang="en-US" sz="2800" dirty="0" err="1"/>
              <a:t>postgres</a:t>
            </a:r>
            <a:r>
              <a:rPr lang="en-US" sz="2800" dirty="0"/>
              <a:t>=&gt; select * from </a:t>
            </a:r>
            <a:r>
              <a:rPr lang="en-US" sz="2800" dirty="0" err="1"/>
              <a:t>dcldemo</a:t>
            </a:r>
            <a:r>
              <a:rPr lang="en-US" sz="2800" dirty="0"/>
              <a:t>;</a:t>
            </a:r>
          </a:p>
          <a:p>
            <a:pPr marL="0" indent="0">
              <a:buNone/>
            </a:pPr>
            <a:r>
              <a:rPr lang="en-US" sz="2800" b="1" dirty="0"/>
              <a:t>ERROR:  permission denied for table </a:t>
            </a:r>
            <a:r>
              <a:rPr lang="en-US" sz="2800" b="1" dirty="0" err="1"/>
              <a:t>dcldemo</a:t>
            </a:r>
            <a:endParaRPr lang="en-US" sz="2800" b="1" dirty="0"/>
          </a:p>
          <a:p>
            <a:pPr marL="0" indent="0">
              <a:buNone/>
            </a:pPr>
            <a:r>
              <a:rPr lang="en-US" sz="2800" dirty="0" err="1"/>
              <a:t>postgres</a:t>
            </a:r>
            <a:r>
              <a:rPr lang="en-US" sz="2800" dirty="0"/>
              <a:t>=&gt;</a:t>
            </a:r>
          </a:p>
        </p:txBody>
      </p:sp>
      <p:sp>
        <p:nvSpPr>
          <p:cNvPr id="4" name="Explosion 1 3"/>
          <p:cNvSpPr/>
          <p:nvPr/>
        </p:nvSpPr>
        <p:spPr>
          <a:xfrm>
            <a:off x="6051177" y="1519517"/>
            <a:ext cx="5386080" cy="4760259"/>
          </a:xfrm>
          <a:prstGeom prst="irregularSeal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a:p>
            <a:pPr algn="ctr"/>
            <a:r>
              <a:rPr lang="en-US" dirty="0"/>
              <a:t>Permission denied for the select operation on the user ‘</a:t>
            </a:r>
            <a:r>
              <a:rPr lang="en-US" dirty="0" err="1"/>
              <a:t>manit</a:t>
            </a:r>
            <a:r>
              <a:rPr lang="en-US" dirty="0"/>
              <a:t>’ over the table ‘</a:t>
            </a:r>
            <a:r>
              <a:rPr lang="en-US" dirty="0" err="1"/>
              <a:t>dcldemo</a:t>
            </a:r>
            <a:r>
              <a:rPr lang="en-US" dirty="0"/>
              <a:t>’ in the database ‘</a:t>
            </a:r>
            <a:r>
              <a:rPr lang="en-US" dirty="0" err="1"/>
              <a:t>postgres</a:t>
            </a:r>
            <a:r>
              <a:rPr lang="en-US" dirty="0"/>
              <a:t>’. Since user ‘</a:t>
            </a:r>
            <a:r>
              <a:rPr lang="en-US" dirty="0" err="1"/>
              <a:t>manit</a:t>
            </a:r>
            <a:r>
              <a:rPr lang="en-US" dirty="0"/>
              <a:t>’ is  revoked with select privilege given earlier!!</a:t>
            </a:r>
          </a:p>
        </p:txBody>
      </p:sp>
    </p:spTree>
    <p:extLst>
      <p:ext uri="{BB962C8B-B14F-4D97-AF65-F5344CB8AC3E}">
        <p14:creationId xmlns:p14="http://schemas.microsoft.com/office/powerpoint/2010/main" val="317956795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Exploring DCL with database!</a:t>
            </a:r>
          </a:p>
        </p:txBody>
      </p:sp>
      <p:sp>
        <p:nvSpPr>
          <p:cNvPr id="5" name="Text Placeholder 4"/>
          <p:cNvSpPr>
            <a:spLocks noGrp="1"/>
          </p:cNvSpPr>
          <p:nvPr>
            <p:ph type="body" idx="1"/>
          </p:nvPr>
        </p:nvSpPr>
        <p:spPr/>
        <p:txBody>
          <a:bodyPr/>
          <a:lstStyle/>
          <a:p>
            <a:r>
              <a:rPr lang="en-US" dirty="0"/>
              <a:t>Working with tables and databases differ in privileges!</a:t>
            </a:r>
          </a:p>
        </p:txBody>
      </p:sp>
    </p:spTree>
    <p:extLst>
      <p:ext uri="{BB962C8B-B14F-4D97-AF65-F5344CB8AC3E}">
        <p14:creationId xmlns:p14="http://schemas.microsoft.com/office/powerpoint/2010/main" val="2062299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4457" y="308818"/>
            <a:ext cx="10972800" cy="1143000"/>
          </a:xfrm>
        </p:spPr>
        <p:txBody>
          <a:bodyPr/>
          <a:lstStyle/>
          <a:p>
            <a:r>
              <a:rPr lang="en-US" dirty="0"/>
              <a:t>DCL : Permissions for Database!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89164803"/>
              </p:ext>
            </p:extLst>
          </p:nvPr>
        </p:nvGraphicFramePr>
        <p:xfrm>
          <a:off x="1317812" y="2054225"/>
          <a:ext cx="9197788" cy="4297246"/>
        </p:xfrm>
        <a:graphic>
          <a:graphicData uri="http://schemas.openxmlformats.org/drawingml/2006/table">
            <a:tbl>
              <a:tblPr>
                <a:tableStyleId>{5940675A-B579-460E-94D1-54222C63F5DA}</a:tableStyleId>
              </a:tblPr>
              <a:tblGrid>
                <a:gridCol w="2030506">
                  <a:extLst>
                    <a:ext uri="{9D8B030D-6E8A-4147-A177-3AD203B41FA5}">
                      <a16:colId xmlns:a16="http://schemas.microsoft.com/office/drawing/2014/main" val="20000"/>
                    </a:ext>
                  </a:extLst>
                </a:gridCol>
                <a:gridCol w="7167282">
                  <a:extLst>
                    <a:ext uri="{9D8B030D-6E8A-4147-A177-3AD203B41FA5}">
                      <a16:colId xmlns:a16="http://schemas.microsoft.com/office/drawing/2014/main" val="20001"/>
                    </a:ext>
                  </a:extLst>
                </a:gridCol>
              </a:tblGrid>
              <a:tr h="245689">
                <a:tc>
                  <a:txBody>
                    <a:bodyPr/>
                    <a:lstStyle/>
                    <a:p>
                      <a:pPr fontAlgn="b"/>
                      <a:r>
                        <a:rPr lang="en-US" sz="2000" b="1" dirty="0">
                          <a:effectLst/>
                        </a:rPr>
                        <a:t>Privilege</a:t>
                      </a:r>
                    </a:p>
                  </a:txBody>
                  <a:tcPr marL="61422" marR="61422" marT="30711" marB="30711" anchor="b"/>
                </a:tc>
                <a:tc>
                  <a:txBody>
                    <a:bodyPr/>
                    <a:lstStyle/>
                    <a:p>
                      <a:pPr fontAlgn="b"/>
                      <a:r>
                        <a:rPr lang="en-US" sz="2000" b="1" dirty="0">
                          <a:effectLst/>
                        </a:rPr>
                        <a:t>Description</a:t>
                      </a:r>
                    </a:p>
                  </a:txBody>
                  <a:tcPr marL="61422" marR="61422" marT="30711" marB="30711" anchor="b"/>
                </a:tc>
                <a:extLst>
                  <a:ext uri="{0D108BD9-81ED-4DB2-BD59-A6C34878D82A}">
                    <a16:rowId xmlns:a16="http://schemas.microsoft.com/office/drawing/2014/main" val="10000"/>
                  </a:ext>
                </a:extLst>
              </a:tr>
              <a:tr h="982756">
                <a:tc>
                  <a:txBody>
                    <a:bodyPr/>
                    <a:lstStyle/>
                    <a:p>
                      <a:pPr fontAlgn="base"/>
                      <a:r>
                        <a:rPr lang="en-US" sz="2000" dirty="0">
                          <a:effectLst/>
                        </a:rPr>
                        <a:t>CONNECT</a:t>
                      </a:r>
                    </a:p>
                  </a:txBody>
                  <a:tcPr marL="61422" marR="61422" marT="30711" marB="30711" anchor="ctr"/>
                </a:tc>
                <a:tc>
                  <a:txBody>
                    <a:bodyPr/>
                    <a:lstStyle/>
                    <a:p>
                      <a:pPr fontAlgn="base"/>
                      <a:r>
                        <a:rPr lang="en-US" sz="2000" dirty="0">
                          <a:effectLst/>
                        </a:rPr>
                        <a:t>Allows the role to connect to the database. This is the basic privilege needed for any subsequent interaction within a database.</a:t>
                      </a:r>
                    </a:p>
                  </a:txBody>
                  <a:tcPr marL="61422" marR="61422" marT="30711" marB="30711" anchor="ctr"/>
                </a:tc>
                <a:extLst>
                  <a:ext uri="{0D108BD9-81ED-4DB2-BD59-A6C34878D82A}">
                    <a16:rowId xmlns:a16="http://schemas.microsoft.com/office/drawing/2014/main" val="10001"/>
                  </a:ext>
                </a:extLst>
              </a:tr>
              <a:tr h="798489">
                <a:tc>
                  <a:txBody>
                    <a:bodyPr/>
                    <a:lstStyle/>
                    <a:p>
                      <a:pPr fontAlgn="base"/>
                      <a:r>
                        <a:rPr lang="en-US" sz="2000">
                          <a:effectLst/>
                        </a:rPr>
                        <a:t>CREATE</a:t>
                      </a:r>
                    </a:p>
                  </a:txBody>
                  <a:tcPr marL="61422" marR="61422" marT="30711" marB="30711" anchor="ctr"/>
                </a:tc>
                <a:tc>
                  <a:txBody>
                    <a:bodyPr/>
                    <a:lstStyle/>
                    <a:p>
                      <a:pPr fontAlgn="base"/>
                      <a:r>
                        <a:rPr lang="en-US" sz="2000" dirty="0">
                          <a:effectLst/>
                        </a:rPr>
                        <a:t>Grants the ability to create schemas within the database. </a:t>
                      </a:r>
                    </a:p>
                  </a:txBody>
                  <a:tcPr marL="61422" marR="61422" marT="30711" marB="30711" anchor="ctr"/>
                </a:tc>
                <a:extLst>
                  <a:ext uri="{0D108BD9-81ED-4DB2-BD59-A6C34878D82A}">
                    <a16:rowId xmlns:a16="http://schemas.microsoft.com/office/drawing/2014/main" val="10002"/>
                  </a:ext>
                </a:extLst>
              </a:tr>
              <a:tr h="982756">
                <a:tc>
                  <a:txBody>
                    <a:bodyPr/>
                    <a:lstStyle/>
                    <a:p>
                      <a:pPr fontAlgn="base"/>
                      <a:r>
                        <a:rPr lang="en-US" sz="2000">
                          <a:effectLst/>
                        </a:rPr>
                        <a:t>TEMPORARY or TEMP</a:t>
                      </a:r>
                    </a:p>
                  </a:txBody>
                  <a:tcPr marL="61422" marR="61422" marT="30711" marB="30711" anchor="ctr"/>
                </a:tc>
                <a:tc>
                  <a:txBody>
                    <a:bodyPr/>
                    <a:lstStyle/>
                    <a:p>
                      <a:pPr fontAlgn="base"/>
                      <a:r>
                        <a:rPr lang="en-US" sz="2000">
                          <a:effectLst/>
                        </a:rPr>
                        <a:t>Allows the role to create temporary tables within the database. These tables are session-specific and are dropped at the end of the session.</a:t>
                      </a:r>
                    </a:p>
                  </a:txBody>
                  <a:tcPr marL="61422" marR="61422" marT="30711" marB="30711" anchor="ctr"/>
                </a:tc>
                <a:extLst>
                  <a:ext uri="{0D108BD9-81ED-4DB2-BD59-A6C34878D82A}">
                    <a16:rowId xmlns:a16="http://schemas.microsoft.com/office/drawing/2014/main" val="10003"/>
                  </a:ext>
                </a:extLst>
              </a:tr>
              <a:tr h="1167023">
                <a:tc>
                  <a:txBody>
                    <a:bodyPr/>
                    <a:lstStyle/>
                    <a:p>
                      <a:pPr fontAlgn="base"/>
                      <a:r>
                        <a:rPr lang="en-US" sz="2000">
                          <a:effectLst/>
                        </a:rPr>
                        <a:t>ALL PRIVILEGES</a:t>
                      </a:r>
                    </a:p>
                  </a:txBody>
                  <a:tcPr marL="61422" marR="61422" marT="30711" marB="30711" anchor="ctr"/>
                </a:tc>
                <a:tc>
                  <a:txBody>
                    <a:bodyPr/>
                    <a:lstStyle/>
                    <a:p>
                      <a:pPr fontAlgn="base"/>
                      <a:r>
                        <a:rPr lang="en-US" sz="2000" dirty="0">
                          <a:effectLst/>
                        </a:rPr>
                        <a:t>This is a shortcut that grants all available privileges for the database to a role. It includes CONNECT, CREATE, and TEMPORARY, among any others specific to the database system.</a:t>
                      </a:r>
                    </a:p>
                  </a:txBody>
                  <a:tcPr marL="61422" marR="61422" marT="30711" marB="3071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1677559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a:t>To do ! Project : ‘One Day Manager’ / ‘</a:t>
            </a:r>
            <a:r>
              <a:rPr lang="en-US" sz="3400" dirty="0" err="1"/>
              <a:t>Oru</a:t>
            </a:r>
            <a:r>
              <a:rPr lang="en-US" sz="3400" dirty="0"/>
              <a:t> </a:t>
            </a:r>
            <a:r>
              <a:rPr lang="en-US" sz="3400" dirty="0" err="1"/>
              <a:t>Nal</a:t>
            </a:r>
            <a:r>
              <a:rPr lang="en-US" sz="3400" dirty="0"/>
              <a:t> </a:t>
            </a:r>
            <a:r>
              <a:rPr lang="en-US" sz="3400" dirty="0" err="1"/>
              <a:t>Muthalvar</a:t>
            </a:r>
            <a:r>
              <a:rPr lang="en-US" sz="3400" dirty="0"/>
              <a:t>’ </a:t>
            </a:r>
          </a:p>
        </p:txBody>
      </p:sp>
      <p:sp>
        <p:nvSpPr>
          <p:cNvPr id="3" name="Content Placeholder 2"/>
          <p:cNvSpPr>
            <a:spLocks noGrp="1"/>
          </p:cNvSpPr>
          <p:nvPr>
            <p:ph idx="1"/>
          </p:nvPr>
        </p:nvSpPr>
        <p:spPr>
          <a:xfrm>
            <a:off x="464457" y="2068129"/>
            <a:ext cx="10972800" cy="4176713"/>
          </a:xfrm>
        </p:spPr>
        <p:txBody>
          <a:bodyPr/>
          <a:lstStyle/>
          <a:p>
            <a:r>
              <a:rPr lang="en-US" sz="2800" dirty="0"/>
              <a:t>Peter, the manager of an organization ‘WOW PITZA’  is working for a department ‘sales’. He will be on leave for a couple of days and hence he is appointing one of his team member ‘Paul’ as a temporary team manager for a period of 2 days in his absence.</a:t>
            </a:r>
          </a:p>
          <a:p>
            <a:r>
              <a:rPr lang="en-US" sz="2800" dirty="0"/>
              <a:t>So </a:t>
            </a:r>
            <a:r>
              <a:rPr lang="en-US" sz="2800" dirty="0" err="1"/>
              <a:t>Mr.Peter</a:t>
            </a:r>
            <a:r>
              <a:rPr lang="en-US" sz="2800" dirty="0"/>
              <a:t> would like to grant permissions on his departments’ database to  </a:t>
            </a:r>
            <a:r>
              <a:rPr lang="en-US" sz="2800" dirty="0" err="1"/>
              <a:t>Mr.Paul</a:t>
            </a:r>
            <a:r>
              <a:rPr lang="en-US" sz="2800" dirty="0"/>
              <a:t> who will be the acting manager on his absence.</a:t>
            </a:r>
          </a:p>
          <a:p>
            <a:r>
              <a:rPr lang="en-US" sz="2800" dirty="0" err="1"/>
              <a:t>Mr.Peter</a:t>
            </a:r>
            <a:r>
              <a:rPr lang="en-US" sz="2800" dirty="0"/>
              <a:t> upon return from his holiday will also revoke the permissions granted to </a:t>
            </a:r>
            <a:r>
              <a:rPr lang="en-US" sz="2800" dirty="0" err="1"/>
              <a:t>Mr.Paul</a:t>
            </a:r>
            <a:r>
              <a:rPr lang="en-US" sz="2800" dirty="0"/>
              <a:t>!</a:t>
            </a:r>
          </a:p>
          <a:p>
            <a:r>
              <a:rPr lang="en-US" sz="2800" dirty="0"/>
              <a:t>And as they aren’t aware of PSQL, shall we please help them do it!?</a:t>
            </a:r>
          </a:p>
        </p:txBody>
      </p:sp>
    </p:spTree>
    <p:extLst>
      <p:ext uri="{BB962C8B-B14F-4D97-AF65-F5344CB8AC3E}">
        <p14:creationId xmlns:p14="http://schemas.microsoft.com/office/powerpoint/2010/main" val="211215466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308818"/>
            <a:ext cx="10972800" cy="1143000"/>
          </a:xfrm>
        </p:spPr>
        <p:txBody>
          <a:bodyPr/>
          <a:lstStyle/>
          <a:p>
            <a:r>
              <a:rPr lang="en-US" sz="4000" dirty="0"/>
              <a:t>Project : ‘One Day Manager’ / ‘</a:t>
            </a:r>
            <a:r>
              <a:rPr lang="en-US" sz="4000" dirty="0" err="1"/>
              <a:t>Oru</a:t>
            </a:r>
            <a:r>
              <a:rPr lang="en-US" sz="4000" dirty="0"/>
              <a:t> </a:t>
            </a:r>
            <a:r>
              <a:rPr lang="en-US" sz="4000" dirty="0" err="1"/>
              <a:t>Nal</a:t>
            </a:r>
            <a:r>
              <a:rPr lang="en-US" sz="4000" dirty="0"/>
              <a:t> </a:t>
            </a:r>
            <a:r>
              <a:rPr lang="en-US" sz="4000" dirty="0" err="1"/>
              <a:t>Muthalvar</a:t>
            </a:r>
            <a:r>
              <a:rPr lang="en-US" sz="4000" dirty="0"/>
              <a:t>’ </a:t>
            </a:r>
          </a:p>
        </p:txBody>
      </p:sp>
      <p:sp>
        <p:nvSpPr>
          <p:cNvPr id="3" name="Content Placeholder 2"/>
          <p:cNvSpPr>
            <a:spLocks noGrp="1"/>
          </p:cNvSpPr>
          <p:nvPr>
            <p:ph idx="1"/>
          </p:nvPr>
        </p:nvSpPr>
        <p:spPr/>
        <p:txBody>
          <a:bodyPr/>
          <a:lstStyle/>
          <a:p>
            <a:r>
              <a:rPr lang="en-US" sz="2800" dirty="0"/>
              <a:t>Try creating database called “</a:t>
            </a:r>
            <a:r>
              <a:rPr lang="en-US" sz="2800" dirty="0" err="1"/>
              <a:t>salesDB</a:t>
            </a:r>
            <a:r>
              <a:rPr lang="en-US" sz="2800" dirty="0"/>
              <a:t>” and few tables inside the database like ‘customer’ and ‘order’ being connected to database as default user ‘peter’</a:t>
            </a:r>
          </a:p>
          <a:p>
            <a:r>
              <a:rPr lang="en-US" sz="2800" dirty="0"/>
              <a:t>Create a new user named ‘</a:t>
            </a:r>
            <a:r>
              <a:rPr lang="en-US" sz="2800" dirty="0" err="1"/>
              <a:t>temp_manager_paul</a:t>
            </a:r>
            <a:r>
              <a:rPr lang="en-US" sz="2800" dirty="0"/>
              <a:t>’ with password ‘</a:t>
            </a:r>
            <a:r>
              <a:rPr lang="en-US" sz="2800" dirty="0" err="1"/>
              <a:t>oneday</a:t>
            </a:r>
            <a:r>
              <a:rPr lang="en-US" sz="2800" dirty="0"/>
              <a:t>’</a:t>
            </a:r>
          </a:p>
          <a:p>
            <a:r>
              <a:rPr lang="en-US" sz="2800" dirty="0"/>
              <a:t>Grant permissions on the database to connect and create to the user ‘</a:t>
            </a:r>
            <a:r>
              <a:rPr lang="en-US" sz="2800" dirty="0" err="1"/>
              <a:t>temp_manager_paul</a:t>
            </a:r>
            <a:r>
              <a:rPr lang="en-US" sz="2800" dirty="0"/>
              <a:t>’</a:t>
            </a:r>
          </a:p>
          <a:p>
            <a:r>
              <a:rPr lang="en-US" sz="2800" dirty="0"/>
              <a:t>Connect to the database ‘</a:t>
            </a:r>
            <a:r>
              <a:rPr lang="en-US" sz="2800" dirty="0" err="1"/>
              <a:t>salesDB</a:t>
            </a:r>
            <a:r>
              <a:rPr lang="en-US" sz="2800" dirty="0"/>
              <a:t>’ as ‘</a:t>
            </a:r>
            <a:r>
              <a:rPr lang="en-US" sz="2800" dirty="0" err="1"/>
              <a:t>temp_manager_paul</a:t>
            </a:r>
            <a:r>
              <a:rPr lang="en-US" sz="2800" dirty="0"/>
              <a:t>’ and work on some tables!</a:t>
            </a:r>
          </a:p>
          <a:p>
            <a:r>
              <a:rPr lang="en-US" sz="2800" dirty="0"/>
              <a:t>Revoke the permissions from ‘</a:t>
            </a:r>
            <a:r>
              <a:rPr lang="en-US" sz="2800" dirty="0" err="1"/>
              <a:t>temp_manager_paul</a:t>
            </a:r>
            <a:r>
              <a:rPr lang="en-US" sz="2800" dirty="0"/>
              <a:t>’ and observe the changes!</a:t>
            </a:r>
          </a:p>
          <a:p>
            <a:endParaRPr lang="en-US" sz="2800" dirty="0"/>
          </a:p>
        </p:txBody>
      </p:sp>
    </p:spTree>
    <p:extLst>
      <p:ext uri="{BB962C8B-B14F-4D97-AF65-F5344CB8AC3E}">
        <p14:creationId xmlns:p14="http://schemas.microsoft.com/office/powerpoint/2010/main" val="39560435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Dropping users!</a:t>
            </a:r>
          </a:p>
        </p:txBody>
      </p:sp>
      <p:sp>
        <p:nvSpPr>
          <p:cNvPr id="3" name="Content Placeholder 2"/>
          <p:cNvSpPr>
            <a:spLocks noGrp="1"/>
          </p:cNvSpPr>
          <p:nvPr>
            <p:ph idx="1"/>
          </p:nvPr>
        </p:nvSpPr>
        <p:spPr/>
        <p:txBody>
          <a:bodyPr/>
          <a:lstStyle/>
          <a:p>
            <a:r>
              <a:rPr lang="en-US" dirty="0"/>
              <a:t>We will also be able to drop the user logins created for the database by the command drop</a:t>
            </a:r>
          </a:p>
          <a:p>
            <a:r>
              <a:rPr lang="en-US" dirty="0"/>
              <a:t>Syntax: </a:t>
            </a:r>
          </a:p>
          <a:p>
            <a:pPr lvl="1"/>
            <a:r>
              <a:rPr lang="en-US" dirty="0"/>
              <a:t>DROP USER username;</a:t>
            </a:r>
          </a:p>
          <a:p>
            <a:r>
              <a:rPr lang="en-US" dirty="0"/>
              <a:t>Back to the project ‘One Day Manager’ delete the user ‘</a:t>
            </a:r>
            <a:r>
              <a:rPr lang="en-US" dirty="0" err="1"/>
              <a:t>temp_manager_paul</a:t>
            </a:r>
            <a:r>
              <a:rPr lang="en-US" dirty="0"/>
              <a:t>’ as </a:t>
            </a:r>
            <a:r>
              <a:rPr lang="en-US" dirty="0" err="1"/>
              <a:t>Mr.Peter</a:t>
            </a:r>
            <a:r>
              <a:rPr lang="en-US" dirty="0"/>
              <a:t> returned back!</a:t>
            </a:r>
          </a:p>
        </p:txBody>
      </p:sp>
    </p:spTree>
    <p:extLst>
      <p:ext uri="{BB962C8B-B14F-4D97-AF65-F5344CB8AC3E}">
        <p14:creationId xmlns:p14="http://schemas.microsoft.com/office/powerpoint/2010/main" val="31573009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Matching in PSQL</a:t>
            </a:r>
          </a:p>
        </p:txBody>
      </p:sp>
      <p:sp>
        <p:nvSpPr>
          <p:cNvPr id="3" name="Content Placeholder 2"/>
          <p:cNvSpPr>
            <a:spLocks noGrp="1"/>
          </p:cNvSpPr>
          <p:nvPr>
            <p:ph idx="1"/>
          </p:nvPr>
        </p:nvSpPr>
        <p:spPr/>
        <p:txBody>
          <a:bodyPr/>
          <a:lstStyle/>
          <a:p>
            <a:r>
              <a:rPr lang="en-US" dirty="0"/>
              <a:t>There shall be need to query rows based on whether a particular column's values </a:t>
            </a:r>
            <a:r>
              <a:rPr lang="en-US" b="1" dirty="0"/>
              <a:t>start with or end with </a:t>
            </a:r>
            <a:r>
              <a:rPr lang="en-US" dirty="0"/>
              <a:t>specific patterns or substrings</a:t>
            </a:r>
          </a:p>
          <a:p>
            <a:r>
              <a:rPr lang="en-US" dirty="0"/>
              <a:t>PSQL has LIKE operator to help us with pattern matching</a:t>
            </a:r>
          </a:p>
          <a:p>
            <a:pPr lvl="0"/>
            <a:r>
              <a:rPr lang="en-US" dirty="0"/>
              <a:t>Special operator : %</a:t>
            </a:r>
          </a:p>
          <a:p>
            <a:pPr lvl="0"/>
            <a:r>
              <a:rPr lang="en-US" dirty="0"/>
              <a:t>The % acts as a placeholder for any number of characters (including zero characters). </a:t>
            </a:r>
          </a:p>
          <a:p>
            <a:endParaRPr lang="en-US" dirty="0"/>
          </a:p>
        </p:txBody>
      </p:sp>
    </p:spTree>
    <p:extLst>
      <p:ext uri="{BB962C8B-B14F-4D97-AF65-F5344CB8AC3E}">
        <p14:creationId xmlns:p14="http://schemas.microsoft.com/office/powerpoint/2010/main" val="237110398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Matching in PSQL</a:t>
            </a:r>
          </a:p>
        </p:txBody>
      </p:sp>
      <p:sp>
        <p:nvSpPr>
          <p:cNvPr id="3" name="Content Placeholder 2"/>
          <p:cNvSpPr>
            <a:spLocks noGrp="1"/>
          </p:cNvSpPr>
          <p:nvPr>
            <p:ph idx="1"/>
          </p:nvPr>
        </p:nvSpPr>
        <p:spPr/>
        <p:txBody>
          <a:bodyPr/>
          <a:lstStyle/>
          <a:p>
            <a:r>
              <a:rPr lang="en-US" sz="2800" dirty="0"/>
              <a:t>Syntax: </a:t>
            </a:r>
          </a:p>
          <a:p>
            <a:pPr lvl="1"/>
            <a:r>
              <a:rPr lang="en-US" sz="2400" dirty="0"/>
              <a:t>SELECT * FROM </a:t>
            </a:r>
            <a:r>
              <a:rPr lang="en-US" sz="2400" dirty="0" err="1"/>
              <a:t>table_name</a:t>
            </a:r>
            <a:r>
              <a:rPr lang="en-US" sz="2400" dirty="0"/>
              <a:t> WHERE </a:t>
            </a:r>
            <a:r>
              <a:rPr lang="en-US" sz="2400" dirty="0" err="1"/>
              <a:t>column_name</a:t>
            </a:r>
            <a:r>
              <a:rPr lang="en-US" sz="2400" dirty="0"/>
              <a:t> LIKE 'pattern%';</a:t>
            </a:r>
          </a:p>
          <a:p>
            <a:r>
              <a:rPr lang="en-US" sz="2800" dirty="0"/>
              <a:t>Display names ending with ‘y’</a:t>
            </a:r>
          </a:p>
          <a:p>
            <a:pPr lvl="1"/>
            <a:r>
              <a:rPr lang="en-US" sz="2400" dirty="0"/>
              <a:t>Select * from student where name like ‘%y’;</a:t>
            </a:r>
          </a:p>
          <a:p>
            <a:r>
              <a:rPr lang="en-US" sz="2800" dirty="0"/>
              <a:t>Display names starting with ‘a’</a:t>
            </a:r>
          </a:p>
          <a:p>
            <a:pPr lvl="1"/>
            <a:r>
              <a:rPr lang="en-US" sz="2400" dirty="0"/>
              <a:t>Select * from student where name like ‘a%’;</a:t>
            </a:r>
          </a:p>
          <a:p>
            <a:r>
              <a:rPr lang="en-US" sz="2800" dirty="0"/>
              <a:t>Display names starting with an and ending with us</a:t>
            </a:r>
          </a:p>
          <a:p>
            <a:pPr lvl="1"/>
            <a:r>
              <a:rPr lang="en-US" sz="2400" dirty="0"/>
              <a:t>Select * from student where name like ‘</a:t>
            </a:r>
            <a:r>
              <a:rPr lang="en-US" sz="2400" dirty="0" err="1"/>
              <a:t>an%us</a:t>
            </a:r>
            <a:r>
              <a:rPr lang="en-US" sz="2400" dirty="0"/>
              <a:t>’;</a:t>
            </a:r>
          </a:p>
          <a:p>
            <a:endParaRPr lang="en-US" sz="2800" dirty="0"/>
          </a:p>
          <a:p>
            <a:endParaRPr lang="en-US" sz="2800" dirty="0"/>
          </a:p>
          <a:p>
            <a:endParaRPr lang="en-US" sz="2800" dirty="0"/>
          </a:p>
        </p:txBody>
      </p:sp>
    </p:spTree>
    <p:extLst>
      <p:ext uri="{BB962C8B-B14F-4D97-AF65-F5344CB8AC3E}">
        <p14:creationId xmlns:p14="http://schemas.microsoft.com/office/powerpoint/2010/main" val="399112406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Thank you!</a:t>
            </a:r>
            <a:br>
              <a:rPr lang="en-US" dirty="0"/>
            </a:br>
            <a:endParaRPr lang="en-US" dirty="0"/>
          </a:p>
        </p:txBody>
      </p:sp>
    </p:spTree>
    <p:extLst>
      <p:ext uri="{BB962C8B-B14F-4D97-AF65-F5344CB8AC3E}">
        <p14:creationId xmlns:p14="http://schemas.microsoft.com/office/powerpoint/2010/main" val="147281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 Data Definition Language : ALTER</a:t>
            </a:r>
          </a:p>
        </p:txBody>
      </p:sp>
      <p:sp>
        <p:nvSpPr>
          <p:cNvPr id="3" name="Content Placeholder 2"/>
          <p:cNvSpPr>
            <a:spLocks noGrp="1"/>
          </p:cNvSpPr>
          <p:nvPr>
            <p:ph idx="1"/>
          </p:nvPr>
        </p:nvSpPr>
        <p:spPr/>
        <p:txBody>
          <a:bodyPr/>
          <a:lstStyle/>
          <a:p>
            <a:r>
              <a:rPr lang="en-US" sz="2800" dirty="0"/>
              <a:t>Dropping an existing column</a:t>
            </a:r>
          </a:p>
          <a:p>
            <a:r>
              <a:rPr lang="en-US" sz="2800" dirty="0"/>
              <a:t>Syntax:</a:t>
            </a:r>
          </a:p>
          <a:p>
            <a:pPr lvl="1"/>
            <a:r>
              <a:rPr lang="en-US" sz="2400" dirty="0"/>
              <a:t>ALTER TABLE </a:t>
            </a:r>
            <a:r>
              <a:rPr lang="en-US" sz="2400" dirty="0" err="1"/>
              <a:t>table_name</a:t>
            </a:r>
            <a:r>
              <a:rPr lang="en-US" sz="2400" dirty="0"/>
              <a:t> DROP COLUMN </a:t>
            </a:r>
            <a:r>
              <a:rPr lang="en-US" sz="2400" dirty="0" err="1"/>
              <a:t>column_name</a:t>
            </a:r>
            <a:r>
              <a:rPr lang="en-US" sz="2400" dirty="0"/>
              <a:t>;</a:t>
            </a:r>
          </a:p>
          <a:p>
            <a:pPr lvl="1"/>
            <a:r>
              <a:rPr lang="en-US" sz="2400" dirty="0" err="1"/>
              <a:t>E.g</a:t>
            </a:r>
            <a:r>
              <a:rPr lang="en-US" sz="2400" dirty="0"/>
              <a:t> : alter table student drop column id;</a:t>
            </a:r>
          </a:p>
          <a:p>
            <a:r>
              <a:rPr lang="en-US" sz="2800" dirty="0"/>
              <a:t>Renaming a existing column</a:t>
            </a:r>
          </a:p>
          <a:p>
            <a:r>
              <a:rPr lang="en-US" sz="2800" dirty="0"/>
              <a:t>Syntax :</a:t>
            </a:r>
          </a:p>
          <a:p>
            <a:pPr lvl="1"/>
            <a:r>
              <a:rPr lang="en-US" sz="2400" dirty="0"/>
              <a:t>ALTER TABLE </a:t>
            </a:r>
            <a:r>
              <a:rPr lang="en-US" sz="2400" dirty="0" err="1"/>
              <a:t>table_name</a:t>
            </a:r>
            <a:r>
              <a:rPr lang="en-US" sz="2400" dirty="0"/>
              <a:t> RENAME COLUMN </a:t>
            </a:r>
            <a:r>
              <a:rPr lang="en-US" sz="2400" dirty="0" err="1"/>
              <a:t>current_name</a:t>
            </a:r>
            <a:r>
              <a:rPr lang="en-US" sz="2400" dirty="0"/>
              <a:t> TO </a:t>
            </a:r>
            <a:r>
              <a:rPr lang="en-US" sz="2400" dirty="0" err="1"/>
              <a:t>new_name</a:t>
            </a:r>
            <a:r>
              <a:rPr lang="en-US" sz="2400" dirty="0"/>
              <a:t>;</a:t>
            </a:r>
          </a:p>
          <a:p>
            <a:pPr lvl="1"/>
            <a:r>
              <a:rPr lang="en-US" sz="2400" dirty="0" err="1"/>
              <a:t>E.g</a:t>
            </a:r>
            <a:r>
              <a:rPr lang="en-US" sz="2400" dirty="0"/>
              <a:t> : alter table student rename column marks to </a:t>
            </a:r>
            <a:r>
              <a:rPr lang="en-US" sz="2400" dirty="0" err="1"/>
              <a:t>finalmarks</a:t>
            </a:r>
            <a:r>
              <a:rPr lang="en-US" sz="2400" dirty="0"/>
              <a:t>;</a:t>
            </a:r>
          </a:p>
          <a:p>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051627983"/>
              </p:ext>
            </p:extLst>
          </p:nvPr>
        </p:nvGraphicFramePr>
        <p:xfrm>
          <a:off x="7878085" y="3877204"/>
          <a:ext cx="2982382" cy="736600"/>
        </p:xfrm>
        <a:graphic>
          <a:graphicData uri="http://schemas.openxmlformats.org/drawingml/2006/table">
            <a:tbl>
              <a:tblPr firstRow="1" bandRow="1">
                <a:tableStyleId>{5C22544A-7EE6-4342-B048-85BDC9FD1C3A}</a:tableStyleId>
              </a:tblPr>
              <a:tblGrid>
                <a:gridCol w="1491191">
                  <a:extLst>
                    <a:ext uri="{9D8B030D-6E8A-4147-A177-3AD203B41FA5}">
                      <a16:colId xmlns:a16="http://schemas.microsoft.com/office/drawing/2014/main" val="20000"/>
                    </a:ext>
                  </a:extLst>
                </a:gridCol>
                <a:gridCol w="1491191">
                  <a:extLst>
                    <a:ext uri="{9D8B030D-6E8A-4147-A177-3AD203B41FA5}">
                      <a16:colId xmlns:a16="http://schemas.microsoft.com/office/drawing/2014/main" val="20001"/>
                    </a:ext>
                  </a:extLst>
                </a:gridCol>
              </a:tblGrid>
              <a:tr h="251884">
                <a:tc>
                  <a:txBody>
                    <a:bodyPr/>
                    <a:lstStyle/>
                    <a:p>
                      <a:r>
                        <a:rPr lang="en-US" dirty="0"/>
                        <a:t>Name</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40562134"/>
              </p:ext>
            </p:extLst>
          </p:nvPr>
        </p:nvGraphicFramePr>
        <p:xfrm>
          <a:off x="9023880" y="6015567"/>
          <a:ext cx="2982382" cy="736600"/>
        </p:xfrm>
        <a:graphic>
          <a:graphicData uri="http://schemas.openxmlformats.org/drawingml/2006/table">
            <a:tbl>
              <a:tblPr firstRow="1" bandRow="1">
                <a:tableStyleId>{5C22544A-7EE6-4342-B048-85BDC9FD1C3A}</a:tableStyleId>
              </a:tblPr>
              <a:tblGrid>
                <a:gridCol w="1491191">
                  <a:extLst>
                    <a:ext uri="{9D8B030D-6E8A-4147-A177-3AD203B41FA5}">
                      <a16:colId xmlns:a16="http://schemas.microsoft.com/office/drawing/2014/main" val="20000"/>
                    </a:ext>
                  </a:extLst>
                </a:gridCol>
                <a:gridCol w="1491191">
                  <a:extLst>
                    <a:ext uri="{9D8B030D-6E8A-4147-A177-3AD203B41FA5}">
                      <a16:colId xmlns:a16="http://schemas.microsoft.com/office/drawing/2014/main" val="20001"/>
                    </a:ext>
                  </a:extLst>
                </a:gridCol>
              </a:tblGrid>
              <a:tr h="251884">
                <a:tc>
                  <a:txBody>
                    <a:bodyPr/>
                    <a:lstStyle/>
                    <a:p>
                      <a:r>
                        <a:rPr lang="en-US" dirty="0"/>
                        <a:t>Name</a:t>
                      </a:r>
                    </a:p>
                  </a:txBody>
                  <a:tcPr/>
                </a:tc>
                <a:tc>
                  <a:txBody>
                    <a:bodyPr/>
                    <a:lstStyle/>
                    <a:p>
                      <a:r>
                        <a:rPr lang="en-US" dirty="0" err="1"/>
                        <a:t>finalmarks</a:t>
                      </a:r>
                      <a:endParaRPr lang="en-US" dirty="0"/>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0641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307977"/>
            <a:ext cx="10972800" cy="1143000"/>
          </a:xfrm>
        </p:spPr>
        <p:txBody>
          <a:bodyPr/>
          <a:lstStyle/>
          <a:p>
            <a:r>
              <a:rPr lang="en-US" sz="4000" dirty="0"/>
              <a:t>DDL : Data Definition Language : ALTER(rename)</a:t>
            </a:r>
          </a:p>
        </p:txBody>
      </p:sp>
      <p:sp>
        <p:nvSpPr>
          <p:cNvPr id="3" name="Content Placeholder 2"/>
          <p:cNvSpPr>
            <a:spLocks noGrp="1"/>
          </p:cNvSpPr>
          <p:nvPr>
            <p:ph idx="1"/>
          </p:nvPr>
        </p:nvSpPr>
        <p:spPr/>
        <p:txBody>
          <a:bodyPr/>
          <a:lstStyle/>
          <a:p>
            <a:r>
              <a:rPr lang="en-US" dirty="0"/>
              <a:t>Renaming a table </a:t>
            </a:r>
          </a:p>
          <a:p>
            <a:r>
              <a:rPr lang="en-US" dirty="0"/>
              <a:t>Syntax : </a:t>
            </a:r>
          </a:p>
          <a:p>
            <a:pPr lvl="1"/>
            <a:r>
              <a:rPr lang="en-US" dirty="0"/>
              <a:t>ALTER TABLE </a:t>
            </a:r>
            <a:r>
              <a:rPr lang="en-US" dirty="0" err="1"/>
              <a:t>current_name</a:t>
            </a:r>
            <a:r>
              <a:rPr lang="en-US" dirty="0"/>
              <a:t> RENAME TO </a:t>
            </a:r>
            <a:r>
              <a:rPr lang="en-US" dirty="0" err="1"/>
              <a:t>new_name</a:t>
            </a:r>
            <a:r>
              <a:rPr lang="en-US" dirty="0"/>
              <a:t>;</a:t>
            </a:r>
          </a:p>
          <a:p>
            <a:pPr lvl="1"/>
            <a:r>
              <a:rPr lang="en-US" dirty="0"/>
              <a:t>E.g.: alter table student rename to </a:t>
            </a:r>
            <a:r>
              <a:rPr lang="en-US" dirty="0" err="1"/>
              <a:t>student_new</a:t>
            </a:r>
            <a:r>
              <a:rPr lang="en-US" dirty="0"/>
              <a:t>;</a:t>
            </a:r>
          </a:p>
          <a:p>
            <a:r>
              <a:rPr lang="en-US" dirty="0"/>
              <a:t>Renaming a database</a:t>
            </a:r>
          </a:p>
          <a:p>
            <a:r>
              <a:rPr lang="en-US" dirty="0"/>
              <a:t>Syntax :</a:t>
            </a:r>
          </a:p>
          <a:p>
            <a:pPr lvl="1"/>
            <a:r>
              <a:rPr lang="en-US" dirty="0"/>
              <a:t>ALTER DATABASE </a:t>
            </a:r>
            <a:r>
              <a:rPr lang="en-US" dirty="0" err="1"/>
              <a:t>current_name</a:t>
            </a:r>
            <a:r>
              <a:rPr lang="en-US" dirty="0"/>
              <a:t> RENAME TO </a:t>
            </a:r>
            <a:r>
              <a:rPr lang="en-US" dirty="0" err="1"/>
              <a:t>new_name</a:t>
            </a:r>
            <a:r>
              <a:rPr lang="en-US" dirty="0"/>
              <a:t>;</a:t>
            </a:r>
          </a:p>
          <a:p>
            <a:pPr lvl="1"/>
            <a:r>
              <a:rPr lang="en-US" dirty="0"/>
              <a:t>E.g. : alter database db1 rename to </a:t>
            </a:r>
            <a:r>
              <a:rPr lang="en-US" dirty="0" err="1"/>
              <a:t>newdb</a:t>
            </a:r>
            <a:r>
              <a:rPr lang="en-US" dirty="0"/>
              <a:t>;</a:t>
            </a:r>
          </a:p>
          <a:p>
            <a:endParaRPr lang="en-US" dirty="0"/>
          </a:p>
        </p:txBody>
      </p:sp>
    </p:spTree>
    <p:extLst>
      <p:ext uri="{BB962C8B-B14F-4D97-AF65-F5344CB8AC3E}">
        <p14:creationId xmlns:p14="http://schemas.microsoft.com/office/powerpoint/2010/main" val="120581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 Data Definition Language : ALTER</a:t>
            </a:r>
          </a:p>
        </p:txBody>
      </p:sp>
      <p:sp>
        <p:nvSpPr>
          <p:cNvPr id="3" name="Content Placeholder 2"/>
          <p:cNvSpPr>
            <a:spLocks noGrp="1"/>
          </p:cNvSpPr>
          <p:nvPr>
            <p:ph idx="1"/>
          </p:nvPr>
        </p:nvSpPr>
        <p:spPr/>
        <p:txBody>
          <a:bodyPr/>
          <a:lstStyle/>
          <a:p>
            <a:r>
              <a:rPr lang="en-US" sz="2800" dirty="0"/>
              <a:t>Setting default value</a:t>
            </a:r>
          </a:p>
          <a:p>
            <a:r>
              <a:rPr lang="en-US" sz="2800" dirty="0"/>
              <a:t>Syntax :</a:t>
            </a:r>
          </a:p>
          <a:p>
            <a:pPr lvl="1"/>
            <a:r>
              <a:rPr lang="en-US" sz="2400" dirty="0"/>
              <a:t>ALTER TABLE </a:t>
            </a:r>
            <a:r>
              <a:rPr lang="en-US" sz="2400" dirty="0" err="1"/>
              <a:t>table_name</a:t>
            </a:r>
            <a:r>
              <a:rPr lang="en-US" sz="2400" dirty="0"/>
              <a:t> ALTER COLUMN </a:t>
            </a:r>
            <a:r>
              <a:rPr lang="en-US" sz="2400" dirty="0" err="1"/>
              <a:t>column_name</a:t>
            </a:r>
            <a:r>
              <a:rPr lang="en-US" sz="2400" dirty="0"/>
              <a:t> SET DEFAULT </a:t>
            </a:r>
            <a:r>
              <a:rPr lang="en-US" sz="2400" dirty="0" err="1"/>
              <a:t>default_value</a:t>
            </a:r>
            <a:r>
              <a:rPr lang="en-US" sz="2400" dirty="0"/>
              <a:t>;</a:t>
            </a:r>
          </a:p>
          <a:p>
            <a:pPr lvl="1"/>
            <a:r>
              <a:rPr lang="en-US" sz="2400" dirty="0"/>
              <a:t>E.g.: alter table </a:t>
            </a:r>
            <a:r>
              <a:rPr lang="en-US" sz="2400" dirty="0" err="1"/>
              <a:t>student_new</a:t>
            </a:r>
            <a:r>
              <a:rPr lang="en-US" sz="2400" dirty="0"/>
              <a:t> alter column marks set default 50;</a:t>
            </a:r>
          </a:p>
          <a:p>
            <a:r>
              <a:rPr lang="en-US" sz="2800" dirty="0"/>
              <a:t>Removing default value</a:t>
            </a:r>
          </a:p>
          <a:p>
            <a:r>
              <a:rPr lang="en-US" sz="2800" dirty="0"/>
              <a:t>Syntax :</a:t>
            </a:r>
          </a:p>
          <a:p>
            <a:pPr lvl="1"/>
            <a:r>
              <a:rPr lang="en-US" sz="2400" dirty="0"/>
              <a:t>ALTER TABLE </a:t>
            </a:r>
            <a:r>
              <a:rPr lang="en-US" sz="2400" dirty="0" err="1"/>
              <a:t>table_name</a:t>
            </a:r>
            <a:r>
              <a:rPr lang="en-US" sz="2400" dirty="0"/>
              <a:t> ALTER COLUMN </a:t>
            </a:r>
            <a:r>
              <a:rPr lang="en-US" sz="2400" dirty="0" err="1"/>
              <a:t>column_name</a:t>
            </a:r>
            <a:r>
              <a:rPr lang="en-US" sz="2400" dirty="0"/>
              <a:t> DROP DEFAULT;</a:t>
            </a:r>
          </a:p>
          <a:p>
            <a:pPr lvl="1"/>
            <a:r>
              <a:rPr lang="en-US" sz="2400" dirty="0"/>
              <a:t>E.g.: alter table </a:t>
            </a:r>
            <a:r>
              <a:rPr lang="en-US" sz="2400" dirty="0" err="1"/>
              <a:t>student_new</a:t>
            </a:r>
            <a:r>
              <a:rPr lang="en-US" sz="2400" dirty="0"/>
              <a:t> alter column marks drop default;</a:t>
            </a:r>
          </a:p>
        </p:txBody>
      </p:sp>
    </p:spTree>
    <p:extLst>
      <p:ext uri="{BB962C8B-B14F-4D97-AF65-F5344CB8AC3E}">
        <p14:creationId xmlns:p14="http://schemas.microsoft.com/office/powerpoint/2010/main" val="214827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 Data Definition Language : TRUNCATE</a:t>
            </a:r>
          </a:p>
        </p:txBody>
      </p:sp>
      <p:sp>
        <p:nvSpPr>
          <p:cNvPr id="3" name="Content Placeholder 2"/>
          <p:cNvSpPr>
            <a:spLocks noGrp="1"/>
          </p:cNvSpPr>
          <p:nvPr>
            <p:ph idx="1"/>
          </p:nvPr>
        </p:nvSpPr>
        <p:spPr/>
        <p:txBody>
          <a:bodyPr/>
          <a:lstStyle/>
          <a:p>
            <a:r>
              <a:rPr lang="en-US" sz="2800" dirty="0"/>
              <a:t>TRUNCATE statement is used to quickly remove all rows from a set of tables, essentially </a:t>
            </a:r>
            <a:r>
              <a:rPr lang="en-US" sz="2800" b="1" dirty="0"/>
              <a:t>resetting them to empty</a:t>
            </a:r>
            <a:r>
              <a:rPr lang="en-US" sz="2800" dirty="0"/>
              <a:t>. </a:t>
            </a:r>
          </a:p>
          <a:p>
            <a:r>
              <a:rPr lang="en-US" sz="2800" dirty="0"/>
              <a:t>It's much faster than deleting rows one by one .</a:t>
            </a:r>
          </a:p>
          <a:p>
            <a:r>
              <a:rPr lang="en-US" sz="2800" dirty="0"/>
              <a:t>Deleted data </a:t>
            </a:r>
            <a:r>
              <a:rPr lang="en-US" sz="2800" b="1" dirty="0"/>
              <a:t>can’t be rolled back!</a:t>
            </a:r>
          </a:p>
          <a:p>
            <a:r>
              <a:rPr lang="en-US" sz="2800" dirty="0"/>
              <a:t>Syntax :</a:t>
            </a:r>
          </a:p>
          <a:p>
            <a:pPr lvl="1"/>
            <a:r>
              <a:rPr lang="en-US" sz="2400" dirty="0"/>
              <a:t>TRUNCATE TABLE </a:t>
            </a:r>
            <a:r>
              <a:rPr lang="en-US" sz="2400" dirty="0" err="1"/>
              <a:t>table_name</a:t>
            </a:r>
            <a:r>
              <a:rPr lang="en-US" sz="2400" dirty="0"/>
              <a:t>;</a:t>
            </a:r>
          </a:p>
          <a:p>
            <a:pPr lvl="1"/>
            <a:r>
              <a:rPr lang="en-US" sz="2400" dirty="0"/>
              <a:t>TRUNCATE TABLE table1, table2, table3; (multiple tables)</a:t>
            </a:r>
          </a:p>
          <a:p>
            <a:pPr lvl="1"/>
            <a:r>
              <a:rPr lang="en-US" sz="2400" dirty="0"/>
              <a:t>E.g. : truncate table student;</a:t>
            </a:r>
          </a:p>
          <a:p>
            <a:pPr lvl="1"/>
            <a:r>
              <a:rPr lang="en-US" sz="2400" dirty="0"/>
              <a:t>All rows would have been deleted</a:t>
            </a:r>
          </a:p>
        </p:txBody>
      </p:sp>
    </p:spTree>
    <p:extLst>
      <p:ext uri="{BB962C8B-B14F-4D97-AF65-F5344CB8AC3E}">
        <p14:creationId xmlns:p14="http://schemas.microsoft.com/office/powerpoint/2010/main" val="288292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DML : Data Manipulation Language </a:t>
            </a:r>
          </a:p>
        </p:txBody>
      </p:sp>
      <p:sp>
        <p:nvSpPr>
          <p:cNvPr id="3" name="Content Placeholder 2"/>
          <p:cNvSpPr>
            <a:spLocks noGrp="1"/>
          </p:cNvSpPr>
          <p:nvPr>
            <p:ph idx="1"/>
          </p:nvPr>
        </p:nvSpPr>
        <p:spPr/>
        <p:txBody>
          <a:bodyPr/>
          <a:lstStyle/>
          <a:p>
            <a:r>
              <a:rPr lang="en-US" dirty="0"/>
              <a:t>Data Manipulation Language (DML) refers to the subset of SQL commands used to add, update, and delete data in the database.</a:t>
            </a:r>
          </a:p>
          <a:p>
            <a:r>
              <a:rPr lang="en-US" dirty="0"/>
              <a:t> DML commands </a:t>
            </a:r>
            <a:r>
              <a:rPr lang="en-US" b="1" dirty="0"/>
              <a:t>do not alter the schema or structure </a:t>
            </a:r>
            <a:r>
              <a:rPr lang="en-US" dirty="0"/>
              <a:t>of the database itself.</a:t>
            </a:r>
          </a:p>
          <a:p>
            <a:r>
              <a:rPr lang="en-US" dirty="0"/>
              <a:t>DML commands include ,</a:t>
            </a:r>
          </a:p>
          <a:p>
            <a:pPr lvl="1"/>
            <a:r>
              <a:rPr lang="en-US" dirty="0"/>
              <a:t>Insert</a:t>
            </a:r>
          </a:p>
          <a:p>
            <a:pPr lvl="1"/>
            <a:r>
              <a:rPr lang="en-US" dirty="0"/>
              <a:t>Delete</a:t>
            </a:r>
          </a:p>
          <a:p>
            <a:pPr lvl="1"/>
            <a:r>
              <a:rPr lang="en-US" dirty="0"/>
              <a:t>Update </a:t>
            </a:r>
          </a:p>
        </p:txBody>
      </p:sp>
    </p:spTree>
    <p:extLst>
      <p:ext uri="{BB962C8B-B14F-4D97-AF65-F5344CB8AC3E}">
        <p14:creationId xmlns:p14="http://schemas.microsoft.com/office/powerpoint/2010/main" val="1283000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 to know! Meta commands in PSQL</a:t>
            </a:r>
          </a:p>
        </p:txBody>
      </p:sp>
      <p:sp>
        <p:nvSpPr>
          <p:cNvPr id="3" name="Content Placeholder 2"/>
          <p:cNvSpPr>
            <a:spLocks noGrp="1"/>
          </p:cNvSpPr>
          <p:nvPr>
            <p:ph idx="1"/>
          </p:nvPr>
        </p:nvSpPr>
        <p:spPr/>
        <p:txBody>
          <a:bodyPr/>
          <a:lstStyle/>
          <a:p>
            <a:r>
              <a:rPr lang="en-US" dirty="0"/>
              <a:t>\c : Connect to the database</a:t>
            </a:r>
          </a:p>
          <a:p>
            <a:r>
              <a:rPr lang="en-US" dirty="0"/>
              <a:t>\q : Quits PSQL</a:t>
            </a:r>
          </a:p>
          <a:p>
            <a:r>
              <a:rPr lang="en-US" dirty="0"/>
              <a:t>\</a:t>
            </a:r>
            <a:r>
              <a:rPr lang="en-US" dirty="0" err="1"/>
              <a:t>dt</a:t>
            </a:r>
            <a:r>
              <a:rPr lang="en-US" dirty="0"/>
              <a:t> : lists all the tables in a database</a:t>
            </a:r>
          </a:p>
          <a:p>
            <a:r>
              <a:rPr lang="en-US" dirty="0"/>
              <a:t>\l or \list : lists all the databases</a:t>
            </a:r>
          </a:p>
          <a:p>
            <a:r>
              <a:rPr lang="en-US" dirty="0"/>
              <a:t>\h : provide helps about </a:t>
            </a:r>
            <a:r>
              <a:rPr lang="en-US" dirty="0" err="1"/>
              <a:t>psql</a:t>
            </a:r>
            <a:r>
              <a:rPr lang="en-US" dirty="0"/>
              <a:t> commands</a:t>
            </a:r>
          </a:p>
        </p:txBody>
      </p:sp>
    </p:spTree>
    <p:extLst>
      <p:ext uri="{BB962C8B-B14F-4D97-AF65-F5344CB8AC3E}">
        <p14:creationId xmlns:p14="http://schemas.microsoft.com/office/powerpoint/2010/main" val="332468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 </a:t>
            </a:r>
            <a:r>
              <a:rPr lang="en-US" b="1" dirty="0"/>
              <a:t>DATABASE QUERYING	</a:t>
            </a:r>
          </a:p>
          <a:p>
            <a:pPr marL="0" indent="0">
              <a:buNone/>
            </a:pPr>
            <a:r>
              <a:rPr lang="en-US" dirty="0"/>
              <a:t>SQL: fundamentals – DDL – Specifying integrity constraints - DML – Basic retrieval queries in SQL - Complex SQL retrieval queries – nested queries – correlated queries – joins - Aggregate functions. Creating a table, populating data, adding integrity constraints, querying tables with simple and complex queries. </a:t>
            </a:r>
            <a:r>
              <a:rPr lang="en-US"/>
              <a:t>DCL and TCL.</a:t>
            </a:r>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4/4/2024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a:t>
            </a:fld>
            <a:endParaRPr lang="en-US"/>
          </a:p>
        </p:txBody>
      </p:sp>
    </p:spTree>
    <p:extLst>
      <p:ext uri="{BB962C8B-B14F-4D97-AF65-F5344CB8AC3E}">
        <p14:creationId xmlns:p14="http://schemas.microsoft.com/office/powerpoint/2010/main" val="3447796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DML : Data Manipulation Language : INSERT </a:t>
            </a:r>
          </a:p>
        </p:txBody>
      </p:sp>
      <p:sp>
        <p:nvSpPr>
          <p:cNvPr id="6" name="Content Placeholder 5"/>
          <p:cNvSpPr>
            <a:spLocks noGrp="1"/>
          </p:cNvSpPr>
          <p:nvPr>
            <p:ph idx="1"/>
          </p:nvPr>
        </p:nvSpPr>
        <p:spPr/>
        <p:txBody>
          <a:bodyPr/>
          <a:lstStyle/>
          <a:p>
            <a:r>
              <a:rPr lang="en-US" dirty="0"/>
              <a:t>Insert is used to add one or more rows into the table</a:t>
            </a:r>
          </a:p>
          <a:p>
            <a:r>
              <a:rPr lang="en-US" dirty="0"/>
              <a:t>Syntax :</a:t>
            </a:r>
          </a:p>
          <a:p>
            <a:pPr lvl="1"/>
            <a:r>
              <a:rPr lang="en-US" b="1" dirty="0"/>
              <a:t>All column insertion :</a:t>
            </a:r>
          </a:p>
          <a:p>
            <a:pPr lvl="2"/>
            <a:r>
              <a:rPr lang="en-US" dirty="0"/>
              <a:t>INSERT INTO </a:t>
            </a:r>
            <a:r>
              <a:rPr lang="en-US" dirty="0" err="1"/>
              <a:t>table_name</a:t>
            </a:r>
            <a:r>
              <a:rPr lang="en-US" dirty="0"/>
              <a:t> VALUES (value1, value2, ...);</a:t>
            </a:r>
          </a:p>
          <a:p>
            <a:pPr lvl="2"/>
            <a:r>
              <a:rPr lang="en-US" dirty="0"/>
              <a:t>E.g.: insert into student values(‘abc’,101,67);</a:t>
            </a:r>
          </a:p>
          <a:p>
            <a:pPr lvl="1"/>
            <a:r>
              <a:rPr lang="en-US" b="1" dirty="0"/>
              <a:t>Specific column insertion:</a:t>
            </a:r>
          </a:p>
          <a:p>
            <a:pPr lvl="2"/>
            <a:r>
              <a:rPr lang="en-US" dirty="0"/>
              <a:t>INSERT INTO </a:t>
            </a:r>
            <a:r>
              <a:rPr lang="en-US" dirty="0" err="1"/>
              <a:t>table_name</a:t>
            </a:r>
            <a:r>
              <a:rPr lang="en-US" dirty="0"/>
              <a:t> (column1, column2, ...) VALUES (value1, value2, ...);</a:t>
            </a:r>
          </a:p>
          <a:p>
            <a:pPr lvl="2"/>
            <a:r>
              <a:rPr lang="en-US" dirty="0"/>
              <a:t>E.g.: insert into student (name, id) values (‘xyz’,102);</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72367397"/>
              </p:ext>
            </p:extLst>
          </p:nvPr>
        </p:nvGraphicFramePr>
        <p:xfrm>
          <a:off x="7400926" y="2700337"/>
          <a:ext cx="3571875" cy="731520"/>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0000"/>
                    </a:ext>
                  </a:extLst>
                </a:gridCol>
                <a:gridCol w="1190625">
                  <a:extLst>
                    <a:ext uri="{9D8B030D-6E8A-4147-A177-3AD203B41FA5}">
                      <a16:colId xmlns:a16="http://schemas.microsoft.com/office/drawing/2014/main" val="20001"/>
                    </a:ext>
                  </a:extLst>
                </a:gridCol>
                <a:gridCol w="1190625">
                  <a:extLst>
                    <a:ext uri="{9D8B030D-6E8A-4147-A177-3AD203B41FA5}">
                      <a16:colId xmlns:a16="http://schemas.microsoft.com/office/drawing/2014/main" val="20002"/>
                    </a:ext>
                  </a:extLst>
                </a:gridCol>
              </a:tblGrid>
              <a:tr h="339831">
                <a:tc>
                  <a:txBody>
                    <a:bodyPr/>
                    <a:lstStyle/>
                    <a:p>
                      <a:r>
                        <a:rPr lang="en-US" dirty="0"/>
                        <a:t>Name</a:t>
                      </a:r>
                    </a:p>
                  </a:txBody>
                  <a:tcPr/>
                </a:tc>
                <a:tc>
                  <a:txBody>
                    <a:bodyPr/>
                    <a:lstStyle/>
                    <a:p>
                      <a:r>
                        <a:rPr lang="en-US" dirty="0"/>
                        <a:t>Id</a:t>
                      </a:r>
                    </a:p>
                  </a:txBody>
                  <a:tcPr/>
                </a:tc>
                <a:tc>
                  <a:txBody>
                    <a:bodyPr/>
                    <a:lstStyle/>
                    <a:p>
                      <a:r>
                        <a:rPr lang="en-US" dirty="0"/>
                        <a:t>Marks </a:t>
                      </a:r>
                    </a:p>
                  </a:txBody>
                  <a:tcPr/>
                </a:tc>
                <a:extLst>
                  <a:ext uri="{0D108BD9-81ED-4DB2-BD59-A6C34878D82A}">
                    <a16:rowId xmlns:a16="http://schemas.microsoft.com/office/drawing/2014/main" val="10000"/>
                  </a:ext>
                </a:extLst>
              </a:tr>
              <a:tr h="339831">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03180380"/>
              </p:ext>
            </p:extLst>
          </p:nvPr>
        </p:nvGraphicFramePr>
        <p:xfrm>
          <a:off x="8910636" y="5760720"/>
          <a:ext cx="3281364" cy="1097280"/>
        </p:xfrm>
        <a:graphic>
          <a:graphicData uri="http://schemas.openxmlformats.org/drawingml/2006/table">
            <a:tbl>
              <a:tblPr firstRow="1" bandRow="1">
                <a:tableStyleId>{5C22544A-7EE6-4342-B048-85BDC9FD1C3A}</a:tableStyleId>
              </a:tblPr>
              <a:tblGrid>
                <a:gridCol w="1093788">
                  <a:extLst>
                    <a:ext uri="{9D8B030D-6E8A-4147-A177-3AD203B41FA5}">
                      <a16:colId xmlns:a16="http://schemas.microsoft.com/office/drawing/2014/main" val="20000"/>
                    </a:ext>
                  </a:extLst>
                </a:gridCol>
                <a:gridCol w="1093788">
                  <a:extLst>
                    <a:ext uri="{9D8B030D-6E8A-4147-A177-3AD203B41FA5}">
                      <a16:colId xmlns:a16="http://schemas.microsoft.com/office/drawing/2014/main" val="20001"/>
                    </a:ext>
                  </a:extLst>
                </a:gridCol>
                <a:gridCol w="1093788">
                  <a:extLst>
                    <a:ext uri="{9D8B030D-6E8A-4147-A177-3AD203B41FA5}">
                      <a16:colId xmlns:a16="http://schemas.microsoft.com/office/drawing/2014/main" val="20002"/>
                    </a:ext>
                  </a:extLst>
                </a:gridCol>
              </a:tblGrid>
              <a:tr h="226424">
                <a:tc>
                  <a:txBody>
                    <a:bodyPr/>
                    <a:lstStyle/>
                    <a:p>
                      <a:r>
                        <a:rPr lang="en-US" dirty="0"/>
                        <a:t>Name</a:t>
                      </a:r>
                    </a:p>
                  </a:txBody>
                  <a:tcPr/>
                </a:tc>
                <a:tc>
                  <a:txBody>
                    <a:bodyPr/>
                    <a:lstStyle/>
                    <a:p>
                      <a:r>
                        <a:rPr lang="en-US" dirty="0"/>
                        <a:t>Id</a:t>
                      </a:r>
                    </a:p>
                  </a:txBody>
                  <a:tcPr/>
                </a:tc>
                <a:tc>
                  <a:txBody>
                    <a:bodyPr/>
                    <a:lstStyle/>
                    <a:p>
                      <a:r>
                        <a:rPr lang="en-US" dirty="0"/>
                        <a:t>Marks </a:t>
                      </a:r>
                    </a:p>
                  </a:txBody>
                  <a:tcPr/>
                </a:tc>
                <a:extLst>
                  <a:ext uri="{0D108BD9-81ED-4DB2-BD59-A6C34878D82A}">
                    <a16:rowId xmlns:a16="http://schemas.microsoft.com/office/drawing/2014/main" val="10000"/>
                  </a:ext>
                </a:extLst>
              </a:tr>
              <a:tr h="226424">
                <a:tc>
                  <a:txBody>
                    <a:bodyPr/>
                    <a:lstStyle/>
                    <a:p>
                      <a:r>
                        <a:rPr lang="en-US" dirty="0" err="1"/>
                        <a:t>Abc</a:t>
                      </a:r>
                      <a:endParaRPr lang="en-US" dirty="0"/>
                    </a:p>
                  </a:txBody>
                  <a:tcPr/>
                </a:tc>
                <a:tc>
                  <a:txBody>
                    <a:bodyPr/>
                    <a:lstStyle/>
                    <a:p>
                      <a:r>
                        <a:rPr lang="en-US" dirty="0"/>
                        <a:t>101</a:t>
                      </a:r>
                    </a:p>
                  </a:txBody>
                  <a:tcPr/>
                </a:tc>
                <a:tc>
                  <a:txBody>
                    <a:bodyPr/>
                    <a:lstStyle/>
                    <a:p>
                      <a:r>
                        <a:rPr lang="en-US" dirty="0"/>
                        <a:t>67</a:t>
                      </a:r>
                    </a:p>
                  </a:txBody>
                  <a:tcPr/>
                </a:tc>
                <a:extLst>
                  <a:ext uri="{0D108BD9-81ED-4DB2-BD59-A6C34878D82A}">
                    <a16:rowId xmlns:a16="http://schemas.microsoft.com/office/drawing/2014/main" val="10001"/>
                  </a:ext>
                </a:extLst>
              </a:tr>
              <a:tr h="226424">
                <a:tc>
                  <a:txBody>
                    <a:bodyPr/>
                    <a:lstStyle/>
                    <a:p>
                      <a:r>
                        <a:rPr lang="en-US" dirty="0"/>
                        <a:t>Xyz</a:t>
                      </a:r>
                    </a:p>
                  </a:txBody>
                  <a:tcPr/>
                </a:tc>
                <a:tc>
                  <a:txBody>
                    <a:bodyPr/>
                    <a:lstStyle/>
                    <a:p>
                      <a:r>
                        <a:rPr lang="en-US" dirty="0"/>
                        <a:t>102</a:t>
                      </a:r>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4066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DML : Data Manipulation Language : DELETE </a:t>
            </a:r>
          </a:p>
        </p:txBody>
      </p:sp>
      <p:sp>
        <p:nvSpPr>
          <p:cNvPr id="3" name="Content Placeholder 2"/>
          <p:cNvSpPr>
            <a:spLocks noGrp="1"/>
          </p:cNvSpPr>
          <p:nvPr>
            <p:ph idx="1"/>
          </p:nvPr>
        </p:nvSpPr>
        <p:spPr/>
        <p:txBody>
          <a:bodyPr/>
          <a:lstStyle/>
          <a:p>
            <a:r>
              <a:rPr lang="en-US" sz="2800" dirty="0"/>
              <a:t>DELETE is used to delete existing records in a table.</a:t>
            </a:r>
          </a:p>
          <a:p>
            <a:r>
              <a:rPr lang="en-US" sz="2800" b="1" dirty="0"/>
              <a:t>All record deletion</a:t>
            </a:r>
          </a:p>
          <a:p>
            <a:pPr lvl="1"/>
            <a:r>
              <a:rPr lang="en-US" sz="2400" dirty="0"/>
              <a:t>Syntax :</a:t>
            </a:r>
          </a:p>
          <a:p>
            <a:pPr lvl="1"/>
            <a:r>
              <a:rPr lang="en-US" sz="2400" dirty="0"/>
              <a:t>DELETE FROM  </a:t>
            </a:r>
            <a:r>
              <a:rPr lang="en-US" sz="2400" dirty="0" err="1"/>
              <a:t>table_name</a:t>
            </a:r>
            <a:r>
              <a:rPr lang="en-US" sz="2400" dirty="0"/>
              <a:t>;</a:t>
            </a:r>
          </a:p>
          <a:p>
            <a:pPr lvl="1"/>
            <a:r>
              <a:rPr lang="en-US" sz="2400" dirty="0"/>
              <a:t>E.g.: delete from student;</a:t>
            </a:r>
          </a:p>
          <a:p>
            <a:pPr lvl="1"/>
            <a:r>
              <a:rPr lang="en-US" sz="2400" dirty="0"/>
              <a:t>Deletes all the record of specified table.</a:t>
            </a:r>
          </a:p>
          <a:p>
            <a:r>
              <a:rPr lang="en-US" sz="2800" b="1" dirty="0"/>
              <a:t>Specific record deletion </a:t>
            </a:r>
            <a:r>
              <a:rPr lang="en-US" sz="2800" dirty="0"/>
              <a:t>: use where clause</a:t>
            </a:r>
          </a:p>
          <a:p>
            <a:pPr lvl="1"/>
            <a:r>
              <a:rPr lang="en-US" sz="2400" dirty="0"/>
              <a:t>DELETE FROM </a:t>
            </a:r>
            <a:r>
              <a:rPr lang="en-US" sz="2400" dirty="0" err="1"/>
              <a:t>table_name</a:t>
            </a:r>
            <a:r>
              <a:rPr lang="en-US" sz="2400" dirty="0"/>
              <a:t> where condition;</a:t>
            </a:r>
          </a:p>
          <a:p>
            <a:pPr lvl="1"/>
            <a:r>
              <a:rPr lang="en-US" sz="2400" dirty="0"/>
              <a:t>E.g.: delete from student where id=1;</a:t>
            </a:r>
          </a:p>
          <a:p>
            <a:pPr lvl="1"/>
            <a:r>
              <a:rPr lang="en-US" sz="2400" dirty="0"/>
              <a:t>Delete from student where marks&lt;50;</a:t>
            </a:r>
          </a:p>
        </p:txBody>
      </p:sp>
    </p:spTree>
    <p:extLst>
      <p:ext uri="{BB962C8B-B14F-4D97-AF65-F5344CB8AC3E}">
        <p14:creationId xmlns:p14="http://schemas.microsoft.com/office/powerpoint/2010/main" val="2147966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DML : Data Manipulation Language : UPDATE </a:t>
            </a:r>
          </a:p>
        </p:txBody>
      </p:sp>
      <p:sp>
        <p:nvSpPr>
          <p:cNvPr id="3" name="Content Placeholder 2"/>
          <p:cNvSpPr>
            <a:spLocks noGrp="1"/>
          </p:cNvSpPr>
          <p:nvPr>
            <p:ph idx="1"/>
          </p:nvPr>
        </p:nvSpPr>
        <p:spPr/>
        <p:txBody>
          <a:bodyPr/>
          <a:lstStyle/>
          <a:p>
            <a:r>
              <a:rPr lang="en-US" sz="2300" dirty="0"/>
              <a:t>It is used to update the data of an existing table in the database.</a:t>
            </a:r>
          </a:p>
          <a:p>
            <a:r>
              <a:rPr lang="en-US" sz="2300" b="1" dirty="0"/>
              <a:t>All record updation : [ single column updation]</a:t>
            </a:r>
          </a:p>
          <a:p>
            <a:pPr lvl="1"/>
            <a:r>
              <a:rPr lang="en-US" sz="2300" dirty="0"/>
              <a:t>Syntax :</a:t>
            </a:r>
          </a:p>
          <a:p>
            <a:pPr lvl="1"/>
            <a:r>
              <a:rPr lang="en-US" sz="2300" dirty="0"/>
              <a:t>UPDATE </a:t>
            </a:r>
            <a:r>
              <a:rPr lang="en-US" sz="2300" dirty="0" err="1"/>
              <a:t>table_name</a:t>
            </a:r>
            <a:r>
              <a:rPr lang="en-US" sz="2300" dirty="0"/>
              <a:t> SET </a:t>
            </a:r>
            <a:r>
              <a:rPr lang="en-US" sz="2300" dirty="0" err="1"/>
              <a:t>column_name</a:t>
            </a:r>
            <a:r>
              <a:rPr lang="en-US" sz="2300" dirty="0"/>
              <a:t> = value;</a:t>
            </a:r>
          </a:p>
          <a:p>
            <a:pPr lvl="1"/>
            <a:r>
              <a:rPr lang="en-US" sz="2300" dirty="0"/>
              <a:t>E.g. : update student set marks=100; [ all the students marks will be updated to 100]</a:t>
            </a:r>
          </a:p>
          <a:p>
            <a:r>
              <a:rPr lang="en-US" sz="2300" b="1" dirty="0"/>
              <a:t>Selective record updation:</a:t>
            </a:r>
          </a:p>
          <a:p>
            <a:pPr lvl="1"/>
            <a:r>
              <a:rPr lang="en-US" sz="2300" dirty="0"/>
              <a:t>Syntax :</a:t>
            </a:r>
          </a:p>
          <a:p>
            <a:pPr lvl="1"/>
            <a:r>
              <a:rPr lang="en-US" sz="2300" dirty="0"/>
              <a:t>UPDATE </a:t>
            </a:r>
            <a:r>
              <a:rPr lang="en-US" sz="2300" dirty="0" err="1"/>
              <a:t>table_name</a:t>
            </a:r>
            <a:r>
              <a:rPr lang="en-US" sz="2300" dirty="0"/>
              <a:t> SET column1 = value1 where condition;</a:t>
            </a:r>
          </a:p>
          <a:p>
            <a:pPr lvl="1"/>
            <a:r>
              <a:rPr lang="en-US" sz="2300" dirty="0"/>
              <a:t>E.g. : update student set marks=100 where id=1; [student having id 1 has a update of 100 for mark column]</a:t>
            </a:r>
          </a:p>
        </p:txBody>
      </p:sp>
    </p:spTree>
    <p:extLst>
      <p:ext uri="{BB962C8B-B14F-4D97-AF65-F5344CB8AC3E}">
        <p14:creationId xmlns:p14="http://schemas.microsoft.com/office/powerpoint/2010/main" val="1793001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DML : Data Manipulation Language : UPDATE </a:t>
            </a:r>
          </a:p>
        </p:txBody>
      </p:sp>
      <p:sp>
        <p:nvSpPr>
          <p:cNvPr id="3" name="Content Placeholder 2"/>
          <p:cNvSpPr>
            <a:spLocks noGrp="1"/>
          </p:cNvSpPr>
          <p:nvPr>
            <p:ph idx="1"/>
          </p:nvPr>
        </p:nvSpPr>
        <p:spPr/>
        <p:txBody>
          <a:bodyPr/>
          <a:lstStyle/>
          <a:p>
            <a:r>
              <a:rPr lang="en-US" b="1" dirty="0"/>
              <a:t>All record updation : [ Multiple column updation]</a:t>
            </a:r>
          </a:p>
          <a:p>
            <a:pPr lvl="1"/>
            <a:r>
              <a:rPr lang="en-US" sz="3200" dirty="0"/>
              <a:t>Syntax :</a:t>
            </a:r>
          </a:p>
          <a:p>
            <a:pPr lvl="1"/>
            <a:r>
              <a:rPr lang="en-US" sz="3200" dirty="0"/>
              <a:t>UPDATE </a:t>
            </a:r>
            <a:r>
              <a:rPr lang="en-US" sz="3200" dirty="0" err="1"/>
              <a:t>table_name</a:t>
            </a:r>
            <a:r>
              <a:rPr lang="en-US" sz="3200" dirty="0"/>
              <a:t> SET column_name1 = value, column_name2=value2….;</a:t>
            </a:r>
          </a:p>
          <a:p>
            <a:pPr lvl="1"/>
            <a:r>
              <a:rPr lang="en-US" sz="3200" dirty="0"/>
              <a:t>E.g. : </a:t>
            </a:r>
          </a:p>
          <a:p>
            <a:pPr lvl="1"/>
            <a:r>
              <a:rPr lang="en-US" sz="3200" dirty="0"/>
              <a:t>update student set marks=100,phone=03439893 where id=1; </a:t>
            </a:r>
          </a:p>
          <a:p>
            <a:pPr lvl="1"/>
            <a:r>
              <a:rPr lang="en-US" sz="3200" dirty="0"/>
              <a:t>Student having id 1 will have an update on 2 columns namely marks and phone</a:t>
            </a:r>
          </a:p>
          <a:p>
            <a:endParaRPr lang="en-US" sz="4400" dirty="0"/>
          </a:p>
        </p:txBody>
      </p:sp>
    </p:spTree>
    <p:extLst>
      <p:ext uri="{BB962C8B-B14F-4D97-AF65-F5344CB8AC3E}">
        <p14:creationId xmlns:p14="http://schemas.microsoft.com/office/powerpoint/2010/main" val="300828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DQL : Data Query Language : SELECT</a:t>
            </a:r>
          </a:p>
        </p:txBody>
      </p:sp>
      <p:sp>
        <p:nvSpPr>
          <p:cNvPr id="3" name="Content Placeholder 2"/>
          <p:cNvSpPr>
            <a:spLocks noGrp="1"/>
          </p:cNvSpPr>
          <p:nvPr>
            <p:ph idx="1"/>
          </p:nvPr>
        </p:nvSpPr>
        <p:spPr/>
        <p:txBody>
          <a:bodyPr/>
          <a:lstStyle/>
          <a:p>
            <a:r>
              <a:rPr lang="en-US" dirty="0"/>
              <a:t>SELECT is used to retrieve back the data from tables</a:t>
            </a:r>
          </a:p>
          <a:p>
            <a:r>
              <a:rPr lang="en-US" dirty="0"/>
              <a:t>All records:</a:t>
            </a:r>
          </a:p>
          <a:p>
            <a:pPr lvl="1"/>
            <a:r>
              <a:rPr lang="en-US" dirty="0"/>
              <a:t>SELECT * FROM </a:t>
            </a:r>
            <a:r>
              <a:rPr lang="en-US" dirty="0" err="1"/>
              <a:t>table_name</a:t>
            </a:r>
            <a:r>
              <a:rPr lang="en-US" dirty="0"/>
              <a:t>;</a:t>
            </a:r>
          </a:p>
          <a:p>
            <a:pPr lvl="1"/>
            <a:r>
              <a:rPr lang="en-US" dirty="0"/>
              <a:t>E.g.: select * from student;</a:t>
            </a:r>
          </a:p>
          <a:p>
            <a:r>
              <a:rPr lang="en-US" dirty="0"/>
              <a:t>Selective records :</a:t>
            </a:r>
          </a:p>
          <a:p>
            <a:pPr lvl="1"/>
            <a:r>
              <a:rPr lang="en-US" dirty="0"/>
              <a:t>SELECT * FROM </a:t>
            </a:r>
            <a:r>
              <a:rPr lang="en-US" dirty="0" err="1"/>
              <a:t>table_name</a:t>
            </a:r>
            <a:r>
              <a:rPr lang="en-US" dirty="0"/>
              <a:t> WHERE CONDITION;</a:t>
            </a:r>
          </a:p>
          <a:p>
            <a:pPr lvl="1"/>
            <a:r>
              <a:rPr lang="en-US" dirty="0"/>
              <a:t>E.g.: select * from student where marks &gt;90;</a:t>
            </a:r>
          </a:p>
          <a:p>
            <a:endParaRPr lang="en-US" dirty="0"/>
          </a:p>
          <a:p>
            <a:endParaRPr lang="en-US" dirty="0"/>
          </a:p>
        </p:txBody>
      </p:sp>
    </p:spTree>
    <p:extLst>
      <p:ext uri="{BB962C8B-B14F-4D97-AF65-F5344CB8AC3E}">
        <p14:creationId xmlns:p14="http://schemas.microsoft.com/office/powerpoint/2010/main" val="3575021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constraints</a:t>
            </a:r>
          </a:p>
        </p:txBody>
      </p:sp>
      <p:sp>
        <p:nvSpPr>
          <p:cNvPr id="3" name="Content Placeholder 2"/>
          <p:cNvSpPr>
            <a:spLocks noGrp="1"/>
          </p:cNvSpPr>
          <p:nvPr>
            <p:ph idx="1"/>
          </p:nvPr>
        </p:nvSpPr>
        <p:spPr/>
        <p:txBody>
          <a:bodyPr/>
          <a:lstStyle/>
          <a:p>
            <a:r>
              <a:rPr lang="en-US" sz="2400" dirty="0"/>
              <a:t>Integrity constraints are pre-defined set of rules that are applied on the table fields(columns) or relations to ensure that the overall validity, integrity, and consistency of the data present in the database table .</a:t>
            </a:r>
          </a:p>
          <a:p>
            <a:r>
              <a:rPr lang="en-US" sz="2400" dirty="0"/>
              <a:t>Evaluation of all the conditions or rules mentioned in the integrity constraint is done every time a table insert, update, delete, or alter operation is performed. </a:t>
            </a:r>
          </a:p>
          <a:p>
            <a:r>
              <a:rPr lang="en-US" sz="2400" dirty="0"/>
              <a:t>The data can be inserted, updated, deleted, or altered only if the result of the constraint comes out to be True. </a:t>
            </a:r>
          </a:p>
          <a:p>
            <a:r>
              <a:rPr lang="en-US" sz="2400" dirty="0"/>
              <a:t>Thus, integrity constraints are useful in preventing any accidental damage to the database by an authorized user.</a:t>
            </a:r>
          </a:p>
        </p:txBody>
      </p:sp>
    </p:spTree>
    <p:extLst>
      <p:ext uri="{BB962C8B-B14F-4D97-AF65-F5344CB8AC3E}">
        <p14:creationId xmlns:p14="http://schemas.microsoft.com/office/powerpoint/2010/main" val="2747204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Integrity Constraints</a:t>
            </a:r>
          </a:p>
        </p:txBody>
      </p:sp>
      <p:pic>
        <p:nvPicPr>
          <p:cNvPr id="4" name="Content Placeholder 3"/>
          <p:cNvPicPr>
            <a:picLocks noGrp="1" noChangeAspect="1"/>
          </p:cNvPicPr>
          <p:nvPr>
            <p:ph idx="1"/>
          </p:nvPr>
        </p:nvPicPr>
        <p:blipFill rotWithShape="1">
          <a:blip r:embed="rId2"/>
          <a:srcRect l="14940" t="24077" r="42587" b="44684"/>
          <a:stretch/>
        </p:blipFill>
        <p:spPr>
          <a:xfrm>
            <a:off x="671512" y="2114549"/>
            <a:ext cx="8058151" cy="3846858"/>
          </a:xfrm>
          <a:prstGeom prst="rect">
            <a:avLst/>
          </a:prstGeom>
        </p:spPr>
      </p:pic>
      <p:sp>
        <p:nvSpPr>
          <p:cNvPr id="5" name="TextBox 4"/>
          <p:cNvSpPr txBox="1"/>
          <p:nvPr/>
        </p:nvSpPr>
        <p:spPr>
          <a:xfrm>
            <a:off x="8001001" y="2314575"/>
            <a:ext cx="382905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Domain Constraint</a:t>
            </a:r>
          </a:p>
          <a:p>
            <a:pPr marL="285750" indent="-285750">
              <a:buFont typeface="Arial" panose="020B0604020202020204" pitchFamily="34" charset="0"/>
              <a:buChar char="•"/>
            </a:pPr>
            <a:r>
              <a:rPr lang="en-US" sz="2400" dirty="0"/>
              <a:t>Entity Integrity Constraint</a:t>
            </a:r>
          </a:p>
          <a:p>
            <a:pPr marL="285750" indent="-285750">
              <a:buFont typeface="Arial" panose="020B0604020202020204" pitchFamily="34" charset="0"/>
              <a:buChar char="•"/>
            </a:pPr>
            <a:r>
              <a:rPr lang="en-US" sz="2400" dirty="0"/>
              <a:t>Referential Integrity Constraint</a:t>
            </a:r>
          </a:p>
          <a:p>
            <a:pPr marL="285750" indent="-285750">
              <a:buFont typeface="Arial" panose="020B0604020202020204" pitchFamily="34" charset="0"/>
              <a:buChar char="•"/>
            </a:pPr>
            <a:r>
              <a:rPr lang="en-US" sz="2400" dirty="0"/>
              <a:t>Key Constraint</a:t>
            </a:r>
          </a:p>
        </p:txBody>
      </p:sp>
    </p:spTree>
    <p:extLst>
      <p:ext uri="{BB962C8B-B14F-4D97-AF65-F5344CB8AC3E}">
        <p14:creationId xmlns:p14="http://schemas.microsoft.com/office/powerpoint/2010/main" val="2702544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 constraint</a:t>
            </a:r>
          </a:p>
        </p:txBody>
      </p:sp>
      <p:sp>
        <p:nvSpPr>
          <p:cNvPr id="4" name="AutoShape 2" descr="Types of Integrity Constraints"/>
          <p:cNvSpPr>
            <a:spLocks noGrp="1" noChangeAspect="1" noChangeArrowheads="1"/>
          </p:cNvSpPr>
          <p:nvPr>
            <p:ph idx="1"/>
          </p:nvPr>
        </p:nvSpPr>
        <p:spPr bwMode="auto">
          <a:xfrm>
            <a:off x="464457" y="2054681"/>
            <a:ext cx="6093506" cy="41767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a:t>This is a set of rules or conditions to restrict the kind of values a column/ attribute can hold in the database table. </a:t>
            </a:r>
          </a:p>
          <a:p>
            <a:r>
              <a:rPr lang="en-US" dirty="0"/>
              <a:t>The data type of a domain can be </a:t>
            </a:r>
            <a:r>
              <a:rPr lang="en-US" dirty="0" err="1"/>
              <a:t>int</a:t>
            </a:r>
            <a:r>
              <a:rPr lang="en-US" dirty="0"/>
              <a:t>, char, </a:t>
            </a:r>
            <a:r>
              <a:rPr lang="en-US" dirty="0" err="1"/>
              <a:t>varchar</a:t>
            </a:r>
            <a:r>
              <a:rPr lang="en-US" dirty="0"/>
              <a:t>, float,  etc.,</a:t>
            </a:r>
          </a:p>
          <a:p>
            <a:r>
              <a:rPr lang="en-US" dirty="0"/>
              <a:t>Giving a character value to an integer violates integrity!</a:t>
            </a:r>
          </a:p>
        </p:txBody>
      </p:sp>
      <p:pic>
        <p:nvPicPr>
          <p:cNvPr id="6" name="Picture 5"/>
          <p:cNvPicPr>
            <a:picLocks noChangeAspect="1"/>
          </p:cNvPicPr>
          <p:nvPr/>
        </p:nvPicPr>
        <p:blipFill rotWithShape="1">
          <a:blip r:embed="rId2"/>
          <a:srcRect l="23792" t="40430" r="32394" b="30664"/>
          <a:stretch/>
        </p:blipFill>
        <p:spPr>
          <a:xfrm>
            <a:off x="6557963" y="2386012"/>
            <a:ext cx="5257800" cy="3114675"/>
          </a:xfrm>
          <a:prstGeom prst="rect">
            <a:avLst/>
          </a:prstGeom>
        </p:spPr>
      </p:pic>
    </p:spTree>
    <p:extLst>
      <p:ext uri="{BB962C8B-B14F-4D97-AF65-F5344CB8AC3E}">
        <p14:creationId xmlns:p14="http://schemas.microsoft.com/office/powerpoint/2010/main" val="160534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 Constraint (Primary Key)</a:t>
            </a:r>
          </a:p>
        </p:txBody>
      </p:sp>
      <p:sp>
        <p:nvSpPr>
          <p:cNvPr id="3" name="Content Placeholder 2"/>
          <p:cNvSpPr>
            <a:spLocks noGrp="1"/>
          </p:cNvSpPr>
          <p:nvPr>
            <p:ph idx="1"/>
          </p:nvPr>
        </p:nvSpPr>
        <p:spPr>
          <a:xfrm>
            <a:off x="464457" y="2054681"/>
            <a:ext cx="6493556" cy="4176713"/>
          </a:xfrm>
        </p:spPr>
        <p:txBody>
          <a:bodyPr/>
          <a:lstStyle/>
          <a:p>
            <a:r>
              <a:rPr lang="en-US" sz="2800" dirty="0"/>
              <a:t>Entity Integrity Constraint is used to ensure that the </a:t>
            </a:r>
            <a:r>
              <a:rPr lang="en-US" sz="2800" b="1" dirty="0"/>
              <a:t>primary key cannot be null.</a:t>
            </a:r>
          </a:p>
          <a:p>
            <a:r>
              <a:rPr lang="en-US" sz="2800" dirty="0"/>
              <a:t> A primary key is used to identify individual records in a table and if the primary key has a null value, then we can't identify those records.</a:t>
            </a:r>
          </a:p>
          <a:p>
            <a:r>
              <a:rPr lang="en-US" sz="2800" dirty="0"/>
              <a:t> There can be null values anywhere in the table except the primary key column.</a:t>
            </a:r>
          </a:p>
        </p:txBody>
      </p:sp>
      <p:pic>
        <p:nvPicPr>
          <p:cNvPr id="4" name="Picture 3"/>
          <p:cNvPicPr>
            <a:picLocks noChangeAspect="1"/>
          </p:cNvPicPr>
          <p:nvPr/>
        </p:nvPicPr>
        <p:blipFill rotWithShape="1">
          <a:blip r:embed="rId2"/>
          <a:srcRect l="18302" t="14844" r="39751" b="52734"/>
          <a:stretch/>
        </p:blipFill>
        <p:spPr>
          <a:xfrm>
            <a:off x="6615113" y="2228850"/>
            <a:ext cx="5457825" cy="3043238"/>
          </a:xfrm>
          <a:prstGeom prst="rect">
            <a:avLst/>
          </a:prstGeom>
        </p:spPr>
      </p:pic>
    </p:spTree>
    <p:extLst>
      <p:ext uri="{BB962C8B-B14F-4D97-AF65-F5344CB8AC3E}">
        <p14:creationId xmlns:p14="http://schemas.microsoft.com/office/powerpoint/2010/main" val="3788810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Referential Integrity Constraint (Foreign Key)</a:t>
            </a:r>
          </a:p>
        </p:txBody>
      </p:sp>
      <p:sp>
        <p:nvSpPr>
          <p:cNvPr id="3" name="Content Placeholder 2"/>
          <p:cNvSpPr>
            <a:spLocks noGrp="1"/>
          </p:cNvSpPr>
          <p:nvPr>
            <p:ph idx="1"/>
          </p:nvPr>
        </p:nvSpPr>
        <p:spPr>
          <a:xfrm>
            <a:off x="464457" y="2054681"/>
            <a:ext cx="4793343" cy="4176713"/>
          </a:xfrm>
        </p:spPr>
        <p:txBody>
          <a:bodyPr/>
          <a:lstStyle/>
          <a:p>
            <a:r>
              <a:rPr lang="en-US" sz="2400" dirty="0"/>
              <a:t>This ensures that there must always </a:t>
            </a:r>
            <a:r>
              <a:rPr lang="en-US" sz="2400" b="1" dirty="0"/>
              <a:t>exist a valid relationship between two relational database tables. </a:t>
            </a:r>
          </a:p>
          <a:p>
            <a:r>
              <a:rPr lang="en-US" sz="2400" dirty="0"/>
              <a:t>This valid relationship between the two tables confirms that a foreign key exists in a table.</a:t>
            </a:r>
          </a:p>
          <a:p>
            <a:r>
              <a:rPr lang="en-US" sz="2400" dirty="0"/>
              <a:t>It should always reference a corresponding value or attribute in the other table or be null.</a:t>
            </a:r>
          </a:p>
        </p:txBody>
      </p:sp>
      <p:sp>
        <p:nvSpPr>
          <p:cNvPr id="5" name="AutoShape 2" descr="DBMS Integrity Constrain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8789"/>
          <a:stretch/>
        </p:blipFill>
        <p:spPr>
          <a:xfrm>
            <a:off x="5114926" y="2054681"/>
            <a:ext cx="6322332" cy="4176713"/>
          </a:xfrm>
          <a:prstGeom prst="rect">
            <a:avLst/>
          </a:prstGeom>
        </p:spPr>
      </p:pic>
    </p:spTree>
    <p:extLst>
      <p:ext uri="{BB962C8B-B14F-4D97-AF65-F5344CB8AC3E}">
        <p14:creationId xmlns:p14="http://schemas.microsoft.com/office/powerpoint/2010/main" val="274630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 Structured Query Language</a:t>
            </a:r>
          </a:p>
        </p:txBody>
      </p:sp>
      <p:sp>
        <p:nvSpPr>
          <p:cNvPr id="3" name="Content Placeholder 2"/>
          <p:cNvSpPr>
            <a:spLocks noGrp="1"/>
          </p:cNvSpPr>
          <p:nvPr>
            <p:ph idx="1"/>
          </p:nvPr>
        </p:nvSpPr>
        <p:spPr/>
        <p:txBody>
          <a:bodyPr/>
          <a:lstStyle/>
          <a:p>
            <a:r>
              <a:rPr lang="en-US" sz="2800" dirty="0"/>
              <a:t>SQL (Structured Query Language) is a standard language designed for maintaining the data in a relational database management system. </a:t>
            </a:r>
          </a:p>
          <a:p>
            <a:r>
              <a:rPr lang="en-US" sz="2800" dirty="0"/>
              <a:t>With SQL, you can easily create and manage the data, create the tables, update or modify records in the databases, etc. </a:t>
            </a:r>
          </a:p>
          <a:p>
            <a:r>
              <a:rPr lang="en-US" sz="2800" dirty="0"/>
              <a:t>A database is a table that consists of rows and columns. </a:t>
            </a:r>
          </a:p>
          <a:p>
            <a:r>
              <a:rPr lang="en-US" sz="2800" dirty="0"/>
              <a:t>SQL is useful to retrieve specific information from the databases that are further used for analysis.</a:t>
            </a:r>
          </a:p>
          <a:p>
            <a:r>
              <a:rPr lang="en-US" sz="2800" dirty="0"/>
              <a:t>SQL is of 2 types i.e. SQL and </a:t>
            </a:r>
            <a:r>
              <a:rPr lang="en-US" sz="2800" dirty="0" err="1"/>
              <a:t>NoSQL</a:t>
            </a:r>
            <a:r>
              <a:rPr lang="en-US" sz="2800" dirty="0"/>
              <a:t> (Relational and Non Relational) </a:t>
            </a:r>
          </a:p>
        </p:txBody>
      </p:sp>
    </p:spTree>
    <p:extLst>
      <p:ext uri="{BB962C8B-B14F-4D97-AF65-F5344CB8AC3E}">
        <p14:creationId xmlns:p14="http://schemas.microsoft.com/office/powerpoint/2010/main" val="1449507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Constraint</a:t>
            </a:r>
          </a:p>
        </p:txBody>
      </p:sp>
      <p:sp>
        <p:nvSpPr>
          <p:cNvPr id="3" name="Content Placeholder 2"/>
          <p:cNvSpPr>
            <a:spLocks noGrp="1"/>
          </p:cNvSpPr>
          <p:nvPr>
            <p:ph idx="1"/>
          </p:nvPr>
        </p:nvSpPr>
        <p:spPr>
          <a:xfrm>
            <a:off x="464458" y="2054681"/>
            <a:ext cx="5979206" cy="4176713"/>
          </a:xfrm>
        </p:spPr>
        <p:txBody>
          <a:bodyPr/>
          <a:lstStyle/>
          <a:p>
            <a:r>
              <a:rPr lang="en-US" sz="2800" dirty="0"/>
              <a:t>Keys are the set of entities that are used to identify an entity within its entity set uniquely. </a:t>
            </a:r>
          </a:p>
          <a:p>
            <a:r>
              <a:rPr lang="en-US" sz="2800" dirty="0"/>
              <a:t>There could be multiple keys in a single entity set, but out of these multiple keys, only one key/combination of keys will be the primary key.</a:t>
            </a:r>
          </a:p>
        </p:txBody>
      </p:sp>
      <p:pic>
        <p:nvPicPr>
          <p:cNvPr id="4" name="Picture 3"/>
          <p:cNvPicPr>
            <a:picLocks noChangeAspect="1"/>
          </p:cNvPicPr>
          <p:nvPr/>
        </p:nvPicPr>
        <p:blipFill rotWithShape="1">
          <a:blip r:embed="rId2"/>
          <a:srcRect l="18851" t="34571" r="43484" b="36328"/>
          <a:stretch/>
        </p:blipFill>
        <p:spPr>
          <a:xfrm>
            <a:off x="6243639" y="2214564"/>
            <a:ext cx="5629274" cy="3714749"/>
          </a:xfrm>
          <a:prstGeom prst="rect">
            <a:avLst/>
          </a:prstGeom>
        </p:spPr>
      </p:pic>
    </p:spTree>
    <p:extLst>
      <p:ext uri="{BB962C8B-B14F-4D97-AF65-F5344CB8AC3E}">
        <p14:creationId xmlns:p14="http://schemas.microsoft.com/office/powerpoint/2010/main" val="1102839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constraints : Not Null</a:t>
            </a:r>
          </a:p>
        </p:txBody>
      </p:sp>
      <p:sp>
        <p:nvSpPr>
          <p:cNvPr id="3" name="Content Placeholder 2"/>
          <p:cNvSpPr>
            <a:spLocks noGrp="1"/>
          </p:cNvSpPr>
          <p:nvPr>
            <p:ph idx="1"/>
          </p:nvPr>
        </p:nvSpPr>
        <p:spPr/>
        <p:txBody>
          <a:bodyPr/>
          <a:lstStyle/>
          <a:p>
            <a:r>
              <a:rPr lang="en-US" dirty="0"/>
              <a:t>The NOT NULL constraint specifies that a column in a table must not contain any null values. </a:t>
            </a:r>
          </a:p>
          <a:p>
            <a:r>
              <a:rPr lang="en-US" dirty="0"/>
              <a:t>It ensures that a particular attribute or field cannot be left empty or undefined for any record in the table. </a:t>
            </a:r>
          </a:p>
          <a:p>
            <a:r>
              <a:rPr lang="en-US" dirty="0"/>
              <a:t>E.g.: </a:t>
            </a:r>
            <a:r>
              <a:rPr lang="en-US" sz="2800" b="1" dirty="0"/>
              <a:t>create</a:t>
            </a:r>
            <a:r>
              <a:rPr lang="en-US" sz="2800" dirty="0"/>
              <a:t> </a:t>
            </a:r>
            <a:r>
              <a:rPr lang="en-US" sz="2800" b="1" dirty="0"/>
              <a:t>table</a:t>
            </a:r>
            <a:r>
              <a:rPr lang="en-US" sz="2800" dirty="0"/>
              <a:t> customer(</a:t>
            </a:r>
            <a:r>
              <a:rPr lang="en-US" sz="2800" dirty="0" err="1"/>
              <a:t>cust_id</a:t>
            </a:r>
            <a:r>
              <a:rPr lang="en-US" sz="2800" dirty="0"/>
              <a:t> </a:t>
            </a:r>
            <a:r>
              <a:rPr lang="en-US" sz="2800" dirty="0" err="1"/>
              <a:t>int</a:t>
            </a:r>
            <a:r>
              <a:rPr lang="en-US" sz="2800" dirty="0"/>
              <a:t> primary key,</a:t>
            </a:r>
          </a:p>
          <a:p>
            <a:pPr marL="0" indent="0">
              <a:buNone/>
            </a:pPr>
            <a:r>
              <a:rPr lang="en-US" sz="2800" dirty="0"/>
              <a:t> </a:t>
            </a:r>
            <a:r>
              <a:rPr lang="en-US" sz="2800" dirty="0" err="1"/>
              <a:t>cust_name</a:t>
            </a:r>
            <a:r>
              <a:rPr lang="en-US" sz="2800" dirty="0"/>
              <a:t> </a:t>
            </a:r>
            <a:r>
              <a:rPr lang="en-US" sz="2800" dirty="0" err="1"/>
              <a:t>varchar</a:t>
            </a:r>
            <a:r>
              <a:rPr lang="en-US" sz="2800" dirty="0"/>
              <a:t>(10) </a:t>
            </a:r>
            <a:r>
              <a:rPr lang="en-US" sz="2800" b="1" dirty="0"/>
              <a:t>not null</a:t>
            </a:r>
            <a:r>
              <a:rPr lang="en-US" sz="2800" dirty="0"/>
              <a:t>, </a:t>
            </a:r>
            <a:r>
              <a:rPr lang="en-US" sz="2800" dirty="0" err="1"/>
              <a:t>cust_age</a:t>
            </a:r>
            <a:r>
              <a:rPr lang="en-US" sz="2800" dirty="0"/>
              <a:t> </a:t>
            </a:r>
            <a:r>
              <a:rPr lang="en-US" sz="2800" b="1" dirty="0" err="1"/>
              <a:t>int</a:t>
            </a:r>
            <a:r>
              <a:rPr lang="en-US" sz="2800" dirty="0"/>
              <a:t> </a:t>
            </a:r>
            <a:r>
              <a:rPr lang="en-US" sz="2800" b="1" dirty="0"/>
              <a:t>not null</a:t>
            </a:r>
            <a:r>
              <a:rPr lang="en-US" sz="2800" dirty="0"/>
              <a:t> ); </a:t>
            </a:r>
            <a:r>
              <a:rPr lang="en-US" sz="3600" dirty="0"/>
              <a:t> </a:t>
            </a:r>
          </a:p>
          <a:p>
            <a:endParaRPr lang="en-US" dirty="0"/>
          </a:p>
        </p:txBody>
      </p:sp>
    </p:spTree>
    <p:extLst>
      <p:ext uri="{BB962C8B-B14F-4D97-AF65-F5344CB8AC3E}">
        <p14:creationId xmlns:p14="http://schemas.microsoft.com/office/powerpoint/2010/main" val="1251225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constraints : Check</a:t>
            </a:r>
          </a:p>
        </p:txBody>
      </p:sp>
      <p:sp>
        <p:nvSpPr>
          <p:cNvPr id="3" name="Content Placeholder 2"/>
          <p:cNvSpPr>
            <a:spLocks noGrp="1"/>
          </p:cNvSpPr>
          <p:nvPr>
            <p:ph idx="1"/>
          </p:nvPr>
        </p:nvSpPr>
        <p:spPr/>
        <p:txBody>
          <a:bodyPr/>
          <a:lstStyle/>
          <a:p>
            <a:r>
              <a:rPr lang="en-US" dirty="0"/>
              <a:t>The CHECK constraint explains a condition that must be satisfied for the values in a column(s). </a:t>
            </a:r>
          </a:p>
          <a:p>
            <a:r>
              <a:rPr lang="en-US" dirty="0"/>
              <a:t>It allows you to limit the range of acceptable values based on a specific condition or expression</a:t>
            </a:r>
          </a:p>
          <a:p>
            <a:r>
              <a:rPr lang="en-US" dirty="0"/>
              <a:t>E.g.: </a:t>
            </a:r>
            <a:r>
              <a:rPr lang="en-US" sz="2800" b="1" dirty="0"/>
              <a:t>create</a:t>
            </a:r>
            <a:r>
              <a:rPr lang="en-US" sz="2800" dirty="0"/>
              <a:t> </a:t>
            </a:r>
            <a:r>
              <a:rPr lang="en-US" sz="2800" b="1" dirty="0"/>
              <a:t>table</a:t>
            </a:r>
            <a:r>
              <a:rPr lang="en-US" sz="2800" dirty="0"/>
              <a:t> customer( </a:t>
            </a:r>
            <a:r>
              <a:rPr lang="en-US" sz="2800" dirty="0" err="1"/>
              <a:t>cust_id</a:t>
            </a:r>
            <a:r>
              <a:rPr lang="en-US" sz="2800" dirty="0"/>
              <a:t> </a:t>
            </a:r>
            <a:r>
              <a:rPr lang="en-US" sz="2800" b="1" dirty="0" err="1"/>
              <a:t>int</a:t>
            </a:r>
            <a:r>
              <a:rPr lang="en-US" sz="2800" dirty="0"/>
              <a:t> </a:t>
            </a:r>
            <a:r>
              <a:rPr lang="en-US" sz="2800" b="1" dirty="0"/>
              <a:t>primary</a:t>
            </a:r>
            <a:r>
              <a:rPr lang="en-US" sz="2800" dirty="0"/>
              <a:t> </a:t>
            </a:r>
            <a:r>
              <a:rPr lang="en-US" sz="2800" b="1" dirty="0"/>
              <a:t>key</a:t>
            </a:r>
            <a:r>
              <a:rPr lang="en-US" sz="2800" dirty="0"/>
              <a:t> ,  </a:t>
            </a:r>
          </a:p>
          <a:p>
            <a:pPr marL="0" indent="0">
              <a:buNone/>
            </a:pPr>
            <a:r>
              <a:rPr lang="en-US" sz="2800" dirty="0" err="1"/>
              <a:t>cust_salary</a:t>
            </a:r>
            <a:r>
              <a:rPr lang="en-US" sz="2800" dirty="0"/>
              <a:t> </a:t>
            </a:r>
            <a:r>
              <a:rPr lang="en-US" sz="2800" b="1" dirty="0"/>
              <a:t>float</a:t>
            </a:r>
            <a:r>
              <a:rPr lang="en-US" sz="2800" dirty="0"/>
              <a:t> </a:t>
            </a:r>
            <a:r>
              <a:rPr lang="en-US" sz="2800" b="1" dirty="0"/>
              <a:t>check</a:t>
            </a:r>
            <a:r>
              <a:rPr lang="en-US" sz="2800" dirty="0"/>
              <a:t> (</a:t>
            </a:r>
            <a:r>
              <a:rPr lang="en-US" sz="2800" dirty="0" err="1"/>
              <a:t>cust_salary</a:t>
            </a:r>
            <a:r>
              <a:rPr lang="en-US" sz="2800" dirty="0"/>
              <a:t>&gt;0) );</a:t>
            </a:r>
          </a:p>
          <a:p>
            <a:endParaRPr lang="en-US" dirty="0"/>
          </a:p>
        </p:txBody>
      </p:sp>
    </p:spTree>
    <p:extLst>
      <p:ext uri="{BB962C8B-B14F-4D97-AF65-F5344CB8AC3E}">
        <p14:creationId xmlns:p14="http://schemas.microsoft.com/office/powerpoint/2010/main" val="766672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constraints : Primary key</a:t>
            </a:r>
          </a:p>
        </p:txBody>
      </p:sp>
      <p:sp>
        <p:nvSpPr>
          <p:cNvPr id="3" name="Content Placeholder 2"/>
          <p:cNvSpPr>
            <a:spLocks noGrp="1"/>
          </p:cNvSpPr>
          <p:nvPr>
            <p:ph idx="1"/>
          </p:nvPr>
        </p:nvSpPr>
        <p:spPr/>
        <p:txBody>
          <a:bodyPr/>
          <a:lstStyle/>
          <a:p>
            <a:r>
              <a:rPr lang="en-US" sz="2800" dirty="0"/>
              <a:t>The PRIMARY KEY constraint identifies each record in a table uniquely. </a:t>
            </a:r>
          </a:p>
          <a:p>
            <a:r>
              <a:rPr lang="en-US" sz="2800" dirty="0"/>
              <a:t>It enforces the uniqueness and non-null property of one or more columns in a table. </a:t>
            </a:r>
          </a:p>
          <a:p>
            <a:r>
              <a:rPr lang="en-US" sz="2800" dirty="0"/>
              <a:t>A primary key can consist of a single column or a combination of multiple columns.</a:t>
            </a:r>
          </a:p>
          <a:p>
            <a:r>
              <a:rPr lang="en-US" sz="2800" dirty="0"/>
              <a:t>E.g.: create table student(</a:t>
            </a:r>
            <a:r>
              <a:rPr lang="en-US" sz="2800" b="1" dirty="0" err="1"/>
              <a:t>stu_id</a:t>
            </a:r>
            <a:r>
              <a:rPr lang="en-US" sz="2800" b="1" dirty="0"/>
              <a:t> </a:t>
            </a:r>
            <a:r>
              <a:rPr lang="en-US" sz="2800" b="1" dirty="0" err="1"/>
              <a:t>int</a:t>
            </a:r>
            <a:r>
              <a:rPr lang="en-US" sz="2800" b="1" dirty="0"/>
              <a:t> primary key,</a:t>
            </a:r>
          </a:p>
          <a:p>
            <a:pPr marL="0" indent="0">
              <a:buNone/>
            </a:pPr>
            <a:r>
              <a:rPr lang="en-US" sz="2800" dirty="0"/>
              <a:t> </a:t>
            </a:r>
            <a:r>
              <a:rPr lang="en-US" sz="2800" dirty="0" err="1"/>
              <a:t>stu_name</a:t>
            </a:r>
            <a:r>
              <a:rPr lang="en-US" sz="2800" dirty="0"/>
              <a:t> </a:t>
            </a:r>
            <a:r>
              <a:rPr lang="en-US" sz="2800" dirty="0" err="1"/>
              <a:t>varchar</a:t>
            </a:r>
            <a:r>
              <a:rPr lang="en-US" sz="2800" dirty="0"/>
              <a:t>(10) not null );</a:t>
            </a:r>
          </a:p>
        </p:txBody>
      </p:sp>
    </p:spTree>
    <p:extLst>
      <p:ext uri="{BB962C8B-B14F-4D97-AF65-F5344CB8AC3E}">
        <p14:creationId xmlns:p14="http://schemas.microsoft.com/office/powerpoint/2010/main" val="953285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constraints : Foreign key</a:t>
            </a:r>
          </a:p>
        </p:txBody>
      </p:sp>
      <p:sp>
        <p:nvSpPr>
          <p:cNvPr id="3" name="Content Placeholder 2"/>
          <p:cNvSpPr>
            <a:spLocks noGrp="1"/>
          </p:cNvSpPr>
          <p:nvPr>
            <p:ph idx="1"/>
          </p:nvPr>
        </p:nvSpPr>
        <p:spPr/>
        <p:txBody>
          <a:bodyPr/>
          <a:lstStyle/>
          <a:p>
            <a:r>
              <a:rPr lang="en-US" sz="2800" dirty="0"/>
              <a:t>The FOREIGN KEY constraint creates a relationship between two tables based on the values of a column or columns.</a:t>
            </a:r>
          </a:p>
          <a:p>
            <a:r>
              <a:rPr lang="en-US" sz="2800" dirty="0"/>
              <a:t> It helps maintain referential integrity by enforcing that the values in a specific column(s) of one table correspond to those of a primary key in another table.</a:t>
            </a:r>
          </a:p>
          <a:p>
            <a:r>
              <a:rPr lang="en-US" sz="2800" dirty="0" err="1"/>
              <a:t>E.g</a:t>
            </a:r>
            <a:r>
              <a:rPr lang="en-US" sz="2800" dirty="0"/>
              <a:t>: create table course( </a:t>
            </a:r>
            <a:r>
              <a:rPr lang="en-US" sz="2800" dirty="0" err="1"/>
              <a:t>course_id</a:t>
            </a:r>
            <a:r>
              <a:rPr lang="en-US" sz="2800" dirty="0"/>
              <a:t> </a:t>
            </a:r>
            <a:r>
              <a:rPr lang="en-US" sz="2800" dirty="0" err="1"/>
              <a:t>int</a:t>
            </a:r>
            <a:r>
              <a:rPr lang="en-US" sz="2800" dirty="0"/>
              <a:t> primary key, </a:t>
            </a:r>
            <a:r>
              <a:rPr lang="en-US" sz="2800" dirty="0" err="1"/>
              <a:t>stu_id</a:t>
            </a:r>
            <a:r>
              <a:rPr lang="en-US" sz="2800" dirty="0"/>
              <a:t>  </a:t>
            </a:r>
            <a:r>
              <a:rPr lang="en-US" sz="2800" dirty="0" err="1"/>
              <a:t>int</a:t>
            </a:r>
            <a:r>
              <a:rPr lang="en-US" sz="2800" dirty="0"/>
              <a:t>, </a:t>
            </a:r>
            <a:r>
              <a:rPr lang="en-US" sz="2800" b="1" dirty="0"/>
              <a:t>foreign key(</a:t>
            </a:r>
            <a:r>
              <a:rPr lang="en-US" sz="2800" b="1" dirty="0" err="1"/>
              <a:t>stu_id</a:t>
            </a:r>
            <a:r>
              <a:rPr lang="en-US" sz="2800" b="1" dirty="0"/>
              <a:t>) references student(</a:t>
            </a:r>
            <a:r>
              <a:rPr lang="en-US" sz="2800" b="1" dirty="0" err="1"/>
              <a:t>stu_id</a:t>
            </a:r>
            <a:r>
              <a:rPr lang="en-US" sz="2800" b="1" dirty="0"/>
              <a:t>)); </a:t>
            </a:r>
          </a:p>
        </p:txBody>
      </p:sp>
    </p:spTree>
    <p:extLst>
      <p:ext uri="{BB962C8B-B14F-4D97-AF65-F5344CB8AC3E}">
        <p14:creationId xmlns:p14="http://schemas.microsoft.com/office/powerpoint/2010/main" val="1860080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constraints : Unique</a:t>
            </a:r>
          </a:p>
        </p:txBody>
      </p:sp>
      <p:sp>
        <p:nvSpPr>
          <p:cNvPr id="3" name="Content Placeholder 2"/>
          <p:cNvSpPr>
            <a:spLocks noGrp="1"/>
          </p:cNvSpPr>
          <p:nvPr>
            <p:ph idx="1"/>
          </p:nvPr>
        </p:nvSpPr>
        <p:spPr/>
        <p:txBody>
          <a:bodyPr/>
          <a:lstStyle/>
          <a:p>
            <a:r>
              <a:rPr lang="en-US" dirty="0"/>
              <a:t>The UNIQUE Constraint prevents two records from having identical values in a particular column.</a:t>
            </a:r>
          </a:p>
          <a:p>
            <a:r>
              <a:rPr lang="en-US" dirty="0"/>
              <a:t>It </a:t>
            </a:r>
            <a:r>
              <a:rPr lang="en-US" b="1" dirty="0"/>
              <a:t>allows null values </a:t>
            </a:r>
            <a:r>
              <a:rPr lang="en-US" dirty="0"/>
              <a:t>to be stored.</a:t>
            </a:r>
          </a:p>
          <a:p>
            <a:r>
              <a:rPr lang="en-US" dirty="0"/>
              <a:t>E.g.: create table student(</a:t>
            </a:r>
            <a:r>
              <a:rPr lang="en-US" dirty="0" err="1"/>
              <a:t>stu_id</a:t>
            </a:r>
            <a:r>
              <a:rPr lang="en-US" dirty="0"/>
              <a:t> </a:t>
            </a:r>
            <a:r>
              <a:rPr lang="en-US" dirty="0" err="1"/>
              <a:t>int</a:t>
            </a:r>
            <a:r>
              <a:rPr lang="en-US" dirty="0"/>
              <a:t> primary key,</a:t>
            </a:r>
          </a:p>
          <a:p>
            <a:pPr marL="0" indent="0">
              <a:buNone/>
            </a:pPr>
            <a:r>
              <a:rPr lang="en-US" dirty="0"/>
              <a:t> </a:t>
            </a:r>
            <a:r>
              <a:rPr lang="en-US" dirty="0" err="1"/>
              <a:t>stu_name</a:t>
            </a:r>
            <a:r>
              <a:rPr lang="en-US" dirty="0"/>
              <a:t> </a:t>
            </a:r>
            <a:r>
              <a:rPr lang="en-US" dirty="0" err="1"/>
              <a:t>varchar</a:t>
            </a:r>
            <a:r>
              <a:rPr lang="en-US" dirty="0"/>
              <a:t>(10) not null, </a:t>
            </a:r>
            <a:r>
              <a:rPr lang="en-US" b="1" dirty="0" err="1"/>
              <a:t>adhaarid</a:t>
            </a:r>
            <a:r>
              <a:rPr lang="en-US" b="1" dirty="0"/>
              <a:t> </a:t>
            </a:r>
            <a:r>
              <a:rPr lang="en-US" b="1" dirty="0" err="1"/>
              <a:t>bigint</a:t>
            </a:r>
            <a:r>
              <a:rPr lang="en-US" b="1" dirty="0"/>
              <a:t> unique</a:t>
            </a:r>
            <a:r>
              <a:rPr lang="en-US" dirty="0"/>
              <a:t>);</a:t>
            </a:r>
          </a:p>
          <a:p>
            <a:endParaRPr lang="en-US" dirty="0"/>
          </a:p>
        </p:txBody>
      </p:sp>
    </p:spTree>
    <p:extLst>
      <p:ext uri="{BB962C8B-B14F-4D97-AF65-F5344CB8AC3E}">
        <p14:creationId xmlns:p14="http://schemas.microsoft.com/office/powerpoint/2010/main" val="4192986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constraints : Default</a:t>
            </a:r>
          </a:p>
        </p:txBody>
      </p:sp>
      <p:sp>
        <p:nvSpPr>
          <p:cNvPr id="5" name="Content Placeholder 4"/>
          <p:cNvSpPr>
            <a:spLocks noGrp="1"/>
          </p:cNvSpPr>
          <p:nvPr>
            <p:ph idx="1"/>
          </p:nvPr>
        </p:nvSpPr>
        <p:spPr/>
        <p:txBody>
          <a:bodyPr/>
          <a:lstStyle/>
          <a:p>
            <a:pPr lvl="0"/>
            <a:r>
              <a:rPr lang="en-US" sz="2800" dirty="0">
                <a:solidFill>
                  <a:srgbClr val="0D0D0D"/>
                </a:solidFill>
                <a:latin typeface="+mj-lt"/>
              </a:rPr>
              <a:t>The DEFAULT constraint is used to set a default value for a column in a table.</a:t>
            </a:r>
          </a:p>
          <a:p>
            <a:pPr lvl="0"/>
            <a:r>
              <a:rPr lang="en-US" sz="2800" dirty="0">
                <a:solidFill>
                  <a:srgbClr val="0D0D0D"/>
                </a:solidFill>
                <a:latin typeface="+mj-lt"/>
              </a:rPr>
              <a:t> If we insert a row into the table without specifying a value for this column, </a:t>
            </a:r>
            <a:r>
              <a:rPr lang="en-US" sz="2800" dirty="0" err="1">
                <a:solidFill>
                  <a:srgbClr val="0D0D0D"/>
                </a:solidFill>
                <a:latin typeface="+mj-lt"/>
              </a:rPr>
              <a:t>PostgreSQL</a:t>
            </a:r>
            <a:r>
              <a:rPr lang="en-US" sz="2800" dirty="0">
                <a:solidFill>
                  <a:srgbClr val="0D0D0D"/>
                </a:solidFill>
                <a:latin typeface="+mj-lt"/>
              </a:rPr>
              <a:t> will insert the default value</a:t>
            </a:r>
            <a:r>
              <a:rPr lang="en-US" sz="2800" dirty="0">
                <a:latin typeface="+mj-lt"/>
              </a:rPr>
              <a:t> specified.</a:t>
            </a:r>
          </a:p>
          <a:p>
            <a:r>
              <a:rPr lang="en-US" sz="2800" dirty="0">
                <a:latin typeface="+mj-lt"/>
              </a:rPr>
              <a:t>E.g.: </a:t>
            </a:r>
            <a:r>
              <a:rPr lang="en-US" sz="2800" dirty="0"/>
              <a:t>create table student(</a:t>
            </a:r>
            <a:r>
              <a:rPr lang="en-US" sz="2800" dirty="0" err="1"/>
              <a:t>stu_id</a:t>
            </a:r>
            <a:r>
              <a:rPr lang="en-US" sz="2800" dirty="0"/>
              <a:t> </a:t>
            </a:r>
            <a:r>
              <a:rPr lang="en-US" sz="2800" dirty="0" err="1"/>
              <a:t>int</a:t>
            </a:r>
            <a:r>
              <a:rPr lang="en-US" sz="2800" dirty="0"/>
              <a:t> primary key,</a:t>
            </a:r>
          </a:p>
          <a:p>
            <a:pPr marL="0" indent="0">
              <a:buNone/>
            </a:pPr>
            <a:r>
              <a:rPr lang="en-US" sz="2800" dirty="0"/>
              <a:t> </a:t>
            </a:r>
            <a:r>
              <a:rPr lang="en-US" sz="2800" dirty="0" err="1"/>
              <a:t>stu_name</a:t>
            </a:r>
            <a:r>
              <a:rPr lang="en-US" sz="2800" dirty="0"/>
              <a:t> </a:t>
            </a:r>
            <a:r>
              <a:rPr lang="en-US" sz="2800" dirty="0" err="1"/>
              <a:t>varchar</a:t>
            </a:r>
            <a:r>
              <a:rPr lang="en-US" sz="2800" dirty="0"/>
              <a:t>(10) not null, </a:t>
            </a:r>
            <a:r>
              <a:rPr lang="en-US" sz="2800" b="1" dirty="0"/>
              <a:t>department </a:t>
            </a:r>
            <a:r>
              <a:rPr lang="en-US" sz="2800" b="1" dirty="0" err="1"/>
              <a:t>varchar</a:t>
            </a:r>
            <a:r>
              <a:rPr lang="en-US" sz="2800" b="1" dirty="0"/>
              <a:t>(7) default ‘IT’);</a:t>
            </a:r>
            <a:endParaRPr lang="en-US" sz="2800" b="1" dirty="0">
              <a:latin typeface="+mj-lt"/>
            </a:endParaRPr>
          </a:p>
          <a:p>
            <a:endParaRPr lang="en-US" dirty="0"/>
          </a:p>
        </p:txBody>
      </p:sp>
    </p:spTree>
    <p:extLst>
      <p:ext uri="{BB962C8B-B14F-4D97-AF65-F5344CB8AC3E}">
        <p14:creationId xmlns:p14="http://schemas.microsoft.com/office/powerpoint/2010/main" val="1227599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Ensuring constraints in 2 ways!</a:t>
            </a:r>
          </a:p>
        </p:txBody>
      </p:sp>
      <p:sp>
        <p:nvSpPr>
          <p:cNvPr id="3" name="Content Placeholder 2"/>
          <p:cNvSpPr>
            <a:spLocks noGrp="1"/>
          </p:cNvSpPr>
          <p:nvPr>
            <p:ph idx="1"/>
          </p:nvPr>
        </p:nvSpPr>
        <p:spPr/>
        <p:txBody>
          <a:bodyPr/>
          <a:lstStyle/>
          <a:p>
            <a:r>
              <a:rPr lang="en-US" dirty="0"/>
              <a:t>Constraints can be specified at either the column level or the table level, and understanding the difference between these two approaches is essential for effective database design and management</a:t>
            </a:r>
          </a:p>
          <a:p>
            <a:r>
              <a:rPr lang="en-US" dirty="0"/>
              <a:t>2 ways of specifying constraints </a:t>
            </a:r>
          </a:p>
          <a:p>
            <a:pPr lvl="1"/>
            <a:r>
              <a:rPr lang="en-US" dirty="0"/>
              <a:t>Column level constraints</a:t>
            </a:r>
          </a:p>
          <a:p>
            <a:pPr lvl="1"/>
            <a:r>
              <a:rPr lang="en-US" dirty="0"/>
              <a:t>Table level constraints</a:t>
            </a:r>
          </a:p>
        </p:txBody>
      </p:sp>
    </p:spTree>
    <p:extLst>
      <p:ext uri="{BB962C8B-B14F-4D97-AF65-F5344CB8AC3E}">
        <p14:creationId xmlns:p14="http://schemas.microsoft.com/office/powerpoint/2010/main" val="1913692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level constraints</a:t>
            </a:r>
          </a:p>
        </p:txBody>
      </p:sp>
      <p:sp>
        <p:nvSpPr>
          <p:cNvPr id="3" name="Content Placeholder 2"/>
          <p:cNvSpPr>
            <a:spLocks noGrp="1"/>
          </p:cNvSpPr>
          <p:nvPr>
            <p:ph idx="1"/>
          </p:nvPr>
        </p:nvSpPr>
        <p:spPr/>
        <p:txBody>
          <a:bodyPr/>
          <a:lstStyle/>
          <a:p>
            <a:r>
              <a:rPr lang="en-US" sz="2800" dirty="0"/>
              <a:t>Column level constraints apply to a single column in a table. </a:t>
            </a:r>
          </a:p>
          <a:p>
            <a:r>
              <a:rPr lang="en-US" sz="2800" dirty="0"/>
              <a:t>They are defined directly inline with the column definition. </a:t>
            </a:r>
          </a:p>
          <a:p>
            <a:r>
              <a:rPr lang="en-US" sz="2800" dirty="0"/>
              <a:t>These constraints are easy to read and understand because they are placed right next to the column they pertain to.</a:t>
            </a:r>
          </a:p>
          <a:p>
            <a:r>
              <a:rPr lang="en-US" sz="2800" dirty="0"/>
              <a:t>E.g.:</a:t>
            </a:r>
          </a:p>
          <a:p>
            <a:pPr marL="0" indent="0">
              <a:buNone/>
            </a:pPr>
            <a:r>
              <a:rPr lang="en-US" sz="2800" dirty="0"/>
              <a:t>CREATE TABLE employees ( </a:t>
            </a:r>
            <a:r>
              <a:rPr lang="en-US" sz="2800" dirty="0" err="1"/>
              <a:t>eid</a:t>
            </a:r>
            <a:r>
              <a:rPr lang="en-US" sz="2800" dirty="0"/>
              <a:t> </a:t>
            </a:r>
            <a:r>
              <a:rPr lang="en-US" sz="2800" dirty="0" err="1"/>
              <a:t>int</a:t>
            </a:r>
            <a:r>
              <a:rPr lang="en-US" sz="2800" dirty="0"/>
              <a:t> PRIMARY KEY,  email </a:t>
            </a:r>
            <a:r>
              <a:rPr lang="en-US" sz="2800" dirty="0" err="1"/>
              <a:t>varchar</a:t>
            </a:r>
            <a:r>
              <a:rPr lang="en-US" sz="2800" dirty="0"/>
              <a:t>(255) UNIQUE NOT NULL,  age integer CHECK (age &gt; 18));</a:t>
            </a:r>
          </a:p>
          <a:p>
            <a:endParaRPr lang="en-US" sz="2800" dirty="0"/>
          </a:p>
        </p:txBody>
      </p:sp>
    </p:spTree>
    <p:extLst>
      <p:ext uri="{BB962C8B-B14F-4D97-AF65-F5344CB8AC3E}">
        <p14:creationId xmlns:p14="http://schemas.microsoft.com/office/powerpoint/2010/main" val="2008237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level constraints</a:t>
            </a:r>
          </a:p>
        </p:txBody>
      </p:sp>
      <p:sp>
        <p:nvSpPr>
          <p:cNvPr id="3" name="Content Placeholder 2"/>
          <p:cNvSpPr>
            <a:spLocks noGrp="1"/>
          </p:cNvSpPr>
          <p:nvPr>
            <p:ph idx="1"/>
          </p:nvPr>
        </p:nvSpPr>
        <p:spPr/>
        <p:txBody>
          <a:bodyPr/>
          <a:lstStyle/>
          <a:p>
            <a:r>
              <a:rPr lang="en-US" sz="2900" dirty="0"/>
              <a:t>Table-level constraints refer to one or more columns in the table provided at the end after specifying all the columns of a table.</a:t>
            </a:r>
          </a:p>
          <a:p>
            <a:r>
              <a:rPr lang="en-US" sz="2900" dirty="0"/>
              <a:t>Table-level constraints specify the names of the columns to which they apply.</a:t>
            </a:r>
          </a:p>
          <a:p>
            <a:r>
              <a:rPr lang="en-US" sz="2900" dirty="0"/>
              <a:t>E.g.:</a:t>
            </a:r>
          </a:p>
          <a:p>
            <a:pPr marL="0" indent="0">
              <a:buNone/>
            </a:pPr>
            <a:r>
              <a:rPr lang="en-US" sz="2900" dirty="0"/>
              <a:t>CREATE TABLE employees (</a:t>
            </a:r>
            <a:r>
              <a:rPr lang="en-US" sz="2900" dirty="0" err="1"/>
              <a:t>adharid</a:t>
            </a:r>
            <a:r>
              <a:rPr lang="en-US" sz="2900" dirty="0"/>
              <a:t> LONG INT ,email VARCHAR(255),  age INT,</a:t>
            </a:r>
            <a:r>
              <a:rPr lang="en-US" sz="2900" b="1" dirty="0"/>
              <a:t>PRIMARY KEY (</a:t>
            </a:r>
            <a:r>
              <a:rPr lang="en-US" sz="2900" b="1" dirty="0" err="1"/>
              <a:t>adharid</a:t>
            </a:r>
            <a:r>
              <a:rPr lang="en-US" sz="2900" b="1" dirty="0"/>
              <a:t>, email), NOT NULL (age));</a:t>
            </a:r>
          </a:p>
        </p:txBody>
      </p:sp>
    </p:spTree>
    <p:extLst>
      <p:ext uri="{BB962C8B-B14F-4D97-AF65-F5344CB8AC3E}">
        <p14:creationId xmlns:p14="http://schemas.microsoft.com/office/powerpoint/2010/main" val="212038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vs. Non relational DB</a:t>
            </a:r>
          </a:p>
        </p:txBody>
      </p:sp>
      <p:sp>
        <p:nvSpPr>
          <p:cNvPr id="3" name="Content Placeholder 2"/>
          <p:cNvSpPr>
            <a:spLocks noGrp="1"/>
          </p:cNvSpPr>
          <p:nvPr>
            <p:ph idx="1"/>
          </p:nvPr>
        </p:nvSpPr>
        <p:spPr/>
        <p:txBody>
          <a:bodyPr/>
          <a:lstStyle/>
          <a:p>
            <a:r>
              <a:rPr lang="en-US" sz="2800" dirty="0"/>
              <a:t>A relational database stores correlated data in well-organized tables. </a:t>
            </a:r>
          </a:p>
          <a:p>
            <a:r>
              <a:rPr lang="en-US" sz="2800" dirty="0"/>
              <a:t>Non-relational databases represent those types of databases that may or may not adhere to any predefined input schema. </a:t>
            </a:r>
          </a:p>
          <a:p>
            <a:r>
              <a:rPr lang="en-US" sz="2800" dirty="0"/>
              <a:t>This property makes non-relational databases a lot more </a:t>
            </a:r>
            <a:r>
              <a:rPr lang="en-US" sz="2800" b="1" dirty="0"/>
              <a:t>flexible</a:t>
            </a:r>
            <a:r>
              <a:rPr lang="en-US" sz="2800" dirty="0"/>
              <a:t> than their relational counterparts. </a:t>
            </a:r>
          </a:p>
          <a:p>
            <a:r>
              <a:rPr lang="en-US" sz="2800" dirty="0"/>
              <a:t>They are also known as </a:t>
            </a:r>
            <a:r>
              <a:rPr lang="en-US" sz="2800" b="1" dirty="0" err="1"/>
              <a:t>NoSQL</a:t>
            </a:r>
            <a:r>
              <a:rPr lang="en-US" sz="2800" b="1" dirty="0"/>
              <a:t> or not only SQL</a:t>
            </a:r>
            <a:r>
              <a:rPr lang="en-US" sz="2800" dirty="0"/>
              <a:t> databases. E.g.: </a:t>
            </a:r>
            <a:r>
              <a:rPr lang="en-US" sz="2800" dirty="0" err="1"/>
              <a:t>MongoDB</a:t>
            </a:r>
            <a:r>
              <a:rPr lang="en-US" sz="2800" dirty="0"/>
              <a:t>, Cassandra, and </a:t>
            </a:r>
            <a:r>
              <a:rPr lang="en-US" sz="2800" dirty="0" err="1"/>
              <a:t>Redis</a:t>
            </a:r>
            <a:r>
              <a:rPr lang="en-US" sz="2800" dirty="0"/>
              <a:t> etc.,</a:t>
            </a:r>
          </a:p>
        </p:txBody>
      </p:sp>
    </p:spTree>
    <p:extLst>
      <p:ext uri="{BB962C8B-B14F-4D97-AF65-F5344CB8AC3E}">
        <p14:creationId xmlns:p14="http://schemas.microsoft.com/office/powerpoint/2010/main" val="3301936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and use cases!</a:t>
            </a:r>
          </a:p>
        </p:txBody>
      </p:sp>
      <p:sp>
        <p:nvSpPr>
          <p:cNvPr id="3" name="Content Placeholder 2"/>
          <p:cNvSpPr>
            <a:spLocks noGrp="1"/>
          </p:cNvSpPr>
          <p:nvPr>
            <p:ph idx="1"/>
          </p:nvPr>
        </p:nvSpPr>
        <p:spPr/>
        <p:txBody>
          <a:bodyPr/>
          <a:lstStyle/>
          <a:p>
            <a:r>
              <a:rPr lang="en-US" b="1" dirty="0"/>
              <a:t>Column-Level Constraints</a:t>
            </a:r>
            <a:r>
              <a:rPr lang="en-US" dirty="0"/>
              <a:t> are best used when the rule or restriction is specific to a single column.</a:t>
            </a:r>
          </a:p>
          <a:p>
            <a:r>
              <a:rPr lang="en-US" b="1" dirty="0"/>
              <a:t>Table-Level Constraints</a:t>
            </a:r>
            <a:r>
              <a:rPr lang="en-US" dirty="0"/>
              <a:t> are more suited for rules that involve multiple columns or the entire table.</a:t>
            </a:r>
          </a:p>
          <a:p>
            <a:endParaRPr lang="en-US" dirty="0"/>
          </a:p>
        </p:txBody>
      </p:sp>
    </p:spTree>
    <p:extLst>
      <p:ext uri="{BB962C8B-B14F-4D97-AF65-F5344CB8AC3E}">
        <p14:creationId xmlns:p14="http://schemas.microsoft.com/office/powerpoint/2010/main" val="4085520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Not null at table level!</a:t>
            </a:r>
          </a:p>
        </p:txBody>
      </p:sp>
      <p:sp>
        <p:nvSpPr>
          <p:cNvPr id="3" name="Content Placeholder 2"/>
          <p:cNvSpPr>
            <a:spLocks noGrp="1"/>
          </p:cNvSpPr>
          <p:nvPr>
            <p:ph idx="1"/>
          </p:nvPr>
        </p:nvSpPr>
        <p:spPr/>
        <p:txBody>
          <a:bodyPr/>
          <a:lstStyle/>
          <a:p>
            <a:r>
              <a:rPr lang="en-US" dirty="0"/>
              <a:t>Can I use table level method for imposing not null on multiple attributes in PSQL?</a:t>
            </a:r>
          </a:p>
          <a:p>
            <a:pPr lvl="1"/>
            <a:r>
              <a:rPr lang="en-US" dirty="0" err="1"/>
              <a:t>PostgreSQL</a:t>
            </a:r>
            <a:r>
              <a:rPr lang="en-US" dirty="0"/>
              <a:t> syntax requires NOT NULL constraints to be specified at the column level.</a:t>
            </a:r>
          </a:p>
          <a:p>
            <a:pPr lvl="1"/>
            <a:r>
              <a:rPr lang="en-US" dirty="0"/>
              <a:t> There's no separate syntax for defining these constraints at the table level in the way that PRIMARY KEY or UNIQUE constraints can be defined.</a:t>
            </a:r>
          </a:p>
        </p:txBody>
      </p:sp>
    </p:spTree>
    <p:extLst>
      <p:ext uri="{BB962C8B-B14F-4D97-AF65-F5344CB8AC3E}">
        <p14:creationId xmlns:p14="http://schemas.microsoft.com/office/powerpoint/2010/main" val="133733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 foreign key at column level!</a:t>
            </a:r>
          </a:p>
        </p:txBody>
      </p:sp>
      <p:sp>
        <p:nvSpPr>
          <p:cNvPr id="3" name="Content Placeholder 2"/>
          <p:cNvSpPr>
            <a:spLocks noGrp="1"/>
          </p:cNvSpPr>
          <p:nvPr>
            <p:ph idx="1"/>
          </p:nvPr>
        </p:nvSpPr>
        <p:spPr/>
        <p:txBody>
          <a:bodyPr/>
          <a:lstStyle/>
          <a:p>
            <a:r>
              <a:rPr lang="en-US" sz="2800" dirty="0"/>
              <a:t>Foreign key constraint at column level uses a different syntax of not needing to mention foreign key keyword.</a:t>
            </a:r>
          </a:p>
          <a:p>
            <a:r>
              <a:rPr lang="en-US" sz="2800" dirty="0"/>
              <a:t>Parent table :</a:t>
            </a:r>
          </a:p>
          <a:p>
            <a:pPr lvl="1"/>
            <a:r>
              <a:rPr lang="en-US" sz="2400" dirty="0"/>
              <a:t>Create table </a:t>
            </a:r>
            <a:r>
              <a:rPr lang="en-US" sz="2400" dirty="0" err="1"/>
              <a:t>tt</a:t>
            </a:r>
            <a:r>
              <a:rPr lang="en-US" sz="2400" dirty="0"/>
              <a:t>(id </a:t>
            </a:r>
            <a:r>
              <a:rPr lang="en-US" sz="2400" dirty="0" err="1"/>
              <a:t>int</a:t>
            </a:r>
            <a:r>
              <a:rPr lang="en-US" sz="2400" dirty="0"/>
              <a:t> primary key, name </a:t>
            </a:r>
            <a:r>
              <a:rPr lang="en-US" sz="2400" dirty="0" err="1"/>
              <a:t>varchar</a:t>
            </a:r>
            <a:r>
              <a:rPr lang="en-US" sz="2400" dirty="0"/>
              <a:t>(9));</a:t>
            </a:r>
          </a:p>
          <a:p>
            <a:r>
              <a:rPr lang="en-US" sz="2800" dirty="0"/>
              <a:t>Child table :</a:t>
            </a:r>
          </a:p>
          <a:p>
            <a:pPr lvl="1"/>
            <a:r>
              <a:rPr lang="en-US" sz="2400" dirty="0"/>
              <a:t>Create table cc(id </a:t>
            </a:r>
            <a:r>
              <a:rPr lang="en-US" sz="2400" dirty="0" err="1"/>
              <a:t>int</a:t>
            </a:r>
            <a:r>
              <a:rPr lang="en-US" sz="2400" dirty="0"/>
              <a:t> </a:t>
            </a:r>
            <a:r>
              <a:rPr lang="en-US" sz="2400" b="1" dirty="0"/>
              <a:t>references </a:t>
            </a:r>
            <a:r>
              <a:rPr lang="en-US" sz="2400" b="1" dirty="0" err="1"/>
              <a:t>tt</a:t>
            </a:r>
            <a:r>
              <a:rPr lang="en-US" sz="2400" b="1" dirty="0"/>
              <a:t>(id)</a:t>
            </a:r>
            <a:r>
              <a:rPr lang="en-US" sz="2400" dirty="0"/>
              <a:t>, contact </a:t>
            </a:r>
            <a:r>
              <a:rPr lang="en-US" sz="2400" dirty="0" err="1"/>
              <a:t>longint</a:t>
            </a:r>
            <a:r>
              <a:rPr lang="en-US" sz="2400" dirty="0"/>
              <a:t>);</a:t>
            </a:r>
          </a:p>
          <a:p>
            <a:pPr lvl="1"/>
            <a:r>
              <a:rPr lang="en-US" sz="2400" dirty="0"/>
              <a:t>When mentioned references SQL compiler will understand it will act as foreign key.</a:t>
            </a:r>
          </a:p>
          <a:p>
            <a:pPr lvl="1"/>
            <a:r>
              <a:rPr lang="en-US" sz="2400" dirty="0"/>
              <a:t>While foreign key at table level needs the keyword foreign key!</a:t>
            </a:r>
          </a:p>
        </p:txBody>
      </p:sp>
    </p:spTree>
    <p:extLst>
      <p:ext uri="{BB962C8B-B14F-4D97-AF65-F5344CB8AC3E}">
        <p14:creationId xmlns:p14="http://schemas.microsoft.com/office/powerpoint/2010/main" val="3810106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it yourself!</a:t>
            </a:r>
          </a:p>
        </p:txBody>
      </p:sp>
      <p:sp>
        <p:nvSpPr>
          <p:cNvPr id="3" name="Content Placeholder 2"/>
          <p:cNvSpPr>
            <a:spLocks noGrp="1"/>
          </p:cNvSpPr>
          <p:nvPr>
            <p:ph idx="1"/>
          </p:nvPr>
        </p:nvSpPr>
        <p:spPr/>
        <p:txBody>
          <a:bodyPr/>
          <a:lstStyle/>
          <a:p>
            <a:r>
              <a:rPr lang="en-US" dirty="0"/>
              <a:t>Create and manipulate a database schema for a university system that manages information about students, courses, and enrollments.</a:t>
            </a:r>
          </a:p>
          <a:p>
            <a:r>
              <a:rPr lang="en-US" dirty="0"/>
              <a:t>Ensure tight bounds by designing tables with all constraints whenever required!</a:t>
            </a:r>
          </a:p>
          <a:p>
            <a:r>
              <a:rPr lang="en-US" dirty="0"/>
              <a:t>Insert at least 5 records into each table, ensuring some students are enrolled in multiple courses.</a:t>
            </a:r>
          </a:p>
        </p:txBody>
      </p:sp>
    </p:spTree>
    <p:extLst>
      <p:ext uri="{BB962C8B-B14F-4D97-AF65-F5344CB8AC3E}">
        <p14:creationId xmlns:p14="http://schemas.microsoft.com/office/powerpoint/2010/main" val="3020058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example Schema for student enrollment !</a:t>
            </a:r>
          </a:p>
        </p:txBody>
      </p:sp>
      <p:sp>
        <p:nvSpPr>
          <p:cNvPr id="3" name="Content Placeholder 2"/>
          <p:cNvSpPr>
            <a:spLocks noGrp="1"/>
          </p:cNvSpPr>
          <p:nvPr>
            <p:ph sz="half" idx="1"/>
          </p:nvPr>
        </p:nvSpPr>
        <p:spPr/>
        <p:txBody>
          <a:bodyPr/>
          <a:lstStyle/>
          <a:p>
            <a:r>
              <a:rPr lang="en-US" sz="2100" dirty="0"/>
              <a:t>Students table with the following fields:</a:t>
            </a:r>
          </a:p>
          <a:p>
            <a:pPr lvl="1"/>
            <a:r>
              <a:rPr lang="en-US" sz="2100" dirty="0" err="1"/>
              <a:t>student_id</a:t>
            </a:r>
            <a:r>
              <a:rPr lang="en-US" sz="2100" dirty="0"/>
              <a:t> (Primary Key, Integer)</a:t>
            </a:r>
          </a:p>
          <a:p>
            <a:pPr lvl="1"/>
            <a:r>
              <a:rPr lang="en-US" sz="2100" dirty="0"/>
              <a:t>name (</a:t>
            </a:r>
            <a:r>
              <a:rPr lang="en-US" sz="2100" dirty="0" err="1"/>
              <a:t>Varchar</a:t>
            </a:r>
            <a:r>
              <a:rPr lang="en-US" sz="2100" dirty="0"/>
              <a:t>, Not Null)</a:t>
            </a:r>
          </a:p>
          <a:p>
            <a:pPr lvl="1"/>
            <a:r>
              <a:rPr lang="en-US" sz="2100" dirty="0"/>
              <a:t>email (</a:t>
            </a:r>
            <a:r>
              <a:rPr lang="en-US" sz="2100" dirty="0" err="1"/>
              <a:t>Varchar</a:t>
            </a:r>
            <a:r>
              <a:rPr lang="en-US" sz="2100" dirty="0"/>
              <a:t>, Unique, Not Null)</a:t>
            </a:r>
          </a:p>
          <a:p>
            <a:pPr lvl="1"/>
            <a:r>
              <a:rPr lang="en-US" sz="2100" dirty="0"/>
              <a:t>major (</a:t>
            </a:r>
            <a:r>
              <a:rPr lang="en-US" sz="2100" dirty="0" err="1"/>
              <a:t>Varchar</a:t>
            </a:r>
            <a:r>
              <a:rPr lang="en-US" sz="2100" dirty="0"/>
              <a:t>)</a:t>
            </a:r>
          </a:p>
          <a:p>
            <a:r>
              <a:rPr lang="en-US" sz="2100" dirty="0"/>
              <a:t>Courses table with the following fields:</a:t>
            </a:r>
          </a:p>
          <a:p>
            <a:pPr lvl="1"/>
            <a:r>
              <a:rPr lang="en-US" sz="2100" dirty="0" err="1"/>
              <a:t>course_id</a:t>
            </a:r>
            <a:r>
              <a:rPr lang="en-US" sz="2100" dirty="0"/>
              <a:t> (Primary Key, Integer)</a:t>
            </a:r>
          </a:p>
          <a:p>
            <a:pPr lvl="1"/>
            <a:r>
              <a:rPr lang="en-US" sz="2100" dirty="0" err="1"/>
              <a:t>course_name</a:t>
            </a:r>
            <a:r>
              <a:rPr lang="en-US" sz="2100" dirty="0"/>
              <a:t> (</a:t>
            </a:r>
            <a:r>
              <a:rPr lang="en-US" sz="2100" dirty="0" err="1"/>
              <a:t>Varchar</a:t>
            </a:r>
            <a:r>
              <a:rPr lang="en-US" sz="2100" dirty="0"/>
              <a:t>, Not Null)</a:t>
            </a:r>
          </a:p>
          <a:p>
            <a:pPr lvl="1"/>
            <a:r>
              <a:rPr lang="en-US" sz="2100" dirty="0"/>
              <a:t>credits (Integer, Not Null)</a:t>
            </a:r>
          </a:p>
          <a:p>
            <a:endParaRPr lang="en-US" sz="1800" dirty="0"/>
          </a:p>
        </p:txBody>
      </p:sp>
      <p:sp>
        <p:nvSpPr>
          <p:cNvPr id="6" name="Content Placeholder 5"/>
          <p:cNvSpPr>
            <a:spLocks noGrp="1"/>
          </p:cNvSpPr>
          <p:nvPr>
            <p:ph sz="half" idx="2"/>
          </p:nvPr>
        </p:nvSpPr>
        <p:spPr/>
        <p:txBody>
          <a:bodyPr/>
          <a:lstStyle/>
          <a:p>
            <a:r>
              <a:rPr lang="en-US" sz="2100" dirty="0"/>
              <a:t>Enrollments table to link students with courses, including fields for grades:</a:t>
            </a:r>
          </a:p>
          <a:p>
            <a:pPr lvl="1"/>
            <a:r>
              <a:rPr lang="en-US" sz="2100" dirty="0" err="1"/>
              <a:t>enrollment_id</a:t>
            </a:r>
            <a:r>
              <a:rPr lang="en-US" sz="2100" dirty="0"/>
              <a:t> (Primary Key</a:t>
            </a:r>
            <a:r>
              <a:rPr lang="en-US" sz="2100"/>
              <a:t>, Integer)</a:t>
            </a:r>
            <a:endParaRPr lang="en-US" sz="2100" dirty="0"/>
          </a:p>
          <a:p>
            <a:pPr lvl="1"/>
            <a:r>
              <a:rPr lang="en-US" sz="2100" dirty="0" err="1"/>
              <a:t>student_id</a:t>
            </a:r>
            <a:r>
              <a:rPr lang="en-US" sz="2100" dirty="0"/>
              <a:t> (Foreign Key, Integer, References Students)</a:t>
            </a:r>
          </a:p>
          <a:p>
            <a:pPr lvl="1"/>
            <a:r>
              <a:rPr lang="en-US" sz="2100" dirty="0" err="1"/>
              <a:t>course_id</a:t>
            </a:r>
            <a:r>
              <a:rPr lang="en-US" sz="2100" dirty="0"/>
              <a:t> (Foreign Key, Integer, References Courses)</a:t>
            </a:r>
          </a:p>
          <a:p>
            <a:pPr lvl="1"/>
            <a:r>
              <a:rPr lang="en-US" sz="2100" dirty="0"/>
              <a:t>grade (</a:t>
            </a:r>
            <a:r>
              <a:rPr lang="en-US" sz="2100" dirty="0" err="1"/>
              <a:t>Varchar</a:t>
            </a:r>
            <a:r>
              <a:rPr lang="en-US" sz="1800" dirty="0"/>
              <a:t>)</a:t>
            </a:r>
          </a:p>
          <a:p>
            <a:r>
              <a:rPr lang="en-US" sz="2100" dirty="0"/>
              <a:t>Ensure referential integrity between Students, Courses, and Enrollments</a:t>
            </a:r>
          </a:p>
        </p:txBody>
      </p:sp>
    </p:spTree>
    <p:extLst>
      <p:ext uri="{BB962C8B-B14F-4D97-AF65-F5344CB8AC3E}">
        <p14:creationId xmlns:p14="http://schemas.microsoft.com/office/powerpoint/2010/main" val="2269863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 to work on!</a:t>
            </a:r>
          </a:p>
        </p:txBody>
      </p:sp>
      <p:sp>
        <p:nvSpPr>
          <p:cNvPr id="5" name="Content Placeholder 4"/>
          <p:cNvSpPr>
            <a:spLocks noGrp="1"/>
          </p:cNvSpPr>
          <p:nvPr>
            <p:ph idx="1"/>
          </p:nvPr>
        </p:nvSpPr>
        <p:spPr/>
        <p:txBody>
          <a:bodyPr/>
          <a:lstStyle/>
          <a:p>
            <a:pPr marL="514350" indent="-514350" eaLnBrk="0" hangingPunct="0">
              <a:spcBef>
                <a:spcPct val="0"/>
              </a:spcBef>
              <a:buClrTx/>
              <a:buSzTx/>
              <a:buFont typeface="+mj-lt"/>
              <a:buAutoNum type="arabicPeriod"/>
            </a:pPr>
            <a:r>
              <a:rPr lang="en-US" sz="2800" dirty="0">
                <a:solidFill>
                  <a:srgbClr val="0D0D0D"/>
                </a:solidFill>
                <a:latin typeface="+mj-lt"/>
              </a:rPr>
              <a:t>Write an SQL query to insert a new student into the </a:t>
            </a:r>
            <a:r>
              <a:rPr lang="en-US" sz="2800" b="1" dirty="0">
                <a:solidFill>
                  <a:srgbClr val="0D0D0D"/>
                </a:solidFill>
                <a:latin typeface="+mj-lt"/>
              </a:rPr>
              <a:t>Students</a:t>
            </a:r>
            <a:r>
              <a:rPr lang="en-US" sz="2800" dirty="0">
                <a:solidFill>
                  <a:srgbClr val="0D0D0D"/>
                </a:solidFill>
                <a:latin typeface="+mj-lt"/>
              </a:rPr>
              <a:t> table. The student's name is "Alex Smith", their email is "</a:t>
            </a:r>
            <a:r>
              <a:rPr lang="en-US" sz="2800" dirty="0">
                <a:latin typeface="+mj-lt"/>
              </a:rPr>
              <a:t>alex.smith@email.com</a:t>
            </a:r>
            <a:r>
              <a:rPr lang="en-US" sz="2800" dirty="0">
                <a:solidFill>
                  <a:srgbClr val="0D0D0D"/>
                </a:solidFill>
                <a:latin typeface="+mj-lt"/>
              </a:rPr>
              <a:t>", and their major is "Computer Science</a:t>
            </a:r>
            <a:r>
              <a:rPr lang="en-US" sz="2800" dirty="0">
                <a:latin typeface="+mj-lt"/>
              </a:rPr>
              <a:t>”.</a:t>
            </a:r>
          </a:p>
          <a:p>
            <a:pPr marL="514350" indent="-514350" eaLnBrk="0" hangingPunct="0">
              <a:spcBef>
                <a:spcPct val="0"/>
              </a:spcBef>
              <a:buClrTx/>
              <a:buSzTx/>
              <a:buFont typeface="+mj-lt"/>
              <a:buAutoNum type="arabicPeriod"/>
            </a:pPr>
            <a:r>
              <a:rPr lang="en-US" sz="2800" dirty="0">
                <a:solidFill>
                  <a:srgbClr val="0D0D0D"/>
                </a:solidFill>
                <a:latin typeface="+mj-lt"/>
              </a:rPr>
              <a:t>Write an SQL query to select all fields of all students from the </a:t>
            </a:r>
            <a:r>
              <a:rPr lang="en-US" sz="2800" b="1" dirty="0">
                <a:solidFill>
                  <a:srgbClr val="0D0D0D"/>
                </a:solidFill>
                <a:latin typeface="+mj-lt"/>
              </a:rPr>
              <a:t>Students</a:t>
            </a:r>
            <a:r>
              <a:rPr lang="en-US" sz="2800" dirty="0">
                <a:solidFill>
                  <a:srgbClr val="0D0D0D"/>
                </a:solidFill>
                <a:latin typeface="+mj-lt"/>
              </a:rPr>
              <a:t> table.</a:t>
            </a:r>
            <a:r>
              <a:rPr lang="en-US" sz="2800" dirty="0">
                <a:latin typeface="+mj-lt"/>
              </a:rPr>
              <a:t> </a:t>
            </a:r>
          </a:p>
          <a:p>
            <a:pPr marL="514350" indent="-514350" eaLnBrk="0" hangingPunct="0">
              <a:spcBef>
                <a:spcPct val="0"/>
              </a:spcBef>
              <a:buClrTx/>
              <a:buSzTx/>
              <a:buFont typeface="+mj-lt"/>
              <a:buAutoNum type="arabicPeriod"/>
            </a:pPr>
            <a:r>
              <a:rPr lang="en-US" sz="2800" dirty="0">
                <a:latin typeface="+mj-lt"/>
              </a:rPr>
              <a:t>Write an SQL query to change the major of a student with the </a:t>
            </a:r>
            <a:r>
              <a:rPr lang="en-US" sz="2800" dirty="0" err="1">
                <a:latin typeface="+mj-lt"/>
              </a:rPr>
              <a:t>student_id</a:t>
            </a:r>
            <a:r>
              <a:rPr lang="en-US" sz="2800" dirty="0">
                <a:latin typeface="+mj-lt"/>
              </a:rPr>
              <a:t> of 2 to "Data Science”</a:t>
            </a:r>
          </a:p>
          <a:p>
            <a:pPr marL="514350" indent="-514350" eaLnBrk="0" hangingPunct="0">
              <a:spcBef>
                <a:spcPct val="0"/>
              </a:spcBef>
              <a:buClrTx/>
              <a:buSzTx/>
              <a:buFont typeface="+mj-lt"/>
              <a:buAutoNum type="arabicPeriod"/>
            </a:pPr>
            <a:r>
              <a:rPr lang="en-US" sz="2800" dirty="0">
                <a:latin typeface="+mj-lt"/>
              </a:rPr>
              <a:t>Write an SQL query to delete the student record where the </a:t>
            </a:r>
            <a:r>
              <a:rPr lang="en-US" sz="2800" dirty="0" err="1">
                <a:latin typeface="+mj-lt"/>
              </a:rPr>
              <a:t>student_id</a:t>
            </a:r>
            <a:r>
              <a:rPr lang="en-US" sz="2800" dirty="0">
                <a:latin typeface="+mj-lt"/>
              </a:rPr>
              <a:t> is 3</a:t>
            </a:r>
          </a:p>
          <a:p>
            <a:pPr marL="514350" indent="-514350" eaLnBrk="0" hangingPunct="0">
              <a:spcBef>
                <a:spcPct val="0"/>
              </a:spcBef>
              <a:buClrTx/>
              <a:buSzTx/>
              <a:buFont typeface="+mj-lt"/>
              <a:buAutoNum type="arabicPeriod"/>
            </a:pPr>
            <a:r>
              <a:rPr lang="en-US" sz="2800" dirty="0"/>
              <a:t>Write an SQL query to find all students majoring in "</a:t>
            </a:r>
            <a:r>
              <a:rPr lang="en-US" sz="2800" dirty="0" err="1"/>
              <a:t>Maths</a:t>
            </a:r>
            <a:r>
              <a:rPr lang="en-US" sz="2800" dirty="0"/>
              <a:t>"</a:t>
            </a:r>
            <a:endParaRPr lang="en-US" sz="2800" dirty="0">
              <a:latin typeface="+mj-lt"/>
            </a:endParaRPr>
          </a:p>
        </p:txBody>
      </p:sp>
    </p:spTree>
    <p:extLst>
      <p:ext uri="{BB962C8B-B14F-4D97-AF65-F5344CB8AC3E}">
        <p14:creationId xmlns:p14="http://schemas.microsoft.com/office/powerpoint/2010/main" val="160317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1000"/>
                                        <p:tgtEl>
                                          <p:spTgt spid="5">
                                            <p:txEl>
                                              <p:pRg st="3" end="3"/>
                                            </p:txEl>
                                          </p:spTgt>
                                        </p:tgtEl>
                                      </p:cBhvr>
                                    </p:animEffect>
                                    <p:anim calcmode="lin" valueType="num">
                                      <p:cBhvr>
                                        <p:cTn id="27"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1000"/>
                                        <p:tgtEl>
                                          <p:spTgt spid="5">
                                            <p:txEl>
                                              <p:pRg st="4" end="4"/>
                                            </p:txEl>
                                          </p:spTgt>
                                        </p:tgtEl>
                                      </p:cBhvr>
                                    </p:animEffect>
                                    <p:anim calcmode="lin" valueType="num">
                                      <p:cBhvr>
                                        <p:cTn id="3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Queries to work on!</a:t>
            </a:r>
          </a:p>
        </p:txBody>
      </p:sp>
      <p:sp>
        <p:nvSpPr>
          <p:cNvPr id="6" name="Content Placeholder 5"/>
          <p:cNvSpPr>
            <a:spLocks noGrp="1"/>
          </p:cNvSpPr>
          <p:nvPr>
            <p:ph idx="1"/>
          </p:nvPr>
        </p:nvSpPr>
        <p:spPr/>
        <p:txBody>
          <a:bodyPr/>
          <a:lstStyle/>
          <a:p>
            <a:pPr marL="0" indent="0">
              <a:buNone/>
            </a:pPr>
            <a:r>
              <a:rPr lang="en-US" dirty="0"/>
              <a:t>6. Write a query to delete a student record whose id is 1. Consider the impact of this deletion on related tables.</a:t>
            </a:r>
          </a:p>
          <a:p>
            <a:pPr marL="0" indent="0">
              <a:buNone/>
            </a:pPr>
            <a:endParaRPr lang="en-US" dirty="0"/>
          </a:p>
          <a:p>
            <a:pPr marL="0" indent="0">
              <a:buNone/>
            </a:pPr>
            <a:r>
              <a:rPr lang="en-US" dirty="0"/>
              <a:t>Hint : Observe if deletion is permitted or not!</a:t>
            </a:r>
          </a:p>
          <a:p>
            <a:pPr marL="0" indent="0">
              <a:buNone/>
            </a:pPr>
            <a:r>
              <a:rPr lang="en-US" dirty="0"/>
              <a:t>Error : Foreign key violation error?? Isn't it?!</a:t>
            </a:r>
          </a:p>
          <a:p>
            <a:pPr marL="0" indent="0">
              <a:buNone/>
            </a:pPr>
            <a:endParaRPr lang="en-US" dirty="0"/>
          </a:p>
        </p:txBody>
      </p:sp>
    </p:spTree>
    <p:extLst>
      <p:ext uri="{BB962C8B-B14F-4D97-AF65-F5344CB8AC3E}">
        <p14:creationId xmlns:p14="http://schemas.microsoft.com/office/powerpoint/2010/main" val="79783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1000"/>
                                        <p:tgtEl>
                                          <p:spTgt spid="6">
                                            <p:txEl>
                                              <p:pRg st="3" end="3"/>
                                            </p:txEl>
                                          </p:spTgt>
                                        </p:tgtEl>
                                      </p:cBhvr>
                                    </p:animEffect>
                                    <p:anim calcmode="lin" valueType="num">
                                      <p:cBhvr>
                                        <p:cTn id="1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cascading !</a:t>
            </a:r>
          </a:p>
        </p:txBody>
      </p:sp>
      <p:sp>
        <p:nvSpPr>
          <p:cNvPr id="3" name="Content Placeholder 2"/>
          <p:cNvSpPr>
            <a:spLocks noGrp="1"/>
          </p:cNvSpPr>
          <p:nvPr>
            <p:ph idx="1"/>
          </p:nvPr>
        </p:nvSpPr>
        <p:spPr/>
        <p:txBody>
          <a:bodyPr/>
          <a:lstStyle/>
          <a:p>
            <a:r>
              <a:rPr lang="en-US" sz="2700" dirty="0"/>
              <a:t>Consider a database with a "</a:t>
            </a:r>
            <a:r>
              <a:rPr lang="en-US" sz="2700" dirty="0" err="1"/>
              <a:t>customer_details</a:t>
            </a:r>
            <a:r>
              <a:rPr lang="en-US" sz="2700" dirty="0"/>
              <a:t>" and an "</a:t>
            </a:r>
            <a:r>
              <a:rPr lang="en-US" sz="2700" dirty="0" err="1"/>
              <a:t>order_details</a:t>
            </a:r>
            <a:r>
              <a:rPr lang="en-US" sz="2700" dirty="0"/>
              <a:t>" table. </a:t>
            </a:r>
          </a:p>
          <a:p>
            <a:r>
              <a:rPr lang="en-US" sz="2700" dirty="0"/>
              <a:t>The "</a:t>
            </a:r>
            <a:r>
              <a:rPr lang="en-US" sz="2700" dirty="0" err="1"/>
              <a:t>order_details</a:t>
            </a:r>
            <a:r>
              <a:rPr lang="en-US" sz="2700" dirty="0"/>
              <a:t>" table is linked with the "</a:t>
            </a:r>
            <a:r>
              <a:rPr lang="en-US" sz="2700" dirty="0" err="1"/>
              <a:t>customer_details</a:t>
            </a:r>
            <a:r>
              <a:rPr lang="en-US" sz="2700" dirty="0"/>
              <a:t>" table through a foreign key constraint. </a:t>
            </a:r>
          </a:p>
          <a:p>
            <a:r>
              <a:rPr lang="en-US" sz="2700" dirty="0"/>
              <a:t>Suppose a user wants to delete a customer from the "</a:t>
            </a:r>
            <a:r>
              <a:rPr lang="en-US" sz="2700" dirty="0" err="1"/>
              <a:t>customer_details</a:t>
            </a:r>
            <a:r>
              <a:rPr lang="en-US" sz="2700" dirty="0"/>
              <a:t>" table. </a:t>
            </a:r>
          </a:p>
          <a:p>
            <a:r>
              <a:rPr lang="en-US" sz="2700" dirty="0"/>
              <a:t>Then to keep the database clean and organized, he might also want to delete all of the orders associated with that customer from the "</a:t>
            </a:r>
            <a:r>
              <a:rPr lang="en-US" sz="2700" dirty="0" err="1"/>
              <a:t>order_details</a:t>
            </a:r>
            <a:r>
              <a:rPr lang="en-US" sz="2700" dirty="0"/>
              <a:t>" table. </a:t>
            </a:r>
          </a:p>
          <a:p>
            <a:r>
              <a:rPr lang="en-US" sz="2700" dirty="0"/>
              <a:t>This is where </a:t>
            </a:r>
            <a:r>
              <a:rPr lang="en-US" sz="2700" dirty="0" err="1"/>
              <a:t>Postgres</a:t>
            </a:r>
            <a:r>
              <a:rPr lang="en-US" sz="2700" dirty="0"/>
              <a:t> DELETE CASCADE feature is extremely useful!</a:t>
            </a:r>
          </a:p>
        </p:txBody>
      </p:sp>
    </p:spTree>
    <p:extLst>
      <p:ext uri="{BB962C8B-B14F-4D97-AF65-F5344CB8AC3E}">
        <p14:creationId xmlns:p14="http://schemas.microsoft.com/office/powerpoint/2010/main" val="1776234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Delete Cascade  in PSQL</a:t>
            </a:r>
          </a:p>
        </p:txBody>
      </p:sp>
      <p:sp>
        <p:nvSpPr>
          <p:cNvPr id="3" name="Content Placeholder 2"/>
          <p:cNvSpPr>
            <a:spLocks noGrp="1"/>
          </p:cNvSpPr>
          <p:nvPr>
            <p:ph idx="1"/>
          </p:nvPr>
        </p:nvSpPr>
        <p:spPr/>
        <p:txBody>
          <a:bodyPr/>
          <a:lstStyle/>
          <a:p>
            <a:r>
              <a:rPr lang="en-US" dirty="0"/>
              <a:t>To use a delete cascade in </a:t>
            </a:r>
            <a:r>
              <a:rPr lang="en-US" dirty="0" err="1"/>
              <a:t>Postgres</a:t>
            </a:r>
            <a:r>
              <a:rPr lang="en-US" dirty="0"/>
              <a:t>, specify the "</a:t>
            </a:r>
            <a:r>
              <a:rPr lang="en-US" b="1" dirty="0"/>
              <a:t>ON DELETE CASCADE</a:t>
            </a:r>
            <a:r>
              <a:rPr lang="en-US" dirty="0"/>
              <a:t>" option while creating/defining a foreign key constraint. </a:t>
            </a:r>
          </a:p>
          <a:p>
            <a:r>
              <a:rPr lang="en-US" dirty="0"/>
              <a:t>This tells </a:t>
            </a:r>
            <a:r>
              <a:rPr lang="en-US" dirty="0" err="1"/>
              <a:t>Postgres</a:t>
            </a:r>
            <a:r>
              <a:rPr lang="en-US" dirty="0"/>
              <a:t> to automatically delete any rows in the referenced table that are related to the row being deleted in the referencing table.</a:t>
            </a:r>
          </a:p>
        </p:txBody>
      </p:sp>
    </p:spTree>
    <p:extLst>
      <p:ext uri="{BB962C8B-B14F-4D97-AF65-F5344CB8AC3E}">
        <p14:creationId xmlns:p14="http://schemas.microsoft.com/office/powerpoint/2010/main" val="2571911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Delete Cascade  in PSQL</a:t>
            </a:r>
          </a:p>
        </p:txBody>
      </p:sp>
      <p:sp>
        <p:nvSpPr>
          <p:cNvPr id="3" name="Content Placeholder 2"/>
          <p:cNvSpPr>
            <a:spLocks noGrp="1"/>
          </p:cNvSpPr>
          <p:nvPr>
            <p:ph idx="1"/>
          </p:nvPr>
        </p:nvSpPr>
        <p:spPr/>
        <p:txBody>
          <a:bodyPr/>
          <a:lstStyle/>
          <a:p>
            <a:r>
              <a:rPr lang="en-US" dirty="0"/>
              <a:t>CREATE TABLE parent (id INT PRIMARY KEY,</a:t>
            </a:r>
          </a:p>
          <a:p>
            <a:pPr marL="0" indent="0">
              <a:buNone/>
            </a:pPr>
            <a:r>
              <a:rPr lang="en-US" dirty="0"/>
              <a:t>    name VARCHAR(255) NOT NULL);</a:t>
            </a:r>
          </a:p>
          <a:p>
            <a:r>
              <a:rPr lang="en-US" dirty="0"/>
              <a:t>CREATE TABLE child ( id SERIAL PRIMARY KEY, </a:t>
            </a:r>
            <a:r>
              <a:rPr lang="en-US" dirty="0" err="1"/>
              <a:t>parent_id</a:t>
            </a:r>
            <a:r>
              <a:rPr lang="en-US" dirty="0"/>
              <a:t> INT, name VARCHAR(255) NOT NULL, FOREIGN KEY (</a:t>
            </a:r>
            <a:r>
              <a:rPr lang="en-US" dirty="0" err="1"/>
              <a:t>parent_id</a:t>
            </a:r>
            <a:r>
              <a:rPr lang="en-US" dirty="0"/>
              <a:t>) REFERENCES parent(id) ON DELETE CASCADE);</a:t>
            </a:r>
          </a:p>
          <a:p>
            <a:r>
              <a:rPr lang="en-US" dirty="0"/>
              <a:t>Now deleting the data in parent table will cascade the change to child as well.</a:t>
            </a:r>
          </a:p>
          <a:p>
            <a:endParaRPr lang="en-US" dirty="0"/>
          </a:p>
        </p:txBody>
      </p:sp>
    </p:spTree>
    <p:extLst>
      <p:ext uri="{BB962C8B-B14F-4D97-AF65-F5344CB8AC3E}">
        <p14:creationId xmlns:p14="http://schemas.microsoft.com/office/powerpoint/2010/main" val="266209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databases in SQL </a:t>
            </a:r>
          </a:p>
        </p:txBody>
      </p:sp>
      <p:sp>
        <p:nvSpPr>
          <p:cNvPr id="3" name="Content Placeholder 2"/>
          <p:cNvSpPr>
            <a:spLocks noGrp="1"/>
          </p:cNvSpPr>
          <p:nvPr>
            <p:ph idx="1"/>
          </p:nvPr>
        </p:nvSpPr>
        <p:spPr/>
        <p:txBody>
          <a:bodyPr/>
          <a:lstStyle/>
          <a:p>
            <a:pPr marL="0" indent="0">
              <a:buNone/>
            </a:pPr>
            <a:r>
              <a:rPr lang="en-US" sz="2000" b="1" dirty="0"/>
              <a:t>1. MySQL</a:t>
            </a:r>
          </a:p>
          <a:p>
            <a:pPr lvl="1"/>
            <a:r>
              <a:rPr lang="en-US" sz="1800" dirty="0"/>
              <a:t>MySQL is one of the most popular fully-managed database types in SQL-based management.</a:t>
            </a:r>
          </a:p>
          <a:p>
            <a:pPr marL="0" indent="0">
              <a:buNone/>
            </a:pPr>
            <a:r>
              <a:rPr lang="en-US" sz="2000" b="1" dirty="0"/>
              <a:t>2. </a:t>
            </a:r>
            <a:r>
              <a:rPr lang="en-US" sz="2000" b="1" dirty="0" err="1"/>
              <a:t>PostgreSQL</a:t>
            </a:r>
            <a:endParaRPr lang="en-US" sz="2000" b="1" dirty="0"/>
          </a:p>
          <a:p>
            <a:pPr lvl="1"/>
            <a:r>
              <a:rPr lang="en-US" sz="1800" dirty="0" err="1"/>
              <a:t>PostgreSQL</a:t>
            </a:r>
            <a:r>
              <a:rPr lang="en-US" sz="1800" dirty="0"/>
              <a:t> is an advanced type of database in SQL management systems  </a:t>
            </a:r>
            <a:r>
              <a:rPr lang="en-US" sz="1800" dirty="0" err="1"/>
              <a:t>whichblends</a:t>
            </a:r>
            <a:r>
              <a:rPr lang="en-US" sz="1800" dirty="0"/>
              <a:t> the traditional table-based approach with user-defined objects to create resilient databases supporting and analyzing complex and voluminous data.</a:t>
            </a:r>
          </a:p>
          <a:p>
            <a:pPr marL="0" indent="0">
              <a:buNone/>
            </a:pPr>
            <a:r>
              <a:rPr lang="en-US" sz="2000" b="1" dirty="0"/>
              <a:t>3. SQLite</a:t>
            </a:r>
          </a:p>
          <a:p>
            <a:pPr lvl="1"/>
            <a:r>
              <a:rPr lang="en-US" sz="1800" dirty="0"/>
              <a:t>SQLite is a type of SQL database or storage engine </a:t>
            </a:r>
            <a:r>
              <a:rPr lang="en-US" sz="1800" b="1" dirty="0"/>
              <a:t>structurally considered equivalent to a C library</a:t>
            </a:r>
            <a:endParaRPr lang="en-US" sz="1800" dirty="0"/>
          </a:p>
          <a:p>
            <a:pPr marL="0" indent="0">
              <a:buNone/>
            </a:pPr>
            <a:r>
              <a:rPr lang="en-US" sz="2000" b="1" dirty="0"/>
              <a:t>4. Microsoft SQL Server</a:t>
            </a:r>
          </a:p>
          <a:p>
            <a:pPr lvl="1"/>
            <a:r>
              <a:rPr lang="en-US" sz="1800" dirty="0"/>
              <a:t>Microsoft SQL Server (MSSQL) is one of the most popular DBMS in SQL for innovative management solutions.</a:t>
            </a:r>
          </a:p>
          <a:p>
            <a:pPr marL="0" indent="0">
              <a:buNone/>
            </a:pPr>
            <a:r>
              <a:rPr lang="en-US" sz="2000" b="1" dirty="0"/>
              <a:t>5. </a:t>
            </a:r>
            <a:r>
              <a:rPr lang="en-US" sz="2000" b="1" dirty="0" err="1"/>
              <a:t>MariaDB</a:t>
            </a:r>
            <a:endParaRPr lang="en-US" sz="2000" b="1" dirty="0"/>
          </a:p>
          <a:p>
            <a:pPr lvl="1"/>
            <a:r>
              <a:rPr lang="en-US" sz="1800" dirty="0" err="1"/>
              <a:t>MariaDB</a:t>
            </a:r>
            <a:r>
              <a:rPr lang="en-US" sz="1800" dirty="0"/>
              <a:t> is an </a:t>
            </a:r>
            <a:r>
              <a:rPr lang="en-US" sz="1800" b="1" dirty="0"/>
              <a:t>open-source like MySQL</a:t>
            </a:r>
            <a:r>
              <a:rPr lang="en-US" sz="1800" dirty="0"/>
              <a:t>. </a:t>
            </a:r>
          </a:p>
          <a:p>
            <a:pPr marL="471487" lvl="1" indent="0">
              <a:buNone/>
            </a:pPr>
            <a:endParaRPr lang="en-US" sz="1800" dirty="0"/>
          </a:p>
          <a:p>
            <a:endParaRPr lang="en-US" sz="2000" dirty="0"/>
          </a:p>
        </p:txBody>
      </p:sp>
    </p:spTree>
    <p:extLst>
      <p:ext uri="{BB962C8B-B14F-4D97-AF65-F5344CB8AC3E}">
        <p14:creationId xmlns:p14="http://schemas.microsoft.com/office/powerpoint/2010/main" val="78064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Update Cascade in PSQL</a:t>
            </a:r>
          </a:p>
        </p:txBody>
      </p:sp>
      <p:sp>
        <p:nvSpPr>
          <p:cNvPr id="3" name="Content Placeholder 2"/>
          <p:cNvSpPr>
            <a:spLocks noGrp="1"/>
          </p:cNvSpPr>
          <p:nvPr>
            <p:ph idx="1"/>
          </p:nvPr>
        </p:nvSpPr>
        <p:spPr/>
        <p:txBody>
          <a:bodyPr/>
          <a:lstStyle/>
          <a:p>
            <a:r>
              <a:rPr lang="en-US" dirty="0"/>
              <a:t>CREATE TABLE parent (id INT PRIMARY KEY,</a:t>
            </a:r>
          </a:p>
          <a:p>
            <a:pPr marL="0" indent="0">
              <a:buNone/>
            </a:pPr>
            <a:r>
              <a:rPr lang="en-US" dirty="0"/>
              <a:t>    name VARCHAR(255) NOT NULL);</a:t>
            </a:r>
          </a:p>
          <a:p>
            <a:r>
              <a:rPr lang="en-US" dirty="0"/>
              <a:t>CREATE TABLE child ( id SERIAL PRIMARY KEY, </a:t>
            </a:r>
            <a:r>
              <a:rPr lang="en-US" dirty="0" err="1"/>
              <a:t>parent_id</a:t>
            </a:r>
            <a:r>
              <a:rPr lang="en-US" dirty="0"/>
              <a:t> INT, name VARCHAR(255) NOT NULL, FOREIGN KEY (</a:t>
            </a:r>
            <a:r>
              <a:rPr lang="en-US" dirty="0" err="1"/>
              <a:t>parent_id</a:t>
            </a:r>
            <a:r>
              <a:rPr lang="en-US" dirty="0"/>
              <a:t>) REFERENCES parent(id) ON DELETE CASCADE ON UPDATE CASCADE);</a:t>
            </a:r>
          </a:p>
          <a:p>
            <a:r>
              <a:rPr lang="en-US" dirty="0"/>
              <a:t>This would also cascade updates made in parent to child.</a:t>
            </a:r>
          </a:p>
        </p:txBody>
      </p:sp>
    </p:spTree>
    <p:extLst>
      <p:ext uri="{BB962C8B-B14F-4D97-AF65-F5344CB8AC3E}">
        <p14:creationId xmlns:p14="http://schemas.microsoft.com/office/powerpoint/2010/main" val="2252066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SQL retrieval queries</a:t>
            </a:r>
          </a:p>
        </p:txBody>
      </p:sp>
      <p:sp>
        <p:nvSpPr>
          <p:cNvPr id="3" name="Content Placeholder 2"/>
          <p:cNvSpPr>
            <a:spLocks noGrp="1"/>
          </p:cNvSpPr>
          <p:nvPr>
            <p:ph idx="1"/>
          </p:nvPr>
        </p:nvSpPr>
        <p:spPr/>
        <p:txBody>
          <a:bodyPr/>
          <a:lstStyle/>
          <a:p>
            <a:r>
              <a:rPr lang="en-US" dirty="0"/>
              <a:t>Complex SQL queries include</a:t>
            </a:r>
          </a:p>
          <a:p>
            <a:pPr lvl="1"/>
            <a:r>
              <a:rPr lang="en-US" b="1" dirty="0"/>
              <a:t>Nested queries</a:t>
            </a:r>
            <a:r>
              <a:rPr lang="en-US" dirty="0"/>
              <a:t>: One query embedded within another</a:t>
            </a:r>
          </a:p>
          <a:p>
            <a:pPr lvl="1"/>
            <a:r>
              <a:rPr lang="en-US" b="1" dirty="0"/>
              <a:t>Co-related nested queries</a:t>
            </a:r>
            <a:r>
              <a:rPr lang="en-US" dirty="0"/>
              <a:t>: The output of an inner query depends on the row being executed in an outer query</a:t>
            </a:r>
          </a:p>
          <a:p>
            <a:pPr lvl="1"/>
            <a:r>
              <a:rPr lang="en-US" b="1" dirty="0"/>
              <a:t>Joining tables</a:t>
            </a:r>
            <a:r>
              <a:rPr lang="en-US" dirty="0"/>
              <a:t>: Joining from many tables and using different join types</a:t>
            </a:r>
          </a:p>
          <a:p>
            <a:pPr lvl="1"/>
            <a:r>
              <a:rPr lang="en-US" b="1" dirty="0"/>
              <a:t>Functions within functions</a:t>
            </a:r>
            <a:r>
              <a:rPr lang="en-US" dirty="0"/>
              <a:t>: Using functions within functions</a:t>
            </a:r>
          </a:p>
          <a:p>
            <a:endParaRPr lang="en-US" dirty="0"/>
          </a:p>
        </p:txBody>
      </p:sp>
    </p:spTree>
    <p:extLst>
      <p:ext uri="{BB962C8B-B14F-4D97-AF65-F5344CB8AC3E}">
        <p14:creationId xmlns:p14="http://schemas.microsoft.com/office/powerpoint/2010/main" val="25750185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 </a:t>
            </a:r>
          </a:p>
        </p:txBody>
      </p:sp>
      <p:sp>
        <p:nvSpPr>
          <p:cNvPr id="3" name="Content Placeholder 2"/>
          <p:cNvSpPr>
            <a:spLocks noGrp="1"/>
          </p:cNvSpPr>
          <p:nvPr>
            <p:ph idx="1"/>
          </p:nvPr>
        </p:nvSpPr>
        <p:spPr/>
        <p:txBody>
          <a:bodyPr/>
          <a:lstStyle/>
          <a:p>
            <a:r>
              <a:rPr lang="en-US" sz="2800" dirty="0"/>
              <a:t>A nested query is a query that appears inside another query, and it helps retrieve data from multiple tables or apply conditions based on the results of another query. </a:t>
            </a:r>
          </a:p>
          <a:p>
            <a:r>
              <a:rPr lang="en-US" sz="2800" dirty="0"/>
              <a:t>For instance, a nested query can have two </a:t>
            </a:r>
            <a:r>
              <a:rPr lang="en-US" sz="2800" b="1" dirty="0"/>
              <a:t>SELECT</a:t>
            </a:r>
            <a:r>
              <a:rPr lang="en-US" sz="2800" dirty="0"/>
              <a:t> statements, one on the inner query and the other on the outer query.</a:t>
            </a:r>
          </a:p>
          <a:p>
            <a:r>
              <a:rPr lang="en-US" sz="2800" dirty="0"/>
              <a:t>The result of inner query is used in execution of outer query. </a:t>
            </a:r>
          </a:p>
          <a:p>
            <a:r>
              <a:rPr lang="en-US" sz="2800" dirty="0"/>
              <a:t>Nested queries in SQL can be classified into two different types:</a:t>
            </a:r>
          </a:p>
          <a:p>
            <a:pPr lvl="1"/>
            <a:r>
              <a:rPr lang="en-US" sz="2400" dirty="0"/>
              <a:t>Independent Nested Queries (Non correlated)</a:t>
            </a:r>
          </a:p>
          <a:p>
            <a:pPr lvl="1"/>
            <a:r>
              <a:rPr lang="en-US" sz="2400" dirty="0"/>
              <a:t>Co-related Nested Queries</a:t>
            </a:r>
          </a:p>
          <a:p>
            <a:endParaRPr lang="en-US" sz="2800" dirty="0"/>
          </a:p>
        </p:txBody>
      </p:sp>
      <p:sp>
        <p:nvSpPr>
          <p:cNvPr id="4" name="AutoShape 2" descr="Nested Quer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405860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465138"/>
            <a:ext cx="10972800" cy="1143000"/>
          </a:xfrm>
        </p:spPr>
        <p:txBody>
          <a:bodyPr/>
          <a:lstStyle/>
          <a:p>
            <a:r>
              <a:rPr lang="en-US" dirty="0"/>
              <a:t>Independent nested queries </a:t>
            </a:r>
          </a:p>
        </p:txBody>
      </p:sp>
      <p:sp>
        <p:nvSpPr>
          <p:cNvPr id="3" name="Content Placeholder 2"/>
          <p:cNvSpPr>
            <a:spLocks noGrp="1"/>
          </p:cNvSpPr>
          <p:nvPr>
            <p:ph idx="1"/>
          </p:nvPr>
        </p:nvSpPr>
        <p:spPr>
          <a:xfrm>
            <a:off x="464457" y="2054681"/>
            <a:ext cx="5936343" cy="4176713"/>
          </a:xfrm>
        </p:spPr>
        <p:txBody>
          <a:bodyPr/>
          <a:lstStyle/>
          <a:p>
            <a:r>
              <a:rPr lang="en-US" sz="2400" dirty="0"/>
              <a:t>In independent nested queries, the execution order is from the innermost query to the outer query.</a:t>
            </a:r>
          </a:p>
          <a:p>
            <a:r>
              <a:rPr lang="en-US" sz="2400" dirty="0"/>
              <a:t> An outer query won't be executed until its inner query completes its execution.</a:t>
            </a:r>
          </a:p>
          <a:p>
            <a:r>
              <a:rPr lang="en-US" sz="2400" dirty="0"/>
              <a:t> The outer query uses the result of the inner query.</a:t>
            </a:r>
          </a:p>
          <a:p>
            <a:r>
              <a:rPr lang="en-US" sz="2400" dirty="0"/>
              <a:t> Operators such as </a:t>
            </a:r>
            <a:r>
              <a:rPr lang="en-US" sz="2400" b="1" dirty="0"/>
              <a:t>IN</a:t>
            </a:r>
            <a:r>
              <a:rPr lang="en-US" sz="2400" dirty="0"/>
              <a:t>, </a:t>
            </a:r>
            <a:r>
              <a:rPr lang="en-US" sz="2400" b="1" dirty="0"/>
              <a:t>NOT IN</a:t>
            </a:r>
            <a:r>
              <a:rPr lang="en-US" sz="2400" dirty="0"/>
              <a:t>, </a:t>
            </a:r>
            <a:r>
              <a:rPr lang="en-US" sz="2400" b="1" dirty="0"/>
              <a:t>ALL</a:t>
            </a:r>
            <a:r>
              <a:rPr lang="en-US" sz="2400" dirty="0"/>
              <a:t>, and </a:t>
            </a:r>
            <a:r>
              <a:rPr lang="en-US" sz="2400" b="1" dirty="0"/>
              <a:t>ANY</a:t>
            </a:r>
            <a:r>
              <a:rPr lang="en-US" sz="2400" dirty="0"/>
              <a:t> are used to write independent nested queries.</a:t>
            </a:r>
          </a:p>
        </p:txBody>
      </p:sp>
      <p:sp>
        <p:nvSpPr>
          <p:cNvPr id="4" name="AutoShape 2" descr="Order of Execu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Order of Execu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2"/>
          <a:srcRect l="13580" t="32617" r="45461" b="38672"/>
          <a:stretch/>
        </p:blipFill>
        <p:spPr>
          <a:xfrm>
            <a:off x="6256338" y="2528888"/>
            <a:ext cx="5329237" cy="2843211"/>
          </a:xfrm>
          <a:prstGeom prst="rect">
            <a:avLst/>
          </a:prstGeom>
        </p:spPr>
      </p:pic>
    </p:spTree>
    <p:extLst>
      <p:ext uri="{BB962C8B-B14F-4D97-AF65-F5344CB8AC3E}">
        <p14:creationId xmlns:p14="http://schemas.microsoft.com/office/powerpoint/2010/main" val="34661896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nested queries : Operators </a:t>
            </a:r>
          </a:p>
        </p:txBody>
      </p:sp>
      <p:sp>
        <p:nvSpPr>
          <p:cNvPr id="3" name="Content Placeholder 2"/>
          <p:cNvSpPr>
            <a:spLocks noGrp="1"/>
          </p:cNvSpPr>
          <p:nvPr>
            <p:ph idx="1"/>
          </p:nvPr>
        </p:nvSpPr>
        <p:spPr/>
        <p:txBody>
          <a:bodyPr/>
          <a:lstStyle/>
          <a:p>
            <a:r>
              <a:rPr lang="en-US" sz="2400" dirty="0"/>
              <a:t>The </a:t>
            </a:r>
            <a:r>
              <a:rPr lang="en-US" sz="2400" b="1" dirty="0"/>
              <a:t>IN</a:t>
            </a:r>
            <a:r>
              <a:rPr lang="en-US" sz="2400" dirty="0"/>
              <a:t> operator checks if a column value in the outer query's result is </a:t>
            </a:r>
            <a:r>
              <a:rPr lang="en-US" sz="2400" b="1" dirty="0"/>
              <a:t>present</a:t>
            </a:r>
            <a:r>
              <a:rPr lang="en-US" sz="2400" dirty="0"/>
              <a:t> in the inner query's result. The final result will have rows that satisfy the </a:t>
            </a:r>
            <a:r>
              <a:rPr lang="en-US" sz="2400" b="1" dirty="0"/>
              <a:t>IN</a:t>
            </a:r>
            <a:r>
              <a:rPr lang="en-US" sz="2400" dirty="0"/>
              <a:t> condition.</a:t>
            </a:r>
          </a:p>
          <a:p>
            <a:r>
              <a:rPr lang="en-US" sz="2400" dirty="0"/>
              <a:t>The </a:t>
            </a:r>
            <a:r>
              <a:rPr lang="en-US" sz="2400" b="1" dirty="0"/>
              <a:t>NOT IN</a:t>
            </a:r>
            <a:r>
              <a:rPr lang="en-US" sz="2400" dirty="0"/>
              <a:t> operator checks if a column value in the outer query's result is </a:t>
            </a:r>
            <a:r>
              <a:rPr lang="en-US" sz="2400" b="1" dirty="0"/>
              <a:t>not present</a:t>
            </a:r>
            <a:r>
              <a:rPr lang="en-US" sz="2400" dirty="0"/>
              <a:t> in the inner query's result. The final result will have rows that satisfy the </a:t>
            </a:r>
            <a:r>
              <a:rPr lang="en-US" sz="2400" b="1" dirty="0"/>
              <a:t>NOT IN</a:t>
            </a:r>
            <a:r>
              <a:rPr lang="en-US" sz="2400" dirty="0"/>
              <a:t> condition.</a:t>
            </a:r>
          </a:p>
          <a:p>
            <a:r>
              <a:rPr lang="en-US" sz="2400" dirty="0"/>
              <a:t>The </a:t>
            </a:r>
            <a:r>
              <a:rPr lang="en-US" sz="2400" b="1" dirty="0"/>
              <a:t>ALL</a:t>
            </a:r>
            <a:r>
              <a:rPr lang="en-US" sz="2400" dirty="0"/>
              <a:t> operator compares a value of the outer query's result with </a:t>
            </a:r>
            <a:r>
              <a:rPr lang="en-US" sz="2400" b="1" dirty="0"/>
              <a:t>all the values</a:t>
            </a:r>
            <a:r>
              <a:rPr lang="en-US" sz="2400" dirty="0"/>
              <a:t> of the inner query's result and returns the row if it matches all the values.</a:t>
            </a:r>
          </a:p>
          <a:p>
            <a:r>
              <a:rPr lang="en-US" sz="2400" dirty="0"/>
              <a:t>The </a:t>
            </a:r>
            <a:r>
              <a:rPr lang="en-US" sz="2400" b="1" dirty="0"/>
              <a:t>ANY</a:t>
            </a:r>
            <a:r>
              <a:rPr lang="en-US" sz="2400" dirty="0"/>
              <a:t> operator compares a value of the outer query's result with all the inner query's result values and returns the row if there is a match with </a:t>
            </a:r>
            <a:r>
              <a:rPr lang="en-US" sz="2400" b="1" dirty="0"/>
              <a:t>any value</a:t>
            </a:r>
            <a:r>
              <a:rPr lang="en-US" sz="2400" dirty="0"/>
              <a:t>.</a:t>
            </a:r>
          </a:p>
          <a:p>
            <a:endParaRPr lang="en-US" sz="2400" dirty="0"/>
          </a:p>
        </p:txBody>
      </p:sp>
    </p:spTree>
    <p:extLst>
      <p:ext uri="{BB962C8B-B14F-4D97-AF65-F5344CB8AC3E}">
        <p14:creationId xmlns:p14="http://schemas.microsoft.com/office/powerpoint/2010/main" val="34713280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nested queries ?</a:t>
            </a:r>
          </a:p>
        </p:txBody>
      </p:sp>
      <p:sp>
        <p:nvSpPr>
          <p:cNvPr id="3" name="Content Placeholder 2"/>
          <p:cNvSpPr>
            <a:spLocks noGrp="1"/>
          </p:cNvSpPr>
          <p:nvPr>
            <p:ph idx="1"/>
          </p:nvPr>
        </p:nvSpPr>
        <p:spPr/>
        <p:txBody>
          <a:bodyPr/>
          <a:lstStyle/>
          <a:p>
            <a:pPr marL="0" indent="0">
              <a:buNone/>
            </a:pPr>
            <a:r>
              <a:rPr lang="en-US" dirty="0"/>
              <a:t>SELECT </a:t>
            </a:r>
            <a:r>
              <a:rPr lang="en-US" dirty="0" err="1"/>
              <a:t>column_name</a:t>
            </a:r>
            <a:r>
              <a:rPr lang="en-US" dirty="0"/>
              <a:t> [, </a:t>
            </a:r>
            <a:r>
              <a:rPr lang="en-US" dirty="0" err="1"/>
              <a:t>column_name</a:t>
            </a:r>
            <a:r>
              <a:rPr lang="en-US" dirty="0"/>
              <a:t> ]</a:t>
            </a:r>
          </a:p>
          <a:p>
            <a:pPr marL="0" indent="0">
              <a:buNone/>
            </a:pPr>
            <a:r>
              <a:rPr lang="en-US" dirty="0"/>
              <a:t>FROM table1 [, table2 ]</a:t>
            </a:r>
          </a:p>
          <a:p>
            <a:pPr marL="0" indent="0">
              <a:buNone/>
            </a:pPr>
            <a:r>
              <a:rPr lang="en-US" dirty="0"/>
              <a:t>WHERE </a:t>
            </a:r>
            <a:r>
              <a:rPr lang="en-US" dirty="0" err="1"/>
              <a:t>column_name</a:t>
            </a:r>
            <a:r>
              <a:rPr lang="en-US" dirty="0"/>
              <a:t> OPERATOR</a:t>
            </a:r>
          </a:p>
          <a:p>
            <a:pPr marL="0" indent="0">
              <a:buNone/>
            </a:pPr>
            <a:r>
              <a:rPr lang="en-US" dirty="0"/>
              <a:t>( SELECT </a:t>
            </a:r>
            <a:r>
              <a:rPr lang="en-US" dirty="0" err="1"/>
              <a:t>column_name</a:t>
            </a:r>
            <a:r>
              <a:rPr lang="en-US" dirty="0"/>
              <a:t> [, </a:t>
            </a:r>
            <a:r>
              <a:rPr lang="en-US" dirty="0" err="1"/>
              <a:t>column_name</a:t>
            </a:r>
            <a:r>
              <a:rPr lang="en-US" dirty="0"/>
              <a:t> ] </a:t>
            </a:r>
          </a:p>
          <a:p>
            <a:pPr marL="0" indent="0">
              <a:buNone/>
            </a:pPr>
            <a:r>
              <a:rPr lang="en-US" dirty="0"/>
              <a:t>FROM table1 [, table2 ]</a:t>
            </a:r>
          </a:p>
          <a:p>
            <a:pPr marL="0" indent="0">
              <a:buNone/>
            </a:pPr>
            <a:r>
              <a:rPr lang="en-US" dirty="0"/>
              <a:t>  [WHERE]</a:t>
            </a:r>
          </a:p>
          <a:p>
            <a:pPr marL="0" indent="0">
              <a:buNone/>
            </a:pPr>
            <a:r>
              <a:rPr lang="en-US" dirty="0"/>
              <a:t>);</a:t>
            </a:r>
          </a:p>
        </p:txBody>
      </p:sp>
    </p:spTree>
    <p:extLst>
      <p:ext uri="{BB962C8B-B14F-4D97-AF65-F5344CB8AC3E}">
        <p14:creationId xmlns:p14="http://schemas.microsoft.com/office/powerpoint/2010/main" val="1927684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queries example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15110287"/>
              </p:ext>
            </p:extLst>
          </p:nvPr>
        </p:nvGraphicFramePr>
        <p:xfrm>
          <a:off x="5729287" y="1874252"/>
          <a:ext cx="6189628" cy="3017520"/>
        </p:xfrm>
        <a:graphic>
          <a:graphicData uri="http://schemas.openxmlformats.org/drawingml/2006/table">
            <a:tbl>
              <a:tblPr>
                <a:tableStyleId>{5940675A-B579-460E-94D1-54222C63F5DA}</a:tableStyleId>
              </a:tblPr>
              <a:tblGrid>
                <a:gridCol w="1547407">
                  <a:extLst>
                    <a:ext uri="{9D8B030D-6E8A-4147-A177-3AD203B41FA5}">
                      <a16:colId xmlns:a16="http://schemas.microsoft.com/office/drawing/2014/main" val="20000"/>
                    </a:ext>
                  </a:extLst>
                </a:gridCol>
                <a:gridCol w="1547407">
                  <a:extLst>
                    <a:ext uri="{9D8B030D-6E8A-4147-A177-3AD203B41FA5}">
                      <a16:colId xmlns:a16="http://schemas.microsoft.com/office/drawing/2014/main" val="20001"/>
                    </a:ext>
                  </a:extLst>
                </a:gridCol>
                <a:gridCol w="1547407">
                  <a:extLst>
                    <a:ext uri="{9D8B030D-6E8A-4147-A177-3AD203B41FA5}">
                      <a16:colId xmlns:a16="http://schemas.microsoft.com/office/drawing/2014/main" val="20002"/>
                    </a:ext>
                  </a:extLst>
                </a:gridCol>
                <a:gridCol w="1547407">
                  <a:extLst>
                    <a:ext uri="{9D8B030D-6E8A-4147-A177-3AD203B41FA5}">
                      <a16:colId xmlns:a16="http://schemas.microsoft.com/office/drawing/2014/main" val="20003"/>
                    </a:ext>
                  </a:extLst>
                </a:gridCol>
              </a:tblGrid>
              <a:tr h="362679">
                <a:tc>
                  <a:txBody>
                    <a:bodyPr/>
                    <a:lstStyle/>
                    <a:p>
                      <a:pPr algn="ctr"/>
                      <a:r>
                        <a:rPr lang="en-US" b="1" dirty="0">
                          <a:effectLst/>
                        </a:rPr>
                        <a:t>id</a:t>
                      </a:r>
                    </a:p>
                  </a:txBody>
                  <a:tcPr anchor="ctr"/>
                </a:tc>
                <a:tc>
                  <a:txBody>
                    <a:bodyPr/>
                    <a:lstStyle/>
                    <a:p>
                      <a:pPr algn="ctr"/>
                      <a:r>
                        <a:rPr lang="en-US" b="1">
                          <a:effectLst/>
                        </a:rPr>
                        <a:t>name</a:t>
                      </a:r>
                    </a:p>
                  </a:txBody>
                  <a:tcPr anchor="ctr"/>
                </a:tc>
                <a:tc>
                  <a:txBody>
                    <a:bodyPr/>
                    <a:lstStyle/>
                    <a:p>
                      <a:pPr algn="ctr"/>
                      <a:r>
                        <a:rPr lang="en-US" b="1">
                          <a:effectLst/>
                        </a:rPr>
                        <a:t>salary</a:t>
                      </a:r>
                    </a:p>
                  </a:txBody>
                  <a:tcPr anchor="ctr"/>
                </a:tc>
                <a:tc>
                  <a:txBody>
                    <a:bodyPr/>
                    <a:lstStyle/>
                    <a:p>
                      <a:pPr algn="ctr"/>
                      <a:r>
                        <a:rPr lang="en-US" b="1" dirty="0">
                          <a:effectLst/>
                        </a:rPr>
                        <a:t>role</a:t>
                      </a:r>
                    </a:p>
                  </a:txBody>
                  <a:tcPr anchor="ctr"/>
                </a:tc>
                <a:extLst>
                  <a:ext uri="{0D108BD9-81ED-4DB2-BD59-A6C34878D82A}">
                    <a16:rowId xmlns:a16="http://schemas.microsoft.com/office/drawing/2014/main" val="10000"/>
                  </a:ext>
                </a:extLst>
              </a:tr>
              <a:tr h="634688">
                <a:tc>
                  <a:txBody>
                    <a:bodyPr/>
                    <a:lstStyle/>
                    <a:p>
                      <a:pPr algn="ctr"/>
                      <a:r>
                        <a:rPr lang="en-US">
                          <a:effectLst/>
                        </a:rPr>
                        <a:t>1</a:t>
                      </a:r>
                    </a:p>
                  </a:txBody>
                  <a:tcPr anchor="ctr"/>
                </a:tc>
                <a:tc>
                  <a:txBody>
                    <a:bodyPr/>
                    <a:lstStyle/>
                    <a:p>
                      <a:pPr algn="ctr"/>
                      <a:r>
                        <a:rPr lang="en-US" dirty="0">
                          <a:effectLst/>
                        </a:rPr>
                        <a:t>Augustine Hammond</a:t>
                      </a:r>
                    </a:p>
                  </a:txBody>
                  <a:tcPr anchor="ctr"/>
                </a:tc>
                <a:tc>
                  <a:txBody>
                    <a:bodyPr/>
                    <a:lstStyle/>
                    <a:p>
                      <a:pPr algn="ctr"/>
                      <a:r>
                        <a:rPr lang="en-US">
                          <a:effectLst/>
                        </a:rPr>
                        <a:t>10000</a:t>
                      </a:r>
                    </a:p>
                  </a:txBody>
                  <a:tcPr anchor="ctr"/>
                </a:tc>
                <a:tc>
                  <a:txBody>
                    <a:bodyPr/>
                    <a:lstStyle/>
                    <a:p>
                      <a:pPr algn="ctr"/>
                      <a:r>
                        <a:rPr lang="en-US">
                          <a:effectLst/>
                        </a:rPr>
                        <a:t>Developer</a:t>
                      </a:r>
                    </a:p>
                  </a:txBody>
                  <a:tcPr anchor="ctr"/>
                </a:tc>
                <a:extLst>
                  <a:ext uri="{0D108BD9-81ED-4DB2-BD59-A6C34878D82A}">
                    <a16:rowId xmlns:a16="http://schemas.microsoft.com/office/drawing/2014/main" val="10001"/>
                  </a:ext>
                </a:extLst>
              </a:tr>
              <a:tr h="362679">
                <a:tc>
                  <a:txBody>
                    <a:bodyPr/>
                    <a:lstStyle/>
                    <a:p>
                      <a:pPr algn="ctr"/>
                      <a:r>
                        <a:rPr lang="en-US">
                          <a:effectLst/>
                        </a:rPr>
                        <a:t>2</a:t>
                      </a:r>
                    </a:p>
                  </a:txBody>
                  <a:tcPr anchor="ctr"/>
                </a:tc>
                <a:tc>
                  <a:txBody>
                    <a:bodyPr/>
                    <a:lstStyle/>
                    <a:p>
                      <a:pPr algn="ctr"/>
                      <a:r>
                        <a:rPr lang="en-US">
                          <a:effectLst/>
                        </a:rPr>
                        <a:t>Perice Mundford</a:t>
                      </a:r>
                    </a:p>
                  </a:txBody>
                  <a:tcPr anchor="ctr"/>
                </a:tc>
                <a:tc>
                  <a:txBody>
                    <a:bodyPr/>
                    <a:lstStyle/>
                    <a:p>
                      <a:pPr algn="ctr"/>
                      <a:r>
                        <a:rPr lang="en-US">
                          <a:effectLst/>
                        </a:rPr>
                        <a:t>10000</a:t>
                      </a:r>
                    </a:p>
                  </a:txBody>
                  <a:tcPr anchor="ctr"/>
                </a:tc>
                <a:tc>
                  <a:txBody>
                    <a:bodyPr/>
                    <a:lstStyle/>
                    <a:p>
                      <a:pPr algn="ctr"/>
                      <a:r>
                        <a:rPr lang="en-US">
                          <a:effectLst/>
                        </a:rPr>
                        <a:t>Manager</a:t>
                      </a:r>
                    </a:p>
                  </a:txBody>
                  <a:tcPr anchor="ctr"/>
                </a:tc>
                <a:extLst>
                  <a:ext uri="{0D108BD9-81ED-4DB2-BD59-A6C34878D82A}">
                    <a16:rowId xmlns:a16="http://schemas.microsoft.com/office/drawing/2014/main" val="10002"/>
                  </a:ext>
                </a:extLst>
              </a:tr>
              <a:tr h="362679">
                <a:tc>
                  <a:txBody>
                    <a:bodyPr/>
                    <a:lstStyle/>
                    <a:p>
                      <a:pPr algn="ctr"/>
                      <a:r>
                        <a:rPr lang="en-US">
                          <a:effectLst/>
                        </a:rPr>
                        <a:t>3</a:t>
                      </a:r>
                    </a:p>
                  </a:txBody>
                  <a:tcPr anchor="ctr"/>
                </a:tc>
                <a:tc>
                  <a:txBody>
                    <a:bodyPr/>
                    <a:lstStyle/>
                    <a:p>
                      <a:pPr algn="ctr"/>
                      <a:r>
                        <a:rPr lang="en-US">
                          <a:effectLst/>
                        </a:rPr>
                        <a:t>Cassy Delafoy</a:t>
                      </a:r>
                    </a:p>
                  </a:txBody>
                  <a:tcPr anchor="ctr"/>
                </a:tc>
                <a:tc>
                  <a:txBody>
                    <a:bodyPr/>
                    <a:lstStyle/>
                    <a:p>
                      <a:pPr algn="ctr"/>
                      <a:r>
                        <a:rPr lang="en-US">
                          <a:effectLst/>
                        </a:rPr>
                        <a:t>30000</a:t>
                      </a:r>
                    </a:p>
                  </a:txBody>
                  <a:tcPr anchor="ctr"/>
                </a:tc>
                <a:tc>
                  <a:txBody>
                    <a:bodyPr/>
                    <a:lstStyle/>
                    <a:p>
                      <a:pPr algn="ctr"/>
                      <a:r>
                        <a:rPr lang="en-US">
                          <a:effectLst/>
                        </a:rPr>
                        <a:t>Developer</a:t>
                      </a:r>
                    </a:p>
                  </a:txBody>
                  <a:tcPr anchor="ctr"/>
                </a:tc>
                <a:extLst>
                  <a:ext uri="{0D108BD9-81ED-4DB2-BD59-A6C34878D82A}">
                    <a16:rowId xmlns:a16="http://schemas.microsoft.com/office/drawing/2014/main" val="10003"/>
                  </a:ext>
                </a:extLst>
              </a:tr>
              <a:tr h="362679">
                <a:tc>
                  <a:txBody>
                    <a:bodyPr/>
                    <a:lstStyle/>
                    <a:p>
                      <a:pPr algn="ctr"/>
                      <a:r>
                        <a:rPr lang="en-US">
                          <a:effectLst/>
                        </a:rPr>
                        <a:t>4</a:t>
                      </a:r>
                    </a:p>
                  </a:txBody>
                  <a:tcPr anchor="ctr"/>
                </a:tc>
                <a:tc>
                  <a:txBody>
                    <a:bodyPr/>
                    <a:lstStyle/>
                    <a:p>
                      <a:pPr algn="ctr"/>
                      <a:r>
                        <a:rPr lang="en-US">
                          <a:effectLst/>
                        </a:rPr>
                        <a:t>Garwood Saffen</a:t>
                      </a:r>
                    </a:p>
                  </a:txBody>
                  <a:tcPr anchor="ctr"/>
                </a:tc>
                <a:tc>
                  <a:txBody>
                    <a:bodyPr/>
                    <a:lstStyle/>
                    <a:p>
                      <a:pPr algn="ctr"/>
                      <a:r>
                        <a:rPr lang="en-US">
                          <a:effectLst/>
                        </a:rPr>
                        <a:t>40000</a:t>
                      </a:r>
                    </a:p>
                  </a:txBody>
                  <a:tcPr anchor="ctr"/>
                </a:tc>
                <a:tc>
                  <a:txBody>
                    <a:bodyPr/>
                    <a:lstStyle/>
                    <a:p>
                      <a:pPr algn="ctr"/>
                      <a:r>
                        <a:rPr lang="en-US">
                          <a:effectLst/>
                        </a:rPr>
                        <a:t>Manager</a:t>
                      </a:r>
                    </a:p>
                  </a:txBody>
                  <a:tcPr anchor="ctr"/>
                </a:tc>
                <a:extLst>
                  <a:ext uri="{0D108BD9-81ED-4DB2-BD59-A6C34878D82A}">
                    <a16:rowId xmlns:a16="http://schemas.microsoft.com/office/drawing/2014/main" val="10004"/>
                  </a:ext>
                </a:extLst>
              </a:tr>
              <a:tr h="362679">
                <a:tc>
                  <a:txBody>
                    <a:bodyPr/>
                    <a:lstStyle/>
                    <a:p>
                      <a:pPr algn="ctr"/>
                      <a:r>
                        <a:rPr lang="en-US">
                          <a:effectLst/>
                        </a:rPr>
                        <a:t>5</a:t>
                      </a:r>
                    </a:p>
                  </a:txBody>
                  <a:tcPr anchor="ctr"/>
                </a:tc>
                <a:tc>
                  <a:txBody>
                    <a:bodyPr/>
                    <a:lstStyle/>
                    <a:p>
                      <a:pPr algn="ctr"/>
                      <a:r>
                        <a:rPr lang="en-US" dirty="0" err="1">
                          <a:effectLst/>
                        </a:rPr>
                        <a:t>Faydra</a:t>
                      </a:r>
                      <a:r>
                        <a:rPr lang="en-US" dirty="0">
                          <a:effectLst/>
                        </a:rPr>
                        <a:t> </a:t>
                      </a:r>
                      <a:r>
                        <a:rPr lang="en-US" dirty="0" err="1">
                          <a:effectLst/>
                        </a:rPr>
                        <a:t>Beaves</a:t>
                      </a:r>
                      <a:endParaRPr lang="en-US" dirty="0">
                        <a:effectLst/>
                      </a:endParaRPr>
                    </a:p>
                  </a:txBody>
                  <a:tcPr anchor="ctr"/>
                </a:tc>
                <a:tc>
                  <a:txBody>
                    <a:bodyPr/>
                    <a:lstStyle/>
                    <a:p>
                      <a:pPr algn="ctr"/>
                      <a:r>
                        <a:rPr lang="en-US" dirty="0">
                          <a:effectLst/>
                        </a:rPr>
                        <a:t>50000</a:t>
                      </a:r>
                    </a:p>
                  </a:txBody>
                  <a:tcPr anchor="ctr"/>
                </a:tc>
                <a:tc>
                  <a:txBody>
                    <a:bodyPr/>
                    <a:lstStyle/>
                    <a:p>
                      <a:pPr algn="ctr"/>
                      <a:r>
                        <a:rPr lang="en-US" dirty="0">
                          <a:effectLst/>
                        </a:rPr>
                        <a:t>Developer</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580236435"/>
              </p:ext>
            </p:extLst>
          </p:nvPr>
        </p:nvGraphicFramePr>
        <p:xfrm>
          <a:off x="5707969" y="5257896"/>
          <a:ext cx="5614988" cy="1097280"/>
        </p:xfrm>
        <a:graphic>
          <a:graphicData uri="http://schemas.openxmlformats.org/drawingml/2006/table">
            <a:tbl>
              <a:tblPr>
                <a:tableStyleId>{5940675A-B579-460E-94D1-54222C63F5DA}</a:tableStyleId>
              </a:tblPr>
              <a:tblGrid>
                <a:gridCol w="1658928">
                  <a:extLst>
                    <a:ext uri="{9D8B030D-6E8A-4147-A177-3AD203B41FA5}">
                      <a16:colId xmlns:a16="http://schemas.microsoft.com/office/drawing/2014/main" val="20000"/>
                    </a:ext>
                  </a:extLst>
                </a:gridCol>
                <a:gridCol w="1978030">
                  <a:extLst>
                    <a:ext uri="{9D8B030D-6E8A-4147-A177-3AD203B41FA5}">
                      <a16:colId xmlns:a16="http://schemas.microsoft.com/office/drawing/2014/main" val="20001"/>
                    </a:ext>
                  </a:extLst>
                </a:gridCol>
                <a:gridCol w="1978030">
                  <a:extLst>
                    <a:ext uri="{9D8B030D-6E8A-4147-A177-3AD203B41FA5}">
                      <a16:colId xmlns:a16="http://schemas.microsoft.com/office/drawing/2014/main" val="20002"/>
                    </a:ext>
                  </a:extLst>
                </a:gridCol>
              </a:tblGrid>
              <a:tr h="0">
                <a:tc>
                  <a:txBody>
                    <a:bodyPr/>
                    <a:lstStyle/>
                    <a:p>
                      <a:pPr algn="ctr"/>
                      <a:r>
                        <a:rPr lang="en-US" dirty="0">
                          <a:effectLst/>
                        </a:rPr>
                        <a:t>id</a:t>
                      </a:r>
                      <a:endParaRPr lang="en-US" b="1" dirty="0">
                        <a:effectLst/>
                      </a:endParaRPr>
                    </a:p>
                  </a:txBody>
                  <a:tcPr anchor="ctr"/>
                </a:tc>
                <a:tc>
                  <a:txBody>
                    <a:bodyPr/>
                    <a:lstStyle/>
                    <a:p>
                      <a:pPr algn="ctr"/>
                      <a:r>
                        <a:rPr lang="en-US">
                          <a:effectLst/>
                        </a:rPr>
                        <a:t>employee_id</a:t>
                      </a:r>
                      <a:endParaRPr lang="en-US" b="1">
                        <a:effectLst/>
                      </a:endParaRPr>
                    </a:p>
                  </a:txBody>
                  <a:tcPr anchor="ctr"/>
                </a:tc>
                <a:tc>
                  <a:txBody>
                    <a:bodyPr/>
                    <a:lstStyle/>
                    <a:p>
                      <a:pPr algn="ctr"/>
                      <a:r>
                        <a:rPr lang="en-US" dirty="0" err="1">
                          <a:effectLst/>
                        </a:rPr>
                        <a:t>award_date</a:t>
                      </a:r>
                      <a:endParaRPr lang="en-US" b="1" dirty="0">
                        <a:effectLst/>
                      </a:endParaRPr>
                    </a:p>
                  </a:txBody>
                  <a:tcPr anchor="ctr"/>
                </a:tc>
                <a:extLst>
                  <a:ext uri="{0D108BD9-81ED-4DB2-BD59-A6C34878D82A}">
                    <a16:rowId xmlns:a16="http://schemas.microsoft.com/office/drawing/2014/main" val="10000"/>
                  </a:ext>
                </a:extLst>
              </a:tr>
              <a:tr h="0">
                <a:tc>
                  <a:txBody>
                    <a:bodyPr/>
                    <a:lstStyle/>
                    <a:p>
                      <a:pPr algn="ctr"/>
                      <a:r>
                        <a:rPr lang="en-US">
                          <a:effectLst/>
                        </a:rPr>
                        <a:t>1</a:t>
                      </a:r>
                    </a:p>
                  </a:txBody>
                  <a:tcPr anchor="ctr"/>
                </a:tc>
                <a:tc>
                  <a:txBody>
                    <a:bodyPr/>
                    <a:lstStyle/>
                    <a:p>
                      <a:pPr algn="ctr"/>
                      <a:r>
                        <a:rPr lang="en-US">
                          <a:effectLst/>
                        </a:rPr>
                        <a:t>1</a:t>
                      </a:r>
                    </a:p>
                  </a:txBody>
                  <a:tcPr anchor="ctr"/>
                </a:tc>
                <a:tc>
                  <a:txBody>
                    <a:bodyPr/>
                    <a:lstStyle/>
                    <a:p>
                      <a:pPr algn="ctr"/>
                      <a:r>
                        <a:rPr lang="en-US">
                          <a:effectLst/>
                        </a:rPr>
                        <a:t>2022-04-01</a:t>
                      </a:r>
                    </a:p>
                  </a:txBody>
                  <a:tcPr anchor="ctr"/>
                </a:tc>
                <a:extLst>
                  <a:ext uri="{0D108BD9-81ED-4DB2-BD59-A6C34878D82A}">
                    <a16:rowId xmlns:a16="http://schemas.microsoft.com/office/drawing/2014/main" val="10001"/>
                  </a:ext>
                </a:extLst>
              </a:tr>
              <a:tr h="0">
                <a:tc>
                  <a:txBody>
                    <a:bodyPr/>
                    <a:lstStyle/>
                    <a:p>
                      <a:pPr algn="ctr"/>
                      <a:r>
                        <a:rPr lang="en-US" dirty="0">
                          <a:effectLst/>
                        </a:rPr>
                        <a:t>2</a:t>
                      </a:r>
                    </a:p>
                  </a:txBody>
                  <a:tcPr anchor="ctr"/>
                </a:tc>
                <a:tc>
                  <a:txBody>
                    <a:bodyPr/>
                    <a:lstStyle/>
                    <a:p>
                      <a:pPr algn="ctr"/>
                      <a:r>
                        <a:rPr lang="en-US" dirty="0">
                          <a:effectLst/>
                        </a:rPr>
                        <a:t>3</a:t>
                      </a:r>
                    </a:p>
                  </a:txBody>
                  <a:tcPr anchor="ctr"/>
                </a:tc>
                <a:tc>
                  <a:txBody>
                    <a:bodyPr/>
                    <a:lstStyle/>
                    <a:p>
                      <a:pPr algn="ctr"/>
                      <a:r>
                        <a:rPr lang="en-US" dirty="0">
                          <a:effectLst/>
                        </a:rPr>
                        <a:t>2022-05-01</a:t>
                      </a:r>
                    </a:p>
                  </a:txBody>
                  <a:tcPr anchor="ctr"/>
                </a:tc>
                <a:extLst>
                  <a:ext uri="{0D108BD9-81ED-4DB2-BD59-A6C34878D82A}">
                    <a16:rowId xmlns:a16="http://schemas.microsoft.com/office/drawing/2014/main" val="10002"/>
                  </a:ext>
                </a:extLst>
              </a:tr>
            </a:tbl>
          </a:graphicData>
        </a:graphic>
      </p:graphicFrame>
      <p:sp>
        <p:nvSpPr>
          <p:cNvPr id="8" name="TextBox 7"/>
          <p:cNvSpPr txBox="1"/>
          <p:nvPr/>
        </p:nvSpPr>
        <p:spPr>
          <a:xfrm>
            <a:off x="778780" y="2100262"/>
            <a:ext cx="5172077" cy="2308324"/>
          </a:xfrm>
          <a:prstGeom prst="rect">
            <a:avLst/>
          </a:prstGeom>
          <a:noFill/>
        </p:spPr>
        <p:txBody>
          <a:bodyPr wrap="square" rtlCol="0">
            <a:spAutoFit/>
          </a:bodyPr>
          <a:lstStyle/>
          <a:p>
            <a:r>
              <a:rPr lang="en-US" sz="2400" dirty="0"/>
              <a:t>CREATE TABLE Employees ( </a:t>
            </a:r>
          </a:p>
          <a:p>
            <a:r>
              <a:rPr lang="en-US" sz="2400" dirty="0"/>
              <a:t>    id </a:t>
            </a:r>
            <a:r>
              <a:rPr lang="en-US" sz="2400" dirty="0" err="1"/>
              <a:t>int</a:t>
            </a:r>
            <a:r>
              <a:rPr lang="en-US" sz="2400" dirty="0"/>
              <a:t> PRIMARY KEY, </a:t>
            </a:r>
          </a:p>
          <a:p>
            <a:r>
              <a:rPr lang="en-US" sz="2400" dirty="0"/>
              <a:t>    name VARCHAR(100) NOT NULL, </a:t>
            </a:r>
          </a:p>
          <a:p>
            <a:r>
              <a:rPr lang="en-US" sz="2400" dirty="0"/>
              <a:t>    salary </a:t>
            </a:r>
            <a:r>
              <a:rPr lang="en-US" sz="2400" dirty="0" err="1"/>
              <a:t>int</a:t>
            </a:r>
            <a:r>
              <a:rPr lang="en-US" sz="2400" dirty="0"/>
              <a:t> NOT NULL, </a:t>
            </a:r>
          </a:p>
          <a:p>
            <a:r>
              <a:rPr lang="en-US" sz="2400" dirty="0"/>
              <a:t>    role VARCHAR(100) NOT NULL </a:t>
            </a:r>
          </a:p>
          <a:p>
            <a:r>
              <a:rPr lang="en-US" sz="2400" dirty="0"/>
              <a:t>);</a:t>
            </a:r>
          </a:p>
        </p:txBody>
      </p:sp>
      <p:sp>
        <p:nvSpPr>
          <p:cNvPr id="9" name="TextBox 8"/>
          <p:cNvSpPr txBox="1"/>
          <p:nvPr/>
        </p:nvSpPr>
        <p:spPr>
          <a:xfrm>
            <a:off x="778780" y="4642009"/>
            <a:ext cx="4521883" cy="2215991"/>
          </a:xfrm>
          <a:prstGeom prst="rect">
            <a:avLst/>
          </a:prstGeom>
          <a:noFill/>
        </p:spPr>
        <p:txBody>
          <a:bodyPr wrap="square" rtlCol="0">
            <a:spAutoFit/>
          </a:bodyPr>
          <a:lstStyle/>
          <a:p>
            <a:r>
              <a:rPr lang="en-US" sz="2400" dirty="0"/>
              <a:t>CREATE TABLE Awards( </a:t>
            </a:r>
          </a:p>
          <a:p>
            <a:r>
              <a:rPr lang="en-US" sz="2400" dirty="0"/>
              <a:t>    id </a:t>
            </a:r>
            <a:r>
              <a:rPr lang="en-US" sz="2400" dirty="0" err="1"/>
              <a:t>int</a:t>
            </a:r>
            <a:r>
              <a:rPr lang="en-US" sz="2400" dirty="0"/>
              <a:t> PRIMARY KEY, </a:t>
            </a:r>
          </a:p>
          <a:p>
            <a:r>
              <a:rPr lang="en-US" sz="2400" dirty="0"/>
              <a:t>    </a:t>
            </a:r>
            <a:r>
              <a:rPr lang="en-US" sz="2400" dirty="0" err="1"/>
              <a:t>employee_id</a:t>
            </a:r>
            <a:r>
              <a:rPr lang="en-US" sz="2400" dirty="0"/>
              <a:t> </a:t>
            </a:r>
            <a:r>
              <a:rPr lang="en-US" sz="2400" dirty="0" err="1"/>
              <a:t>int</a:t>
            </a:r>
            <a:r>
              <a:rPr lang="en-US" sz="2400" dirty="0"/>
              <a:t> NOT NULL, </a:t>
            </a:r>
          </a:p>
          <a:p>
            <a:r>
              <a:rPr lang="en-US" sz="2400" dirty="0"/>
              <a:t>    </a:t>
            </a:r>
            <a:r>
              <a:rPr lang="en-US" sz="2400" dirty="0" err="1"/>
              <a:t>award_date</a:t>
            </a:r>
            <a:r>
              <a:rPr lang="en-US" sz="2400" dirty="0"/>
              <a:t> DATE NOT NULL </a:t>
            </a:r>
          </a:p>
          <a:p>
            <a:r>
              <a:rPr lang="en-US" sz="2400" dirty="0"/>
              <a:t>);</a:t>
            </a:r>
          </a:p>
          <a:p>
            <a:endParaRPr lang="en-US" dirty="0"/>
          </a:p>
        </p:txBody>
      </p:sp>
    </p:spTree>
    <p:extLst>
      <p:ext uri="{BB962C8B-B14F-4D97-AF65-F5344CB8AC3E}">
        <p14:creationId xmlns:p14="http://schemas.microsoft.com/office/powerpoint/2010/main" val="22789768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Nested queries example </a:t>
            </a:r>
          </a:p>
        </p:txBody>
      </p:sp>
      <p:sp>
        <p:nvSpPr>
          <p:cNvPr id="3" name="Content Placeholder 2"/>
          <p:cNvSpPr>
            <a:spLocks noGrp="1"/>
          </p:cNvSpPr>
          <p:nvPr>
            <p:ph idx="1"/>
          </p:nvPr>
        </p:nvSpPr>
        <p:spPr/>
        <p:txBody>
          <a:bodyPr/>
          <a:lstStyle/>
          <a:p>
            <a:r>
              <a:rPr lang="en-US" dirty="0"/>
              <a:t>Select names of all employees who won an award.</a:t>
            </a:r>
          </a:p>
          <a:p>
            <a:pPr lvl="1"/>
            <a:r>
              <a:rPr lang="en-US" dirty="0"/>
              <a:t>SELECT id, name FROM Employees</a:t>
            </a:r>
          </a:p>
          <a:p>
            <a:pPr marL="0" indent="0">
              <a:buNone/>
            </a:pPr>
            <a:r>
              <a:rPr lang="en-US" dirty="0"/>
              <a:t>WHERE id IN (SELECT </a:t>
            </a:r>
            <a:r>
              <a:rPr lang="en-US" dirty="0" err="1"/>
              <a:t>employee_id</a:t>
            </a:r>
            <a:r>
              <a:rPr lang="en-US" dirty="0"/>
              <a:t> FROM Awards);</a:t>
            </a:r>
          </a:p>
          <a:p>
            <a:endParaRPr lang="en-US" dirty="0"/>
          </a:p>
          <a:p>
            <a:r>
              <a:rPr lang="en-US" dirty="0"/>
              <a:t>Select names of all employees who never won an award.</a:t>
            </a:r>
          </a:p>
          <a:p>
            <a:pPr lvl="1"/>
            <a:r>
              <a:rPr lang="en-US" dirty="0"/>
              <a:t>SELECT id, name FROM Employees</a:t>
            </a:r>
          </a:p>
          <a:p>
            <a:pPr marL="0" indent="0">
              <a:buNone/>
            </a:pPr>
            <a:r>
              <a:rPr lang="en-US" dirty="0"/>
              <a:t>WHERE id NOT IN (SELECT </a:t>
            </a:r>
            <a:r>
              <a:rPr lang="en-US" dirty="0" err="1"/>
              <a:t>employee_id</a:t>
            </a:r>
            <a:r>
              <a:rPr lang="en-US" dirty="0"/>
              <a:t> FROM Awards);</a:t>
            </a:r>
          </a:p>
          <a:p>
            <a:endParaRPr lang="en-US" dirty="0"/>
          </a:p>
        </p:txBody>
      </p:sp>
    </p:spTree>
    <p:extLst>
      <p:ext uri="{BB962C8B-B14F-4D97-AF65-F5344CB8AC3E}">
        <p14:creationId xmlns:p14="http://schemas.microsoft.com/office/powerpoint/2010/main" val="312719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Nested queries example </a:t>
            </a:r>
          </a:p>
        </p:txBody>
      </p:sp>
      <p:sp>
        <p:nvSpPr>
          <p:cNvPr id="3" name="Content Placeholder 2"/>
          <p:cNvSpPr>
            <a:spLocks noGrp="1"/>
          </p:cNvSpPr>
          <p:nvPr>
            <p:ph idx="1"/>
          </p:nvPr>
        </p:nvSpPr>
        <p:spPr/>
        <p:txBody>
          <a:bodyPr/>
          <a:lstStyle/>
          <a:p>
            <a:r>
              <a:rPr lang="en-US" dirty="0"/>
              <a:t>Select all </a:t>
            </a:r>
            <a:r>
              <a:rPr lang="en-US" b="1" dirty="0"/>
              <a:t>Developers</a:t>
            </a:r>
            <a:r>
              <a:rPr lang="en-US" dirty="0"/>
              <a:t> who earn more than all the </a:t>
            </a:r>
            <a:r>
              <a:rPr lang="en-US" b="1" dirty="0"/>
              <a:t>Managers.</a:t>
            </a:r>
          </a:p>
          <a:p>
            <a:pPr lvl="1"/>
            <a:r>
              <a:rPr lang="en-US" dirty="0"/>
              <a:t>SELECT * FROM Employees WHERE role = 'Developer' AND salary &gt; ALL ( SELECT salary FROM Employees WHERE role = 'Manager');</a:t>
            </a:r>
          </a:p>
          <a:p>
            <a:r>
              <a:rPr lang="en-US" dirty="0"/>
              <a:t>Select all </a:t>
            </a:r>
            <a:r>
              <a:rPr lang="en-US" b="1" dirty="0"/>
              <a:t>Developers</a:t>
            </a:r>
            <a:r>
              <a:rPr lang="en-US" dirty="0"/>
              <a:t> who earn more than any </a:t>
            </a:r>
            <a:r>
              <a:rPr lang="en-US" b="1" dirty="0"/>
              <a:t>Manager.</a:t>
            </a:r>
          </a:p>
          <a:p>
            <a:pPr lvl="1"/>
            <a:r>
              <a:rPr lang="en-US" dirty="0"/>
              <a:t>SELECT * FROM Employees WHERE role = 'Developer' AND salary &gt; ANY (SELECT salary FROM Employees WHERE role = 'Manager');</a:t>
            </a:r>
          </a:p>
          <a:p>
            <a:endParaRPr lang="en-US" dirty="0"/>
          </a:p>
          <a:p>
            <a:endParaRPr lang="en-US" dirty="0"/>
          </a:p>
        </p:txBody>
      </p:sp>
    </p:spTree>
    <p:extLst>
      <p:ext uri="{BB962C8B-B14F-4D97-AF65-F5344CB8AC3E}">
        <p14:creationId xmlns:p14="http://schemas.microsoft.com/office/powerpoint/2010/main" val="422712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1000"/>
                                        <p:tgtEl>
                                          <p:spTgt spid="3">
                                            <p:txEl>
                                              <p:pRg st="3" end="3"/>
                                            </p:txEl>
                                          </p:spTgt>
                                        </p:tgtEl>
                                      </p:cBhvr>
                                    </p:animEffect>
                                    <p:anim calcmode="lin" valueType="num">
                                      <p:cBhvr>
                                        <p:cTn id="2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Correlated nested queries </a:t>
            </a:r>
          </a:p>
        </p:txBody>
      </p:sp>
      <p:sp>
        <p:nvSpPr>
          <p:cNvPr id="3" name="Content Placeholder 2"/>
          <p:cNvSpPr>
            <a:spLocks noGrp="1"/>
          </p:cNvSpPr>
          <p:nvPr>
            <p:ph idx="1"/>
          </p:nvPr>
        </p:nvSpPr>
        <p:spPr/>
        <p:txBody>
          <a:bodyPr/>
          <a:lstStyle/>
          <a:p>
            <a:r>
              <a:rPr lang="en-US" dirty="0"/>
              <a:t>In co-related nested queries, the inner query uses the values from the outer query to </a:t>
            </a:r>
            <a:r>
              <a:rPr lang="en-US" b="1" dirty="0"/>
              <a:t>execute the inner query for every row processed by the outer query</a:t>
            </a:r>
            <a:r>
              <a:rPr lang="en-US" dirty="0"/>
              <a:t>.</a:t>
            </a:r>
          </a:p>
          <a:p>
            <a:r>
              <a:rPr lang="en-US" dirty="0"/>
              <a:t> The co-related nested </a:t>
            </a:r>
            <a:r>
              <a:rPr lang="en-US" b="1" dirty="0"/>
              <a:t>queries run slowly </a:t>
            </a:r>
            <a:r>
              <a:rPr lang="en-US" dirty="0"/>
              <a:t>because the inner query is executed for every row of the outer query's result.</a:t>
            </a:r>
          </a:p>
        </p:txBody>
      </p:sp>
    </p:spTree>
    <p:extLst>
      <p:ext uri="{BB962C8B-B14F-4D97-AF65-F5344CB8AC3E}">
        <p14:creationId xmlns:p14="http://schemas.microsoft.com/office/powerpoint/2010/main" val="212837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and Command types</a:t>
            </a:r>
          </a:p>
        </p:txBody>
      </p:sp>
      <p:sp>
        <p:nvSpPr>
          <p:cNvPr id="3" name="Content Placeholder 2"/>
          <p:cNvSpPr>
            <a:spLocks noGrp="1"/>
          </p:cNvSpPr>
          <p:nvPr>
            <p:ph idx="1"/>
          </p:nvPr>
        </p:nvSpPr>
        <p:spPr/>
        <p:txBody>
          <a:bodyPr/>
          <a:lstStyle/>
          <a:p>
            <a:r>
              <a:rPr lang="en-US" dirty="0"/>
              <a:t>SQL is used in programming and managing data held in relational database management systems such as </a:t>
            </a:r>
            <a:r>
              <a:rPr lang="en-US" dirty="0" err="1"/>
              <a:t>MySql</a:t>
            </a:r>
            <a:r>
              <a:rPr lang="en-US" dirty="0"/>
              <a:t>, MS SQL Server for accessing and interacting with data.</a:t>
            </a:r>
          </a:p>
          <a:p>
            <a:r>
              <a:rPr lang="en-US" dirty="0"/>
              <a:t>5 Types of SQL commands include  </a:t>
            </a:r>
          </a:p>
          <a:p>
            <a:pPr lvl="1"/>
            <a:r>
              <a:rPr lang="en-US" b="1" dirty="0"/>
              <a:t>DDL(Data Definition Language):</a:t>
            </a:r>
          </a:p>
          <a:p>
            <a:pPr lvl="2"/>
            <a:r>
              <a:rPr lang="en-US" dirty="0"/>
              <a:t> To make/perform changes to the physical structure/schema of any table residing inside a database, DDL is used.</a:t>
            </a:r>
          </a:p>
          <a:p>
            <a:pPr lvl="2"/>
            <a:r>
              <a:rPr lang="en-US" dirty="0"/>
              <a:t> These commands when executed are auto-commit in nature and all the changes in the table are reflected and saved immediately.</a:t>
            </a:r>
          </a:p>
        </p:txBody>
      </p:sp>
    </p:spTree>
    <p:extLst>
      <p:ext uri="{BB962C8B-B14F-4D97-AF65-F5344CB8AC3E}">
        <p14:creationId xmlns:p14="http://schemas.microsoft.com/office/powerpoint/2010/main" val="11947187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Correlated nested queries example</a:t>
            </a:r>
          </a:p>
        </p:txBody>
      </p:sp>
      <p:sp>
        <p:nvSpPr>
          <p:cNvPr id="3" name="Content Placeholder 2"/>
          <p:cNvSpPr>
            <a:spLocks noGrp="1"/>
          </p:cNvSpPr>
          <p:nvPr>
            <p:ph idx="1"/>
          </p:nvPr>
        </p:nvSpPr>
        <p:spPr/>
        <p:txBody>
          <a:bodyPr/>
          <a:lstStyle/>
          <a:p>
            <a:r>
              <a:rPr lang="en-US" dirty="0"/>
              <a:t>Select all employees whose salary is above the average salary of employees in their role</a:t>
            </a:r>
          </a:p>
          <a:p>
            <a:pPr lvl="1"/>
            <a:r>
              <a:rPr lang="en-US" dirty="0"/>
              <a:t>SELECT * FROM Employees emp1 WHERE salary &gt; ( SELECT AVG(salary) FROM Employees emp2 WHERE emp2.role = emp1.role);</a:t>
            </a:r>
          </a:p>
          <a:p>
            <a:pPr lvl="1"/>
            <a:r>
              <a:rPr lang="en-US" dirty="0"/>
              <a:t> The inner query is executed for all rows fetched by the outer query. The inner query uses the </a:t>
            </a:r>
            <a:r>
              <a:rPr lang="en-US" b="1" dirty="0"/>
              <a:t>role</a:t>
            </a:r>
            <a:r>
              <a:rPr lang="en-US" dirty="0"/>
              <a:t> value (</a:t>
            </a:r>
            <a:r>
              <a:rPr lang="en-US" b="1" dirty="0"/>
              <a:t>emp1.role</a:t>
            </a:r>
            <a:r>
              <a:rPr lang="en-US" dirty="0"/>
              <a:t>) of every outer query's row (</a:t>
            </a:r>
            <a:r>
              <a:rPr lang="en-US" b="1" dirty="0"/>
              <a:t>emp1.role = emp2.role</a:t>
            </a:r>
            <a:r>
              <a:rPr lang="en-US" dirty="0"/>
              <a:t>). </a:t>
            </a:r>
          </a:p>
          <a:p>
            <a:pPr lvl="1"/>
            <a:r>
              <a:rPr lang="en-US" dirty="0"/>
              <a:t>Emp1 and emp2 are alias names for the result sets of outer and inner query respectively.</a:t>
            </a:r>
          </a:p>
        </p:txBody>
      </p:sp>
    </p:spTree>
    <p:extLst>
      <p:ext uri="{BB962C8B-B14F-4D97-AF65-F5344CB8AC3E}">
        <p14:creationId xmlns:p14="http://schemas.microsoft.com/office/powerpoint/2010/main" val="187076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do! Examples of Nested Queries!</a:t>
            </a:r>
          </a:p>
        </p:txBody>
      </p:sp>
      <p:sp>
        <p:nvSpPr>
          <p:cNvPr id="3" name="Content Placeholder 2"/>
          <p:cNvSpPr>
            <a:spLocks noGrp="1"/>
          </p:cNvSpPr>
          <p:nvPr>
            <p:ph idx="1"/>
          </p:nvPr>
        </p:nvSpPr>
        <p:spPr/>
        <p:txBody>
          <a:bodyPr/>
          <a:lstStyle/>
          <a:p>
            <a:r>
              <a:rPr lang="en-US" dirty="0"/>
              <a:t>Consider a database with two tables, Employees and Departments, with the following simplified structures:</a:t>
            </a:r>
          </a:p>
          <a:p>
            <a:pPr lvl="1"/>
            <a:r>
              <a:rPr lang="en-US" dirty="0"/>
              <a:t>Employees(</a:t>
            </a:r>
            <a:r>
              <a:rPr lang="en-US" dirty="0" err="1"/>
              <a:t>employee_id</a:t>
            </a:r>
            <a:r>
              <a:rPr lang="en-US" dirty="0"/>
              <a:t>, name, salary, </a:t>
            </a:r>
            <a:r>
              <a:rPr lang="en-US" dirty="0" err="1"/>
              <a:t>department_id</a:t>
            </a:r>
            <a:r>
              <a:rPr lang="en-US" dirty="0"/>
              <a:t>)</a:t>
            </a:r>
          </a:p>
          <a:p>
            <a:pPr lvl="1"/>
            <a:r>
              <a:rPr lang="en-US" dirty="0"/>
              <a:t>Departments(</a:t>
            </a:r>
            <a:r>
              <a:rPr lang="en-US" dirty="0" err="1"/>
              <a:t>department_id</a:t>
            </a:r>
            <a:r>
              <a:rPr lang="en-US" dirty="0"/>
              <a:t>, </a:t>
            </a:r>
            <a:r>
              <a:rPr lang="en-US" dirty="0" err="1"/>
              <a:t>department_name</a:t>
            </a:r>
            <a:r>
              <a:rPr lang="en-US" dirty="0"/>
              <a:t>)</a:t>
            </a:r>
          </a:p>
          <a:p>
            <a:r>
              <a:rPr lang="en-US" dirty="0"/>
              <a:t>Find the names of all employees who work in the 'IT' department.</a:t>
            </a:r>
          </a:p>
          <a:p>
            <a:r>
              <a:rPr lang="en-US" dirty="0"/>
              <a:t>Find the names of employees who have the highest salary in their respective departments.</a:t>
            </a:r>
          </a:p>
          <a:p>
            <a:endParaRPr lang="en-US" dirty="0"/>
          </a:p>
        </p:txBody>
      </p:sp>
    </p:spTree>
    <p:extLst>
      <p:ext uri="{BB962C8B-B14F-4D97-AF65-F5344CB8AC3E}">
        <p14:creationId xmlns:p14="http://schemas.microsoft.com/office/powerpoint/2010/main" val="3366943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for nested queries</a:t>
            </a:r>
          </a:p>
        </p:txBody>
      </p:sp>
      <p:sp>
        <p:nvSpPr>
          <p:cNvPr id="3" name="Content Placeholder 2"/>
          <p:cNvSpPr>
            <a:spLocks noGrp="1"/>
          </p:cNvSpPr>
          <p:nvPr>
            <p:ph idx="1"/>
          </p:nvPr>
        </p:nvSpPr>
        <p:spPr/>
        <p:txBody>
          <a:bodyPr/>
          <a:lstStyle/>
          <a:p>
            <a:r>
              <a:rPr lang="en-US" sz="2800" dirty="0"/>
              <a:t>SELECT name FROM Employees WHERE </a:t>
            </a:r>
            <a:r>
              <a:rPr lang="en-US" sz="2800" dirty="0" err="1"/>
              <a:t>department_id</a:t>
            </a:r>
            <a:r>
              <a:rPr lang="en-US" sz="2800" dirty="0"/>
              <a:t> in (</a:t>
            </a:r>
          </a:p>
          <a:p>
            <a:pPr marL="0" indent="0">
              <a:buNone/>
            </a:pPr>
            <a:r>
              <a:rPr lang="en-US" sz="2800" dirty="0"/>
              <a:t>SELECT </a:t>
            </a:r>
            <a:r>
              <a:rPr lang="en-US" sz="2800" dirty="0" err="1"/>
              <a:t>department_id</a:t>
            </a:r>
            <a:r>
              <a:rPr lang="en-US" sz="2800" dirty="0"/>
              <a:t>   FROM Departments WHERE </a:t>
            </a:r>
            <a:r>
              <a:rPr lang="en-US" sz="2800" dirty="0" err="1"/>
              <a:t>department_name</a:t>
            </a:r>
            <a:r>
              <a:rPr lang="en-US" sz="2800" dirty="0"/>
              <a:t> = 'IT');</a:t>
            </a:r>
          </a:p>
          <a:p>
            <a:endParaRPr lang="en-US" sz="2800" dirty="0"/>
          </a:p>
          <a:p>
            <a:r>
              <a:rPr lang="en-US" sz="2800" dirty="0"/>
              <a:t>SELECT e.name FROM Employees e WHERE  </a:t>
            </a:r>
            <a:r>
              <a:rPr lang="en-US" sz="2800" dirty="0" err="1"/>
              <a:t>e.salary</a:t>
            </a:r>
            <a:r>
              <a:rPr lang="en-US" sz="2800" dirty="0"/>
              <a:t> = (</a:t>
            </a:r>
          </a:p>
          <a:p>
            <a:pPr marL="0" indent="0">
              <a:buNone/>
            </a:pPr>
            <a:r>
              <a:rPr lang="en-US" sz="2800" dirty="0"/>
              <a:t>SELECT MAX(salary) FROM Employees WHERE </a:t>
            </a:r>
            <a:r>
              <a:rPr lang="en-US" sz="2800" dirty="0" err="1"/>
              <a:t>department_id</a:t>
            </a:r>
            <a:r>
              <a:rPr lang="en-US" sz="2800" dirty="0"/>
              <a:t> = </a:t>
            </a:r>
            <a:r>
              <a:rPr lang="en-US" sz="2800" dirty="0" err="1"/>
              <a:t>e.department_id</a:t>
            </a:r>
            <a:r>
              <a:rPr lang="en-US" sz="2800" dirty="0"/>
              <a:t>);</a:t>
            </a:r>
          </a:p>
          <a:p>
            <a:endParaRPr lang="en-US" dirty="0"/>
          </a:p>
        </p:txBody>
      </p:sp>
    </p:spTree>
    <p:extLst>
      <p:ext uri="{BB962C8B-B14F-4D97-AF65-F5344CB8AC3E}">
        <p14:creationId xmlns:p14="http://schemas.microsoft.com/office/powerpoint/2010/main" val="18934791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a:t>
            </a:r>
          </a:p>
        </p:txBody>
      </p:sp>
      <p:sp>
        <p:nvSpPr>
          <p:cNvPr id="3" name="Content Placeholder 2"/>
          <p:cNvSpPr>
            <a:spLocks noGrp="1"/>
          </p:cNvSpPr>
          <p:nvPr>
            <p:ph idx="1"/>
          </p:nvPr>
        </p:nvSpPr>
        <p:spPr/>
        <p:txBody>
          <a:bodyPr/>
          <a:lstStyle/>
          <a:p>
            <a:r>
              <a:rPr lang="en-US" sz="2400" dirty="0"/>
              <a:t>A </a:t>
            </a:r>
            <a:r>
              <a:rPr lang="en-US" sz="2400" dirty="0" err="1"/>
              <a:t>PostgreSQL</a:t>
            </a:r>
            <a:r>
              <a:rPr lang="en-US" sz="2400" dirty="0"/>
              <a:t> Join statement is used to combine data or rows from one(self-join) or more tables based on a common field between them. </a:t>
            </a:r>
          </a:p>
          <a:p>
            <a:r>
              <a:rPr lang="en-US" sz="2400" dirty="0"/>
              <a:t>These common fields are generally the </a:t>
            </a:r>
            <a:r>
              <a:rPr lang="en-US" sz="2400" b="1" dirty="0"/>
              <a:t>Primary key</a:t>
            </a:r>
            <a:r>
              <a:rPr lang="en-US" sz="2400" dirty="0"/>
              <a:t> of the first table and </a:t>
            </a:r>
            <a:r>
              <a:rPr lang="en-US" sz="2400" b="1" dirty="0"/>
              <a:t>Foreign key</a:t>
            </a:r>
            <a:r>
              <a:rPr lang="en-US" sz="2400" dirty="0"/>
              <a:t> of other tables. </a:t>
            </a:r>
          </a:p>
          <a:p>
            <a:r>
              <a:rPr lang="en-US" sz="2400" dirty="0"/>
              <a:t>4 basic types of joins supported by </a:t>
            </a:r>
            <a:r>
              <a:rPr lang="en-US" sz="2400" dirty="0" err="1"/>
              <a:t>PostgreSQL</a:t>
            </a:r>
            <a:r>
              <a:rPr lang="en-US" sz="2400" dirty="0"/>
              <a:t>, namely:</a:t>
            </a:r>
          </a:p>
          <a:p>
            <a:pPr lvl="1"/>
            <a:r>
              <a:rPr lang="en-US" sz="2000" dirty="0"/>
              <a:t>Inner Join</a:t>
            </a:r>
          </a:p>
          <a:p>
            <a:pPr lvl="1"/>
            <a:r>
              <a:rPr lang="en-US" sz="2000" dirty="0"/>
              <a:t>Left Join</a:t>
            </a:r>
          </a:p>
          <a:p>
            <a:pPr lvl="1"/>
            <a:r>
              <a:rPr lang="en-US" sz="2000" dirty="0"/>
              <a:t>Right Join</a:t>
            </a:r>
          </a:p>
          <a:p>
            <a:pPr lvl="1"/>
            <a:r>
              <a:rPr lang="en-US" sz="2000" dirty="0"/>
              <a:t>Full Outer Join</a:t>
            </a:r>
          </a:p>
          <a:p>
            <a:r>
              <a:rPr lang="en-US" sz="2800" dirty="0"/>
              <a:t>Some special </a:t>
            </a:r>
            <a:r>
              <a:rPr lang="en-US" sz="2800" dirty="0" err="1"/>
              <a:t>PostgreSQL</a:t>
            </a:r>
            <a:r>
              <a:rPr lang="en-US" sz="2800" dirty="0"/>
              <a:t> joins are below:</a:t>
            </a:r>
          </a:p>
          <a:p>
            <a:pPr lvl="1"/>
            <a:r>
              <a:rPr lang="en-US" sz="2400" dirty="0"/>
              <a:t>Natural Join, Cross Join, Self Join</a:t>
            </a:r>
          </a:p>
          <a:p>
            <a:pPr lvl="1"/>
            <a:endParaRPr lang="en-US" sz="2000" dirty="0"/>
          </a:p>
          <a:p>
            <a:endParaRPr lang="en-US" sz="2400" dirty="0"/>
          </a:p>
        </p:txBody>
      </p:sp>
    </p:spTree>
    <p:extLst>
      <p:ext uri="{BB962C8B-B14F-4D97-AF65-F5344CB8AC3E}">
        <p14:creationId xmlns:p14="http://schemas.microsoft.com/office/powerpoint/2010/main" val="3001685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for joins</a:t>
            </a:r>
          </a:p>
        </p:txBody>
      </p:sp>
      <p:sp>
        <p:nvSpPr>
          <p:cNvPr id="3" name="Content Placeholder 2"/>
          <p:cNvSpPr>
            <a:spLocks noGrp="1"/>
          </p:cNvSpPr>
          <p:nvPr>
            <p:ph idx="1"/>
          </p:nvPr>
        </p:nvSpPr>
        <p:spPr/>
        <p:txBody>
          <a:bodyPr/>
          <a:lstStyle/>
          <a:p>
            <a:r>
              <a:rPr lang="en-US" dirty="0"/>
              <a:t>CREATE TABLE employees (</a:t>
            </a:r>
            <a:r>
              <a:rPr lang="en-US" dirty="0" err="1"/>
              <a:t>employee_id</a:t>
            </a:r>
            <a:r>
              <a:rPr lang="en-US" dirty="0"/>
              <a:t> SERIAL PRIMARY </a:t>
            </a:r>
            <a:r>
              <a:rPr lang="en-US" dirty="0" err="1"/>
              <a:t>KEY,employee_name</a:t>
            </a:r>
            <a:r>
              <a:rPr lang="en-US" dirty="0"/>
              <a:t> VARCHAR(255), </a:t>
            </a:r>
            <a:r>
              <a:rPr lang="en-US" dirty="0" err="1"/>
              <a:t>department_id</a:t>
            </a:r>
            <a:r>
              <a:rPr lang="en-US" dirty="0"/>
              <a:t> INT);</a:t>
            </a:r>
          </a:p>
          <a:p>
            <a:r>
              <a:rPr lang="en-US" dirty="0"/>
              <a:t>CREATE TABLE departments (</a:t>
            </a:r>
            <a:r>
              <a:rPr lang="en-US" dirty="0" err="1"/>
              <a:t>department_id</a:t>
            </a:r>
            <a:r>
              <a:rPr lang="en-US" dirty="0"/>
              <a:t> SERIAL PRIMARY KEY, </a:t>
            </a:r>
            <a:r>
              <a:rPr lang="en-US" dirty="0" err="1"/>
              <a:t>department_name</a:t>
            </a:r>
            <a:r>
              <a:rPr lang="en-US" dirty="0"/>
              <a:t> VARCHAR(255));</a:t>
            </a:r>
          </a:p>
          <a:p>
            <a:r>
              <a:rPr lang="en-US" dirty="0"/>
              <a:t>Insert appropriate values !</a:t>
            </a:r>
          </a:p>
          <a:p>
            <a:endParaRPr lang="en-US" dirty="0"/>
          </a:p>
        </p:txBody>
      </p:sp>
    </p:spTree>
    <p:extLst>
      <p:ext uri="{BB962C8B-B14F-4D97-AF65-F5344CB8AC3E}">
        <p14:creationId xmlns:p14="http://schemas.microsoft.com/office/powerpoint/2010/main" val="19522114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Schema for joins</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920745840"/>
              </p:ext>
            </p:extLst>
          </p:nvPr>
        </p:nvGraphicFramePr>
        <p:xfrm>
          <a:off x="464457" y="2236629"/>
          <a:ext cx="6036357" cy="3474720"/>
        </p:xfrm>
        <a:graphic>
          <a:graphicData uri="http://schemas.openxmlformats.org/drawingml/2006/table">
            <a:tbl>
              <a:tblPr>
                <a:tableStyleId>{5940675A-B579-460E-94D1-54222C63F5DA}</a:tableStyleId>
              </a:tblPr>
              <a:tblGrid>
                <a:gridCol w="1592943">
                  <a:extLst>
                    <a:ext uri="{9D8B030D-6E8A-4147-A177-3AD203B41FA5}">
                      <a16:colId xmlns:a16="http://schemas.microsoft.com/office/drawing/2014/main" val="20000"/>
                    </a:ext>
                  </a:extLst>
                </a:gridCol>
                <a:gridCol w="1915180">
                  <a:extLst>
                    <a:ext uri="{9D8B030D-6E8A-4147-A177-3AD203B41FA5}">
                      <a16:colId xmlns:a16="http://schemas.microsoft.com/office/drawing/2014/main" val="20001"/>
                    </a:ext>
                  </a:extLst>
                </a:gridCol>
                <a:gridCol w="2528234">
                  <a:extLst>
                    <a:ext uri="{9D8B030D-6E8A-4147-A177-3AD203B41FA5}">
                      <a16:colId xmlns:a16="http://schemas.microsoft.com/office/drawing/2014/main" val="20002"/>
                    </a:ext>
                  </a:extLst>
                </a:gridCol>
              </a:tblGrid>
              <a:tr h="0">
                <a:tc>
                  <a:txBody>
                    <a:bodyPr/>
                    <a:lstStyle/>
                    <a:p>
                      <a:pPr fontAlgn="b"/>
                      <a:r>
                        <a:rPr lang="en-US" sz="2000" dirty="0" err="1">
                          <a:effectLst/>
                        </a:rPr>
                        <a:t>employee_id</a:t>
                      </a:r>
                      <a:endParaRPr lang="en-US" sz="2000" b="1" dirty="0">
                        <a:effectLst/>
                      </a:endParaRPr>
                    </a:p>
                  </a:txBody>
                  <a:tcPr anchor="b"/>
                </a:tc>
                <a:tc>
                  <a:txBody>
                    <a:bodyPr/>
                    <a:lstStyle/>
                    <a:p>
                      <a:pPr fontAlgn="b"/>
                      <a:r>
                        <a:rPr lang="en-US" sz="2000">
                          <a:effectLst/>
                        </a:rPr>
                        <a:t>employee_name</a:t>
                      </a:r>
                      <a:endParaRPr lang="en-US" sz="2000" b="1">
                        <a:effectLst/>
                      </a:endParaRPr>
                    </a:p>
                  </a:txBody>
                  <a:tcPr anchor="b"/>
                </a:tc>
                <a:tc>
                  <a:txBody>
                    <a:bodyPr/>
                    <a:lstStyle/>
                    <a:p>
                      <a:pPr fontAlgn="b"/>
                      <a:r>
                        <a:rPr lang="en-US" sz="2000" dirty="0" err="1">
                          <a:effectLst/>
                        </a:rPr>
                        <a:t>department_id</a:t>
                      </a:r>
                      <a:endParaRPr lang="en-US" sz="2000" b="1" dirty="0">
                        <a:effectLst/>
                      </a:endParaRPr>
                    </a:p>
                  </a:txBody>
                  <a:tcPr anchor="b"/>
                </a:tc>
                <a:extLst>
                  <a:ext uri="{0D108BD9-81ED-4DB2-BD59-A6C34878D82A}">
                    <a16:rowId xmlns:a16="http://schemas.microsoft.com/office/drawing/2014/main" val="10000"/>
                  </a:ext>
                </a:extLst>
              </a:tr>
              <a:tr h="0">
                <a:tc>
                  <a:txBody>
                    <a:bodyPr/>
                    <a:lstStyle/>
                    <a:p>
                      <a:pPr fontAlgn="base"/>
                      <a:r>
                        <a:rPr lang="en-US" sz="2000" dirty="0">
                          <a:effectLst/>
                        </a:rPr>
                        <a:t>1</a:t>
                      </a:r>
                    </a:p>
                  </a:txBody>
                  <a:tcPr anchor="ctr"/>
                </a:tc>
                <a:tc>
                  <a:txBody>
                    <a:bodyPr/>
                    <a:lstStyle/>
                    <a:p>
                      <a:pPr fontAlgn="base"/>
                      <a:r>
                        <a:rPr lang="en-US" sz="2000">
                          <a:effectLst/>
                        </a:rPr>
                        <a:t>John Doe</a:t>
                      </a:r>
                    </a:p>
                  </a:txBody>
                  <a:tcPr anchor="ctr"/>
                </a:tc>
                <a:tc>
                  <a:txBody>
                    <a:bodyPr/>
                    <a:lstStyle/>
                    <a:p>
                      <a:pPr fontAlgn="base"/>
                      <a:r>
                        <a:rPr lang="en-US" sz="2000">
                          <a:effectLst/>
                        </a:rPr>
                        <a:t>1</a:t>
                      </a:r>
                    </a:p>
                  </a:txBody>
                  <a:tcPr anchor="ctr"/>
                </a:tc>
                <a:extLst>
                  <a:ext uri="{0D108BD9-81ED-4DB2-BD59-A6C34878D82A}">
                    <a16:rowId xmlns:a16="http://schemas.microsoft.com/office/drawing/2014/main" val="10001"/>
                  </a:ext>
                </a:extLst>
              </a:tr>
              <a:tr h="0">
                <a:tc>
                  <a:txBody>
                    <a:bodyPr/>
                    <a:lstStyle/>
                    <a:p>
                      <a:pPr fontAlgn="base"/>
                      <a:r>
                        <a:rPr lang="en-US" sz="2000" dirty="0">
                          <a:effectLst/>
                        </a:rPr>
                        <a:t>2</a:t>
                      </a:r>
                    </a:p>
                  </a:txBody>
                  <a:tcPr anchor="ctr"/>
                </a:tc>
                <a:tc>
                  <a:txBody>
                    <a:bodyPr/>
                    <a:lstStyle/>
                    <a:p>
                      <a:pPr fontAlgn="base"/>
                      <a:r>
                        <a:rPr lang="en-US" sz="2000" dirty="0">
                          <a:effectLst/>
                        </a:rPr>
                        <a:t>Jane Smith</a:t>
                      </a:r>
                    </a:p>
                  </a:txBody>
                  <a:tcPr anchor="ctr"/>
                </a:tc>
                <a:tc>
                  <a:txBody>
                    <a:bodyPr/>
                    <a:lstStyle/>
                    <a:p>
                      <a:pPr fontAlgn="base"/>
                      <a:r>
                        <a:rPr lang="en-US" sz="2000">
                          <a:effectLst/>
                        </a:rPr>
                        <a:t>2</a:t>
                      </a:r>
                    </a:p>
                  </a:txBody>
                  <a:tcPr anchor="ctr"/>
                </a:tc>
                <a:extLst>
                  <a:ext uri="{0D108BD9-81ED-4DB2-BD59-A6C34878D82A}">
                    <a16:rowId xmlns:a16="http://schemas.microsoft.com/office/drawing/2014/main" val="10002"/>
                  </a:ext>
                </a:extLst>
              </a:tr>
              <a:tr h="0">
                <a:tc>
                  <a:txBody>
                    <a:bodyPr/>
                    <a:lstStyle/>
                    <a:p>
                      <a:pPr fontAlgn="base"/>
                      <a:r>
                        <a:rPr lang="en-US" sz="2000" dirty="0">
                          <a:effectLst/>
                        </a:rPr>
                        <a:t>3</a:t>
                      </a:r>
                    </a:p>
                  </a:txBody>
                  <a:tcPr anchor="ctr"/>
                </a:tc>
                <a:tc>
                  <a:txBody>
                    <a:bodyPr/>
                    <a:lstStyle/>
                    <a:p>
                      <a:pPr fontAlgn="base"/>
                      <a:r>
                        <a:rPr lang="en-US" sz="2000" dirty="0">
                          <a:effectLst/>
                        </a:rPr>
                        <a:t>Alice Johnson</a:t>
                      </a:r>
                    </a:p>
                  </a:txBody>
                  <a:tcPr anchor="ctr"/>
                </a:tc>
                <a:tc>
                  <a:txBody>
                    <a:bodyPr/>
                    <a:lstStyle/>
                    <a:p>
                      <a:pPr fontAlgn="base"/>
                      <a:r>
                        <a:rPr lang="en-US" sz="2000">
                          <a:effectLst/>
                        </a:rPr>
                        <a:t>NULL</a:t>
                      </a:r>
                    </a:p>
                  </a:txBody>
                  <a:tcPr anchor="ctr"/>
                </a:tc>
                <a:extLst>
                  <a:ext uri="{0D108BD9-81ED-4DB2-BD59-A6C34878D82A}">
                    <a16:rowId xmlns:a16="http://schemas.microsoft.com/office/drawing/2014/main" val="10003"/>
                  </a:ext>
                </a:extLst>
              </a:tr>
              <a:tr h="0">
                <a:tc>
                  <a:txBody>
                    <a:bodyPr/>
                    <a:lstStyle/>
                    <a:p>
                      <a:pPr fontAlgn="base"/>
                      <a:r>
                        <a:rPr lang="en-US" sz="2000" dirty="0">
                          <a:effectLst/>
                        </a:rPr>
                        <a:t>4</a:t>
                      </a:r>
                    </a:p>
                  </a:txBody>
                  <a:tcPr anchor="ctr"/>
                </a:tc>
                <a:tc>
                  <a:txBody>
                    <a:bodyPr/>
                    <a:lstStyle/>
                    <a:p>
                      <a:pPr fontAlgn="base"/>
                      <a:r>
                        <a:rPr lang="en-US" sz="2000" dirty="0">
                          <a:effectLst/>
                        </a:rPr>
                        <a:t>Chris Evans</a:t>
                      </a:r>
                    </a:p>
                  </a:txBody>
                  <a:tcPr anchor="ctr"/>
                </a:tc>
                <a:tc>
                  <a:txBody>
                    <a:bodyPr/>
                    <a:lstStyle/>
                    <a:p>
                      <a:pPr fontAlgn="base"/>
                      <a:r>
                        <a:rPr lang="en-US" sz="2000">
                          <a:effectLst/>
                        </a:rPr>
                        <a:t>3</a:t>
                      </a:r>
                    </a:p>
                  </a:txBody>
                  <a:tcPr anchor="ctr"/>
                </a:tc>
                <a:extLst>
                  <a:ext uri="{0D108BD9-81ED-4DB2-BD59-A6C34878D82A}">
                    <a16:rowId xmlns:a16="http://schemas.microsoft.com/office/drawing/2014/main" val="10004"/>
                  </a:ext>
                </a:extLst>
              </a:tr>
              <a:tr h="0">
                <a:tc>
                  <a:txBody>
                    <a:bodyPr/>
                    <a:lstStyle/>
                    <a:p>
                      <a:pPr fontAlgn="base"/>
                      <a:r>
                        <a:rPr lang="en-US" sz="2000">
                          <a:effectLst/>
                        </a:rPr>
                        <a:t>5</a:t>
                      </a:r>
                    </a:p>
                  </a:txBody>
                  <a:tcPr anchor="ctr"/>
                </a:tc>
                <a:tc>
                  <a:txBody>
                    <a:bodyPr/>
                    <a:lstStyle/>
                    <a:p>
                      <a:pPr fontAlgn="base"/>
                      <a:r>
                        <a:rPr lang="en-US" sz="2000" dirty="0">
                          <a:effectLst/>
                        </a:rPr>
                        <a:t>Emma Watson</a:t>
                      </a:r>
                    </a:p>
                  </a:txBody>
                  <a:tcPr anchor="ctr"/>
                </a:tc>
                <a:tc>
                  <a:txBody>
                    <a:bodyPr/>
                    <a:lstStyle/>
                    <a:p>
                      <a:pPr fontAlgn="base"/>
                      <a:r>
                        <a:rPr lang="en-US" sz="2000" dirty="0">
                          <a:effectLst/>
                        </a:rPr>
                        <a:t>2</a:t>
                      </a:r>
                    </a:p>
                  </a:txBody>
                  <a:tcPr anchor="ctr"/>
                </a:tc>
                <a:extLst>
                  <a:ext uri="{0D108BD9-81ED-4DB2-BD59-A6C34878D82A}">
                    <a16:rowId xmlns:a16="http://schemas.microsoft.com/office/drawing/2014/main" val="10005"/>
                  </a:ext>
                </a:extLst>
              </a:tr>
              <a:tr h="0">
                <a:tc>
                  <a:txBody>
                    <a:bodyPr/>
                    <a:lstStyle/>
                    <a:p>
                      <a:pPr fontAlgn="base"/>
                      <a:r>
                        <a:rPr lang="en-US" sz="2000">
                          <a:effectLst/>
                        </a:rPr>
                        <a:t>6</a:t>
                      </a:r>
                    </a:p>
                  </a:txBody>
                  <a:tcPr anchor="ctr"/>
                </a:tc>
                <a:tc>
                  <a:txBody>
                    <a:bodyPr/>
                    <a:lstStyle/>
                    <a:p>
                      <a:pPr fontAlgn="base"/>
                      <a:r>
                        <a:rPr lang="en-US" sz="2000">
                          <a:effectLst/>
                        </a:rPr>
                        <a:t>Robert Downey</a:t>
                      </a:r>
                    </a:p>
                  </a:txBody>
                  <a:tcPr anchor="ctr"/>
                </a:tc>
                <a:tc>
                  <a:txBody>
                    <a:bodyPr/>
                    <a:lstStyle/>
                    <a:p>
                      <a:pPr fontAlgn="base"/>
                      <a:r>
                        <a:rPr lang="en-US" sz="2000" dirty="0">
                          <a:effectLst/>
                        </a:rPr>
                        <a:t>4</a:t>
                      </a:r>
                    </a:p>
                  </a:txBody>
                  <a:tcPr anchor="ctr"/>
                </a:tc>
                <a:extLst>
                  <a:ext uri="{0D108BD9-81ED-4DB2-BD59-A6C34878D82A}">
                    <a16:rowId xmlns:a16="http://schemas.microsoft.com/office/drawing/2014/main" val="10006"/>
                  </a:ext>
                </a:extLst>
              </a:tr>
              <a:tr h="0">
                <a:tc>
                  <a:txBody>
                    <a:bodyPr/>
                    <a:lstStyle/>
                    <a:p>
                      <a:pPr fontAlgn="base"/>
                      <a:r>
                        <a:rPr lang="en-US" sz="2000">
                          <a:effectLst/>
                        </a:rPr>
                        <a:t>7</a:t>
                      </a:r>
                    </a:p>
                  </a:txBody>
                  <a:tcPr anchor="ctr"/>
                </a:tc>
                <a:tc>
                  <a:txBody>
                    <a:bodyPr/>
                    <a:lstStyle/>
                    <a:p>
                      <a:pPr fontAlgn="base"/>
                      <a:r>
                        <a:rPr lang="en-US" sz="2000">
                          <a:effectLst/>
                        </a:rPr>
                        <a:t>Scarlett Johansson</a:t>
                      </a:r>
                    </a:p>
                  </a:txBody>
                  <a:tcPr anchor="ctr"/>
                </a:tc>
                <a:tc>
                  <a:txBody>
                    <a:bodyPr/>
                    <a:lstStyle/>
                    <a:p>
                      <a:pPr fontAlgn="base"/>
                      <a:r>
                        <a:rPr lang="en-US" sz="2000" dirty="0">
                          <a:effectLst/>
                        </a:rPr>
                        <a:t>NULL</a:t>
                      </a:r>
                    </a:p>
                  </a:txBody>
                  <a:tcPr anchor="ct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04683516"/>
              </p:ext>
            </p:extLst>
          </p:nvPr>
        </p:nvGraphicFramePr>
        <p:xfrm>
          <a:off x="7489143" y="2247423"/>
          <a:ext cx="3948115" cy="3169920"/>
        </p:xfrm>
        <a:graphic>
          <a:graphicData uri="http://schemas.openxmlformats.org/drawingml/2006/table">
            <a:tbl>
              <a:tblPr>
                <a:tableStyleId>{ED083AE6-46FA-4A59-8FB0-9F97EB10719F}</a:tableStyleId>
              </a:tblPr>
              <a:tblGrid>
                <a:gridCol w="1726295">
                  <a:extLst>
                    <a:ext uri="{9D8B030D-6E8A-4147-A177-3AD203B41FA5}">
                      <a16:colId xmlns:a16="http://schemas.microsoft.com/office/drawing/2014/main" val="20000"/>
                    </a:ext>
                  </a:extLst>
                </a:gridCol>
                <a:gridCol w="2221820">
                  <a:extLst>
                    <a:ext uri="{9D8B030D-6E8A-4147-A177-3AD203B41FA5}">
                      <a16:colId xmlns:a16="http://schemas.microsoft.com/office/drawing/2014/main" val="20001"/>
                    </a:ext>
                  </a:extLst>
                </a:gridCol>
              </a:tblGrid>
              <a:tr h="0">
                <a:tc>
                  <a:txBody>
                    <a:bodyPr/>
                    <a:lstStyle/>
                    <a:p>
                      <a:pPr fontAlgn="b"/>
                      <a:r>
                        <a:rPr lang="en-US" sz="2000" dirty="0" err="1">
                          <a:effectLst/>
                        </a:rPr>
                        <a:t>department_id</a:t>
                      </a:r>
                      <a:endParaRPr lang="en-US" sz="2000" b="1" dirty="0">
                        <a:effectLst/>
                      </a:endParaRPr>
                    </a:p>
                  </a:txBody>
                  <a:tcPr anchor="b"/>
                </a:tc>
                <a:tc>
                  <a:txBody>
                    <a:bodyPr/>
                    <a:lstStyle/>
                    <a:p>
                      <a:pPr fontAlgn="b"/>
                      <a:r>
                        <a:rPr lang="en-US" sz="2000" dirty="0" err="1">
                          <a:effectLst/>
                        </a:rPr>
                        <a:t>department_name</a:t>
                      </a:r>
                      <a:endParaRPr lang="en-US" sz="2000" b="1" dirty="0">
                        <a:effectLst/>
                      </a:endParaRPr>
                    </a:p>
                  </a:txBody>
                  <a:tcPr anchor="b"/>
                </a:tc>
                <a:extLst>
                  <a:ext uri="{0D108BD9-81ED-4DB2-BD59-A6C34878D82A}">
                    <a16:rowId xmlns:a16="http://schemas.microsoft.com/office/drawing/2014/main" val="10000"/>
                  </a:ext>
                </a:extLst>
              </a:tr>
              <a:tr h="0">
                <a:tc>
                  <a:txBody>
                    <a:bodyPr/>
                    <a:lstStyle/>
                    <a:p>
                      <a:pPr fontAlgn="base"/>
                      <a:r>
                        <a:rPr lang="en-US" sz="2000" dirty="0">
                          <a:effectLst/>
                        </a:rPr>
                        <a:t>1</a:t>
                      </a:r>
                    </a:p>
                  </a:txBody>
                  <a:tcPr anchor="ctr"/>
                </a:tc>
                <a:tc>
                  <a:txBody>
                    <a:bodyPr/>
                    <a:lstStyle/>
                    <a:p>
                      <a:pPr fontAlgn="base"/>
                      <a:r>
                        <a:rPr lang="en-US" sz="2000">
                          <a:effectLst/>
                        </a:rPr>
                        <a:t>HR</a:t>
                      </a:r>
                    </a:p>
                  </a:txBody>
                  <a:tcPr anchor="ctr"/>
                </a:tc>
                <a:extLst>
                  <a:ext uri="{0D108BD9-81ED-4DB2-BD59-A6C34878D82A}">
                    <a16:rowId xmlns:a16="http://schemas.microsoft.com/office/drawing/2014/main" val="10001"/>
                  </a:ext>
                </a:extLst>
              </a:tr>
              <a:tr h="0">
                <a:tc>
                  <a:txBody>
                    <a:bodyPr/>
                    <a:lstStyle/>
                    <a:p>
                      <a:pPr fontAlgn="base"/>
                      <a:r>
                        <a:rPr lang="en-US" sz="2000" dirty="0">
                          <a:effectLst/>
                        </a:rPr>
                        <a:t>2</a:t>
                      </a:r>
                    </a:p>
                  </a:txBody>
                  <a:tcPr anchor="ctr"/>
                </a:tc>
                <a:tc>
                  <a:txBody>
                    <a:bodyPr/>
                    <a:lstStyle/>
                    <a:p>
                      <a:pPr fontAlgn="base"/>
                      <a:r>
                        <a:rPr lang="en-US" sz="2000">
                          <a:effectLst/>
                        </a:rPr>
                        <a:t>Marketing</a:t>
                      </a:r>
                    </a:p>
                  </a:txBody>
                  <a:tcPr anchor="ctr"/>
                </a:tc>
                <a:extLst>
                  <a:ext uri="{0D108BD9-81ED-4DB2-BD59-A6C34878D82A}">
                    <a16:rowId xmlns:a16="http://schemas.microsoft.com/office/drawing/2014/main" val="10002"/>
                  </a:ext>
                </a:extLst>
              </a:tr>
              <a:tr h="0">
                <a:tc>
                  <a:txBody>
                    <a:bodyPr/>
                    <a:lstStyle/>
                    <a:p>
                      <a:pPr fontAlgn="base"/>
                      <a:r>
                        <a:rPr lang="en-US" sz="2000" dirty="0">
                          <a:effectLst/>
                        </a:rPr>
                        <a:t>3</a:t>
                      </a:r>
                    </a:p>
                  </a:txBody>
                  <a:tcPr anchor="ctr"/>
                </a:tc>
                <a:tc>
                  <a:txBody>
                    <a:bodyPr/>
                    <a:lstStyle/>
                    <a:p>
                      <a:pPr fontAlgn="base"/>
                      <a:r>
                        <a:rPr lang="en-US" sz="2000">
                          <a:effectLst/>
                        </a:rPr>
                        <a:t>Engineering</a:t>
                      </a:r>
                    </a:p>
                  </a:txBody>
                  <a:tcPr anchor="ctr"/>
                </a:tc>
                <a:extLst>
                  <a:ext uri="{0D108BD9-81ED-4DB2-BD59-A6C34878D82A}">
                    <a16:rowId xmlns:a16="http://schemas.microsoft.com/office/drawing/2014/main" val="10003"/>
                  </a:ext>
                </a:extLst>
              </a:tr>
              <a:tr h="0">
                <a:tc>
                  <a:txBody>
                    <a:bodyPr/>
                    <a:lstStyle/>
                    <a:p>
                      <a:pPr fontAlgn="base"/>
                      <a:r>
                        <a:rPr lang="en-US" sz="2000" dirty="0">
                          <a:effectLst/>
                        </a:rPr>
                        <a:t>4</a:t>
                      </a:r>
                    </a:p>
                  </a:txBody>
                  <a:tcPr anchor="ctr"/>
                </a:tc>
                <a:tc>
                  <a:txBody>
                    <a:bodyPr/>
                    <a:lstStyle/>
                    <a:p>
                      <a:pPr fontAlgn="base"/>
                      <a:r>
                        <a:rPr lang="en-US" sz="2000">
                          <a:effectLst/>
                        </a:rPr>
                        <a:t>Finance</a:t>
                      </a:r>
                    </a:p>
                  </a:txBody>
                  <a:tcPr anchor="ctr"/>
                </a:tc>
                <a:extLst>
                  <a:ext uri="{0D108BD9-81ED-4DB2-BD59-A6C34878D82A}">
                    <a16:rowId xmlns:a16="http://schemas.microsoft.com/office/drawing/2014/main" val="10004"/>
                  </a:ext>
                </a:extLst>
              </a:tr>
              <a:tr h="0">
                <a:tc>
                  <a:txBody>
                    <a:bodyPr/>
                    <a:lstStyle/>
                    <a:p>
                      <a:pPr fontAlgn="base"/>
                      <a:r>
                        <a:rPr lang="en-US" sz="2000" dirty="0">
                          <a:effectLst/>
                        </a:rPr>
                        <a:t>5</a:t>
                      </a:r>
                    </a:p>
                  </a:txBody>
                  <a:tcPr anchor="ctr"/>
                </a:tc>
                <a:tc>
                  <a:txBody>
                    <a:bodyPr/>
                    <a:lstStyle/>
                    <a:p>
                      <a:pPr fontAlgn="base"/>
                      <a:r>
                        <a:rPr lang="en-US" sz="2000">
                          <a:effectLst/>
                        </a:rPr>
                        <a:t>Research</a:t>
                      </a:r>
                    </a:p>
                  </a:txBody>
                  <a:tcPr anchor="ctr"/>
                </a:tc>
                <a:extLst>
                  <a:ext uri="{0D108BD9-81ED-4DB2-BD59-A6C34878D82A}">
                    <a16:rowId xmlns:a16="http://schemas.microsoft.com/office/drawing/2014/main" val="10005"/>
                  </a:ext>
                </a:extLst>
              </a:tr>
              <a:tr h="0">
                <a:tc>
                  <a:txBody>
                    <a:bodyPr/>
                    <a:lstStyle/>
                    <a:p>
                      <a:pPr fontAlgn="base"/>
                      <a:r>
                        <a:rPr lang="en-US" sz="2000" dirty="0">
                          <a:effectLst/>
                        </a:rPr>
                        <a:t>6</a:t>
                      </a:r>
                    </a:p>
                  </a:txBody>
                  <a:tcPr anchor="ctr"/>
                </a:tc>
                <a:tc>
                  <a:txBody>
                    <a:bodyPr/>
                    <a:lstStyle/>
                    <a:p>
                      <a:pPr fontAlgn="base"/>
                      <a:r>
                        <a:rPr lang="en-US" sz="2000">
                          <a:effectLst/>
                        </a:rPr>
                        <a:t>Customer Service</a:t>
                      </a:r>
                    </a:p>
                  </a:txBody>
                  <a:tcPr anchor="ctr"/>
                </a:tc>
                <a:extLst>
                  <a:ext uri="{0D108BD9-81ED-4DB2-BD59-A6C34878D82A}">
                    <a16:rowId xmlns:a16="http://schemas.microsoft.com/office/drawing/2014/main" val="10006"/>
                  </a:ext>
                </a:extLst>
              </a:tr>
              <a:tr h="0">
                <a:tc>
                  <a:txBody>
                    <a:bodyPr/>
                    <a:lstStyle/>
                    <a:p>
                      <a:pPr fontAlgn="base"/>
                      <a:r>
                        <a:rPr lang="en-US" sz="2000" dirty="0">
                          <a:effectLst/>
                        </a:rPr>
                        <a:t>7</a:t>
                      </a:r>
                    </a:p>
                  </a:txBody>
                  <a:tcPr anchor="ctr"/>
                </a:tc>
                <a:tc>
                  <a:txBody>
                    <a:bodyPr/>
                    <a:lstStyle/>
                    <a:p>
                      <a:pPr fontAlgn="base"/>
                      <a:r>
                        <a:rPr lang="en-US" sz="2000" dirty="0">
                          <a:effectLst/>
                        </a:rPr>
                        <a:t>Legal</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70358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a:t>
            </a:r>
          </a:p>
        </p:txBody>
      </p:sp>
      <p:sp>
        <p:nvSpPr>
          <p:cNvPr id="3" name="Content Placeholder 2"/>
          <p:cNvSpPr>
            <a:spLocks noGrp="1"/>
          </p:cNvSpPr>
          <p:nvPr>
            <p:ph idx="1"/>
          </p:nvPr>
        </p:nvSpPr>
        <p:spPr/>
        <p:txBody>
          <a:bodyPr/>
          <a:lstStyle/>
          <a:p>
            <a:r>
              <a:rPr lang="en-US" sz="2800" dirty="0"/>
              <a:t>This keyword will create the result-set by combining all rows from both the tables where the condition satisfies </a:t>
            </a:r>
            <a:r>
              <a:rPr lang="en-US" sz="2800" dirty="0" err="1"/>
              <a:t>i.e</a:t>
            </a:r>
            <a:r>
              <a:rPr lang="en-US" sz="2800" dirty="0"/>
              <a:t> value of the common field will be the same. </a:t>
            </a:r>
          </a:p>
          <a:p>
            <a:pPr lvl="0"/>
            <a:r>
              <a:rPr lang="en-US" sz="2800" dirty="0">
                <a:latin typeface="+mj-lt"/>
                <a:cs typeface="Consolas" panose="020B0609020204030204" pitchFamily="49" charset="0"/>
              </a:rPr>
              <a:t>SELECT table1.column1,table1.column2,table2.column1,</a:t>
            </a:r>
            <a:br>
              <a:rPr lang="en-US" sz="2800" dirty="0">
                <a:latin typeface="+mj-lt"/>
                <a:cs typeface="Consolas" panose="020B0609020204030204" pitchFamily="49" charset="0"/>
              </a:rPr>
            </a:br>
            <a:r>
              <a:rPr lang="en-US" sz="2800" dirty="0">
                <a:latin typeface="+mj-lt"/>
                <a:cs typeface="Consolas" panose="020B0609020204030204" pitchFamily="49" charset="0"/>
              </a:rPr>
              <a:t>FROM table1 </a:t>
            </a:r>
            <a:br>
              <a:rPr lang="en-US" sz="2800" dirty="0">
                <a:latin typeface="+mj-lt"/>
                <a:cs typeface="Consolas" panose="020B0609020204030204" pitchFamily="49" charset="0"/>
              </a:rPr>
            </a:br>
            <a:r>
              <a:rPr lang="en-US" sz="2800" dirty="0">
                <a:latin typeface="+mj-lt"/>
                <a:cs typeface="Consolas" panose="020B0609020204030204" pitchFamily="49" charset="0"/>
              </a:rPr>
              <a:t>INNER JOIN table2</a:t>
            </a:r>
            <a:br>
              <a:rPr lang="en-US" sz="2800" dirty="0">
                <a:latin typeface="+mj-lt"/>
                <a:cs typeface="Consolas" panose="020B0609020204030204" pitchFamily="49" charset="0"/>
              </a:rPr>
            </a:br>
            <a:r>
              <a:rPr lang="en-US" sz="2800" dirty="0">
                <a:latin typeface="+mj-lt"/>
                <a:cs typeface="Consolas" panose="020B0609020204030204" pitchFamily="49" charset="0"/>
              </a:rPr>
              <a:t>ON table1.matching_column = table2.matching_column;</a:t>
            </a:r>
            <a:r>
              <a:rPr lang="en-US" sz="2400" dirty="0">
                <a:latin typeface="+mj-lt"/>
              </a:rPr>
              <a:t> </a:t>
            </a:r>
            <a:endParaRPr lang="en-US" sz="4000" dirty="0">
              <a:latin typeface="+mj-lt"/>
            </a:endParaRPr>
          </a:p>
          <a:p>
            <a:endParaRPr lang="en-US" sz="2800" dirty="0"/>
          </a:p>
          <a:p>
            <a:endParaRPr lang="en-US" sz="28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5045" b="65312"/>
          <a:stretch/>
        </p:blipFill>
        <p:spPr>
          <a:xfrm>
            <a:off x="9672637" y="3386139"/>
            <a:ext cx="2206751" cy="1900238"/>
          </a:xfrm>
          <a:prstGeom prst="rect">
            <a:avLst/>
          </a:prstGeom>
        </p:spPr>
      </p:pic>
    </p:spTree>
    <p:extLst>
      <p:ext uri="{BB962C8B-B14F-4D97-AF65-F5344CB8AC3E}">
        <p14:creationId xmlns:p14="http://schemas.microsoft.com/office/powerpoint/2010/main" val="2993420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Inner join example </a:t>
            </a:r>
          </a:p>
        </p:txBody>
      </p:sp>
      <p:sp>
        <p:nvSpPr>
          <p:cNvPr id="3" name="Content Placeholder 2"/>
          <p:cNvSpPr>
            <a:spLocks noGrp="1"/>
          </p:cNvSpPr>
          <p:nvPr>
            <p:ph idx="1"/>
          </p:nvPr>
        </p:nvSpPr>
        <p:spPr/>
        <p:txBody>
          <a:bodyPr/>
          <a:lstStyle/>
          <a:p>
            <a:r>
              <a:rPr lang="en-US" dirty="0"/>
              <a:t>SELECT </a:t>
            </a:r>
            <a:r>
              <a:rPr lang="en-US" dirty="0" err="1"/>
              <a:t>e.employee_name</a:t>
            </a:r>
            <a:r>
              <a:rPr lang="en-US" dirty="0"/>
              <a:t>, </a:t>
            </a:r>
            <a:r>
              <a:rPr lang="en-US" dirty="0" err="1"/>
              <a:t>d.department_name</a:t>
            </a:r>
            <a:r>
              <a:rPr lang="en-US" dirty="0"/>
              <a:t> FROM employees e INNER JOIN departments d ON </a:t>
            </a:r>
            <a:r>
              <a:rPr lang="en-US" dirty="0" err="1"/>
              <a:t>e.department_id</a:t>
            </a:r>
            <a:r>
              <a:rPr lang="en-US" dirty="0"/>
              <a:t> = </a:t>
            </a:r>
            <a:r>
              <a:rPr lang="en-US" dirty="0" err="1"/>
              <a:t>d.department_id</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4602141"/>
              </p:ext>
            </p:extLst>
          </p:nvPr>
        </p:nvGraphicFramePr>
        <p:xfrm>
          <a:off x="2071688" y="4036834"/>
          <a:ext cx="6591300" cy="2194560"/>
        </p:xfrm>
        <a:graphic>
          <a:graphicData uri="http://schemas.openxmlformats.org/drawingml/2006/table">
            <a:tbl>
              <a:tblPr>
                <a:tableStyleId>{5940675A-B579-460E-94D1-54222C63F5DA}</a:tableStyleId>
              </a:tblPr>
              <a:tblGrid>
                <a:gridCol w="3295650">
                  <a:extLst>
                    <a:ext uri="{9D8B030D-6E8A-4147-A177-3AD203B41FA5}">
                      <a16:colId xmlns:a16="http://schemas.microsoft.com/office/drawing/2014/main" val="20000"/>
                    </a:ext>
                  </a:extLst>
                </a:gridCol>
                <a:gridCol w="3295650">
                  <a:extLst>
                    <a:ext uri="{9D8B030D-6E8A-4147-A177-3AD203B41FA5}">
                      <a16:colId xmlns:a16="http://schemas.microsoft.com/office/drawing/2014/main" val="20001"/>
                    </a:ext>
                  </a:extLst>
                </a:gridCol>
              </a:tblGrid>
              <a:tr h="0">
                <a:tc>
                  <a:txBody>
                    <a:bodyPr/>
                    <a:lstStyle/>
                    <a:p>
                      <a:pPr fontAlgn="b"/>
                      <a:r>
                        <a:rPr lang="en-US" dirty="0" err="1">
                          <a:effectLst/>
                        </a:rPr>
                        <a:t>employee_name</a:t>
                      </a:r>
                      <a:endParaRPr lang="en-US" b="1" dirty="0">
                        <a:effectLst/>
                      </a:endParaRPr>
                    </a:p>
                  </a:txBody>
                  <a:tcPr anchor="b"/>
                </a:tc>
                <a:tc>
                  <a:txBody>
                    <a:bodyPr/>
                    <a:lstStyle/>
                    <a:p>
                      <a:pPr fontAlgn="b"/>
                      <a:r>
                        <a:rPr lang="en-US">
                          <a:effectLst/>
                        </a:rPr>
                        <a:t>department_name</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John Doe</a:t>
                      </a:r>
                    </a:p>
                  </a:txBody>
                  <a:tcPr anchor="ctr"/>
                </a:tc>
                <a:tc>
                  <a:txBody>
                    <a:bodyPr/>
                    <a:lstStyle/>
                    <a:p>
                      <a:pPr fontAlgn="base"/>
                      <a:r>
                        <a:rPr lang="en-US">
                          <a:effectLst/>
                        </a:rPr>
                        <a:t>HR</a:t>
                      </a:r>
                    </a:p>
                  </a:txBody>
                  <a:tcPr anchor="ctr"/>
                </a:tc>
                <a:extLst>
                  <a:ext uri="{0D108BD9-81ED-4DB2-BD59-A6C34878D82A}">
                    <a16:rowId xmlns:a16="http://schemas.microsoft.com/office/drawing/2014/main" val="10001"/>
                  </a:ext>
                </a:extLst>
              </a:tr>
              <a:tr h="0">
                <a:tc>
                  <a:txBody>
                    <a:bodyPr/>
                    <a:lstStyle/>
                    <a:p>
                      <a:pPr fontAlgn="base"/>
                      <a:r>
                        <a:rPr lang="en-US">
                          <a:effectLst/>
                        </a:rPr>
                        <a:t>Jane Smith</a:t>
                      </a:r>
                    </a:p>
                  </a:txBody>
                  <a:tcPr anchor="ctr"/>
                </a:tc>
                <a:tc>
                  <a:txBody>
                    <a:bodyPr/>
                    <a:lstStyle/>
                    <a:p>
                      <a:pPr fontAlgn="base"/>
                      <a:r>
                        <a:rPr lang="en-US">
                          <a:effectLst/>
                        </a:rPr>
                        <a:t>Marketing</a:t>
                      </a:r>
                    </a:p>
                  </a:txBody>
                  <a:tcPr anchor="ctr"/>
                </a:tc>
                <a:extLst>
                  <a:ext uri="{0D108BD9-81ED-4DB2-BD59-A6C34878D82A}">
                    <a16:rowId xmlns:a16="http://schemas.microsoft.com/office/drawing/2014/main" val="10002"/>
                  </a:ext>
                </a:extLst>
              </a:tr>
              <a:tr h="0">
                <a:tc>
                  <a:txBody>
                    <a:bodyPr/>
                    <a:lstStyle/>
                    <a:p>
                      <a:pPr fontAlgn="base"/>
                      <a:r>
                        <a:rPr lang="en-US">
                          <a:effectLst/>
                        </a:rPr>
                        <a:t>Chris Evans</a:t>
                      </a:r>
                    </a:p>
                  </a:txBody>
                  <a:tcPr anchor="ctr"/>
                </a:tc>
                <a:tc>
                  <a:txBody>
                    <a:bodyPr/>
                    <a:lstStyle/>
                    <a:p>
                      <a:pPr fontAlgn="base"/>
                      <a:r>
                        <a:rPr lang="en-US">
                          <a:effectLst/>
                        </a:rPr>
                        <a:t>Engineering</a:t>
                      </a:r>
                    </a:p>
                  </a:txBody>
                  <a:tcPr anchor="ctr"/>
                </a:tc>
                <a:extLst>
                  <a:ext uri="{0D108BD9-81ED-4DB2-BD59-A6C34878D82A}">
                    <a16:rowId xmlns:a16="http://schemas.microsoft.com/office/drawing/2014/main" val="10003"/>
                  </a:ext>
                </a:extLst>
              </a:tr>
              <a:tr h="0">
                <a:tc>
                  <a:txBody>
                    <a:bodyPr/>
                    <a:lstStyle/>
                    <a:p>
                      <a:pPr fontAlgn="base"/>
                      <a:r>
                        <a:rPr lang="en-US">
                          <a:effectLst/>
                        </a:rPr>
                        <a:t>Emma Watson</a:t>
                      </a:r>
                    </a:p>
                  </a:txBody>
                  <a:tcPr anchor="ctr"/>
                </a:tc>
                <a:tc>
                  <a:txBody>
                    <a:bodyPr/>
                    <a:lstStyle/>
                    <a:p>
                      <a:pPr fontAlgn="base"/>
                      <a:r>
                        <a:rPr lang="en-US">
                          <a:effectLst/>
                        </a:rPr>
                        <a:t>Marketing</a:t>
                      </a:r>
                    </a:p>
                  </a:txBody>
                  <a:tcPr anchor="ctr"/>
                </a:tc>
                <a:extLst>
                  <a:ext uri="{0D108BD9-81ED-4DB2-BD59-A6C34878D82A}">
                    <a16:rowId xmlns:a16="http://schemas.microsoft.com/office/drawing/2014/main" val="10004"/>
                  </a:ext>
                </a:extLst>
              </a:tr>
              <a:tr h="0">
                <a:tc>
                  <a:txBody>
                    <a:bodyPr/>
                    <a:lstStyle/>
                    <a:p>
                      <a:pPr fontAlgn="base"/>
                      <a:r>
                        <a:rPr lang="en-US">
                          <a:effectLst/>
                        </a:rPr>
                        <a:t>Robert Downey</a:t>
                      </a:r>
                    </a:p>
                  </a:txBody>
                  <a:tcPr anchor="ctr"/>
                </a:tc>
                <a:tc>
                  <a:txBody>
                    <a:bodyPr/>
                    <a:lstStyle/>
                    <a:p>
                      <a:pPr fontAlgn="base"/>
                      <a:r>
                        <a:rPr lang="en-US" dirty="0">
                          <a:effectLst/>
                        </a:rPr>
                        <a:t>Finance</a:t>
                      </a:r>
                    </a:p>
                  </a:txBody>
                  <a:tcPr anchor="ctr"/>
                </a:tc>
                <a:extLst>
                  <a:ext uri="{0D108BD9-81ED-4DB2-BD59-A6C34878D82A}">
                    <a16:rowId xmlns:a16="http://schemas.microsoft.com/office/drawing/2014/main" val="10005"/>
                  </a:ext>
                </a:extLst>
              </a:tr>
            </a:tbl>
          </a:graphicData>
        </a:graphic>
      </p:graphicFrame>
      <p:sp>
        <p:nvSpPr>
          <p:cNvPr id="5" name="Explosion 1 4"/>
          <p:cNvSpPr/>
          <p:nvPr/>
        </p:nvSpPr>
        <p:spPr>
          <a:xfrm>
            <a:off x="9186864" y="3829050"/>
            <a:ext cx="2250394" cy="2514600"/>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Only matched rows of both tables</a:t>
            </a:r>
          </a:p>
        </p:txBody>
      </p:sp>
    </p:spTree>
    <p:extLst>
      <p:ext uri="{BB962C8B-B14F-4D97-AF65-F5344CB8AC3E}">
        <p14:creationId xmlns:p14="http://schemas.microsoft.com/office/powerpoint/2010/main" val="419963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Outer Join / Left Join</a:t>
            </a:r>
          </a:p>
        </p:txBody>
      </p:sp>
      <p:sp>
        <p:nvSpPr>
          <p:cNvPr id="3" name="Content Placeholder 2"/>
          <p:cNvSpPr>
            <a:spLocks noGrp="1"/>
          </p:cNvSpPr>
          <p:nvPr>
            <p:ph idx="1"/>
          </p:nvPr>
        </p:nvSpPr>
        <p:spPr/>
        <p:txBody>
          <a:bodyPr/>
          <a:lstStyle/>
          <a:p>
            <a:r>
              <a:rPr lang="en-US" sz="2800" dirty="0"/>
              <a:t>The LEFT JOIN returns all the rows from the left table and the matched rows from the right table.</a:t>
            </a:r>
          </a:p>
          <a:p>
            <a:r>
              <a:rPr lang="en-US" sz="2800" dirty="0"/>
              <a:t> If there is no match, NULL values are returned for columns from the right table.</a:t>
            </a:r>
          </a:p>
          <a:p>
            <a:r>
              <a:rPr lang="en-US" sz="2800" dirty="0">
                <a:latin typeface="+mj-lt"/>
                <a:cs typeface="Consolas" panose="020B0609020204030204" pitchFamily="49" charset="0"/>
              </a:rPr>
              <a:t>SELECT table1.column1,table1.column2,table2.column1,....</a:t>
            </a:r>
            <a:br>
              <a:rPr lang="en-US" sz="2800" dirty="0">
                <a:latin typeface="+mj-lt"/>
                <a:cs typeface="Consolas" panose="020B0609020204030204" pitchFamily="49" charset="0"/>
              </a:rPr>
            </a:br>
            <a:r>
              <a:rPr lang="en-US" sz="2800" dirty="0">
                <a:latin typeface="+mj-lt"/>
                <a:cs typeface="Consolas" panose="020B0609020204030204" pitchFamily="49" charset="0"/>
              </a:rPr>
              <a:t>FROM table1 </a:t>
            </a:r>
            <a:br>
              <a:rPr lang="en-US" sz="2800" dirty="0">
                <a:latin typeface="+mj-lt"/>
                <a:cs typeface="Consolas" panose="020B0609020204030204" pitchFamily="49" charset="0"/>
              </a:rPr>
            </a:br>
            <a:r>
              <a:rPr lang="en-US" sz="2800" dirty="0">
                <a:latin typeface="+mj-lt"/>
                <a:cs typeface="Consolas" panose="020B0609020204030204" pitchFamily="49" charset="0"/>
              </a:rPr>
              <a:t>LEFT JOIN table2</a:t>
            </a:r>
            <a:br>
              <a:rPr lang="en-US" sz="2800" dirty="0">
                <a:latin typeface="+mj-lt"/>
                <a:cs typeface="Consolas" panose="020B0609020204030204" pitchFamily="49" charset="0"/>
              </a:rPr>
            </a:br>
            <a:r>
              <a:rPr lang="en-US" sz="2800" dirty="0">
                <a:latin typeface="+mj-lt"/>
                <a:cs typeface="Consolas" panose="020B0609020204030204" pitchFamily="49" charset="0"/>
              </a:rPr>
              <a:t>ON table1.matching_column = table2.matching_column;</a:t>
            </a:r>
            <a:r>
              <a:rPr lang="en-US" sz="2400" dirty="0">
                <a:latin typeface="+mj-lt"/>
              </a:rPr>
              <a:t> </a:t>
            </a:r>
            <a:endParaRPr lang="en-US" sz="4000" dirty="0">
              <a:latin typeface="+mj-lt"/>
            </a:endParaRPr>
          </a:p>
          <a:p>
            <a:endParaRPr lang="en-US" sz="2800" dirty="0"/>
          </a:p>
          <a:p>
            <a:endParaRPr lang="en-US" sz="28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38" t="33384" r="51359" b="34535"/>
          <a:stretch/>
        </p:blipFill>
        <p:spPr>
          <a:xfrm>
            <a:off x="9763126" y="3657600"/>
            <a:ext cx="2428874" cy="1757362"/>
          </a:xfrm>
          <a:prstGeom prst="rect">
            <a:avLst/>
          </a:prstGeom>
        </p:spPr>
      </p:pic>
    </p:spTree>
    <p:extLst>
      <p:ext uri="{BB962C8B-B14F-4D97-AF65-F5344CB8AC3E}">
        <p14:creationId xmlns:p14="http://schemas.microsoft.com/office/powerpoint/2010/main" val="40492610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Left outer join example</a:t>
            </a:r>
          </a:p>
        </p:txBody>
      </p:sp>
      <p:sp>
        <p:nvSpPr>
          <p:cNvPr id="3" name="Content Placeholder 2"/>
          <p:cNvSpPr>
            <a:spLocks noGrp="1"/>
          </p:cNvSpPr>
          <p:nvPr>
            <p:ph idx="1"/>
          </p:nvPr>
        </p:nvSpPr>
        <p:spPr/>
        <p:txBody>
          <a:bodyPr/>
          <a:lstStyle/>
          <a:p>
            <a:r>
              <a:rPr lang="en-US" dirty="0"/>
              <a:t>SELECT </a:t>
            </a:r>
            <a:r>
              <a:rPr lang="en-US" dirty="0" err="1"/>
              <a:t>e.employee_name</a:t>
            </a:r>
            <a:r>
              <a:rPr lang="en-US" dirty="0"/>
              <a:t>, </a:t>
            </a:r>
            <a:r>
              <a:rPr lang="en-US" dirty="0" err="1"/>
              <a:t>d.department_name</a:t>
            </a:r>
            <a:r>
              <a:rPr lang="en-US" dirty="0"/>
              <a:t> FROM employees e LEFT JOIN departments d ON </a:t>
            </a:r>
            <a:r>
              <a:rPr lang="en-US" dirty="0" err="1"/>
              <a:t>e.department_id</a:t>
            </a:r>
            <a:r>
              <a:rPr lang="en-US" dirty="0"/>
              <a:t> = </a:t>
            </a:r>
            <a:r>
              <a:rPr lang="en-US" dirty="0" err="1"/>
              <a:t>d.department_id</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77841674"/>
              </p:ext>
            </p:extLst>
          </p:nvPr>
        </p:nvGraphicFramePr>
        <p:xfrm>
          <a:off x="1828800" y="3713004"/>
          <a:ext cx="5915026" cy="2926080"/>
        </p:xfrm>
        <a:graphic>
          <a:graphicData uri="http://schemas.openxmlformats.org/drawingml/2006/table">
            <a:tbl>
              <a:tblPr/>
              <a:tblGrid>
                <a:gridCol w="2957513">
                  <a:extLst>
                    <a:ext uri="{9D8B030D-6E8A-4147-A177-3AD203B41FA5}">
                      <a16:colId xmlns:a16="http://schemas.microsoft.com/office/drawing/2014/main" val="20000"/>
                    </a:ext>
                  </a:extLst>
                </a:gridCol>
                <a:gridCol w="2957513">
                  <a:extLst>
                    <a:ext uri="{9D8B030D-6E8A-4147-A177-3AD203B41FA5}">
                      <a16:colId xmlns:a16="http://schemas.microsoft.com/office/drawing/2014/main" val="20001"/>
                    </a:ext>
                  </a:extLst>
                </a:gridCol>
              </a:tblGrid>
              <a:tr h="342325">
                <a:tc>
                  <a:txBody>
                    <a:bodyPr/>
                    <a:lstStyle/>
                    <a:p>
                      <a:pPr fontAlgn="b"/>
                      <a:r>
                        <a:rPr lang="en-US" b="1" dirty="0" err="1">
                          <a:effectLst/>
                        </a:rPr>
                        <a:t>employee_name</a:t>
                      </a:r>
                      <a:endParaRPr lang="en-US" b="1" dirty="0">
                        <a:effectLst/>
                      </a:endParaRP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a:effectLst/>
                        </a:rPr>
                        <a:t>department_name</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42325">
                <a:tc>
                  <a:txBody>
                    <a:bodyPr/>
                    <a:lstStyle/>
                    <a:p>
                      <a:pPr fontAlgn="base"/>
                      <a:r>
                        <a:rPr lang="en-US">
                          <a:effectLst/>
                        </a:rPr>
                        <a:t>John Doe</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HR</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42325">
                <a:tc>
                  <a:txBody>
                    <a:bodyPr/>
                    <a:lstStyle/>
                    <a:p>
                      <a:pPr fontAlgn="base"/>
                      <a:r>
                        <a:rPr lang="en-US">
                          <a:effectLst/>
                        </a:rPr>
                        <a:t>Jane Smith</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Marketing</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42325">
                <a:tc>
                  <a:txBody>
                    <a:bodyPr/>
                    <a:lstStyle/>
                    <a:p>
                      <a:pPr fontAlgn="base"/>
                      <a:r>
                        <a:rPr lang="en-US">
                          <a:effectLst/>
                        </a:rPr>
                        <a:t>Alice Johnson</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b="1" dirty="0">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42325">
                <a:tc>
                  <a:txBody>
                    <a:bodyPr/>
                    <a:lstStyle/>
                    <a:p>
                      <a:pPr fontAlgn="base"/>
                      <a:r>
                        <a:rPr lang="en-US">
                          <a:effectLst/>
                        </a:rPr>
                        <a:t>Chris Evans</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Engineering</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42325">
                <a:tc>
                  <a:txBody>
                    <a:bodyPr/>
                    <a:lstStyle/>
                    <a:p>
                      <a:pPr fontAlgn="base"/>
                      <a:r>
                        <a:rPr lang="en-US">
                          <a:effectLst/>
                        </a:rPr>
                        <a:t>Emma Watson</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Marketing</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42325">
                <a:tc>
                  <a:txBody>
                    <a:bodyPr/>
                    <a:lstStyle/>
                    <a:p>
                      <a:pPr fontAlgn="base"/>
                      <a:r>
                        <a:rPr lang="en-US">
                          <a:effectLst/>
                        </a:rPr>
                        <a:t>Robert Downey</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Finance</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42325">
                <a:tc>
                  <a:txBody>
                    <a:bodyPr/>
                    <a:lstStyle/>
                    <a:p>
                      <a:pPr fontAlgn="base"/>
                      <a:r>
                        <a:rPr lang="en-US">
                          <a:effectLst/>
                        </a:rPr>
                        <a:t>Scarlett Johansson</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US" b="1" dirty="0">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5" name="Explosion 1 4"/>
          <p:cNvSpPr/>
          <p:nvPr/>
        </p:nvSpPr>
        <p:spPr>
          <a:xfrm>
            <a:off x="8315325" y="3157538"/>
            <a:ext cx="3121933" cy="3186112"/>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Matched rows of both tables + Unmatched rows of left table</a:t>
            </a:r>
          </a:p>
        </p:txBody>
      </p:sp>
    </p:spTree>
    <p:extLst>
      <p:ext uri="{BB962C8B-B14F-4D97-AF65-F5344CB8AC3E}">
        <p14:creationId xmlns:p14="http://schemas.microsoft.com/office/powerpoint/2010/main" val="203568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and Command types</a:t>
            </a:r>
          </a:p>
        </p:txBody>
      </p:sp>
      <p:sp>
        <p:nvSpPr>
          <p:cNvPr id="3" name="Content Placeholder 2"/>
          <p:cNvSpPr>
            <a:spLocks noGrp="1"/>
          </p:cNvSpPr>
          <p:nvPr>
            <p:ph idx="1"/>
          </p:nvPr>
        </p:nvSpPr>
        <p:spPr/>
        <p:txBody>
          <a:bodyPr/>
          <a:lstStyle/>
          <a:p>
            <a:pPr lvl="1"/>
            <a:r>
              <a:rPr lang="en-US" sz="2300" b="1" dirty="0"/>
              <a:t>DML(Data Manipulation Language):</a:t>
            </a:r>
            <a:r>
              <a:rPr lang="en-US" sz="2300" dirty="0"/>
              <a:t> </a:t>
            </a:r>
          </a:p>
          <a:p>
            <a:pPr lvl="2"/>
            <a:r>
              <a:rPr lang="en-US" sz="2300" dirty="0"/>
              <a:t>Once the tables are created and the database is generated using DDL commands, manipulation inside those tables and databases is done using DML commands</a:t>
            </a:r>
            <a:r>
              <a:rPr lang="en-US" sz="2300" b="1" dirty="0"/>
              <a:t>. (insert, delete, update)</a:t>
            </a:r>
          </a:p>
          <a:p>
            <a:pPr lvl="2"/>
            <a:r>
              <a:rPr lang="en-US" sz="2300" dirty="0"/>
              <a:t>The advantage of using DML commands is, that if in case any wrong changes or values are made, they can be changed and rolled back easily.</a:t>
            </a:r>
          </a:p>
          <a:p>
            <a:pPr lvl="1"/>
            <a:r>
              <a:rPr lang="en-US" sz="2300" b="1" dirty="0"/>
              <a:t>DQL(Data Query Language):</a:t>
            </a:r>
            <a:r>
              <a:rPr lang="en-US" sz="2300" dirty="0"/>
              <a:t> </a:t>
            </a:r>
          </a:p>
          <a:p>
            <a:pPr lvl="2"/>
            <a:r>
              <a:rPr lang="en-US" sz="2300" dirty="0"/>
              <a:t>Data query language consists of only one command upon which data selection in SQL relies. </a:t>
            </a:r>
          </a:p>
          <a:p>
            <a:pPr lvl="2"/>
            <a:r>
              <a:rPr lang="en-US" sz="2300" dirty="0"/>
              <a:t>The </a:t>
            </a:r>
            <a:r>
              <a:rPr lang="en-US" sz="2300" b="1" dirty="0"/>
              <a:t>SELECT</a:t>
            </a:r>
            <a:r>
              <a:rPr lang="en-US" sz="2300" dirty="0"/>
              <a:t> command in combination with other SQL clauses is used to retrieve and fetch data from databases/tables based on certain conditions applied by the user.</a:t>
            </a:r>
          </a:p>
        </p:txBody>
      </p:sp>
    </p:spTree>
    <p:extLst>
      <p:ext uri="{BB962C8B-B14F-4D97-AF65-F5344CB8AC3E}">
        <p14:creationId xmlns:p14="http://schemas.microsoft.com/office/powerpoint/2010/main" val="30038718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Join / Right Outer Join</a:t>
            </a:r>
          </a:p>
        </p:txBody>
      </p:sp>
      <p:sp>
        <p:nvSpPr>
          <p:cNvPr id="3" name="Content Placeholder 2"/>
          <p:cNvSpPr>
            <a:spLocks noGrp="1"/>
          </p:cNvSpPr>
          <p:nvPr>
            <p:ph idx="1"/>
          </p:nvPr>
        </p:nvSpPr>
        <p:spPr/>
        <p:txBody>
          <a:bodyPr/>
          <a:lstStyle/>
          <a:p>
            <a:r>
              <a:rPr lang="en-US" sz="2800" dirty="0">
                <a:latin typeface="+mj-lt"/>
              </a:rPr>
              <a:t>The RIGHT JOIN returns all the rows from the right table and the matched rows from the left table.</a:t>
            </a:r>
          </a:p>
          <a:p>
            <a:r>
              <a:rPr lang="en-US" sz="2800" dirty="0">
                <a:latin typeface="+mj-lt"/>
              </a:rPr>
              <a:t>If there is no match, NULL values are returned for columns from the left table.</a:t>
            </a:r>
          </a:p>
          <a:p>
            <a:pPr lvl="0"/>
            <a:r>
              <a:rPr lang="en-US" sz="2800" dirty="0">
                <a:latin typeface="+mj-lt"/>
                <a:cs typeface="Consolas" panose="020B0609020204030204" pitchFamily="49" charset="0"/>
              </a:rPr>
              <a:t>SELECT table1.column1,table1.column2,table2.column1,....</a:t>
            </a:r>
            <a:br>
              <a:rPr lang="en-US" sz="2800" dirty="0">
                <a:latin typeface="+mj-lt"/>
                <a:cs typeface="Consolas" panose="020B0609020204030204" pitchFamily="49" charset="0"/>
              </a:rPr>
            </a:br>
            <a:r>
              <a:rPr lang="en-US" sz="2800" dirty="0">
                <a:latin typeface="+mj-lt"/>
                <a:cs typeface="Consolas" panose="020B0609020204030204" pitchFamily="49" charset="0"/>
              </a:rPr>
              <a:t>FROM table1 </a:t>
            </a:r>
            <a:br>
              <a:rPr lang="en-US" sz="2800" dirty="0">
                <a:latin typeface="+mj-lt"/>
                <a:cs typeface="Consolas" panose="020B0609020204030204" pitchFamily="49" charset="0"/>
              </a:rPr>
            </a:br>
            <a:r>
              <a:rPr lang="en-US" sz="2800" dirty="0">
                <a:latin typeface="+mj-lt"/>
                <a:cs typeface="Consolas" panose="020B0609020204030204" pitchFamily="49" charset="0"/>
              </a:rPr>
              <a:t>RIGHT JOIN table2</a:t>
            </a:r>
            <a:br>
              <a:rPr lang="en-US" sz="2800" dirty="0">
                <a:latin typeface="+mj-lt"/>
                <a:cs typeface="Consolas" panose="020B0609020204030204" pitchFamily="49" charset="0"/>
              </a:rPr>
            </a:br>
            <a:r>
              <a:rPr lang="en-US" sz="2800" dirty="0">
                <a:latin typeface="+mj-lt"/>
                <a:cs typeface="Consolas" panose="020B0609020204030204" pitchFamily="49" charset="0"/>
              </a:rPr>
              <a:t>ON table1.matching_column = table2.matching_column;</a:t>
            </a:r>
            <a:r>
              <a:rPr lang="en-US" sz="2400" dirty="0">
                <a:latin typeface="+mj-lt"/>
              </a:rPr>
              <a:t> </a:t>
            </a:r>
            <a:endParaRPr lang="en-US" sz="4000" dirty="0">
              <a:latin typeface="+mj-lt"/>
            </a:endParaRPr>
          </a:p>
          <a:p>
            <a:endParaRPr lang="en-US" sz="2800" dirty="0">
              <a:latin typeface="+mj-lt"/>
            </a:endParaRPr>
          </a:p>
          <a:p>
            <a:endParaRPr lang="en-US" sz="2800" dirty="0">
              <a:latin typeface="+mj-l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5045" t="33644" b="33755"/>
          <a:stretch/>
        </p:blipFill>
        <p:spPr>
          <a:xfrm>
            <a:off x="9815512" y="3843337"/>
            <a:ext cx="2206751" cy="1785938"/>
          </a:xfrm>
          <a:prstGeom prst="rect">
            <a:avLst/>
          </a:prstGeom>
        </p:spPr>
      </p:pic>
    </p:spTree>
    <p:extLst>
      <p:ext uri="{BB962C8B-B14F-4D97-AF65-F5344CB8AC3E}">
        <p14:creationId xmlns:p14="http://schemas.microsoft.com/office/powerpoint/2010/main" val="3386281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Outer Join example</a:t>
            </a:r>
          </a:p>
        </p:txBody>
      </p:sp>
      <p:sp>
        <p:nvSpPr>
          <p:cNvPr id="3" name="Content Placeholder 2"/>
          <p:cNvSpPr>
            <a:spLocks noGrp="1"/>
          </p:cNvSpPr>
          <p:nvPr>
            <p:ph idx="1"/>
          </p:nvPr>
        </p:nvSpPr>
        <p:spPr/>
        <p:txBody>
          <a:bodyPr/>
          <a:lstStyle/>
          <a:p>
            <a:r>
              <a:rPr lang="en-US" sz="2800" dirty="0"/>
              <a:t>SELECT </a:t>
            </a:r>
            <a:r>
              <a:rPr lang="en-US" sz="2800" dirty="0" err="1"/>
              <a:t>e.employee_name</a:t>
            </a:r>
            <a:r>
              <a:rPr lang="en-US" sz="2800" dirty="0"/>
              <a:t>, </a:t>
            </a:r>
            <a:r>
              <a:rPr lang="en-US" sz="2800" dirty="0" err="1"/>
              <a:t>d.department_name</a:t>
            </a:r>
            <a:r>
              <a:rPr lang="en-US" sz="2800" dirty="0"/>
              <a:t> FROM employees e RIGHT JOIN departments d ON </a:t>
            </a:r>
            <a:r>
              <a:rPr lang="en-US" sz="2800" dirty="0" err="1"/>
              <a:t>e.department_id</a:t>
            </a:r>
            <a:r>
              <a:rPr lang="en-US" sz="2800" dirty="0"/>
              <a:t> = </a:t>
            </a:r>
            <a:r>
              <a:rPr lang="en-US" sz="2800" dirty="0" err="1"/>
              <a:t>d.department_id</a:t>
            </a:r>
            <a:r>
              <a:rPr lang="en-US" sz="2800" dirty="0"/>
              <a:t>;</a:t>
            </a:r>
          </a:p>
          <a:p>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60148364"/>
              </p:ext>
            </p:extLst>
          </p:nvPr>
        </p:nvGraphicFramePr>
        <p:xfrm>
          <a:off x="1185863" y="3058636"/>
          <a:ext cx="6591300" cy="3291840"/>
        </p:xfrm>
        <a:graphic>
          <a:graphicData uri="http://schemas.openxmlformats.org/drawingml/2006/table">
            <a:tbl>
              <a:tblPr/>
              <a:tblGrid>
                <a:gridCol w="3295650">
                  <a:extLst>
                    <a:ext uri="{9D8B030D-6E8A-4147-A177-3AD203B41FA5}">
                      <a16:colId xmlns:a16="http://schemas.microsoft.com/office/drawing/2014/main" val="20000"/>
                    </a:ext>
                  </a:extLst>
                </a:gridCol>
                <a:gridCol w="3295650">
                  <a:extLst>
                    <a:ext uri="{9D8B030D-6E8A-4147-A177-3AD203B41FA5}">
                      <a16:colId xmlns:a16="http://schemas.microsoft.com/office/drawing/2014/main" val="20001"/>
                    </a:ext>
                  </a:extLst>
                </a:gridCol>
              </a:tblGrid>
              <a:tr h="0">
                <a:tc>
                  <a:txBody>
                    <a:bodyPr/>
                    <a:lstStyle/>
                    <a:p>
                      <a:pPr fontAlgn="b"/>
                      <a:r>
                        <a:rPr lang="en-US" b="1" dirty="0" err="1">
                          <a:effectLst/>
                        </a:rPr>
                        <a:t>employee_name</a:t>
                      </a:r>
                      <a:endParaRPr lang="en-US" b="1" dirty="0">
                        <a:effectLst/>
                      </a:endParaRP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a:effectLst/>
                        </a:rPr>
                        <a:t>department_name</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base"/>
                      <a:r>
                        <a:rPr lang="en-US">
                          <a:effectLst/>
                        </a:rPr>
                        <a:t>John Doe</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HR</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base"/>
                      <a:r>
                        <a:rPr lang="en-US">
                          <a:effectLst/>
                        </a:rPr>
                        <a:t>Jane Smith</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Marketing</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base"/>
                      <a:r>
                        <a:rPr lang="en-US">
                          <a:effectLst/>
                        </a:rPr>
                        <a:t>Chris Evans</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Engineering</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base"/>
                      <a:r>
                        <a:rPr lang="en-US">
                          <a:effectLst/>
                        </a:rPr>
                        <a:t>Robert Downey</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Finance</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base"/>
                      <a:r>
                        <a:rPr lang="en-US">
                          <a:effectLst/>
                        </a:rPr>
                        <a:t>Emma Watson</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Marketing</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base"/>
                      <a:r>
                        <a:rPr lang="en-US" b="1">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Research</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fontAlgn="base"/>
                      <a:r>
                        <a:rPr lang="en-US" b="1">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Customer Service</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fontAlgn="base"/>
                      <a:r>
                        <a:rPr lang="en-US" b="1" dirty="0">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Legal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5" name="Explosion 1 4"/>
          <p:cNvSpPr/>
          <p:nvPr/>
        </p:nvSpPr>
        <p:spPr>
          <a:xfrm>
            <a:off x="8315325" y="3157538"/>
            <a:ext cx="3121933" cy="3186112"/>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Matched rows of both tables + Unmatched rows of Right table</a:t>
            </a:r>
          </a:p>
        </p:txBody>
      </p:sp>
    </p:spTree>
    <p:extLst>
      <p:ext uri="{BB962C8B-B14F-4D97-AF65-F5344CB8AC3E}">
        <p14:creationId xmlns:p14="http://schemas.microsoft.com/office/powerpoint/2010/main" val="60796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Join / Full Outer Join</a:t>
            </a:r>
          </a:p>
        </p:txBody>
      </p:sp>
      <p:sp>
        <p:nvSpPr>
          <p:cNvPr id="3" name="Content Placeholder 2"/>
          <p:cNvSpPr>
            <a:spLocks noGrp="1"/>
          </p:cNvSpPr>
          <p:nvPr>
            <p:ph idx="1"/>
          </p:nvPr>
        </p:nvSpPr>
        <p:spPr>
          <a:xfrm>
            <a:off x="464456" y="2054681"/>
            <a:ext cx="11308443" cy="4176713"/>
          </a:xfrm>
        </p:spPr>
        <p:txBody>
          <a:bodyPr/>
          <a:lstStyle/>
          <a:p>
            <a:r>
              <a:rPr lang="en-US" sz="2400" dirty="0">
                <a:latin typeface="+mj-lt"/>
              </a:rPr>
              <a:t>FULL JOIN creates the result-set by combining results of both LEFT JOIN and RIGHT JOIN.</a:t>
            </a:r>
          </a:p>
          <a:p>
            <a:r>
              <a:rPr lang="en-US" sz="2400" dirty="0">
                <a:latin typeface="+mj-lt"/>
              </a:rPr>
              <a:t>The result-set will contain all the rows from both tables. </a:t>
            </a:r>
          </a:p>
          <a:p>
            <a:r>
              <a:rPr lang="en-US" sz="2400" dirty="0">
                <a:latin typeface="+mj-lt"/>
              </a:rPr>
              <a:t>For the rows for which there is no matching, the result-set will contain </a:t>
            </a:r>
            <a:r>
              <a:rPr lang="en-US" sz="2400" i="1" dirty="0">
                <a:latin typeface="+mj-lt"/>
              </a:rPr>
              <a:t>NULL</a:t>
            </a:r>
            <a:r>
              <a:rPr lang="en-US" sz="2400" dirty="0">
                <a:latin typeface="+mj-lt"/>
              </a:rPr>
              <a:t> values.</a:t>
            </a:r>
          </a:p>
          <a:p>
            <a:pPr lvl="0"/>
            <a:r>
              <a:rPr lang="en-US" sz="2400" dirty="0">
                <a:latin typeface="+mj-lt"/>
                <a:cs typeface="Consolas" panose="020B0609020204030204" pitchFamily="49" charset="0"/>
              </a:rPr>
              <a:t>SELECT table1.column1,table1.column2,table2.column1,....</a:t>
            </a:r>
            <a:br>
              <a:rPr lang="en-US" sz="2400" dirty="0">
                <a:latin typeface="+mj-lt"/>
                <a:cs typeface="Consolas" panose="020B0609020204030204" pitchFamily="49" charset="0"/>
              </a:rPr>
            </a:br>
            <a:r>
              <a:rPr lang="en-US" sz="2400" dirty="0">
                <a:latin typeface="+mj-lt"/>
                <a:cs typeface="Consolas" panose="020B0609020204030204" pitchFamily="49" charset="0"/>
              </a:rPr>
              <a:t>FROM table1 </a:t>
            </a:r>
            <a:br>
              <a:rPr lang="en-US" sz="2400" dirty="0">
                <a:latin typeface="+mj-lt"/>
                <a:cs typeface="Consolas" panose="020B0609020204030204" pitchFamily="49" charset="0"/>
              </a:rPr>
            </a:br>
            <a:r>
              <a:rPr lang="en-US" sz="2400" dirty="0">
                <a:latin typeface="+mj-lt"/>
                <a:cs typeface="Consolas" panose="020B0609020204030204" pitchFamily="49" charset="0"/>
              </a:rPr>
              <a:t>FULL JOIN table2</a:t>
            </a:r>
            <a:br>
              <a:rPr lang="en-US" sz="2400" dirty="0">
                <a:latin typeface="+mj-lt"/>
                <a:cs typeface="Consolas" panose="020B0609020204030204" pitchFamily="49" charset="0"/>
              </a:rPr>
            </a:br>
            <a:r>
              <a:rPr lang="en-US" sz="2400" dirty="0">
                <a:latin typeface="+mj-lt"/>
                <a:cs typeface="Consolas" panose="020B0609020204030204" pitchFamily="49" charset="0"/>
              </a:rPr>
              <a:t>ON table1.matching_column = table2.matching_column;</a:t>
            </a:r>
            <a:r>
              <a:rPr lang="en-US" sz="2000" dirty="0">
                <a:latin typeface="+mj-lt"/>
              </a:rPr>
              <a:t> </a:t>
            </a:r>
            <a:endParaRPr lang="en-US" sz="3600" dirty="0">
              <a:latin typeface="+mj-lt"/>
            </a:endParaRPr>
          </a:p>
          <a:p>
            <a:endParaRPr lang="en-US" sz="2400" dirty="0">
              <a:latin typeface="+mj-lt"/>
            </a:endParaRPr>
          </a:p>
          <a:p>
            <a:endParaRPr lang="en-US" sz="2400" dirty="0">
              <a:latin typeface="+mj-lt"/>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19" t="66768" r="53103" b="1413"/>
          <a:stretch/>
        </p:blipFill>
        <p:spPr>
          <a:xfrm>
            <a:off x="8915400" y="4243387"/>
            <a:ext cx="2271713" cy="1743075"/>
          </a:xfrm>
          <a:prstGeom prst="rect">
            <a:avLst/>
          </a:prstGeom>
        </p:spPr>
      </p:pic>
    </p:spTree>
    <p:extLst>
      <p:ext uri="{BB962C8B-B14F-4D97-AF65-F5344CB8AC3E}">
        <p14:creationId xmlns:p14="http://schemas.microsoft.com/office/powerpoint/2010/main" val="15274432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Join example</a:t>
            </a:r>
          </a:p>
        </p:txBody>
      </p:sp>
      <p:sp>
        <p:nvSpPr>
          <p:cNvPr id="3" name="Content Placeholder 2"/>
          <p:cNvSpPr>
            <a:spLocks noGrp="1"/>
          </p:cNvSpPr>
          <p:nvPr>
            <p:ph idx="1"/>
          </p:nvPr>
        </p:nvSpPr>
        <p:spPr>
          <a:xfrm>
            <a:off x="464457" y="2054681"/>
            <a:ext cx="5136243" cy="4176713"/>
          </a:xfrm>
        </p:spPr>
        <p:txBody>
          <a:bodyPr/>
          <a:lstStyle/>
          <a:p>
            <a:r>
              <a:rPr lang="en-US" sz="2300" dirty="0"/>
              <a:t>SELECT </a:t>
            </a:r>
            <a:r>
              <a:rPr lang="en-US" sz="2300" dirty="0" err="1"/>
              <a:t>e.employee_name</a:t>
            </a:r>
            <a:r>
              <a:rPr lang="en-US" sz="2300" dirty="0"/>
              <a:t>, </a:t>
            </a:r>
            <a:r>
              <a:rPr lang="en-US" sz="2300" dirty="0" err="1"/>
              <a:t>d.department_name</a:t>
            </a:r>
            <a:r>
              <a:rPr lang="en-US" sz="2300" dirty="0"/>
              <a:t> FROM employees e FULL JOIN departments d ON </a:t>
            </a:r>
            <a:r>
              <a:rPr lang="en-US" sz="2300" dirty="0" err="1"/>
              <a:t>e.department_id</a:t>
            </a:r>
            <a:r>
              <a:rPr lang="en-US" sz="2300" dirty="0"/>
              <a:t> = </a:t>
            </a:r>
            <a:r>
              <a:rPr lang="en-US" sz="2300" dirty="0" err="1"/>
              <a:t>d.department_id</a:t>
            </a:r>
            <a:r>
              <a:rPr lang="en-US" sz="2300" dirty="0"/>
              <a:t>;</a:t>
            </a: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30092439"/>
              </p:ext>
            </p:extLst>
          </p:nvPr>
        </p:nvGraphicFramePr>
        <p:xfrm>
          <a:off x="6557963" y="1864201"/>
          <a:ext cx="5462588" cy="4023360"/>
        </p:xfrm>
        <a:graphic>
          <a:graphicData uri="http://schemas.openxmlformats.org/drawingml/2006/table">
            <a:tbl>
              <a:tblPr/>
              <a:tblGrid>
                <a:gridCol w="2731294">
                  <a:extLst>
                    <a:ext uri="{9D8B030D-6E8A-4147-A177-3AD203B41FA5}">
                      <a16:colId xmlns:a16="http://schemas.microsoft.com/office/drawing/2014/main" val="20000"/>
                    </a:ext>
                  </a:extLst>
                </a:gridCol>
                <a:gridCol w="2731294">
                  <a:extLst>
                    <a:ext uri="{9D8B030D-6E8A-4147-A177-3AD203B41FA5}">
                      <a16:colId xmlns:a16="http://schemas.microsoft.com/office/drawing/2014/main" val="20001"/>
                    </a:ext>
                  </a:extLst>
                </a:gridCol>
              </a:tblGrid>
              <a:tr h="0">
                <a:tc>
                  <a:txBody>
                    <a:bodyPr/>
                    <a:lstStyle/>
                    <a:p>
                      <a:pPr fontAlgn="b"/>
                      <a:r>
                        <a:rPr lang="en-US" b="1" dirty="0" err="1">
                          <a:effectLst/>
                        </a:rPr>
                        <a:t>employee_name</a:t>
                      </a:r>
                      <a:endParaRPr lang="en-US" b="1" dirty="0">
                        <a:effectLst/>
                      </a:endParaRP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US" b="1">
                          <a:effectLst/>
                        </a:rPr>
                        <a:t>department_name</a:t>
                      </a:r>
                    </a:p>
                  </a:txBody>
                  <a:tcPr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fontAlgn="base"/>
                      <a:r>
                        <a:rPr lang="en-US">
                          <a:effectLst/>
                        </a:rPr>
                        <a:t>John Doe</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HR</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fontAlgn="base"/>
                      <a:r>
                        <a:rPr lang="en-US">
                          <a:effectLst/>
                        </a:rPr>
                        <a:t>Jane Smith</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Marketing</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fontAlgn="base"/>
                      <a:r>
                        <a:rPr lang="en-US">
                          <a:effectLst/>
                        </a:rPr>
                        <a:t>Alice Johnson</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fontAlgn="base"/>
                      <a:r>
                        <a:rPr lang="en-US">
                          <a:effectLst/>
                        </a:rPr>
                        <a:t>Chris Evans</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Engineering</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fontAlgn="base"/>
                      <a:r>
                        <a:rPr lang="en-US" dirty="0">
                          <a:effectLst/>
                        </a:rPr>
                        <a:t>Emma Watson</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Marketing</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fontAlgn="base"/>
                      <a:r>
                        <a:rPr lang="en-US">
                          <a:effectLst/>
                        </a:rPr>
                        <a:t>Robert Downey</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Finance</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fontAlgn="base"/>
                      <a:r>
                        <a:rPr lang="en-US">
                          <a:effectLst/>
                        </a:rPr>
                        <a:t>Scarlett Johansson</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fontAlgn="base"/>
                      <a:r>
                        <a:rPr lang="en-US">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Research</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0">
                <a:tc>
                  <a:txBody>
                    <a:bodyPr/>
                    <a:lstStyle/>
                    <a:p>
                      <a:pPr fontAlgn="base"/>
                      <a:r>
                        <a:rPr lang="en-US">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US">
                          <a:effectLst/>
                        </a:rPr>
                        <a:t>Customer Service</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0">
                <a:tc>
                  <a:txBody>
                    <a:bodyPr/>
                    <a:lstStyle/>
                    <a:p>
                      <a:pPr fontAlgn="base"/>
                      <a:r>
                        <a:rPr lang="en-US">
                          <a:effectLst/>
                        </a:rPr>
                        <a:t>NULL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US" dirty="0">
                          <a:effectLst/>
                        </a:rPr>
                        <a:t>Legal</a:t>
                      </a:r>
                    </a:p>
                  </a:txBody>
                  <a:tcPr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bl>
          </a:graphicData>
        </a:graphic>
      </p:graphicFrame>
      <p:sp>
        <p:nvSpPr>
          <p:cNvPr id="5" name="Explosion 1 4"/>
          <p:cNvSpPr/>
          <p:nvPr/>
        </p:nvSpPr>
        <p:spPr>
          <a:xfrm>
            <a:off x="2543175" y="3571875"/>
            <a:ext cx="4043589" cy="3286125"/>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Matched rows of both tables + Unmatched rows of  both of Left and Right table</a:t>
            </a:r>
          </a:p>
        </p:txBody>
      </p:sp>
    </p:spTree>
    <p:extLst>
      <p:ext uri="{BB962C8B-B14F-4D97-AF65-F5344CB8AC3E}">
        <p14:creationId xmlns:p14="http://schemas.microsoft.com/office/powerpoint/2010/main" val="307820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a:t>
            </a:r>
          </a:p>
        </p:txBody>
      </p:sp>
      <p:sp>
        <p:nvSpPr>
          <p:cNvPr id="6" name="Content Placeholder 5"/>
          <p:cNvSpPr>
            <a:spLocks noGrp="1"/>
          </p:cNvSpPr>
          <p:nvPr>
            <p:ph idx="1"/>
          </p:nvPr>
        </p:nvSpPr>
        <p:spPr/>
        <p:txBody>
          <a:bodyPr/>
          <a:lstStyle/>
          <a:p>
            <a:pPr lvl="0"/>
            <a:r>
              <a:rPr lang="en-US" sz="2400" dirty="0">
                <a:solidFill>
                  <a:srgbClr val="0D0D0D"/>
                </a:solidFill>
                <a:latin typeface="+mj-lt"/>
              </a:rPr>
              <a:t>A CROSS JOIN is a SQL operation that produces the Cartesian product of two tables. </a:t>
            </a:r>
          </a:p>
          <a:p>
            <a:pPr lvl="0"/>
            <a:r>
              <a:rPr lang="en-US" sz="2400" dirty="0">
                <a:solidFill>
                  <a:srgbClr val="0D0D0D"/>
                </a:solidFill>
                <a:latin typeface="+mj-lt"/>
              </a:rPr>
              <a:t>This means it joins every row of the first table with every row of the second table. </a:t>
            </a:r>
          </a:p>
          <a:p>
            <a:pPr lvl="0"/>
            <a:r>
              <a:rPr lang="en-US" sz="2400" dirty="0">
                <a:solidFill>
                  <a:srgbClr val="0D0D0D"/>
                </a:solidFill>
                <a:latin typeface="+mj-lt"/>
              </a:rPr>
              <a:t>If the first table has N rows and the second table has M rows, the result set will have N * M rows, assuming there are no filters applied to the query.</a:t>
            </a:r>
          </a:p>
          <a:p>
            <a:pPr lvl="0"/>
            <a:r>
              <a:rPr lang="en-US" sz="2400" dirty="0">
                <a:solidFill>
                  <a:srgbClr val="0D0D0D"/>
                </a:solidFill>
                <a:latin typeface="+mj-lt"/>
              </a:rPr>
              <a:t>CROSS JOINs are used when you need to combine each item of one table with every item of another table, often for combinatorial purposes or to generate exhaustive pairs of records for analysis.</a:t>
            </a:r>
            <a:r>
              <a:rPr lang="en-US" sz="2000" dirty="0">
                <a:latin typeface="+mj-lt"/>
              </a:rPr>
              <a:t> </a:t>
            </a:r>
          </a:p>
          <a:p>
            <a:pPr lvl="0"/>
            <a:r>
              <a:rPr lang="en-US" sz="2400" dirty="0">
                <a:solidFill>
                  <a:srgbClr val="0D0D0D"/>
                </a:solidFill>
                <a:latin typeface="+mj-lt"/>
              </a:rPr>
              <a:t>SELECT columns FROM table1 CROSS JOIN table2;</a:t>
            </a:r>
          </a:p>
          <a:p>
            <a:pPr lvl="0"/>
            <a:endParaRPr lang="en-US" sz="2400" dirty="0">
              <a:solidFill>
                <a:srgbClr val="0D0D0D"/>
              </a:solidFill>
              <a:latin typeface="+mj-lt"/>
            </a:endParaRPr>
          </a:p>
          <a:p>
            <a:endParaRPr lang="en-US" sz="2400" dirty="0">
              <a:solidFill>
                <a:srgbClr val="0D0D0D"/>
              </a:solidFill>
              <a:latin typeface="+mj-l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18" t="1043" r="42626" b="67138"/>
          <a:stretch/>
        </p:blipFill>
        <p:spPr>
          <a:xfrm>
            <a:off x="8543924" y="4994055"/>
            <a:ext cx="2786063" cy="1743074"/>
          </a:xfrm>
          <a:prstGeom prst="rect">
            <a:avLst/>
          </a:prstGeom>
        </p:spPr>
      </p:pic>
    </p:spTree>
    <p:extLst>
      <p:ext uri="{BB962C8B-B14F-4D97-AF65-F5344CB8AC3E}">
        <p14:creationId xmlns:p14="http://schemas.microsoft.com/office/powerpoint/2010/main" val="36782652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 example </a:t>
            </a:r>
          </a:p>
        </p:txBody>
      </p:sp>
      <p:sp>
        <p:nvSpPr>
          <p:cNvPr id="3" name="Content Placeholder 2"/>
          <p:cNvSpPr>
            <a:spLocks noGrp="1"/>
          </p:cNvSpPr>
          <p:nvPr>
            <p:ph idx="1"/>
          </p:nvPr>
        </p:nvSpPr>
        <p:spPr/>
        <p:txBody>
          <a:bodyPr/>
          <a:lstStyle/>
          <a:p>
            <a:r>
              <a:rPr lang="en-US" dirty="0"/>
              <a:t>SELECT </a:t>
            </a:r>
            <a:r>
              <a:rPr lang="en-US" dirty="0" err="1"/>
              <a:t>e.employee_name</a:t>
            </a:r>
            <a:r>
              <a:rPr lang="en-US" dirty="0"/>
              <a:t>, </a:t>
            </a:r>
            <a:r>
              <a:rPr lang="en-US" dirty="0" err="1"/>
              <a:t>d.department_name</a:t>
            </a:r>
            <a:r>
              <a:rPr lang="en-US" dirty="0"/>
              <a:t> FROM employees e CROSS JOIN departments d; </a:t>
            </a:r>
          </a:p>
          <a:p>
            <a:r>
              <a:rPr lang="en-US" dirty="0"/>
              <a:t>This will produce a Cartesian product of the two tables, resulting in 49 rows (7 employees * 7 departments), with every combination of employee and department.</a:t>
            </a:r>
          </a:p>
          <a:p>
            <a:r>
              <a:rPr lang="en-US" dirty="0"/>
              <a:t> Given the large number of combinations, but each employee will be paired with each department once.</a:t>
            </a:r>
          </a:p>
        </p:txBody>
      </p:sp>
    </p:spTree>
    <p:extLst>
      <p:ext uri="{BB962C8B-B14F-4D97-AF65-F5344CB8AC3E}">
        <p14:creationId xmlns:p14="http://schemas.microsoft.com/office/powerpoint/2010/main" val="22434961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 Output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11003596"/>
              </p:ext>
            </p:extLst>
          </p:nvPr>
        </p:nvGraphicFramePr>
        <p:xfrm>
          <a:off x="627973" y="1963142"/>
          <a:ext cx="3486827" cy="4457940"/>
        </p:xfrm>
        <a:graphic>
          <a:graphicData uri="http://schemas.openxmlformats.org/drawingml/2006/table">
            <a:tbl>
              <a:tblPr>
                <a:tableStyleId>{5940675A-B579-460E-94D1-54222C63F5DA}</a:tableStyleId>
              </a:tblPr>
              <a:tblGrid>
                <a:gridCol w="953573">
                  <a:extLst>
                    <a:ext uri="{9D8B030D-6E8A-4147-A177-3AD203B41FA5}">
                      <a16:colId xmlns:a16="http://schemas.microsoft.com/office/drawing/2014/main" val="20000"/>
                    </a:ext>
                  </a:extLst>
                </a:gridCol>
                <a:gridCol w="2533254">
                  <a:extLst>
                    <a:ext uri="{9D8B030D-6E8A-4147-A177-3AD203B41FA5}">
                      <a16:colId xmlns:a16="http://schemas.microsoft.com/office/drawing/2014/main" val="20001"/>
                    </a:ext>
                  </a:extLst>
                </a:gridCol>
              </a:tblGrid>
              <a:tr h="278448">
                <a:tc>
                  <a:txBody>
                    <a:bodyPr/>
                    <a:lstStyle/>
                    <a:p>
                      <a:pPr fontAlgn="b"/>
                      <a:r>
                        <a:rPr lang="en-US" sz="1400" dirty="0" err="1">
                          <a:effectLst/>
                        </a:rPr>
                        <a:t>employee_name</a:t>
                      </a:r>
                      <a:endParaRPr lang="en-US" sz="1400" b="1" dirty="0">
                        <a:effectLst/>
                      </a:endParaRPr>
                    </a:p>
                  </a:txBody>
                  <a:tcPr marL="69612" marR="69612" marT="34806" marB="34806" anchor="b"/>
                </a:tc>
                <a:tc>
                  <a:txBody>
                    <a:bodyPr/>
                    <a:lstStyle/>
                    <a:p>
                      <a:pPr fontAlgn="b"/>
                      <a:r>
                        <a:rPr lang="en-US" sz="1400">
                          <a:effectLst/>
                        </a:rPr>
                        <a:t>department_name</a:t>
                      </a:r>
                      <a:endParaRPr lang="en-US" sz="1400" b="1">
                        <a:effectLst/>
                      </a:endParaRPr>
                    </a:p>
                  </a:txBody>
                  <a:tcPr marL="69612" marR="69612" marT="34806" marB="34806" anchor="b"/>
                </a:tc>
                <a:extLst>
                  <a:ext uri="{0D108BD9-81ED-4DB2-BD59-A6C34878D82A}">
                    <a16:rowId xmlns:a16="http://schemas.microsoft.com/office/drawing/2014/main" val="10000"/>
                  </a:ext>
                </a:extLst>
              </a:tr>
              <a:tr h="278448">
                <a:tc>
                  <a:txBody>
                    <a:bodyPr/>
                    <a:lstStyle/>
                    <a:p>
                      <a:pPr fontAlgn="base"/>
                      <a:r>
                        <a:rPr lang="en-US" sz="1400">
                          <a:effectLst/>
                        </a:rPr>
                        <a:t>John Doe</a:t>
                      </a:r>
                    </a:p>
                  </a:txBody>
                  <a:tcPr marL="69612" marR="69612" marT="34806" marB="34806" anchor="ctr"/>
                </a:tc>
                <a:tc>
                  <a:txBody>
                    <a:bodyPr/>
                    <a:lstStyle/>
                    <a:p>
                      <a:pPr fontAlgn="base"/>
                      <a:r>
                        <a:rPr lang="en-US" sz="1400">
                          <a:effectLst/>
                        </a:rPr>
                        <a:t>HR</a:t>
                      </a:r>
                    </a:p>
                  </a:txBody>
                  <a:tcPr marL="69612" marR="69612" marT="34806" marB="34806" anchor="ctr"/>
                </a:tc>
                <a:extLst>
                  <a:ext uri="{0D108BD9-81ED-4DB2-BD59-A6C34878D82A}">
                    <a16:rowId xmlns:a16="http://schemas.microsoft.com/office/drawing/2014/main" val="10001"/>
                  </a:ext>
                </a:extLst>
              </a:tr>
              <a:tr h="278448">
                <a:tc>
                  <a:txBody>
                    <a:bodyPr/>
                    <a:lstStyle/>
                    <a:p>
                      <a:pPr fontAlgn="base"/>
                      <a:r>
                        <a:rPr lang="en-US" sz="1400">
                          <a:effectLst/>
                        </a:rPr>
                        <a:t>John Doe</a:t>
                      </a:r>
                    </a:p>
                  </a:txBody>
                  <a:tcPr marL="69612" marR="69612" marT="34806" marB="34806" anchor="ctr"/>
                </a:tc>
                <a:tc>
                  <a:txBody>
                    <a:bodyPr/>
                    <a:lstStyle/>
                    <a:p>
                      <a:pPr fontAlgn="base"/>
                      <a:r>
                        <a:rPr lang="en-US" sz="1400" dirty="0">
                          <a:effectLst/>
                        </a:rPr>
                        <a:t>Marketing</a:t>
                      </a:r>
                    </a:p>
                  </a:txBody>
                  <a:tcPr marL="69612" marR="69612" marT="34806" marB="34806" anchor="ctr"/>
                </a:tc>
                <a:extLst>
                  <a:ext uri="{0D108BD9-81ED-4DB2-BD59-A6C34878D82A}">
                    <a16:rowId xmlns:a16="http://schemas.microsoft.com/office/drawing/2014/main" val="10002"/>
                  </a:ext>
                </a:extLst>
              </a:tr>
              <a:tr h="278448">
                <a:tc>
                  <a:txBody>
                    <a:bodyPr/>
                    <a:lstStyle/>
                    <a:p>
                      <a:pPr fontAlgn="base"/>
                      <a:r>
                        <a:rPr lang="en-US" sz="1400">
                          <a:effectLst/>
                        </a:rPr>
                        <a:t>John Doe</a:t>
                      </a:r>
                    </a:p>
                  </a:txBody>
                  <a:tcPr marL="69612" marR="69612" marT="34806" marB="34806" anchor="ctr"/>
                </a:tc>
                <a:tc>
                  <a:txBody>
                    <a:bodyPr/>
                    <a:lstStyle/>
                    <a:p>
                      <a:pPr fontAlgn="base"/>
                      <a:r>
                        <a:rPr lang="en-US" sz="1400">
                          <a:effectLst/>
                        </a:rPr>
                        <a:t>Engineering</a:t>
                      </a:r>
                    </a:p>
                  </a:txBody>
                  <a:tcPr marL="69612" marR="69612" marT="34806" marB="34806" anchor="ctr"/>
                </a:tc>
                <a:extLst>
                  <a:ext uri="{0D108BD9-81ED-4DB2-BD59-A6C34878D82A}">
                    <a16:rowId xmlns:a16="http://schemas.microsoft.com/office/drawing/2014/main" val="10003"/>
                  </a:ext>
                </a:extLst>
              </a:tr>
              <a:tr h="0">
                <a:tc>
                  <a:txBody>
                    <a:bodyPr/>
                    <a:lstStyle/>
                    <a:p>
                      <a:pPr fontAlgn="base"/>
                      <a:r>
                        <a:rPr lang="en-US" sz="1400">
                          <a:effectLst/>
                        </a:rPr>
                        <a:t>John Doe</a:t>
                      </a:r>
                    </a:p>
                  </a:txBody>
                  <a:tcPr marL="69612" marR="69612" marT="34806" marB="34806" anchor="ctr"/>
                </a:tc>
                <a:tc>
                  <a:txBody>
                    <a:bodyPr/>
                    <a:lstStyle/>
                    <a:p>
                      <a:pPr fontAlgn="base"/>
                      <a:r>
                        <a:rPr lang="en-US" sz="1400">
                          <a:effectLst/>
                        </a:rPr>
                        <a:t>Finance</a:t>
                      </a:r>
                    </a:p>
                  </a:txBody>
                  <a:tcPr marL="69612" marR="69612" marT="34806" marB="34806" anchor="ctr"/>
                </a:tc>
                <a:extLst>
                  <a:ext uri="{0D108BD9-81ED-4DB2-BD59-A6C34878D82A}">
                    <a16:rowId xmlns:a16="http://schemas.microsoft.com/office/drawing/2014/main" val="10004"/>
                  </a:ext>
                </a:extLst>
              </a:tr>
              <a:tr h="278448">
                <a:tc>
                  <a:txBody>
                    <a:bodyPr/>
                    <a:lstStyle/>
                    <a:p>
                      <a:pPr fontAlgn="base"/>
                      <a:r>
                        <a:rPr lang="en-US" sz="1400">
                          <a:effectLst/>
                        </a:rPr>
                        <a:t>John Doe</a:t>
                      </a:r>
                    </a:p>
                  </a:txBody>
                  <a:tcPr marL="69612" marR="69612" marT="34806" marB="34806" anchor="ctr"/>
                </a:tc>
                <a:tc>
                  <a:txBody>
                    <a:bodyPr/>
                    <a:lstStyle/>
                    <a:p>
                      <a:pPr fontAlgn="base"/>
                      <a:r>
                        <a:rPr lang="en-US" sz="1400">
                          <a:effectLst/>
                        </a:rPr>
                        <a:t>Research</a:t>
                      </a:r>
                    </a:p>
                  </a:txBody>
                  <a:tcPr marL="69612" marR="69612" marT="34806" marB="34806" anchor="ctr"/>
                </a:tc>
                <a:extLst>
                  <a:ext uri="{0D108BD9-81ED-4DB2-BD59-A6C34878D82A}">
                    <a16:rowId xmlns:a16="http://schemas.microsoft.com/office/drawing/2014/main" val="10005"/>
                  </a:ext>
                </a:extLst>
              </a:tr>
              <a:tr h="278448">
                <a:tc>
                  <a:txBody>
                    <a:bodyPr/>
                    <a:lstStyle/>
                    <a:p>
                      <a:pPr fontAlgn="base"/>
                      <a:r>
                        <a:rPr lang="en-US" sz="1400">
                          <a:effectLst/>
                        </a:rPr>
                        <a:t>John Doe</a:t>
                      </a:r>
                    </a:p>
                  </a:txBody>
                  <a:tcPr marL="69612" marR="69612" marT="34806" marB="34806" anchor="ctr"/>
                </a:tc>
                <a:tc>
                  <a:txBody>
                    <a:bodyPr/>
                    <a:lstStyle/>
                    <a:p>
                      <a:pPr fontAlgn="base"/>
                      <a:r>
                        <a:rPr lang="en-US" sz="1400">
                          <a:effectLst/>
                        </a:rPr>
                        <a:t>Customer Service</a:t>
                      </a:r>
                    </a:p>
                  </a:txBody>
                  <a:tcPr marL="69612" marR="69612" marT="34806" marB="34806" anchor="ctr"/>
                </a:tc>
                <a:extLst>
                  <a:ext uri="{0D108BD9-81ED-4DB2-BD59-A6C34878D82A}">
                    <a16:rowId xmlns:a16="http://schemas.microsoft.com/office/drawing/2014/main" val="10006"/>
                  </a:ext>
                </a:extLst>
              </a:tr>
              <a:tr h="278448">
                <a:tc>
                  <a:txBody>
                    <a:bodyPr/>
                    <a:lstStyle/>
                    <a:p>
                      <a:pPr fontAlgn="base"/>
                      <a:r>
                        <a:rPr lang="en-US" sz="1400">
                          <a:effectLst/>
                        </a:rPr>
                        <a:t>John Doe</a:t>
                      </a:r>
                    </a:p>
                  </a:txBody>
                  <a:tcPr marL="69612" marR="69612" marT="34806" marB="34806" anchor="ctr"/>
                </a:tc>
                <a:tc>
                  <a:txBody>
                    <a:bodyPr/>
                    <a:lstStyle/>
                    <a:p>
                      <a:pPr fontAlgn="base"/>
                      <a:r>
                        <a:rPr lang="en-US" sz="1400">
                          <a:effectLst/>
                        </a:rPr>
                        <a:t>Legal</a:t>
                      </a:r>
                    </a:p>
                  </a:txBody>
                  <a:tcPr marL="69612" marR="69612" marT="34806" marB="34806" anchor="ctr"/>
                </a:tc>
                <a:extLst>
                  <a:ext uri="{0D108BD9-81ED-4DB2-BD59-A6C34878D82A}">
                    <a16:rowId xmlns:a16="http://schemas.microsoft.com/office/drawing/2014/main" val="10007"/>
                  </a:ext>
                </a:extLst>
              </a:tr>
              <a:tr h="278448">
                <a:tc>
                  <a:txBody>
                    <a:bodyPr/>
                    <a:lstStyle/>
                    <a:p>
                      <a:pPr fontAlgn="base"/>
                      <a:r>
                        <a:rPr lang="en-US" sz="1400">
                          <a:effectLst/>
                        </a:rPr>
                        <a:t>Jane Smith</a:t>
                      </a:r>
                    </a:p>
                  </a:txBody>
                  <a:tcPr marL="69612" marR="69612" marT="34806" marB="34806" anchor="ctr"/>
                </a:tc>
                <a:tc>
                  <a:txBody>
                    <a:bodyPr/>
                    <a:lstStyle/>
                    <a:p>
                      <a:pPr fontAlgn="base"/>
                      <a:r>
                        <a:rPr lang="en-US" sz="1400">
                          <a:effectLst/>
                        </a:rPr>
                        <a:t>HR</a:t>
                      </a:r>
                    </a:p>
                  </a:txBody>
                  <a:tcPr marL="69612" marR="69612" marT="34806" marB="34806" anchor="ctr"/>
                </a:tc>
                <a:extLst>
                  <a:ext uri="{0D108BD9-81ED-4DB2-BD59-A6C34878D82A}">
                    <a16:rowId xmlns:a16="http://schemas.microsoft.com/office/drawing/2014/main" val="10008"/>
                  </a:ext>
                </a:extLst>
              </a:tr>
              <a:tr h="278448">
                <a:tc>
                  <a:txBody>
                    <a:bodyPr/>
                    <a:lstStyle/>
                    <a:p>
                      <a:pPr fontAlgn="base"/>
                      <a:r>
                        <a:rPr lang="en-US" sz="1400">
                          <a:effectLst/>
                        </a:rPr>
                        <a:t>Jane Smith</a:t>
                      </a:r>
                    </a:p>
                  </a:txBody>
                  <a:tcPr marL="69612" marR="69612" marT="34806" marB="34806" anchor="ctr"/>
                </a:tc>
                <a:tc>
                  <a:txBody>
                    <a:bodyPr/>
                    <a:lstStyle/>
                    <a:p>
                      <a:pPr fontAlgn="base"/>
                      <a:r>
                        <a:rPr lang="en-US" sz="1400">
                          <a:effectLst/>
                        </a:rPr>
                        <a:t>Marketing</a:t>
                      </a:r>
                    </a:p>
                  </a:txBody>
                  <a:tcPr marL="69612" marR="69612" marT="34806" marB="34806" anchor="ctr"/>
                </a:tc>
                <a:extLst>
                  <a:ext uri="{0D108BD9-81ED-4DB2-BD59-A6C34878D82A}">
                    <a16:rowId xmlns:a16="http://schemas.microsoft.com/office/drawing/2014/main" val="10009"/>
                  </a:ext>
                </a:extLst>
              </a:tr>
              <a:tr h="278448">
                <a:tc>
                  <a:txBody>
                    <a:bodyPr/>
                    <a:lstStyle/>
                    <a:p>
                      <a:pPr fontAlgn="base"/>
                      <a:r>
                        <a:rPr lang="en-US" sz="1400">
                          <a:effectLst/>
                        </a:rPr>
                        <a:t>Jane Smith</a:t>
                      </a:r>
                    </a:p>
                  </a:txBody>
                  <a:tcPr marL="69612" marR="69612" marT="34806" marB="34806" anchor="ctr"/>
                </a:tc>
                <a:tc>
                  <a:txBody>
                    <a:bodyPr/>
                    <a:lstStyle/>
                    <a:p>
                      <a:pPr fontAlgn="base"/>
                      <a:r>
                        <a:rPr lang="en-US" sz="1400">
                          <a:effectLst/>
                        </a:rPr>
                        <a:t>Engineering</a:t>
                      </a:r>
                    </a:p>
                  </a:txBody>
                  <a:tcPr marL="69612" marR="69612" marT="34806" marB="34806" anchor="ctr"/>
                </a:tc>
                <a:extLst>
                  <a:ext uri="{0D108BD9-81ED-4DB2-BD59-A6C34878D82A}">
                    <a16:rowId xmlns:a16="http://schemas.microsoft.com/office/drawing/2014/main" val="10010"/>
                  </a:ext>
                </a:extLst>
              </a:tr>
              <a:tr h="278448">
                <a:tc>
                  <a:txBody>
                    <a:bodyPr/>
                    <a:lstStyle/>
                    <a:p>
                      <a:pPr fontAlgn="base"/>
                      <a:r>
                        <a:rPr lang="en-US" sz="1400">
                          <a:effectLst/>
                        </a:rPr>
                        <a:t>Jane Smith</a:t>
                      </a:r>
                    </a:p>
                  </a:txBody>
                  <a:tcPr marL="69612" marR="69612" marT="34806" marB="34806" anchor="ctr"/>
                </a:tc>
                <a:tc>
                  <a:txBody>
                    <a:bodyPr/>
                    <a:lstStyle/>
                    <a:p>
                      <a:pPr fontAlgn="base"/>
                      <a:r>
                        <a:rPr lang="en-US" sz="1400">
                          <a:effectLst/>
                        </a:rPr>
                        <a:t>Finance</a:t>
                      </a:r>
                    </a:p>
                  </a:txBody>
                  <a:tcPr marL="69612" marR="69612" marT="34806" marB="34806" anchor="ctr"/>
                </a:tc>
                <a:extLst>
                  <a:ext uri="{0D108BD9-81ED-4DB2-BD59-A6C34878D82A}">
                    <a16:rowId xmlns:a16="http://schemas.microsoft.com/office/drawing/2014/main" val="10011"/>
                  </a:ext>
                </a:extLst>
              </a:tr>
              <a:tr h="278448">
                <a:tc>
                  <a:txBody>
                    <a:bodyPr/>
                    <a:lstStyle/>
                    <a:p>
                      <a:pPr fontAlgn="base"/>
                      <a:r>
                        <a:rPr lang="en-US" sz="1400">
                          <a:effectLst/>
                        </a:rPr>
                        <a:t>Jane Smith</a:t>
                      </a:r>
                    </a:p>
                  </a:txBody>
                  <a:tcPr marL="69612" marR="69612" marT="34806" marB="34806" anchor="ctr"/>
                </a:tc>
                <a:tc>
                  <a:txBody>
                    <a:bodyPr/>
                    <a:lstStyle/>
                    <a:p>
                      <a:pPr fontAlgn="base"/>
                      <a:r>
                        <a:rPr lang="en-US" sz="1400">
                          <a:effectLst/>
                        </a:rPr>
                        <a:t>Research</a:t>
                      </a:r>
                    </a:p>
                  </a:txBody>
                  <a:tcPr marL="69612" marR="69612" marT="34806" marB="34806" anchor="ctr"/>
                </a:tc>
                <a:extLst>
                  <a:ext uri="{0D108BD9-81ED-4DB2-BD59-A6C34878D82A}">
                    <a16:rowId xmlns:a16="http://schemas.microsoft.com/office/drawing/2014/main" val="10012"/>
                  </a:ext>
                </a:extLst>
              </a:tr>
              <a:tr h="278448">
                <a:tc>
                  <a:txBody>
                    <a:bodyPr/>
                    <a:lstStyle/>
                    <a:p>
                      <a:pPr fontAlgn="base"/>
                      <a:r>
                        <a:rPr lang="en-US" sz="1400">
                          <a:effectLst/>
                        </a:rPr>
                        <a:t>Jane Smith</a:t>
                      </a:r>
                    </a:p>
                  </a:txBody>
                  <a:tcPr marL="69612" marR="69612" marT="34806" marB="34806" anchor="ctr"/>
                </a:tc>
                <a:tc>
                  <a:txBody>
                    <a:bodyPr/>
                    <a:lstStyle/>
                    <a:p>
                      <a:pPr fontAlgn="base"/>
                      <a:r>
                        <a:rPr lang="en-US" sz="1400">
                          <a:effectLst/>
                        </a:rPr>
                        <a:t>Customer Service</a:t>
                      </a:r>
                    </a:p>
                  </a:txBody>
                  <a:tcPr marL="69612" marR="69612" marT="34806" marB="34806" anchor="ctr"/>
                </a:tc>
                <a:extLst>
                  <a:ext uri="{0D108BD9-81ED-4DB2-BD59-A6C34878D82A}">
                    <a16:rowId xmlns:a16="http://schemas.microsoft.com/office/drawing/2014/main" val="10013"/>
                  </a:ext>
                </a:extLst>
              </a:tr>
              <a:tr h="278448">
                <a:tc>
                  <a:txBody>
                    <a:bodyPr/>
                    <a:lstStyle/>
                    <a:p>
                      <a:pPr fontAlgn="base"/>
                      <a:r>
                        <a:rPr lang="en-US" sz="1400">
                          <a:effectLst/>
                        </a:rPr>
                        <a:t>Jane Smith</a:t>
                      </a:r>
                    </a:p>
                  </a:txBody>
                  <a:tcPr marL="69612" marR="69612" marT="34806" marB="34806" anchor="ctr"/>
                </a:tc>
                <a:tc>
                  <a:txBody>
                    <a:bodyPr/>
                    <a:lstStyle/>
                    <a:p>
                      <a:pPr fontAlgn="base"/>
                      <a:r>
                        <a:rPr lang="en-US" sz="1400" dirty="0">
                          <a:effectLst/>
                        </a:rPr>
                        <a:t>Legal</a:t>
                      </a:r>
                    </a:p>
                  </a:txBody>
                  <a:tcPr marL="69612" marR="69612" marT="34806" marB="34806" anchor="ctr"/>
                </a:tc>
                <a:extLst>
                  <a:ext uri="{0D108BD9-81ED-4DB2-BD59-A6C34878D82A}">
                    <a16:rowId xmlns:a16="http://schemas.microsoft.com/office/drawing/2014/main" val="1001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13031459"/>
              </p:ext>
            </p:extLst>
          </p:nvPr>
        </p:nvGraphicFramePr>
        <p:xfrm>
          <a:off x="4429126" y="2110782"/>
          <a:ext cx="3186112" cy="4244576"/>
        </p:xfrm>
        <a:graphic>
          <a:graphicData uri="http://schemas.openxmlformats.org/drawingml/2006/table">
            <a:tbl>
              <a:tblPr>
                <a:tableStyleId>{5940675A-B579-460E-94D1-54222C63F5DA}</a:tableStyleId>
              </a:tblPr>
              <a:tblGrid>
                <a:gridCol w="1593056">
                  <a:extLst>
                    <a:ext uri="{9D8B030D-6E8A-4147-A177-3AD203B41FA5}">
                      <a16:colId xmlns:a16="http://schemas.microsoft.com/office/drawing/2014/main" val="20000"/>
                    </a:ext>
                  </a:extLst>
                </a:gridCol>
                <a:gridCol w="1593056">
                  <a:extLst>
                    <a:ext uri="{9D8B030D-6E8A-4147-A177-3AD203B41FA5}">
                      <a16:colId xmlns:a16="http://schemas.microsoft.com/office/drawing/2014/main" val="20001"/>
                    </a:ext>
                  </a:extLst>
                </a:gridCol>
              </a:tblGrid>
              <a:tr h="298337">
                <a:tc>
                  <a:txBody>
                    <a:bodyPr/>
                    <a:lstStyle/>
                    <a:p>
                      <a:pPr fontAlgn="base"/>
                      <a:r>
                        <a:rPr lang="en-US" sz="1500">
                          <a:effectLst/>
                        </a:rPr>
                        <a:t>Alice Johnson</a:t>
                      </a:r>
                    </a:p>
                  </a:txBody>
                  <a:tcPr marL="74584" marR="74584" marT="37292" marB="37292" anchor="ctr"/>
                </a:tc>
                <a:tc>
                  <a:txBody>
                    <a:bodyPr/>
                    <a:lstStyle/>
                    <a:p>
                      <a:pPr fontAlgn="base"/>
                      <a:r>
                        <a:rPr lang="en-US" sz="1500">
                          <a:effectLst/>
                        </a:rPr>
                        <a:t>HR</a:t>
                      </a:r>
                    </a:p>
                  </a:txBody>
                  <a:tcPr marL="74584" marR="74584" marT="37292" marB="37292" anchor="ctr"/>
                </a:tc>
                <a:extLst>
                  <a:ext uri="{0D108BD9-81ED-4DB2-BD59-A6C34878D82A}">
                    <a16:rowId xmlns:a16="http://schemas.microsoft.com/office/drawing/2014/main" val="10000"/>
                  </a:ext>
                </a:extLst>
              </a:tr>
              <a:tr h="298337">
                <a:tc>
                  <a:txBody>
                    <a:bodyPr/>
                    <a:lstStyle/>
                    <a:p>
                      <a:pPr fontAlgn="base"/>
                      <a:r>
                        <a:rPr lang="en-US" sz="1500">
                          <a:effectLst/>
                        </a:rPr>
                        <a:t>Alice Johnson</a:t>
                      </a:r>
                    </a:p>
                  </a:txBody>
                  <a:tcPr marL="74584" marR="74584" marT="37292" marB="37292" anchor="ctr"/>
                </a:tc>
                <a:tc>
                  <a:txBody>
                    <a:bodyPr/>
                    <a:lstStyle/>
                    <a:p>
                      <a:pPr fontAlgn="base"/>
                      <a:r>
                        <a:rPr lang="en-US" sz="1500">
                          <a:effectLst/>
                        </a:rPr>
                        <a:t>Marketing</a:t>
                      </a:r>
                    </a:p>
                  </a:txBody>
                  <a:tcPr marL="74584" marR="74584" marT="37292" marB="37292" anchor="ctr"/>
                </a:tc>
                <a:extLst>
                  <a:ext uri="{0D108BD9-81ED-4DB2-BD59-A6C34878D82A}">
                    <a16:rowId xmlns:a16="http://schemas.microsoft.com/office/drawing/2014/main" val="10001"/>
                  </a:ext>
                </a:extLst>
              </a:tr>
              <a:tr h="298337">
                <a:tc>
                  <a:txBody>
                    <a:bodyPr/>
                    <a:lstStyle/>
                    <a:p>
                      <a:pPr fontAlgn="base"/>
                      <a:r>
                        <a:rPr lang="en-US" sz="1500">
                          <a:effectLst/>
                        </a:rPr>
                        <a:t>Alice Johnson</a:t>
                      </a:r>
                    </a:p>
                  </a:txBody>
                  <a:tcPr marL="74584" marR="74584" marT="37292" marB="37292" anchor="ctr"/>
                </a:tc>
                <a:tc>
                  <a:txBody>
                    <a:bodyPr/>
                    <a:lstStyle/>
                    <a:p>
                      <a:pPr fontAlgn="base"/>
                      <a:r>
                        <a:rPr lang="en-US" sz="1500">
                          <a:effectLst/>
                        </a:rPr>
                        <a:t>Engineering</a:t>
                      </a:r>
                    </a:p>
                  </a:txBody>
                  <a:tcPr marL="74584" marR="74584" marT="37292" marB="37292" anchor="ctr"/>
                </a:tc>
                <a:extLst>
                  <a:ext uri="{0D108BD9-81ED-4DB2-BD59-A6C34878D82A}">
                    <a16:rowId xmlns:a16="http://schemas.microsoft.com/office/drawing/2014/main" val="10002"/>
                  </a:ext>
                </a:extLst>
              </a:tr>
              <a:tr h="298337">
                <a:tc>
                  <a:txBody>
                    <a:bodyPr/>
                    <a:lstStyle/>
                    <a:p>
                      <a:pPr fontAlgn="base"/>
                      <a:r>
                        <a:rPr lang="en-US" sz="1500">
                          <a:effectLst/>
                        </a:rPr>
                        <a:t>Alice Johnson</a:t>
                      </a:r>
                    </a:p>
                  </a:txBody>
                  <a:tcPr marL="74584" marR="74584" marT="37292" marB="37292" anchor="ctr"/>
                </a:tc>
                <a:tc>
                  <a:txBody>
                    <a:bodyPr/>
                    <a:lstStyle/>
                    <a:p>
                      <a:pPr fontAlgn="base"/>
                      <a:r>
                        <a:rPr lang="en-US" sz="1500">
                          <a:effectLst/>
                        </a:rPr>
                        <a:t>Finance</a:t>
                      </a:r>
                    </a:p>
                  </a:txBody>
                  <a:tcPr marL="74584" marR="74584" marT="37292" marB="37292" anchor="ctr"/>
                </a:tc>
                <a:extLst>
                  <a:ext uri="{0D108BD9-81ED-4DB2-BD59-A6C34878D82A}">
                    <a16:rowId xmlns:a16="http://schemas.microsoft.com/office/drawing/2014/main" val="10003"/>
                  </a:ext>
                </a:extLst>
              </a:tr>
              <a:tr h="298337">
                <a:tc>
                  <a:txBody>
                    <a:bodyPr/>
                    <a:lstStyle/>
                    <a:p>
                      <a:pPr fontAlgn="base"/>
                      <a:r>
                        <a:rPr lang="en-US" sz="1500">
                          <a:effectLst/>
                        </a:rPr>
                        <a:t>Alice Johnson</a:t>
                      </a:r>
                    </a:p>
                  </a:txBody>
                  <a:tcPr marL="74584" marR="74584" marT="37292" marB="37292" anchor="ctr"/>
                </a:tc>
                <a:tc>
                  <a:txBody>
                    <a:bodyPr/>
                    <a:lstStyle/>
                    <a:p>
                      <a:pPr fontAlgn="base"/>
                      <a:r>
                        <a:rPr lang="en-US" sz="1500">
                          <a:effectLst/>
                        </a:rPr>
                        <a:t>Research</a:t>
                      </a:r>
                    </a:p>
                  </a:txBody>
                  <a:tcPr marL="74584" marR="74584" marT="37292" marB="37292" anchor="ctr"/>
                </a:tc>
                <a:extLst>
                  <a:ext uri="{0D108BD9-81ED-4DB2-BD59-A6C34878D82A}">
                    <a16:rowId xmlns:a16="http://schemas.microsoft.com/office/drawing/2014/main" val="10004"/>
                  </a:ext>
                </a:extLst>
              </a:tr>
              <a:tr h="298337">
                <a:tc>
                  <a:txBody>
                    <a:bodyPr/>
                    <a:lstStyle/>
                    <a:p>
                      <a:pPr fontAlgn="base"/>
                      <a:r>
                        <a:rPr lang="en-US" sz="1500">
                          <a:effectLst/>
                        </a:rPr>
                        <a:t>Alice Johnson</a:t>
                      </a:r>
                    </a:p>
                  </a:txBody>
                  <a:tcPr marL="74584" marR="74584" marT="37292" marB="37292" anchor="ctr"/>
                </a:tc>
                <a:tc>
                  <a:txBody>
                    <a:bodyPr/>
                    <a:lstStyle/>
                    <a:p>
                      <a:pPr fontAlgn="base"/>
                      <a:r>
                        <a:rPr lang="en-US" sz="1500">
                          <a:effectLst/>
                        </a:rPr>
                        <a:t>Customer Service</a:t>
                      </a:r>
                    </a:p>
                  </a:txBody>
                  <a:tcPr marL="74584" marR="74584" marT="37292" marB="37292" anchor="ctr"/>
                </a:tc>
                <a:extLst>
                  <a:ext uri="{0D108BD9-81ED-4DB2-BD59-A6C34878D82A}">
                    <a16:rowId xmlns:a16="http://schemas.microsoft.com/office/drawing/2014/main" val="10005"/>
                  </a:ext>
                </a:extLst>
              </a:tr>
              <a:tr h="298337">
                <a:tc>
                  <a:txBody>
                    <a:bodyPr/>
                    <a:lstStyle/>
                    <a:p>
                      <a:pPr fontAlgn="base"/>
                      <a:r>
                        <a:rPr lang="en-US" sz="1500">
                          <a:effectLst/>
                        </a:rPr>
                        <a:t>Alice Johnson</a:t>
                      </a:r>
                    </a:p>
                  </a:txBody>
                  <a:tcPr marL="74584" marR="74584" marT="37292" marB="37292" anchor="ctr"/>
                </a:tc>
                <a:tc>
                  <a:txBody>
                    <a:bodyPr/>
                    <a:lstStyle/>
                    <a:p>
                      <a:pPr fontAlgn="base"/>
                      <a:r>
                        <a:rPr lang="en-US" sz="1500">
                          <a:effectLst/>
                        </a:rPr>
                        <a:t>Legal</a:t>
                      </a:r>
                    </a:p>
                  </a:txBody>
                  <a:tcPr marL="74584" marR="74584" marT="37292" marB="37292" anchor="ctr"/>
                </a:tc>
                <a:extLst>
                  <a:ext uri="{0D108BD9-81ED-4DB2-BD59-A6C34878D82A}">
                    <a16:rowId xmlns:a16="http://schemas.microsoft.com/office/drawing/2014/main" val="10006"/>
                  </a:ext>
                </a:extLst>
              </a:tr>
              <a:tr h="298337">
                <a:tc>
                  <a:txBody>
                    <a:bodyPr/>
                    <a:lstStyle/>
                    <a:p>
                      <a:pPr fontAlgn="base"/>
                      <a:r>
                        <a:rPr lang="en-US" sz="1500">
                          <a:effectLst/>
                        </a:rPr>
                        <a:t>Chris Evans</a:t>
                      </a:r>
                    </a:p>
                  </a:txBody>
                  <a:tcPr marL="74584" marR="74584" marT="37292" marB="37292" anchor="ctr"/>
                </a:tc>
                <a:tc>
                  <a:txBody>
                    <a:bodyPr/>
                    <a:lstStyle/>
                    <a:p>
                      <a:pPr fontAlgn="base"/>
                      <a:r>
                        <a:rPr lang="en-US" sz="1500">
                          <a:effectLst/>
                        </a:rPr>
                        <a:t>HR</a:t>
                      </a:r>
                    </a:p>
                  </a:txBody>
                  <a:tcPr marL="74584" marR="74584" marT="37292" marB="37292" anchor="ctr"/>
                </a:tc>
                <a:extLst>
                  <a:ext uri="{0D108BD9-81ED-4DB2-BD59-A6C34878D82A}">
                    <a16:rowId xmlns:a16="http://schemas.microsoft.com/office/drawing/2014/main" val="10007"/>
                  </a:ext>
                </a:extLst>
              </a:tr>
              <a:tr h="298337">
                <a:tc>
                  <a:txBody>
                    <a:bodyPr/>
                    <a:lstStyle/>
                    <a:p>
                      <a:pPr fontAlgn="base"/>
                      <a:r>
                        <a:rPr lang="en-US" sz="1500">
                          <a:effectLst/>
                        </a:rPr>
                        <a:t>Chris Evans</a:t>
                      </a:r>
                    </a:p>
                  </a:txBody>
                  <a:tcPr marL="74584" marR="74584" marT="37292" marB="37292" anchor="ctr"/>
                </a:tc>
                <a:tc>
                  <a:txBody>
                    <a:bodyPr/>
                    <a:lstStyle/>
                    <a:p>
                      <a:pPr fontAlgn="base"/>
                      <a:r>
                        <a:rPr lang="en-US" sz="1500">
                          <a:effectLst/>
                        </a:rPr>
                        <a:t>Marketing</a:t>
                      </a:r>
                    </a:p>
                  </a:txBody>
                  <a:tcPr marL="74584" marR="74584" marT="37292" marB="37292" anchor="ctr"/>
                </a:tc>
                <a:extLst>
                  <a:ext uri="{0D108BD9-81ED-4DB2-BD59-A6C34878D82A}">
                    <a16:rowId xmlns:a16="http://schemas.microsoft.com/office/drawing/2014/main" val="10008"/>
                  </a:ext>
                </a:extLst>
              </a:tr>
              <a:tr h="298337">
                <a:tc>
                  <a:txBody>
                    <a:bodyPr/>
                    <a:lstStyle/>
                    <a:p>
                      <a:pPr fontAlgn="base"/>
                      <a:r>
                        <a:rPr lang="en-US" sz="1500">
                          <a:effectLst/>
                        </a:rPr>
                        <a:t>Chris Evans</a:t>
                      </a:r>
                    </a:p>
                  </a:txBody>
                  <a:tcPr marL="74584" marR="74584" marT="37292" marB="37292" anchor="ctr"/>
                </a:tc>
                <a:tc>
                  <a:txBody>
                    <a:bodyPr/>
                    <a:lstStyle/>
                    <a:p>
                      <a:pPr fontAlgn="base"/>
                      <a:r>
                        <a:rPr lang="en-US" sz="1500">
                          <a:effectLst/>
                        </a:rPr>
                        <a:t>Engineering</a:t>
                      </a:r>
                    </a:p>
                  </a:txBody>
                  <a:tcPr marL="74584" marR="74584" marT="37292" marB="37292" anchor="ctr"/>
                </a:tc>
                <a:extLst>
                  <a:ext uri="{0D108BD9-81ED-4DB2-BD59-A6C34878D82A}">
                    <a16:rowId xmlns:a16="http://schemas.microsoft.com/office/drawing/2014/main" val="10009"/>
                  </a:ext>
                </a:extLst>
              </a:tr>
              <a:tr h="298337">
                <a:tc>
                  <a:txBody>
                    <a:bodyPr/>
                    <a:lstStyle/>
                    <a:p>
                      <a:pPr fontAlgn="base"/>
                      <a:r>
                        <a:rPr lang="en-US" sz="1500">
                          <a:effectLst/>
                        </a:rPr>
                        <a:t>Chris Evans</a:t>
                      </a:r>
                    </a:p>
                  </a:txBody>
                  <a:tcPr marL="74584" marR="74584" marT="37292" marB="37292" anchor="ctr"/>
                </a:tc>
                <a:tc>
                  <a:txBody>
                    <a:bodyPr/>
                    <a:lstStyle/>
                    <a:p>
                      <a:pPr fontAlgn="base"/>
                      <a:r>
                        <a:rPr lang="en-US" sz="1500">
                          <a:effectLst/>
                        </a:rPr>
                        <a:t>Finance</a:t>
                      </a:r>
                    </a:p>
                  </a:txBody>
                  <a:tcPr marL="74584" marR="74584" marT="37292" marB="37292" anchor="ctr"/>
                </a:tc>
                <a:extLst>
                  <a:ext uri="{0D108BD9-81ED-4DB2-BD59-A6C34878D82A}">
                    <a16:rowId xmlns:a16="http://schemas.microsoft.com/office/drawing/2014/main" val="10010"/>
                  </a:ext>
                </a:extLst>
              </a:tr>
              <a:tr h="298337">
                <a:tc>
                  <a:txBody>
                    <a:bodyPr/>
                    <a:lstStyle/>
                    <a:p>
                      <a:pPr fontAlgn="base"/>
                      <a:r>
                        <a:rPr lang="en-US" sz="1500">
                          <a:effectLst/>
                        </a:rPr>
                        <a:t>Chris Evans</a:t>
                      </a:r>
                    </a:p>
                  </a:txBody>
                  <a:tcPr marL="74584" marR="74584" marT="37292" marB="37292" anchor="ctr"/>
                </a:tc>
                <a:tc>
                  <a:txBody>
                    <a:bodyPr/>
                    <a:lstStyle/>
                    <a:p>
                      <a:pPr fontAlgn="base"/>
                      <a:r>
                        <a:rPr lang="en-US" sz="1500">
                          <a:effectLst/>
                        </a:rPr>
                        <a:t>Research</a:t>
                      </a:r>
                    </a:p>
                  </a:txBody>
                  <a:tcPr marL="74584" marR="74584" marT="37292" marB="37292" anchor="ctr"/>
                </a:tc>
                <a:extLst>
                  <a:ext uri="{0D108BD9-81ED-4DB2-BD59-A6C34878D82A}">
                    <a16:rowId xmlns:a16="http://schemas.microsoft.com/office/drawing/2014/main" val="10011"/>
                  </a:ext>
                </a:extLst>
              </a:tr>
              <a:tr h="298337">
                <a:tc>
                  <a:txBody>
                    <a:bodyPr/>
                    <a:lstStyle/>
                    <a:p>
                      <a:pPr fontAlgn="base"/>
                      <a:r>
                        <a:rPr lang="en-US" sz="1500">
                          <a:effectLst/>
                        </a:rPr>
                        <a:t>Chris Evans</a:t>
                      </a:r>
                    </a:p>
                  </a:txBody>
                  <a:tcPr marL="74584" marR="74584" marT="37292" marB="37292" anchor="ctr"/>
                </a:tc>
                <a:tc>
                  <a:txBody>
                    <a:bodyPr/>
                    <a:lstStyle/>
                    <a:p>
                      <a:pPr fontAlgn="base"/>
                      <a:r>
                        <a:rPr lang="en-US" sz="1500">
                          <a:effectLst/>
                        </a:rPr>
                        <a:t>Customer Service</a:t>
                      </a:r>
                    </a:p>
                  </a:txBody>
                  <a:tcPr marL="74584" marR="74584" marT="37292" marB="37292" anchor="ctr"/>
                </a:tc>
                <a:extLst>
                  <a:ext uri="{0D108BD9-81ED-4DB2-BD59-A6C34878D82A}">
                    <a16:rowId xmlns:a16="http://schemas.microsoft.com/office/drawing/2014/main" val="10012"/>
                  </a:ext>
                </a:extLst>
              </a:tr>
              <a:tr h="298337">
                <a:tc>
                  <a:txBody>
                    <a:bodyPr/>
                    <a:lstStyle/>
                    <a:p>
                      <a:pPr fontAlgn="base"/>
                      <a:r>
                        <a:rPr lang="en-US" sz="1500">
                          <a:effectLst/>
                        </a:rPr>
                        <a:t>Chris Evans</a:t>
                      </a:r>
                    </a:p>
                  </a:txBody>
                  <a:tcPr marL="74584" marR="74584" marT="37292" marB="37292" anchor="ctr"/>
                </a:tc>
                <a:tc>
                  <a:txBody>
                    <a:bodyPr/>
                    <a:lstStyle/>
                    <a:p>
                      <a:pPr fontAlgn="base"/>
                      <a:r>
                        <a:rPr lang="en-US" sz="1500" dirty="0">
                          <a:effectLst/>
                        </a:rPr>
                        <a:t>Legal</a:t>
                      </a:r>
                    </a:p>
                  </a:txBody>
                  <a:tcPr marL="74584" marR="74584" marT="37292" marB="37292" anchor="ctr"/>
                </a:tc>
                <a:extLst>
                  <a:ext uri="{0D108BD9-81ED-4DB2-BD59-A6C34878D82A}">
                    <a16:rowId xmlns:a16="http://schemas.microsoft.com/office/drawing/2014/main" val="1001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81724306"/>
              </p:ext>
            </p:extLst>
          </p:nvPr>
        </p:nvGraphicFramePr>
        <p:xfrm>
          <a:off x="7958138" y="2053632"/>
          <a:ext cx="3097712" cy="4244576"/>
        </p:xfrm>
        <a:graphic>
          <a:graphicData uri="http://schemas.openxmlformats.org/drawingml/2006/table">
            <a:tbl>
              <a:tblPr>
                <a:tableStyleId>{5940675A-B579-460E-94D1-54222C63F5DA}</a:tableStyleId>
              </a:tblPr>
              <a:tblGrid>
                <a:gridCol w="1548856">
                  <a:extLst>
                    <a:ext uri="{9D8B030D-6E8A-4147-A177-3AD203B41FA5}">
                      <a16:colId xmlns:a16="http://schemas.microsoft.com/office/drawing/2014/main" val="20000"/>
                    </a:ext>
                  </a:extLst>
                </a:gridCol>
                <a:gridCol w="1548856">
                  <a:extLst>
                    <a:ext uri="{9D8B030D-6E8A-4147-A177-3AD203B41FA5}">
                      <a16:colId xmlns:a16="http://schemas.microsoft.com/office/drawing/2014/main" val="20001"/>
                    </a:ext>
                  </a:extLst>
                </a:gridCol>
              </a:tblGrid>
              <a:tr h="298337">
                <a:tc>
                  <a:txBody>
                    <a:bodyPr/>
                    <a:lstStyle/>
                    <a:p>
                      <a:pPr fontAlgn="base"/>
                      <a:r>
                        <a:rPr lang="en-US" sz="1500" dirty="0">
                          <a:effectLst/>
                        </a:rPr>
                        <a:t>Emma Watson</a:t>
                      </a:r>
                    </a:p>
                  </a:txBody>
                  <a:tcPr marL="74584" marR="74584" marT="37292" marB="37292" anchor="ctr"/>
                </a:tc>
                <a:tc>
                  <a:txBody>
                    <a:bodyPr/>
                    <a:lstStyle/>
                    <a:p>
                      <a:pPr fontAlgn="base"/>
                      <a:r>
                        <a:rPr lang="en-US" sz="1500">
                          <a:effectLst/>
                        </a:rPr>
                        <a:t>HR</a:t>
                      </a:r>
                    </a:p>
                  </a:txBody>
                  <a:tcPr marL="74584" marR="74584" marT="37292" marB="37292" anchor="ctr"/>
                </a:tc>
                <a:extLst>
                  <a:ext uri="{0D108BD9-81ED-4DB2-BD59-A6C34878D82A}">
                    <a16:rowId xmlns:a16="http://schemas.microsoft.com/office/drawing/2014/main" val="10000"/>
                  </a:ext>
                </a:extLst>
              </a:tr>
              <a:tr h="298337">
                <a:tc>
                  <a:txBody>
                    <a:bodyPr/>
                    <a:lstStyle/>
                    <a:p>
                      <a:pPr fontAlgn="base"/>
                      <a:r>
                        <a:rPr lang="en-US" sz="1500">
                          <a:effectLst/>
                        </a:rPr>
                        <a:t>Emma Watson</a:t>
                      </a:r>
                    </a:p>
                  </a:txBody>
                  <a:tcPr marL="74584" marR="74584" marT="37292" marB="37292" anchor="ctr"/>
                </a:tc>
                <a:tc>
                  <a:txBody>
                    <a:bodyPr/>
                    <a:lstStyle/>
                    <a:p>
                      <a:pPr fontAlgn="base"/>
                      <a:r>
                        <a:rPr lang="en-US" sz="1500">
                          <a:effectLst/>
                        </a:rPr>
                        <a:t>Marketing</a:t>
                      </a:r>
                    </a:p>
                  </a:txBody>
                  <a:tcPr marL="74584" marR="74584" marT="37292" marB="37292" anchor="ctr"/>
                </a:tc>
                <a:extLst>
                  <a:ext uri="{0D108BD9-81ED-4DB2-BD59-A6C34878D82A}">
                    <a16:rowId xmlns:a16="http://schemas.microsoft.com/office/drawing/2014/main" val="10001"/>
                  </a:ext>
                </a:extLst>
              </a:tr>
              <a:tr h="298337">
                <a:tc>
                  <a:txBody>
                    <a:bodyPr/>
                    <a:lstStyle/>
                    <a:p>
                      <a:pPr fontAlgn="base"/>
                      <a:r>
                        <a:rPr lang="en-US" sz="1500">
                          <a:effectLst/>
                        </a:rPr>
                        <a:t>Emma Watson</a:t>
                      </a:r>
                    </a:p>
                  </a:txBody>
                  <a:tcPr marL="74584" marR="74584" marT="37292" marB="37292" anchor="ctr"/>
                </a:tc>
                <a:tc>
                  <a:txBody>
                    <a:bodyPr/>
                    <a:lstStyle/>
                    <a:p>
                      <a:pPr fontAlgn="base"/>
                      <a:r>
                        <a:rPr lang="en-US" sz="1500">
                          <a:effectLst/>
                        </a:rPr>
                        <a:t>Engineering</a:t>
                      </a:r>
                    </a:p>
                  </a:txBody>
                  <a:tcPr marL="74584" marR="74584" marT="37292" marB="37292" anchor="ctr"/>
                </a:tc>
                <a:extLst>
                  <a:ext uri="{0D108BD9-81ED-4DB2-BD59-A6C34878D82A}">
                    <a16:rowId xmlns:a16="http://schemas.microsoft.com/office/drawing/2014/main" val="10002"/>
                  </a:ext>
                </a:extLst>
              </a:tr>
              <a:tr h="298337">
                <a:tc>
                  <a:txBody>
                    <a:bodyPr/>
                    <a:lstStyle/>
                    <a:p>
                      <a:pPr fontAlgn="base"/>
                      <a:r>
                        <a:rPr lang="en-US" sz="1500">
                          <a:effectLst/>
                        </a:rPr>
                        <a:t>Emma Watson</a:t>
                      </a:r>
                    </a:p>
                  </a:txBody>
                  <a:tcPr marL="74584" marR="74584" marT="37292" marB="37292" anchor="ctr"/>
                </a:tc>
                <a:tc>
                  <a:txBody>
                    <a:bodyPr/>
                    <a:lstStyle/>
                    <a:p>
                      <a:pPr fontAlgn="base"/>
                      <a:r>
                        <a:rPr lang="en-US" sz="1500">
                          <a:effectLst/>
                        </a:rPr>
                        <a:t>Finance</a:t>
                      </a:r>
                    </a:p>
                  </a:txBody>
                  <a:tcPr marL="74584" marR="74584" marT="37292" marB="37292" anchor="ctr"/>
                </a:tc>
                <a:extLst>
                  <a:ext uri="{0D108BD9-81ED-4DB2-BD59-A6C34878D82A}">
                    <a16:rowId xmlns:a16="http://schemas.microsoft.com/office/drawing/2014/main" val="10003"/>
                  </a:ext>
                </a:extLst>
              </a:tr>
              <a:tr h="298337">
                <a:tc>
                  <a:txBody>
                    <a:bodyPr/>
                    <a:lstStyle/>
                    <a:p>
                      <a:pPr fontAlgn="base"/>
                      <a:r>
                        <a:rPr lang="en-US" sz="1500">
                          <a:effectLst/>
                        </a:rPr>
                        <a:t>Emma Watson</a:t>
                      </a:r>
                    </a:p>
                  </a:txBody>
                  <a:tcPr marL="74584" marR="74584" marT="37292" marB="37292" anchor="ctr"/>
                </a:tc>
                <a:tc>
                  <a:txBody>
                    <a:bodyPr/>
                    <a:lstStyle/>
                    <a:p>
                      <a:pPr fontAlgn="base"/>
                      <a:r>
                        <a:rPr lang="en-US" sz="1500" dirty="0">
                          <a:effectLst/>
                        </a:rPr>
                        <a:t>Research</a:t>
                      </a:r>
                    </a:p>
                  </a:txBody>
                  <a:tcPr marL="74584" marR="74584" marT="37292" marB="37292" anchor="ctr"/>
                </a:tc>
                <a:extLst>
                  <a:ext uri="{0D108BD9-81ED-4DB2-BD59-A6C34878D82A}">
                    <a16:rowId xmlns:a16="http://schemas.microsoft.com/office/drawing/2014/main" val="10004"/>
                  </a:ext>
                </a:extLst>
              </a:tr>
              <a:tr h="298337">
                <a:tc>
                  <a:txBody>
                    <a:bodyPr/>
                    <a:lstStyle/>
                    <a:p>
                      <a:pPr fontAlgn="base"/>
                      <a:r>
                        <a:rPr lang="en-US" sz="1500">
                          <a:effectLst/>
                        </a:rPr>
                        <a:t>Emma Watson</a:t>
                      </a:r>
                    </a:p>
                  </a:txBody>
                  <a:tcPr marL="74584" marR="74584" marT="37292" marB="37292" anchor="ctr"/>
                </a:tc>
                <a:tc>
                  <a:txBody>
                    <a:bodyPr/>
                    <a:lstStyle/>
                    <a:p>
                      <a:pPr fontAlgn="base"/>
                      <a:r>
                        <a:rPr lang="en-US" sz="1500">
                          <a:effectLst/>
                        </a:rPr>
                        <a:t>Customer Service</a:t>
                      </a:r>
                    </a:p>
                  </a:txBody>
                  <a:tcPr marL="74584" marR="74584" marT="37292" marB="37292" anchor="ctr"/>
                </a:tc>
                <a:extLst>
                  <a:ext uri="{0D108BD9-81ED-4DB2-BD59-A6C34878D82A}">
                    <a16:rowId xmlns:a16="http://schemas.microsoft.com/office/drawing/2014/main" val="10005"/>
                  </a:ext>
                </a:extLst>
              </a:tr>
              <a:tr h="298337">
                <a:tc>
                  <a:txBody>
                    <a:bodyPr/>
                    <a:lstStyle/>
                    <a:p>
                      <a:pPr fontAlgn="base"/>
                      <a:r>
                        <a:rPr lang="en-US" sz="1500">
                          <a:effectLst/>
                        </a:rPr>
                        <a:t>Emma Watson</a:t>
                      </a:r>
                    </a:p>
                  </a:txBody>
                  <a:tcPr marL="74584" marR="74584" marT="37292" marB="37292" anchor="ctr"/>
                </a:tc>
                <a:tc>
                  <a:txBody>
                    <a:bodyPr/>
                    <a:lstStyle/>
                    <a:p>
                      <a:pPr fontAlgn="base"/>
                      <a:r>
                        <a:rPr lang="en-US" sz="1500">
                          <a:effectLst/>
                        </a:rPr>
                        <a:t>Legal</a:t>
                      </a:r>
                    </a:p>
                  </a:txBody>
                  <a:tcPr marL="74584" marR="74584" marT="37292" marB="37292" anchor="ctr"/>
                </a:tc>
                <a:extLst>
                  <a:ext uri="{0D108BD9-81ED-4DB2-BD59-A6C34878D82A}">
                    <a16:rowId xmlns:a16="http://schemas.microsoft.com/office/drawing/2014/main" val="10006"/>
                  </a:ext>
                </a:extLst>
              </a:tr>
              <a:tr h="298337">
                <a:tc>
                  <a:txBody>
                    <a:bodyPr/>
                    <a:lstStyle/>
                    <a:p>
                      <a:pPr fontAlgn="base"/>
                      <a:r>
                        <a:rPr lang="en-US" sz="1500">
                          <a:effectLst/>
                        </a:rPr>
                        <a:t>Robert Downey</a:t>
                      </a:r>
                    </a:p>
                  </a:txBody>
                  <a:tcPr marL="74584" marR="74584" marT="37292" marB="37292" anchor="ctr"/>
                </a:tc>
                <a:tc>
                  <a:txBody>
                    <a:bodyPr/>
                    <a:lstStyle/>
                    <a:p>
                      <a:pPr fontAlgn="base"/>
                      <a:r>
                        <a:rPr lang="en-US" sz="1500">
                          <a:effectLst/>
                        </a:rPr>
                        <a:t>HR</a:t>
                      </a:r>
                    </a:p>
                  </a:txBody>
                  <a:tcPr marL="74584" marR="74584" marT="37292" marB="37292" anchor="ctr"/>
                </a:tc>
                <a:extLst>
                  <a:ext uri="{0D108BD9-81ED-4DB2-BD59-A6C34878D82A}">
                    <a16:rowId xmlns:a16="http://schemas.microsoft.com/office/drawing/2014/main" val="10007"/>
                  </a:ext>
                </a:extLst>
              </a:tr>
              <a:tr h="298337">
                <a:tc>
                  <a:txBody>
                    <a:bodyPr/>
                    <a:lstStyle/>
                    <a:p>
                      <a:pPr fontAlgn="base"/>
                      <a:r>
                        <a:rPr lang="en-US" sz="1500">
                          <a:effectLst/>
                        </a:rPr>
                        <a:t>Robert Downey</a:t>
                      </a:r>
                    </a:p>
                  </a:txBody>
                  <a:tcPr marL="74584" marR="74584" marT="37292" marB="37292" anchor="ctr"/>
                </a:tc>
                <a:tc>
                  <a:txBody>
                    <a:bodyPr/>
                    <a:lstStyle/>
                    <a:p>
                      <a:pPr fontAlgn="base"/>
                      <a:r>
                        <a:rPr lang="en-US" sz="1500">
                          <a:effectLst/>
                        </a:rPr>
                        <a:t>Marketing</a:t>
                      </a:r>
                    </a:p>
                  </a:txBody>
                  <a:tcPr marL="74584" marR="74584" marT="37292" marB="37292" anchor="ctr"/>
                </a:tc>
                <a:extLst>
                  <a:ext uri="{0D108BD9-81ED-4DB2-BD59-A6C34878D82A}">
                    <a16:rowId xmlns:a16="http://schemas.microsoft.com/office/drawing/2014/main" val="10008"/>
                  </a:ext>
                </a:extLst>
              </a:tr>
              <a:tr h="298337">
                <a:tc>
                  <a:txBody>
                    <a:bodyPr/>
                    <a:lstStyle/>
                    <a:p>
                      <a:pPr fontAlgn="base"/>
                      <a:r>
                        <a:rPr lang="en-US" sz="1500">
                          <a:effectLst/>
                        </a:rPr>
                        <a:t>Robert Downey</a:t>
                      </a:r>
                    </a:p>
                  </a:txBody>
                  <a:tcPr marL="74584" marR="74584" marT="37292" marB="37292" anchor="ctr"/>
                </a:tc>
                <a:tc>
                  <a:txBody>
                    <a:bodyPr/>
                    <a:lstStyle/>
                    <a:p>
                      <a:pPr fontAlgn="base"/>
                      <a:r>
                        <a:rPr lang="en-US" sz="1500">
                          <a:effectLst/>
                        </a:rPr>
                        <a:t>Engineering</a:t>
                      </a:r>
                    </a:p>
                  </a:txBody>
                  <a:tcPr marL="74584" marR="74584" marT="37292" marB="37292" anchor="ctr"/>
                </a:tc>
                <a:extLst>
                  <a:ext uri="{0D108BD9-81ED-4DB2-BD59-A6C34878D82A}">
                    <a16:rowId xmlns:a16="http://schemas.microsoft.com/office/drawing/2014/main" val="10009"/>
                  </a:ext>
                </a:extLst>
              </a:tr>
              <a:tr h="298337">
                <a:tc>
                  <a:txBody>
                    <a:bodyPr/>
                    <a:lstStyle/>
                    <a:p>
                      <a:pPr fontAlgn="base"/>
                      <a:r>
                        <a:rPr lang="en-US" sz="1500">
                          <a:effectLst/>
                        </a:rPr>
                        <a:t>Robert Downey</a:t>
                      </a:r>
                    </a:p>
                  </a:txBody>
                  <a:tcPr marL="74584" marR="74584" marT="37292" marB="37292" anchor="ctr"/>
                </a:tc>
                <a:tc>
                  <a:txBody>
                    <a:bodyPr/>
                    <a:lstStyle/>
                    <a:p>
                      <a:pPr fontAlgn="base"/>
                      <a:r>
                        <a:rPr lang="en-US" sz="1500">
                          <a:effectLst/>
                        </a:rPr>
                        <a:t>Finance</a:t>
                      </a:r>
                    </a:p>
                  </a:txBody>
                  <a:tcPr marL="74584" marR="74584" marT="37292" marB="37292" anchor="ctr"/>
                </a:tc>
                <a:extLst>
                  <a:ext uri="{0D108BD9-81ED-4DB2-BD59-A6C34878D82A}">
                    <a16:rowId xmlns:a16="http://schemas.microsoft.com/office/drawing/2014/main" val="10010"/>
                  </a:ext>
                </a:extLst>
              </a:tr>
              <a:tr h="298337">
                <a:tc>
                  <a:txBody>
                    <a:bodyPr/>
                    <a:lstStyle/>
                    <a:p>
                      <a:pPr fontAlgn="base"/>
                      <a:r>
                        <a:rPr lang="en-US" sz="1500">
                          <a:effectLst/>
                        </a:rPr>
                        <a:t>Robert Downey</a:t>
                      </a:r>
                    </a:p>
                  </a:txBody>
                  <a:tcPr marL="74584" marR="74584" marT="37292" marB="37292" anchor="ctr"/>
                </a:tc>
                <a:tc>
                  <a:txBody>
                    <a:bodyPr/>
                    <a:lstStyle/>
                    <a:p>
                      <a:pPr fontAlgn="base"/>
                      <a:r>
                        <a:rPr lang="en-US" sz="1500">
                          <a:effectLst/>
                        </a:rPr>
                        <a:t>Research</a:t>
                      </a:r>
                    </a:p>
                  </a:txBody>
                  <a:tcPr marL="74584" marR="74584" marT="37292" marB="37292" anchor="ctr"/>
                </a:tc>
                <a:extLst>
                  <a:ext uri="{0D108BD9-81ED-4DB2-BD59-A6C34878D82A}">
                    <a16:rowId xmlns:a16="http://schemas.microsoft.com/office/drawing/2014/main" val="10011"/>
                  </a:ext>
                </a:extLst>
              </a:tr>
              <a:tr h="298337">
                <a:tc>
                  <a:txBody>
                    <a:bodyPr/>
                    <a:lstStyle/>
                    <a:p>
                      <a:pPr fontAlgn="base"/>
                      <a:r>
                        <a:rPr lang="en-US" sz="1500">
                          <a:effectLst/>
                        </a:rPr>
                        <a:t>Robert Downey</a:t>
                      </a:r>
                    </a:p>
                  </a:txBody>
                  <a:tcPr marL="74584" marR="74584" marT="37292" marB="37292" anchor="ctr"/>
                </a:tc>
                <a:tc>
                  <a:txBody>
                    <a:bodyPr/>
                    <a:lstStyle/>
                    <a:p>
                      <a:pPr fontAlgn="base"/>
                      <a:r>
                        <a:rPr lang="en-US" sz="1500">
                          <a:effectLst/>
                        </a:rPr>
                        <a:t>Customer Service</a:t>
                      </a:r>
                    </a:p>
                  </a:txBody>
                  <a:tcPr marL="74584" marR="74584" marT="37292" marB="37292" anchor="ctr"/>
                </a:tc>
                <a:extLst>
                  <a:ext uri="{0D108BD9-81ED-4DB2-BD59-A6C34878D82A}">
                    <a16:rowId xmlns:a16="http://schemas.microsoft.com/office/drawing/2014/main" val="10012"/>
                  </a:ext>
                </a:extLst>
              </a:tr>
              <a:tr h="298337">
                <a:tc>
                  <a:txBody>
                    <a:bodyPr/>
                    <a:lstStyle/>
                    <a:p>
                      <a:pPr fontAlgn="base"/>
                      <a:r>
                        <a:rPr lang="en-US" sz="1500">
                          <a:effectLst/>
                        </a:rPr>
                        <a:t>Robert Downey</a:t>
                      </a:r>
                    </a:p>
                  </a:txBody>
                  <a:tcPr marL="74584" marR="74584" marT="37292" marB="37292" anchor="ctr"/>
                </a:tc>
                <a:tc>
                  <a:txBody>
                    <a:bodyPr/>
                    <a:lstStyle/>
                    <a:p>
                      <a:pPr fontAlgn="base"/>
                      <a:r>
                        <a:rPr lang="en-US" sz="1500" dirty="0">
                          <a:effectLst/>
                        </a:rPr>
                        <a:t>Legal</a:t>
                      </a:r>
                    </a:p>
                  </a:txBody>
                  <a:tcPr marL="74584" marR="74584" marT="37292" marB="37292"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0192051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join Output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6633110"/>
              </p:ext>
            </p:extLst>
          </p:nvPr>
        </p:nvGraphicFramePr>
        <p:xfrm>
          <a:off x="1370013" y="2548096"/>
          <a:ext cx="4044950" cy="2560320"/>
        </p:xfrm>
        <a:graphic>
          <a:graphicData uri="http://schemas.openxmlformats.org/drawingml/2006/table">
            <a:tbl>
              <a:tblPr>
                <a:tableStyleId>{5940675A-B579-460E-94D1-54222C63F5DA}</a:tableStyleId>
              </a:tblPr>
              <a:tblGrid>
                <a:gridCol w="2022475">
                  <a:extLst>
                    <a:ext uri="{9D8B030D-6E8A-4147-A177-3AD203B41FA5}">
                      <a16:colId xmlns:a16="http://schemas.microsoft.com/office/drawing/2014/main" val="20000"/>
                    </a:ext>
                  </a:extLst>
                </a:gridCol>
                <a:gridCol w="2022475">
                  <a:extLst>
                    <a:ext uri="{9D8B030D-6E8A-4147-A177-3AD203B41FA5}">
                      <a16:colId xmlns:a16="http://schemas.microsoft.com/office/drawing/2014/main" val="20001"/>
                    </a:ext>
                  </a:extLst>
                </a:gridCol>
              </a:tblGrid>
              <a:tr h="0">
                <a:tc>
                  <a:txBody>
                    <a:bodyPr/>
                    <a:lstStyle/>
                    <a:p>
                      <a:pPr fontAlgn="base"/>
                      <a:r>
                        <a:rPr lang="en-US" dirty="0">
                          <a:effectLst/>
                        </a:rPr>
                        <a:t>Scarlett Johansson</a:t>
                      </a:r>
                    </a:p>
                  </a:txBody>
                  <a:tcPr anchor="ctr"/>
                </a:tc>
                <a:tc>
                  <a:txBody>
                    <a:bodyPr/>
                    <a:lstStyle/>
                    <a:p>
                      <a:pPr fontAlgn="base"/>
                      <a:r>
                        <a:rPr lang="en-US">
                          <a:effectLst/>
                        </a:rPr>
                        <a:t>HR</a:t>
                      </a:r>
                    </a:p>
                  </a:txBody>
                  <a:tcPr anchor="ctr"/>
                </a:tc>
                <a:extLst>
                  <a:ext uri="{0D108BD9-81ED-4DB2-BD59-A6C34878D82A}">
                    <a16:rowId xmlns:a16="http://schemas.microsoft.com/office/drawing/2014/main" val="10000"/>
                  </a:ext>
                </a:extLst>
              </a:tr>
              <a:tr h="0">
                <a:tc>
                  <a:txBody>
                    <a:bodyPr/>
                    <a:lstStyle/>
                    <a:p>
                      <a:pPr fontAlgn="base"/>
                      <a:r>
                        <a:rPr lang="en-US" dirty="0">
                          <a:effectLst/>
                        </a:rPr>
                        <a:t>Scarlett Johansson</a:t>
                      </a:r>
                    </a:p>
                  </a:txBody>
                  <a:tcPr anchor="ctr"/>
                </a:tc>
                <a:tc>
                  <a:txBody>
                    <a:bodyPr/>
                    <a:lstStyle/>
                    <a:p>
                      <a:pPr fontAlgn="base"/>
                      <a:r>
                        <a:rPr lang="en-US">
                          <a:effectLst/>
                        </a:rPr>
                        <a:t>Marketing</a:t>
                      </a:r>
                    </a:p>
                  </a:txBody>
                  <a:tcPr anchor="ctr"/>
                </a:tc>
                <a:extLst>
                  <a:ext uri="{0D108BD9-81ED-4DB2-BD59-A6C34878D82A}">
                    <a16:rowId xmlns:a16="http://schemas.microsoft.com/office/drawing/2014/main" val="10001"/>
                  </a:ext>
                </a:extLst>
              </a:tr>
              <a:tr h="0">
                <a:tc>
                  <a:txBody>
                    <a:bodyPr/>
                    <a:lstStyle/>
                    <a:p>
                      <a:pPr fontAlgn="base"/>
                      <a:r>
                        <a:rPr lang="en-US">
                          <a:effectLst/>
                        </a:rPr>
                        <a:t>Scarlett Johansson</a:t>
                      </a:r>
                    </a:p>
                  </a:txBody>
                  <a:tcPr anchor="ctr"/>
                </a:tc>
                <a:tc>
                  <a:txBody>
                    <a:bodyPr/>
                    <a:lstStyle/>
                    <a:p>
                      <a:pPr fontAlgn="base"/>
                      <a:r>
                        <a:rPr lang="en-US">
                          <a:effectLst/>
                        </a:rPr>
                        <a:t>Engineering</a:t>
                      </a:r>
                    </a:p>
                  </a:txBody>
                  <a:tcPr anchor="ctr"/>
                </a:tc>
                <a:extLst>
                  <a:ext uri="{0D108BD9-81ED-4DB2-BD59-A6C34878D82A}">
                    <a16:rowId xmlns:a16="http://schemas.microsoft.com/office/drawing/2014/main" val="10002"/>
                  </a:ext>
                </a:extLst>
              </a:tr>
              <a:tr h="0">
                <a:tc>
                  <a:txBody>
                    <a:bodyPr/>
                    <a:lstStyle/>
                    <a:p>
                      <a:pPr fontAlgn="base"/>
                      <a:r>
                        <a:rPr lang="en-US">
                          <a:effectLst/>
                        </a:rPr>
                        <a:t>Scarlett Johansson</a:t>
                      </a:r>
                    </a:p>
                  </a:txBody>
                  <a:tcPr anchor="ctr"/>
                </a:tc>
                <a:tc>
                  <a:txBody>
                    <a:bodyPr/>
                    <a:lstStyle/>
                    <a:p>
                      <a:pPr fontAlgn="base"/>
                      <a:r>
                        <a:rPr lang="en-US">
                          <a:effectLst/>
                        </a:rPr>
                        <a:t>Finance</a:t>
                      </a:r>
                    </a:p>
                  </a:txBody>
                  <a:tcPr anchor="ctr"/>
                </a:tc>
                <a:extLst>
                  <a:ext uri="{0D108BD9-81ED-4DB2-BD59-A6C34878D82A}">
                    <a16:rowId xmlns:a16="http://schemas.microsoft.com/office/drawing/2014/main" val="10003"/>
                  </a:ext>
                </a:extLst>
              </a:tr>
              <a:tr h="0">
                <a:tc>
                  <a:txBody>
                    <a:bodyPr/>
                    <a:lstStyle/>
                    <a:p>
                      <a:pPr fontAlgn="base"/>
                      <a:r>
                        <a:rPr lang="en-US" dirty="0">
                          <a:effectLst/>
                        </a:rPr>
                        <a:t>Scarlett Johansson</a:t>
                      </a:r>
                    </a:p>
                  </a:txBody>
                  <a:tcPr anchor="ctr"/>
                </a:tc>
                <a:tc>
                  <a:txBody>
                    <a:bodyPr/>
                    <a:lstStyle/>
                    <a:p>
                      <a:pPr fontAlgn="base"/>
                      <a:r>
                        <a:rPr lang="en-US">
                          <a:effectLst/>
                        </a:rPr>
                        <a:t>Research</a:t>
                      </a:r>
                    </a:p>
                  </a:txBody>
                  <a:tcPr anchor="ctr"/>
                </a:tc>
                <a:extLst>
                  <a:ext uri="{0D108BD9-81ED-4DB2-BD59-A6C34878D82A}">
                    <a16:rowId xmlns:a16="http://schemas.microsoft.com/office/drawing/2014/main" val="10004"/>
                  </a:ext>
                </a:extLst>
              </a:tr>
              <a:tr h="0">
                <a:tc>
                  <a:txBody>
                    <a:bodyPr/>
                    <a:lstStyle/>
                    <a:p>
                      <a:pPr fontAlgn="base"/>
                      <a:r>
                        <a:rPr lang="en-US">
                          <a:effectLst/>
                        </a:rPr>
                        <a:t>Scarlett Johansson</a:t>
                      </a:r>
                    </a:p>
                  </a:txBody>
                  <a:tcPr anchor="ctr"/>
                </a:tc>
                <a:tc>
                  <a:txBody>
                    <a:bodyPr/>
                    <a:lstStyle/>
                    <a:p>
                      <a:pPr fontAlgn="base"/>
                      <a:r>
                        <a:rPr lang="en-US">
                          <a:effectLst/>
                        </a:rPr>
                        <a:t>Customer Service</a:t>
                      </a:r>
                    </a:p>
                  </a:txBody>
                  <a:tcPr anchor="ctr"/>
                </a:tc>
                <a:extLst>
                  <a:ext uri="{0D108BD9-81ED-4DB2-BD59-A6C34878D82A}">
                    <a16:rowId xmlns:a16="http://schemas.microsoft.com/office/drawing/2014/main" val="10005"/>
                  </a:ext>
                </a:extLst>
              </a:tr>
              <a:tr h="0">
                <a:tc>
                  <a:txBody>
                    <a:bodyPr/>
                    <a:lstStyle/>
                    <a:p>
                      <a:pPr fontAlgn="base"/>
                      <a:r>
                        <a:rPr lang="en-US">
                          <a:effectLst/>
                        </a:rPr>
                        <a:t>Scarlett Johansson</a:t>
                      </a:r>
                    </a:p>
                  </a:txBody>
                  <a:tcPr anchor="ctr"/>
                </a:tc>
                <a:tc>
                  <a:txBody>
                    <a:bodyPr/>
                    <a:lstStyle/>
                    <a:p>
                      <a:pPr fontAlgn="base"/>
                      <a:r>
                        <a:rPr lang="en-US" dirty="0">
                          <a:effectLst/>
                        </a:rPr>
                        <a:t>Legal</a:t>
                      </a:r>
                    </a:p>
                  </a:txBody>
                  <a:tcPr anchor="ctr"/>
                </a:tc>
                <a:extLst>
                  <a:ext uri="{0D108BD9-81ED-4DB2-BD59-A6C34878D82A}">
                    <a16:rowId xmlns:a16="http://schemas.microsoft.com/office/drawing/2014/main" val="10006"/>
                  </a:ext>
                </a:extLst>
              </a:tr>
            </a:tbl>
          </a:graphicData>
        </a:graphic>
      </p:graphicFrame>
      <p:sp>
        <p:nvSpPr>
          <p:cNvPr id="5" name="Rectangle 4"/>
          <p:cNvSpPr/>
          <p:nvPr/>
        </p:nvSpPr>
        <p:spPr>
          <a:xfrm>
            <a:off x="6643688" y="2628900"/>
            <a:ext cx="4071937" cy="27003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Note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49 rows will be displayed as single result set</a:t>
            </a:r>
          </a:p>
          <a:p>
            <a:pPr marL="285750" indent="-285750">
              <a:buFont typeface="Arial" panose="020B0604020202020204" pitchFamily="34" charset="0"/>
              <a:buChar char="•"/>
            </a:pPr>
            <a:r>
              <a:rPr lang="en-US" dirty="0"/>
              <a:t>Considering the slide size, result set is split and displayed in 2 different slides!</a:t>
            </a:r>
          </a:p>
        </p:txBody>
      </p:sp>
    </p:spTree>
    <p:extLst>
      <p:ext uri="{BB962C8B-B14F-4D97-AF65-F5344CB8AC3E}">
        <p14:creationId xmlns:p14="http://schemas.microsoft.com/office/powerpoint/2010/main" val="24422377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Note !!!!</a:t>
            </a:r>
          </a:p>
        </p:txBody>
      </p:sp>
      <p:sp>
        <p:nvSpPr>
          <p:cNvPr id="3" name="Content Placeholder 2"/>
          <p:cNvSpPr>
            <a:spLocks noGrp="1"/>
          </p:cNvSpPr>
          <p:nvPr>
            <p:ph idx="1"/>
          </p:nvPr>
        </p:nvSpPr>
        <p:spPr/>
        <p:txBody>
          <a:bodyPr/>
          <a:lstStyle/>
          <a:p>
            <a:r>
              <a:rPr lang="en-US" sz="2800" b="1" dirty="0"/>
              <a:t>Use with Caution</a:t>
            </a:r>
            <a:r>
              <a:rPr lang="en-US" sz="2800" dirty="0"/>
              <a:t>: Since CROSS JOINs produce a Cartesian product, the size of the result set can grow exponentially with the number of rows in the joined tables. Large result sets can consume significant computational resources and slow down database performance.</a:t>
            </a:r>
          </a:p>
          <a:p>
            <a:r>
              <a:rPr lang="en-US" sz="2800" b="1" dirty="0"/>
              <a:t>Purposeful Use</a:t>
            </a:r>
            <a:r>
              <a:rPr lang="en-US" sz="2800" dirty="0"/>
              <a:t>: CROSS JOINs are less commonly used in typical database operations compared to INNER JOINs, LEFT JOINs, etc. They are most useful in specific analytical tasks or when generating exhaustive lists of combinations for particular purposes.</a:t>
            </a:r>
          </a:p>
          <a:p>
            <a:endParaRPr lang="en-US" sz="2800" dirty="0"/>
          </a:p>
        </p:txBody>
      </p:sp>
    </p:spTree>
    <p:extLst>
      <p:ext uri="{BB962C8B-B14F-4D97-AF65-F5344CB8AC3E}">
        <p14:creationId xmlns:p14="http://schemas.microsoft.com/office/powerpoint/2010/main" val="2014547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a:t>
            </a:r>
          </a:p>
        </p:txBody>
      </p:sp>
      <p:sp>
        <p:nvSpPr>
          <p:cNvPr id="3" name="Content Placeholder 2"/>
          <p:cNvSpPr>
            <a:spLocks noGrp="1"/>
          </p:cNvSpPr>
          <p:nvPr>
            <p:ph idx="1"/>
          </p:nvPr>
        </p:nvSpPr>
        <p:spPr/>
        <p:txBody>
          <a:bodyPr/>
          <a:lstStyle/>
          <a:p>
            <a:r>
              <a:rPr lang="en-US" sz="2800" dirty="0"/>
              <a:t>A </a:t>
            </a:r>
            <a:r>
              <a:rPr lang="en-US" sz="2800" b="1" dirty="0"/>
              <a:t>Self Join</a:t>
            </a:r>
            <a:r>
              <a:rPr lang="en-US" sz="2800" dirty="0"/>
              <a:t> is a join in which a table is joined with itself.</a:t>
            </a:r>
          </a:p>
          <a:p>
            <a:r>
              <a:rPr lang="en-US" sz="2800" dirty="0"/>
              <a:t> Self Joins are useful when you need to compare rows within the same table. </a:t>
            </a:r>
          </a:p>
          <a:p>
            <a:r>
              <a:rPr lang="en-US" sz="2800" dirty="0"/>
              <a:t>A self join can be performed by using either an INNER JOIN, LEFT JOIN, or any other join type, depending on the requirements. </a:t>
            </a:r>
          </a:p>
          <a:p>
            <a:r>
              <a:rPr lang="en-US" sz="2800" dirty="0"/>
              <a:t>To differentiate the same table being joined, you typically use aliases for the table name.</a:t>
            </a:r>
          </a:p>
          <a:p>
            <a:r>
              <a:rPr lang="en-US" sz="2800" dirty="0"/>
              <a:t>SELECT </a:t>
            </a:r>
            <a:r>
              <a:rPr lang="en-US" sz="2800" dirty="0" err="1"/>
              <a:t>a.column_name</a:t>
            </a:r>
            <a:r>
              <a:rPr lang="en-US" sz="2800" dirty="0"/>
              <a:t>, </a:t>
            </a:r>
            <a:r>
              <a:rPr lang="en-US" sz="2800" dirty="0" err="1"/>
              <a:t>b.column_name</a:t>
            </a:r>
            <a:r>
              <a:rPr lang="en-US" sz="2800" dirty="0"/>
              <a:t> FROM </a:t>
            </a:r>
            <a:r>
              <a:rPr lang="en-US" sz="2800" dirty="0" err="1"/>
              <a:t>table_name</a:t>
            </a:r>
            <a:r>
              <a:rPr lang="en-US" sz="2800" dirty="0"/>
              <a:t> AS a JOIN </a:t>
            </a:r>
            <a:r>
              <a:rPr lang="en-US" sz="2800" dirty="0" err="1"/>
              <a:t>table_name</a:t>
            </a:r>
            <a:r>
              <a:rPr lang="en-US" sz="2800" dirty="0"/>
              <a:t> AS b ON </a:t>
            </a:r>
            <a:r>
              <a:rPr lang="en-US" sz="2800" dirty="0" err="1"/>
              <a:t>a.common_field</a:t>
            </a:r>
            <a:r>
              <a:rPr lang="en-US" sz="2800" dirty="0"/>
              <a:t> = </a:t>
            </a:r>
            <a:r>
              <a:rPr lang="en-US" sz="2800" dirty="0" err="1"/>
              <a:t>b.common_field</a:t>
            </a:r>
            <a:r>
              <a:rPr lang="en-US" sz="2800" dirty="0"/>
              <a:t>;</a:t>
            </a:r>
          </a:p>
          <a:p>
            <a:endParaRPr lang="en-US" sz="2800" dirty="0"/>
          </a:p>
        </p:txBody>
      </p:sp>
    </p:spTree>
    <p:extLst>
      <p:ext uri="{BB962C8B-B14F-4D97-AF65-F5344CB8AC3E}">
        <p14:creationId xmlns:p14="http://schemas.microsoft.com/office/powerpoint/2010/main" val="410998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and Command types</a:t>
            </a:r>
          </a:p>
        </p:txBody>
      </p:sp>
      <p:sp>
        <p:nvSpPr>
          <p:cNvPr id="3" name="Content Placeholder 2"/>
          <p:cNvSpPr>
            <a:spLocks noGrp="1"/>
          </p:cNvSpPr>
          <p:nvPr>
            <p:ph idx="1"/>
          </p:nvPr>
        </p:nvSpPr>
        <p:spPr/>
        <p:txBody>
          <a:bodyPr/>
          <a:lstStyle/>
          <a:p>
            <a:pPr lvl="1"/>
            <a:r>
              <a:rPr lang="en-US" b="1" dirty="0"/>
              <a:t>DCL(Data Control Language):</a:t>
            </a:r>
            <a:r>
              <a:rPr lang="en-US" dirty="0"/>
              <a:t> </a:t>
            </a:r>
          </a:p>
          <a:p>
            <a:pPr lvl="2"/>
            <a:r>
              <a:rPr lang="en-US" dirty="0"/>
              <a:t>DCL includes commands such as </a:t>
            </a:r>
            <a:r>
              <a:rPr lang="en-US" b="1" dirty="0"/>
              <a:t>GRANT</a:t>
            </a:r>
            <a:r>
              <a:rPr lang="en-US" dirty="0"/>
              <a:t> and </a:t>
            </a:r>
            <a:r>
              <a:rPr lang="en-US" b="1" dirty="0"/>
              <a:t>REVOKE</a:t>
            </a:r>
            <a:r>
              <a:rPr lang="en-US" dirty="0"/>
              <a:t> which mainly deal with the rights, permissions, authorization and other controls of the database system.</a:t>
            </a:r>
          </a:p>
          <a:p>
            <a:pPr lvl="1"/>
            <a:r>
              <a:rPr lang="en-US" b="1" dirty="0"/>
              <a:t>TCL(Transaction Control Language):</a:t>
            </a:r>
            <a:r>
              <a:rPr lang="en-US" dirty="0"/>
              <a:t> </a:t>
            </a:r>
          </a:p>
          <a:p>
            <a:pPr lvl="2"/>
            <a:r>
              <a:rPr lang="en-US" dirty="0"/>
              <a:t>Transaction Control Language as the name suggests manages the issues and matters related to the transactions in any database.</a:t>
            </a:r>
          </a:p>
          <a:p>
            <a:pPr lvl="2"/>
            <a:r>
              <a:rPr lang="en-US" dirty="0"/>
              <a:t>They are used to </a:t>
            </a:r>
            <a:r>
              <a:rPr lang="en-US" b="1" dirty="0"/>
              <a:t>roll back or commit </a:t>
            </a:r>
            <a:r>
              <a:rPr lang="en-US" dirty="0"/>
              <a:t>the changes in the database.</a:t>
            </a:r>
          </a:p>
          <a:p>
            <a:endParaRPr lang="en-US" dirty="0"/>
          </a:p>
          <a:p>
            <a:endParaRPr lang="en-US" dirty="0"/>
          </a:p>
          <a:p>
            <a:pPr lvl="1"/>
            <a:endParaRPr lang="en-US" dirty="0"/>
          </a:p>
        </p:txBody>
      </p:sp>
    </p:spTree>
    <p:extLst>
      <p:ext uri="{BB962C8B-B14F-4D97-AF65-F5344CB8AC3E}">
        <p14:creationId xmlns:p14="http://schemas.microsoft.com/office/powerpoint/2010/main" val="15610345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 example </a:t>
            </a:r>
          </a:p>
        </p:txBody>
      </p:sp>
      <p:sp>
        <p:nvSpPr>
          <p:cNvPr id="3" name="Content Placeholder 2"/>
          <p:cNvSpPr>
            <a:spLocks noGrp="1"/>
          </p:cNvSpPr>
          <p:nvPr>
            <p:ph idx="1"/>
          </p:nvPr>
        </p:nvSpPr>
        <p:spPr/>
        <p:txBody>
          <a:bodyPr/>
          <a:lstStyle/>
          <a:p>
            <a:r>
              <a:rPr lang="en-US" sz="2800" dirty="0"/>
              <a:t>SELECT </a:t>
            </a:r>
            <a:r>
              <a:rPr lang="en-US" sz="2800" dirty="0" err="1"/>
              <a:t>a.employee_name</a:t>
            </a:r>
            <a:r>
              <a:rPr lang="en-US" sz="2800" dirty="0"/>
              <a:t> AS Employee1, </a:t>
            </a:r>
            <a:r>
              <a:rPr lang="en-US" sz="2800" dirty="0" err="1"/>
              <a:t>b.employee_name</a:t>
            </a:r>
            <a:r>
              <a:rPr lang="en-US" sz="2800" dirty="0"/>
              <a:t> AS Employee2, </a:t>
            </a:r>
            <a:r>
              <a:rPr lang="en-US" sz="2800" dirty="0" err="1"/>
              <a:t>a.department_id</a:t>
            </a:r>
            <a:r>
              <a:rPr lang="en-US" sz="2800" dirty="0"/>
              <a:t> FROM employees a INNER JOIN employees b ON </a:t>
            </a:r>
            <a:r>
              <a:rPr lang="en-US" sz="2800" dirty="0" err="1"/>
              <a:t>a.department_id</a:t>
            </a:r>
            <a:r>
              <a:rPr lang="en-US" sz="2800" dirty="0"/>
              <a:t> = </a:t>
            </a:r>
            <a:r>
              <a:rPr lang="en-US" sz="2800" dirty="0" err="1"/>
              <a:t>b.department_id</a:t>
            </a:r>
            <a:r>
              <a:rPr lang="en-US" sz="2800" dirty="0"/>
              <a:t> AND </a:t>
            </a:r>
            <a:r>
              <a:rPr lang="en-US" sz="2800" dirty="0" err="1"/>
              <a:t>a.employee_id</a:t>
            </a:r>
            <a:r>
              <a:rPr lang="en-US" sz="2800" dirty="0"/>
              <a:t> &lt; </a:t>
            </a:r>
            <a:r>
              <a:rPr lang="en-US" sz="2800" dirty="0" err="1"/>
              <a:t>b.employee_id</a:t>
            </a:r>
            <a:r>
              <a:rPr lang="en-US" sz="2800" dirty="0"/>
              <a:t>;</a:t>
            </a:r>
          </a:p>
          <a:p>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796222166"/>
              </p:ext>
            </p:extLst>
          </p:nvPr>
        </p:nvGraphicFramePr>
        <p:xfrm>
          <a:off x="2099072" y="4744878"/>
          <a:ext cx="6879432" cy="792480"/>
        </p:xfrm>
        <a:graphic>
          <a:graphicData uri="http://schemas.openxmlformats.org/drawingml/2006/table">
            <a:tbl>
              <a:tblPr>
                <a:tableStyleId>{616DA210-FB5B-4158-B5E0-FEB733F419BA}</a:tableStyleId>
              </a:tblPr>
              <a:tblGrid>
                <a:gridCol w="2293144">
                  <a:extLst>
                    <a:ext uri="{9D8B030D-6E8A-4147-A177-3AD203B41FA5}">
                      <a16:colId xmlns:a16="http://schemas.microsoft.com/office/drawing/2014/main" val="20000"/>
                    </a:ext>
                  </a:extLst>
                </a:gridCol>
                <a:gridCol w="2293144">
                  <a:extLst>
                    <a:ext uri="{9D8B030D-6E8A-4147-A177-3AD203B41FA5}">
                      <a16:colId xmlns:a16="http://schemas.microsoft.com/office/drawing/2014/main" val="20001"/>
                    </a:ext>
                  </a:extLst>
                </a:gridCol>
                <a:gridCol w="2293144">
                  <a:extLst>
                    <a:ext uri="{9D8B030D-6E8A-4147-A177-3AD203B41FA5}">
                      <a16:colId xmlns:a16="http://schemas.microsoft.com/office/drawing/2014/main" val="20002"/>
                    </a:ext>
                  </a:extLst>
                </a:gridCol>
              </a:tblGrid>
              <a:tr h="0">
                <a:tc>
                  <a:txBody>
                    <a:bodyPr/>
                    <a:lstStyle/>
                    <a:p>
                      <a:pPr fontAlgn="b"/>
                      <a:r>
                        <a:rPr lang="en-US" sz="2000" dirty="0">
                          <a:effectLst/>
                        </a:rPr>
                        <a:t>Employee1</a:t>
                      </a:r>
                      <a:endParaRPr lang="en-US" sz="2000" b="1" dirty="0">
                        <a:effectLst/>
                      </a:endParaRPr>
                    </a:p>
                  </a:txBody>
                  <a:tcPr anchor="b"/>
                </a:tc>
                <a:tc>
                  <a:txBody>
                    <a:bodyPr/>
                    <a:lstStyle/>
                    <a:p>
                      <a:pPr fontAlgn="b"/>
                      <a:r>
                        <a:rPr lang="en-US" sz="2000" dirty="0">
                          <a:effectLst/>
                        </a:rPr>
                        <a:t>Employee2</a:t>
                      </a:r>
                      <a:endParaRPr lang="en-US" sz="2000" b="1" dirty="0">
                        <a:effectLst/>
                      </a:endParaRPr>
                    </a:p>
                  </a:txBody>
                  <a:tcPr anchor="b"/>
                </a:tc>
                <a:tc>
                  <a:txBody>
                    <a:bodyPr/>
                    <a:lstStyle/>
                    <a:p>
                      <a:pPr fontAlgn="b"/>
                      <a:r>
                        <a:rPr lang="en-US" sz="2000" dirty="0" err="1">
                          <a:effectLst/>
                        </a:rPr>
                        <a:t>department_id</a:t>
                      </a:r>
                      <a:endParaRPr lang="en-US" sz="2000" b="1" dirty="0" err="1">
                        <a:effectLst/>
                      </a:endParaRPr>
                    </a:p>
                  </a:txBody>
                  <a:tcPr anchor="b"/>
                </a:tc>
                <a:extLst>
                  <a:ext uri="{0D108BD9-81ED-4DB2-BD59-A6C34878D82A}">
                    <a16:rowId xmlns:a16="http://schemas.microsoft.com/office/drawing/2014/main" val="10000"/>
                  </a:ext>
                </a:extLst>
              </a:tr>
              <a:tr h="0">
                <a:tc>
                  <a:txBody>
                    <a:bodyPr/>
                    <a:lstStyle/>
                    <a:p>
                      <a:pPr fontAlgn="base"/>
                      <a:r>
                        <a:rPr lang="en-US" sz="2000" dirty="0">
                          <a:effectLst/>
                        </a:rPr>
                        <a:t>Jane</a:t>
                      </a:r>
                      <a:r>
                        <a:rPr lang="en-US" sz="2000" baseline="0" dirty="0">
                          <a:effectLst/>
                        </a:rPr>
                        <a:t> smith</a:t>
                      </a:r>
                      <a:endParaRPr lang="en-US" sz="2000" dirty="0">
                        <a:effectLst/>
                      </a:endParaRPr>
                    </a:p>
                  </a:txBody>
                  <a:tcPr anchor="ctr"/>
                </a:tc>
                <a:tc>
                  <a:txBody>
                    <a:bodyPr/>
                    <a:lstStyle/>
                    <a:p>
                      <a:pPr fontAlgn="base"/>
                      <a:r>
                        <a:rPr lang="en-US" sz="2000" dirty="0">
                          <a:effectLst/>
                        </a:rPr>
                        <a:t>Emma Watson</a:t>
                      </a:r>
                    </a:p>
                  </a:txBody>
                  <a:tcPr anchor="ctr"/>
                </a:tc>
                <a:tc>
                  <a:txBody>
                    <a:bodyPr/>
                    <a:lstStyle/>
                    <a:p>
                      <a:pPr fontAlgn="base"/>
                      <a:r>
                        <a:rPr lang="en-US" sz="2000" dirty="0">
                          <a:effectLst/>
                        </a:rPr>
                        <a:t>2</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1717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Venn Diagrams for all joins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375" y="1997074"/>
            <a:ext cx="10186988" cy="4503738"/>
          </a:xfrm>
        </p:spPr>
      </p:pic>
    </p:spTree>
    <p:extLst>
      <p:ext uri="{BB962C8B-B14F-4D97-AF65-F5344CB8AC3E}">
        <p14:creationId xmlns:p14="http://schemas.microsoft.com/office/powerpoint/2010/main" val="6366085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joins</a:t>
            </a:r>
          </a:p>
        </p:txBody>
      </p:sp>
      <p:sp>
        <p:nvSpPr>
          <p:cNvPr id="3" name="Content Placeholder 2"/>
          <p:cNvSpPr>
            <a:spLocks noGrp="1"/>
          </p:cNvSpPr>
          <p:nvPr>
            <p:ph idx="1"/>
          </p:nvPr>
        </p:nvSpPr>
        <p:spPr/>
        <p:txBody>
          <a:bodyPr/>
          <a:lstStyle/>
          <a:p>
            <a:r>
              <a:rPr lang="en-US" sz="2800" dirty="0">
                <a:solidFill>
                  <a:srgbClr val="0D0D0D"/>
                </a:solidFill>
                <a:latin typeface="+mj-lt"/>
              </a:rPr>
              <a:t>A </a:t>
            </a:r>
            <a:r>
              <a:rPr lang="en-US" sz="2800" b="1" dirty="0">
                <a:solidFill>
                  <a:srgbClr val="0D0D0D"/>
                </a:solidFill>
                <a:latin typeface="+mj-lt"/>
              </a:rPr>
              <a:t>NATURAL JOIN</a:t>
            </a:r>
            <a:r>
              <a:rPr lang="en-US" sz="2800" dirty="0">
                <a:solidFill>
                  <a:srgbClr val="0D0D0D"/>
                </a:solidFill>
                <a:latin typeface="+mj-lt"/>
              </a:rPr>
              <a:t> automatically joins tables based on columns with the same names and compatible data types in both tables.</a:t>
            </a:r>
          </a:p>
          <a:p>
            <a:r>
              <a:rPr lang="en-US" sz="2800" dirty="0">
                <a:solidFill>
                  <a:srgbClr val="0D0D0D"/>
                </a:solidFill>
                <a:latin typeface="+mj-lt"/>
              </a:rPr>
              <a:t> It implicitly matches columns between the tables.</a:t>
            </a:r>
          </a:p>
          <a:p>
            <a:r>
              <a:rPr lang="en-US" sz="2800" dirty="0">
                <a:solidFill>
                  <a:srgbClr val="0D0D0D"/>
                </a:solidFill>
                <a:latin typeface="+mj-lt"/>
              </a:rPr>
              <a:t>There is no need to specify the column names on which to join because it automatically uses the columns with the same names in both tables.</a:t>
            </a:r>
          </a:p>
          <a:p>
            <a:r>
              <a:rPr lang="en-US" sz="2800" dirty="0"/>
              <a:t>The resulting table will contain all the attributes of both tables but keeps only </a:t>
            </a:r>
            <a:r>
              <a:rPr lang="en-US" sz="2800" b="1" dirty="0"/>
              <a:t>one copy of each common column</a:t>
            </a:r>
          </a:p>
          <a:p>
            <a:r>
              <a:rPr lang="en-US" sz="2800" dirty="0"/>
              <a:t>SELECT * FROM TABLE1 NATURAL JOIN TABLE2;</a:t>
            </a:r>
          </a:p>
          <a:p>
            <a:endParaRPr lang="en-US" sz="2800" dirty="0"/>
          </a:p>
        </p:txBody>
      </p:sp>
    </p:spTree>
    <p:extLst>
      <p:ext uri="{BB962C8B-B14F-4D97-AF65-F5344CB8AC3E}">
        <p14:creationId xmlns:p14="http://schemas.microsoft.com/office/powerpoint/2010/main" val="830778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joins Example </a:t>
            </a:r>
          </a:p>
        </p:txBody>
      </p:sp>
      <p:sp>
        <p:nvSpPr>
          <p:cNvPr id="3" name="Content Placeholder 2"/>
          <p:cNvSpPr>
            <a:spLocks noGrp="1"/>
          </p:cNvSpPr>
          <p:nvPr>
            <p:ph idx="1"/>
          </p:nvPr>
        </p:nvSpPr>
        <p:spPr>
          <a:xfrm>
            <a:off x="464457" y="2054681"/>
            <a:ext cx="6665006" cy="4176713"/>
          </a:xfrm>
        </p:spPr>
        <p:txBody>
          <a:bodyPr/>
          <a:lstStyle/>
          <a:p>
            <a:pPr lvl="0"/>
            <a:r>
              <a:rPr lang="en-US" sz="2800" dirty="0">
                <a:latin typeface="+mj-lt"/>
                <a:cs typeface="Courier New" panose="02070309020205020404" pitchFamily="49" charset="0"/>
              </a:rPr>
              <a:t>SELECT table_1.column_name(s), table_2.column_name(s) FROM table_1 NATURAL [ INNER, LEFT, RIGHT ] JOIN table_2;</a:t>
            </a:r>
            <a:r>
              <a:rPr lang="en-US" sz="2000" dirty="0">
                <a:latin typeface="+mj-lt"/>
              </a:rPr>
              <a:t> </a:t>
            </a:r>
            <a:endParaRPr lang="en-US" sz="3600" dirty="0">
              <a:latin typeface="+mj-lt"/>
            </a:endParaRPr>
          </a:p>
          <a:p>
            <a:r>
              <a:rPr lang="en-US" sz="2800" dirty="0">
                <a:latin typeface="+mj-lt"/>
              </a:rPr>
              <a:t>E.g. :</a:t>
            </a:r>
          </a:p>
          <a:p>
            <a:r>
              <a:rPr lang="en-US" sz="2800" dirty="0"/>
              <a:t>SELECT </a:t>
            </a:r>
            <a:r>
              <a:rPr lang="en-US" sz="2800" dirty="0" err="1"/>
              <a:t>e.employee_name</a:t>
            </a:r>
            <a:r>
              <a:rPr lang="en-US" sz="2800" dirty="0"/>
              <a:t>, </a:t>
            </a:r>
            <a:r>
              <a:rPr lang="en-US" sz="2800" dirty="0" err="1"/>
              <a:t>d.department_name</a:t>
            </a:r>
            <a:r>
              <a:rPr lang="en-US" sz="2800" dirty="0"/>
              <a:t> FROM employees e Natural Join departments d</a:t>
            </a:r>
            <a:endParaRPr lang="en-US" sz="28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998840491"/>
              </p:ext>
            </p:extLst>
          </p:nvPr>
        </p:nvGraphicFramePr>
        <p:xfrm>
          <a:off x="7129463" y="2750959"/>
          <a:ext cx="4900612" cy="3178356"/>
        </p:xfrm>
        <a:graphic>
          <a:graphicData uri="http://schemas.openxmlformats.org/drawingml/2006/table">
            <a:tbl>
              <a:tblPr>
                <a:tableStyleId>{5940675A-B579-460E-94D1-54222C63F5DA}</a:tableStyleId>
              </a:tblPr>
              <a:tblGrid>
                <a:gridCol w="2450306">
                  <a:extLst>
                    <a:ext uri="{9D8B030D-6E8A-4147-A177-3AD203B41FA5}">
                      <a16:colId xmlns:a16="http://schemas.microsoft.com/office/drawing/2014/main" val="20000"/>
                    </a:ext>
                  </a:extLst>
                </a:gridCol>
                <a:gridCol w="2450306">
                  <a:extLst>
                    <a:ext uri="{9D8B030D-6E8A-4147-A177-3AD203B41FA5}">
                      <a16:colId xmlns:a16="http://schemas.microsoft.com/office/drawing/2014/main" val="20001"/>
                    </a:ext>
                  </a:extLst>
                </a:gridCol>
              </a:tblGrid>
              <a:tr h="529726">
                <a:tc>
                  <a:txBody>
                    <a:bodyPr/>
                    <a:lstStyle/>
                    <a:p>
                      <a:pPr fontAlgn="b"/>
                      <a:r>
                        <a:rPr lang="en-US" dirty="0" err="1">
                          <a:effectLst/>
                        </a:rPr>
                        <a:t>employee_name</a:t>
                      </a:r>
                      <a:endParaRPr lang="en-US" b="1" dirty="0">
                        <a:effectLst/>
                      </a:endParaRPr>
                    </a:p>
                  </a:txBody>
                  <a:tcPr anchor="b"/>
                </a:tc>
                <a:tc>
                  <a:txBody>
                    <a:bodyPr/>
                    <a:lstStyle/>
                    <a:p>
                      <a:pPr fontAlgn="b"/>
                      <a:r>
                        <a:rPr lang="en-US">
                          <a:effectLst/>
                        </a:rPr>
                        <a:t>department_name</a:t>
                      </a:r>
                      <a:endParaRPr lang="en-US" b="1">
                        <a:effectLst/>
                      </a:endParaRPr>
                    </a:p>
                  </a:txBody>
                  <a:tcPr anchor="b"/>
                </a:tc>
                <a:extLst>
                  <a:ext uri="{0D108BD9-81ED-4DB2-BD59-A6C34878D82A}">
                    <a16:rowId xmlns:a16="http://schemas.microsoft.com/office/drawing/2014/main" val="10000"/>
                  </a:ext>
                </a:extLst>
              </a:tr>
              <a:tr h="529726">
                <a:tc>
                  <a:txBody>
                    <a:bodyPr/>
                    <a:lstStyle/>
                    <a:p>
                      <a:pPr fontAlgn="base"/>
                      <a:r>
                        <a:rPr lang="en-US" dirty="0">
                          <a:effectLst/>
                        </a:rPr>
                        <a:t>John Doe</a:t>
                      </a:r>
                    </a:p>
                  </a:txBody>
                  <a:tcPr anchor="ctr"/>
                </a:tc>
                <a:tc>
                  <a:txBody>
                    <a:bodyPr/>
                    <a:lstStyle/>
                    <a:p>
                      <a:pPr fontAlgn="base"/>
                      <a:r>
                        <a:rPr lang="en-US">
                          <a:effectLst/>
                        </a:rPr>
                        <a:t>HR</a:t>
                      </a:r>
                    </a:p>
                  </a:txBody>
                  <a:tcPr anchor="ctr"/>
                </a:tc>
                <a:extLst>
                  <a:ext uri="{0D108BD9-81ED-4DB2-BD59-A6C34878D82A}">
                    <a16:rowId xmlns:a16="http://schemas.microsoft.com/office/drawing/2014/main" val="10001"/>
                  </a:ext>
                </a:extLst>
              </a:tr>
              <a:tr h="529726">
                <a:tc>
                  <a:txBody>
                    <a:bodyPr/>
                    <a:lstStyle/>
                    <a:p>
                      <a:pPr fontAlgn="base"/>
                      <a:r>
                        <a:rPr lang="en-US">
                          <a:effectLst/>
                        </a:rPr>
                        <a:t>Jane Smith</a:t>
                      </a:r>
                    </a:p>
                  </a:txBody>
                  <a:tcPr anchor="ctr"/>
                </a:tc>
                <a:tc>
                  <a:txBody>
                    <a:bodyPr/>
                    <a:lstStyle/>
                    <a:p>
                      <a:pPr fontAlgn="base"/>
                      <a:r>
                        <a:rPr lang="en-US">
                          <a:effectLst/>
                        </a:rPr>
                        <a:t>Marketing</a:t>
                      </a:r>
                    </a:p>
                  </a:txBody>
                  <a:tcPr anchor="ctr"/>
                </a:tc>
                <a:extLst>
                  <a:ext uri="{0D108BD9-81ED-4DB2-BD59-A6C34878D82A}">
                    <a16:rowId xmlns:a16="http://schemas.microsoft.com/office/drawing/2014/main" val="10002"/>
                  </a:ext>
                </a:extLst>
              </a:tr>
              <a:tr h="529726">
                <a:tc>
                  <a:txBody>
                    <a:bodyPr/>
                    <a:lstStyle/>
                    <a:p>
                      <a:pPr fontAlgn="base"/>
                      <a:r>
                        <a:rPr lang="en-US">
                          <a:effectLst/>
                        </a:rPr>
                        <a:t>Chris Evans</a:t>
                      </a:r>
                    </a:p>
                  </a:txBody>
                  <a:tcPr anchor="ctr"/>
                </a:tc>
                <a:tc>
                  <a:txBody>
                    <a:bodyPr/>
                    <a:lstStyle/>
                    <a:p>
                      <a:pPr fontAlgn="base"/>
                      <a:r>
                        <a:rPr lang="en-US">
                          <a:effectLst/>
                        </a:rPr>
                        <a:t>Engineering</a:t>
                      </a:r>
                    </a:p>
                  </a:txBody>
                  <a:tcPr anchor="ctr"/>
                </a:tc>
                <a:extLst>
                  <a:ext uri="{0D108BD9-81ED-4DB2-BD59-A6C34878D82A}">
                    <a16:rowId xmlns:a16="http://schemas.microsoft.com/office/drawing/2014/main" val="10003"/>
                  </a:ext>
                </a:extLst>
              </a:tr>
              <a:tr h="529726">
                <a:tc>
                  <a:txBody>
                    <a:bodyPr/>
                    <a:lstStyle/>
                    <a:p>
                      <a:pPr fontAlgn="base"/>
                      <a:r>
                        <a:rPr lang="en-US">
                          <a:effectLst/>
                        </a:rPr>
                        <a:t>Emma Watson</a:t>
                      </a:r>
                    </a:p>
                  </a:txBody>
                  <a:tcPr anchor="ctr"/>
                </a:tc>
                <a:tc>
                  <a:txBody>
                    <a:bodyPr/>
                    <a:lstStyle/>
                    <a:p>
                      <a:pPr fontAlgn="base"/>
                      <a:r>
                        <a:rPr lang="en-US">
                          <a:effectLst/>
                        </a:rPr>
                        <a:t>Marketing</a:t>
                      </a:r>
                    </a:p>
                  </a:txBody>
                  <a:tcPr anchor="ctr"/>
                </a:tc>
                <a:extLst>
                  <a:ext uri="{0D108BD9-81ED-4DB2-BD59-A6C34878D82A}">
                    <a16:rowId xmlns:a16="http://schemas.microsoft.com/office/drawing/2014/main" val="10004"/>
                  </a:ext>
                </a:extLst>
              </a:tr>
              <a:tr h="529726">
                <a:tc>
                  <a:txBody>
                    <a:bodyPr/>
                    <a:lstStyle/>
                    <a:p>
                      <a:pPr fontAlgn="base"/>
                      <a:r>
                        <a:rPr lang="en-US">
                          <a:effectLst/>
                        </a:rPr>
                        <a:t>Robert Downey</a:t>
                      </a:r>
                    </a:p>
                  </a:txBody>
                  <a:tcPr anchor="ctr"/>
                </a:tc>
                <a:tc>
                  <a:txBody>
                    <a:bodyPr/>
                    <a:lstStyle/>
                    <a:p>
                      <a:pPr fontAlgn="base"/>
                      <a:r>
                        <a:rPr lang="en-US" dirty="0">
                          <a:effectLst/>
                        </a:rPr>
                        <a:t>Finance</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96774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inner and natural join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2870760"/>
              </p:ext>
            </p:extLst>
          </p:nvPr>
        </p:nvGraphicFramePr>
        <p:xfrm>
          <a:off x="1042988" y="2100262"/>
          <a:ext cx="10394950" cy="4213860"/>
        </p:xfrm>
        <a:graphic>
          <a:graphicData uri="http://schemas.openxmlformats.org/drawingml/2006/table">
            <a:tbl>
              <a:tblPr>
                <a:tableStyleId>{5940675A-B579-460E-94D1-54222C63F5DA}</a:tableStyleId>
              </a:tblPr>
              <a:tblGrid>
                <a:gridCol w="5197475">
                  <a:extLst>
                    <a:ext uri="{9D8B030D-6E8A-4147-A177-3AD203B41FA5}">
                      <a16:colId xmlns:a16="http://schemas.microsoft.com/office/drawing/2014/main" val="20000"/>
                    </a:ext>
                  </a:extLst>
                </a:gridCol>
                <a:gridCol w="5197475">
                  <a:extLst>
                    <a:ext uri="{9D8B030D-6E8A-4147-A177-3AD203B41FA5}">
                      <a16:colId xmlns:a16="http://schemas.microsoft.com/office/drawing/2014/main" val="20001"/>
                    </a:ext>
                  </a:extLst>
                </a:gridCol>
              </a:tblGrid>
              <a:tr h="446271">
                <a:tc>
                  <a:txBody>
                    <a:bodyPr/>
                    <a:lstStyle/>
                    <a:p>
                      <a:pPr algn="ctr" fontAlgn="base"/>
                      <a:r>
                        <a:rPr lang="en-US" sz="1800" b="1" dirty="0">
                          <a:effectLst/>
                        </a:rPr>
                        <a:t>NATURAL JOIN</a:t>
                      </a:r>
                    </a:p>
                  </a:txBody>
                  <a:tcPr marL="38100" marR="38100" marT="95250" marB="95250" anchor="ctr"/>
                </a:tc>
                <a:tc>
                  <a:txBody>
                    <a:bodyPr/>
                    <a:lstStyle/>
                    <a:p>
                      <a:pPr algn="ctr" fontAlgn="base"/>
                      <a:r>
                        <a:rPr lang="en-US" sz="1800" b="1" dirty="0">
                          <a:effectLst/>
                        </a:rPr>
                        <a:t>INNER JOIN</a:t>
                      </a:r>
                    </a:p>
                  </a:txBody>
                  <a:tcPr marL="95250" marR="95250" marT="95250" marB="95250" anchor="ctr"/>
                </a:tc>
                <a:extLst>
                  <a:ext uri="{0D108BD9-81ED-4DB2-BD59-A6C34878D82A}">
                    <a16:rowId xmlns:a16="http://schemas.microsoft.com/office/drawing/2014/main" val="10000"/>
                  </a:ext>
                </a:extLst>
              </a:tr>
              <a:tr h="715717">
                <a:tc>
                  <a:txBody>
                    <a:bodyPr/>
                    <a:lstStyle/>
                    <a:p>
                      <a:pPr algn="ctr" fontAlgn="ctr"/>
                      <a:r>
                        <a:rPr lang="en-US" sz="1600">
                          <a:effectLst/>
                        </a:rPr>
                        <a:t>Natural Join joins two tables based on same attribute name and datatypes.</a:t>
                      </a:r>
                      <a:endParaRPr lang="en-US" sz="1600" b="0">
                        <a:effectLst/>
                      </a:endParaRPr>
                    </a:p>
                  </a:txBody>
                  <a:tcPr marL="95250" marR="95250" marT="133350" marB="133350" anchor="ctr"/>
                </a:tc>
                <a:tc>
                  <a:txBody>
                    <a:bodyPr/>
                    <a:lstStyle/>
                    <a:p>
                      <a:pPr algn="ctr" fontAlgn="ctr"/>
                      <a:r>
                        <a:rPr lang="en-US" sz="1600">
                          <a:effectLst/>
                        </a:rPr>
                        <a:t>Inner Join joins two table on the basis of the column which is explicitly specified in the ON clause.</a:t>
                      </a:r>
                      <a:endParaRPr lang="en-US" sz="1600" b="0">
                        <a:effectLst/>
                      </a:endParaRPr>
                    </a:p>
                  </a:txBody>
                  <a:tcPr marL="95250" marR="95250" marT="133350" marB="133350" anchor="ctr"/>
                </a:tc>
                <a:extLst>
                  <a:ext uri="{0D108BD9-81ED-4DB2-BD59-A6C34878D82A}">
                    <a16:rowId xmlns:a16="http://schemas.microsoft.com/office/drawing/2014/main" val="10001"/>
                  </a:ext>
                </a:extLst>
              </a:tr>
              <a:tr h="715717">
                <a:tc>
                  <a:txBody>
                    <a:bodyPr/>
                    <a:lstStyle/>
                    <a:p>
                      <a:pPr algn="ctr" fontAlgn="ctr"/>
                      <a:r>
                        <a:rPr lang="en-US" sz="1600">
                          <a:effectLst/>
                        </a:rPr>
                        <a:t>In Natural Join, The resulting table will contain all the attributes of both the tables but keep only one copy of each common column</a:t>
                      </a:r>
                      <a:endParaRPr lang="en-US" sz="1600" b="0">
                        <a:effectLst/>
                      </a:endParaRPr>
                    </a:p>
                  </a:txBody>
                  <a:tcPr marL="95250" marR="95250" marT="133350" marB="133350" anchor="ctr"/>
                </a:tc>
                <a:tc>
                  <a:txBody>
                    <a:bodyPr/>
                    <a:lstStyle/>
                    <a:p>
                      <a:pPr algn="ctr" fontAlgn="ctr"/>
                      <a:r>
                        <a:rPr lang="en-US" sz="1600">
                          <a:effectLst/>
                        </a:rPr>
                        <a:t>In Inner Join, The resulting table will contain all the attribute of both the tables including duplicate columns also</a:t>
                      </a:r>
                      <a:endParaRPr lang="en-US" sz="1600" b="0">
                        <a:effectLst/>
                      </a:endParaRPr>
                    </a:p>
                  </a:txBody>
                  <a:tcPr marL="95250" marR="95250" marT="133350" marB="133350" anchor="ctr"/>
                </a:tc>
                <a:extLst>
                  <a:ext uri="{0D108BD9-81ED-4DB2-BD59-A6C34878D82A}">
                    <a16:rowId xmlns:a16="http://schemas.microsoft.com/office/drawing/2014/main" val="10002"/>
                  </a:ext>
                </a:extLst>
              </a:tr>
              <a:tr h="715717">
                <a:tc>
                  <a:txBody>
                    <a:bodyPr/>
                    <a:lstStyle/>
                    <a:p>
                      <a:pPr algn="ctr" fontAlgn="ctr"/>
                      <a:r>
                        <a:rPr lang="en-US" sz="1600">
                          <a:effectLst/>
                        </a:rPr>
                        <a:t>In Natural Join, If there is no condition specifies then it returns the rows based on the common column</a:t>
                      </a:r>
                      <a:endParaRPr lang="en-US" sz="1600" b="0">
                        <a:effectLst/>
                      </a:endParaRPr>
                    </a:p>
                  </a:txBody>
                  <a:tcPr marL="95250" marR="95250" marT="133350" marB="133350" anchor="ctr"/>
                </a:tc>
                <a:tc>
                  <a:txBody>
                    <a:bodyPr/>
                    <a:lstStyle/>
                    <a:p>
                      <a:pPr algn="ctr" fontAlgn="ctr"/>
                      <a:r>
                        <a:rPr lang="en-US" sz="1600">
                          <a:effectLst/>
                        </a:rPr>
                        <a:t>In Inner Join, only those records will return which exists in both the tables</a:t>
                      </a:r>
                      <a:endParaRPr lang="en-US" sz="1600" b="0">
                        <a:effectLst/>
                      </a:endParaRPr>
                    </a:p>
                  </a:txBody>
                  <a:tcPr marL="95250" marR="95250" marT="133350" marB="133350" anchor="ctr"/>
                </a:tc>
                <a:extLst>
                  <a:ext uri="{0D108BD9-81ED-4DB2-BD59-A6C34878D82A}">
                    <a16:rowId xmlns:a16="http://schemas.microsoft.com/office/drawing/2014/main" val="10003"/>
                  </a:ext>
                </a:extLst>
              </a:tr>
              <a:tr h="1136727">
                <a:tc>
                  <a:txBody>
                    <a:bodyPr/>
                    <a:lstStyle/>
                    <a:p>
                      <a:pPr algn="ctr" fontAlgn="ctr"/>
                      <a:r>
                        <a:rPr lang="en-US" sz="1600">
                          <a:effectLst/>
                        </a:rPr>
                        <a:t>Syntax- </a:t>
                      </a:r>
                      <a:br>
                        <a:rPr lang="en-US" sz="1600">
                          <a:effectLst/>
                        </a:rPr>
                      </a:br>
                      <a:r>
                        <a:rPr lang="en-US" sz="1600">
                          <a:effectLst/>
                        </a:rPr>
                        <a:t>SELECT * </a:t>
                      </a:r>
                      <a:br>
                        <a:rPr lang="en-US" sz="1600">
                          <a:effectLst/>
                        </a:rPr>
                      </a:br>
                      <a:r>
                        <a:rPr lang="en-US" sz="1600">
                          <a:effectLst/>
                        </a:rPr>
                        <a:t>FROM table1 NATURAL JOIN table2; </a:t>
                      </a:r>
                      <a:endParaRPr lang="en-US" sz="1600" b="0">
                        <a:effectLst/>
                      </a:endParaRPr>
                    </a:p>
                  </a:txBody>
                  <a:tcPr marL="95250" marR="95250" marT="133350" marB="133350" anchor="ctr"/>
                </a:tc>
                <a:tc>
                  <a:txBody>
                    <a:bodyPr/>
                    <a:lstStyle/>
                    <a:p>
                      <a:pPr algn="ctr" fontAlgn="ctr"/>
                      <a:r>
                        <a:rPr lang="en-US" sz="1600" dirty="0">
                          <a:effectLst/>
                        </a:rPr>
                        <a:t>Syntax-</a:t>
                      </a:r>
                      <a:br>
                        <a:rPr lang="en-US" sz="1600" dirty="0">
                          <a:effectLst/>
                        </a:rPr>
                      </a:br>
                      <a:r>
                        <a:rPr lang="en-US" sz="1600" dirty="0">
                          <a:effectLst/>
                        </a:rPr>
                        <a:t>SELECT * </a:t>
                      </a:r>
                      <a:br>
                        <a:rPr lang="en-US" sz="1600" dirty="0">
                          <a:effectLst/>
                        </a:rPr>
                      </a:br>
                      <a:r>
                        <a:rPr lang="en-US" sz="1600" dirty="0">
                          <a:effectLst/>
                        </a:rPr>
                        <a:t>FROM table1 INNER JOIN table2 ON table1.Column_Name= table2.Column_Name; </a:t>
                      </a:r>
                      <a:endParaRPr lang="en-US" sz="1600" b="0" dirty="0">
                        <a:effectLst/>
                      </a:endParaRPr>
                    </a:p>
                  </a:txBody>
                  <a:tcPr marL="95250" marR="95250" marT="133350" marB="1333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817257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Column difference between natural and inner join</a:t>
            </a:r>
          </a:p>
        </p:txBody>
      </p:sp>
      <p:sp>
        <p:nvSpPr>
          <p:cNvPr id="3" name="Content Placeholder 2"/>
          <p:cNvSpPr>
            <a:spLocks noGrp="1"/>
          </p:cNvSpPr>
          <p:nvPr>
            <p:ph idx="1"/>
          </p:nvPr>
        </p:nvSpPr>
        <p:spPr/>
        <p:txBody>
          <a:bodyPr/>
          <a:lstStyle/>
          <a:p>
            <a:r>
              <a:rPr lang="en-US" dirty="0"/>
              <a:t>Assume table1 and table 2 as follows</a:t>
            </a:r>
          </a:p>
          <a:p>
            <a:endParaRPr lang="en-US" dirty="0"/>
          </a:p>
          <a:p>
            <a:endParaRPr lang="en-US" dirty="0"/>
          </a:p>
          <a:p>
            <a:r>
              <a:rPr lang="en-US" dirty="0"/>
              <a:t>SELECT * FROM A NATURAL JOIN B;</a:t>
            </a:r>
          </a:p>
          <a:p>
            <a:r>
              <a:rPr lang="en-US" dirty="0"/>
              <a:t>Output had avoided printing common and id attributes twice but thrown it once</a:t>
            </a:r>
          </a:p>
          <a:p>
            <a:endParaRPr lang="en-US" dirty="0"/>
          </a:p>
          <a:p>
            <a:pPr marL="0" indent="0">
              <a:buNone/>
            </a:pPr>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2216127575"/>
              </p:ext>
            </p:extLst>
          </p:nvPr>
        </p:nvGraphicFramePr>
        <p:xfrm>
          <a:off x="1000127" y="2665253"/>
          <a:ext cx="4089399" cy="1097280"/>
        </p:xfrm>
        <a:graphic>
          <a:graphicData uri="http://schemas.openxmlformats.org/drawingml/2006/table">
            <a:tbl>
              <a:tblPr>
                <a:tableStyleId>{5940675A-B579-460E-94D1-54222C63F5DA}</a:tableStyleId>
              </a:tblPr>
              <a:tblGrid>
                <a:gridCol w="1363133">
                  <a:extLst>
                    <a:ext uri="{9D8B030D-6E8A-4147-A177-3AD203B41FA5}">
                      <a16:colId xmlns:a16="http://schemas.microsoft.com/office/drawing/2014/main" val="20000"/>
                    </a:ext>
                  </a:extLst>
                </a:gridCol>
                <a:gridCol w="1363133">
                  <a:extLst>
                    <a:ext uri="{9D8B030D-6E8A-4147-A177-3AD203B41FA5}">
                      <a16:colId xmlns:a16="http://schemas.microsoft.com/office/drawing/2014/main" val="20001"/>
                    </a:ext>
                  </a:extLst>
                </a:gridCol>
                <a:gridCol w="1363133">
                  <a:extLst>
                    <a:ext uri="{9D8B030D-6E8A-4147-A177-3AD203B41FA5}">
                      <a16:colId xmlns:a16="http://schemas.microsoft.com/office/drawing/2014/main" val="20002"/>
                    </a:ext>
                  </a:extLst>
                </a:gridCol>
              </a:tblGrid>
              <a:tr h="0">
                <a:tc>
                  <a:txBody>
                    <a:bodyPr/>
                    <a:lstStyle/>
                    <a:p>
                      <a:pPr fontAlgn="b"/>
                      <a:r>
                        <a:rPr lang="en-US" dirty="0">
                          <a:effectLst/>
                        </a:rPr>
                        <a:t>id</a:t>
                      </a:r>
                      <a:endParaRPr lang="en-US" b="1" dirty="0">
                        <a:effectLst/>
                      </a:endParaRPr>
                    </a:p>
                  </a:txBody>
                  <a:tcPr anchor="b"/>
                </a:tc>
                <a:tc>
                  <a:txBody>
                    <a:bodyPr/>
                    <a:lstStyle/>
                    <a:p>
                      <a:pPr fontAlgn="b"/>
                      <a:r>
                        <a:rPr lang="en-US">
                          <a:effectLst/>
                        </a:rPr>
                        <a:t>name</a:t>
                      </a:r>
                      <a:endParaRPr lang="en-US" b="1">
                        <a:effectLst/>
                      </a:endParaRPr>
                    </a:p>
                  </a:txBody>
                  <a:tcPr anchor="b"/>
                </a:tc>
                <a:tc>
                  <a:txBody>
                    <a:bodyPr/>
                    <a:lstStyle/>
                    <a:p>
                      <a:pPr fontAlgn="b"/>
                      <a:r>
                        <a:rPr lang="en-US">
                          <a:effectLst/>
                        </a:rPr>
                        <a:t>common</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a:effectLst/>
                        </a:rPr>
                        <a:t>Alice</a:t>
                      </a:r>
                    </a:p>
                  </a:txBody>
                  <a:tcPr anchor="ctr"/>
                </a:tc>
                <a:tc>
                  <a:txBody>
                    <a:bodyPr/>
                    <a:lstStyle/>
                    <a:p>
                      <a:pPr fontAlgn="base"/>
                      <a:r>
                        <a:rPr lang="en-US" dirty="0">
                          <a:effectLst/>
                        </a:rPr>
                        <a:t>X</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Bob</a:t>
                      </a:r>
                    </a:p>
                  </a:txBody>
                  <a:tcPr anchor="ctr"/>
                </a:tc>
                <a:tc>
                  <a:txBody>
                    <a:bodyPr/>
                    <a:lstStyle/>
                    <a:p>
                      <a:pPr fontAlgn="base"/>
                      <a:r>
                        <a:rPr lang="en-US" dirty="0">
                          <a:effectLst/>
                        </a:rPr>
                        <a:t>Y</a:t>
                      </a:r>
                    </a:p>
                  </a:txBody>
                  <a:tcPr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031981619"/>
              </p:ext>
            </p:extLst>
          </p:nvPr>
        </p:nvGraphicFramePr>
        <p:xfrm>
          <a:off x="6429375" y="2684304"/>
          <a:ext cx="3933825" cy="1097280"/>
        </p:xfrm>
        <a:graphic>
          <a:graphicData uri="http://schemas.openxmlformats.org/drawingml/2006/table">
            <a:tbl>
              <a:tblPr>
                <a:tableStyleId>{5940675A-B579-460E-94D1-54222C63F5DA}</a:tableStyleId>
              </a:tblPr>
              <a:tblGrid>
                <a:gridCol w="1311275">
                  <a:extLst>
                    <a:ext uri="{9D8B030D-6E8A-4147-A177-3AD203B41FA5}">
                      <a16:colId xmlns:a16="http://schemas.microsoft.com/office/drawing/2014/main" val="20000"/>
                    </a:ext>
                  </a:extLst>
                </a:gridCol>
                <a:gridCol w="1311275">
                  <a:extLst>
                    <a:ext uri="{9D8B030D-6E8A-4147-A177-3AD203B41FA5}">
                      <a16:colId xmlns:a16="http://schemas.microsoft.com/office/drawing/2014/main" val="20001"/>
                    </a:ext>
                  </a:extLst>
                </a:gridCol>
                <a:gridCol w="1311275">
                  <a:extLst>
                    <a:ext uri="{9D8B030D-6E8A-4147-A177-3AD203B41FA5}">
                      <a16:colId xmlns:a16="http://schemas.microsoft.com/office/drawing/2014/main" val="20002"/>
                    </a:ext>
                  </a:extLst>
                </a:gridCol>
              </a:tblGrid>
              <a:tr h="0">
                <a:tc>
                  <a:txBody>
                    <a:bodyPr/>
                    <a:lstStyle/>
                    <a:p>
                      <a:pPr fontAlgn="b"/>
                      <a:r>
                        <a:rPr lang="en-US" dirty="0">
                          <a:effectLst/>
                        </a:rPr>
                        <a:t>id</a:t>
                      </a:r>
                      <a:endParaRPr lang="en-US" b="1" dirty="0">
                        <a:effectLst/>
                      </a:endParaRPr>
                    </a:p>
                  </a:txBody>
                  <a:tcPr anchor="b"/>
                </a:tc>
                <a:tc>
                  <a:txBody>
                    <a:bodyPr/>
                    <a:lstStyle/>
                    <a:p>
                      <a:pPr fontAlgn="b"/>
                      <a:r>
                        <a:rPr lang="en-US" dirty="0">
                          <a:effectLst/>
                        </a:rPr>
                        <a:t>color</a:t>
                      </a:r>
                      <a:endParaRPr lang="en-US" b="1" dirty="0">
                        <a:effectLst/>
                      </a:endParaRPr>
                    </a:p>
                  </a:txBody>
                  <a:tcPr anchor="b"/>
                </a:tc>
                <a:tc>
                  <a:txBody>
                    <a:bodyPr/>
                    <a:lstStyle/>
                    <a:p>
                      <a:pPr fontAlgn="b"/>
                      <a:r>
                        <a:rPr lang="en-US">
                          <a:effectLst/>
                        </a:rPr>
                        <a:t>common</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dirty="0">
                          <a:effectLst/>
                        </a:rPr>
                        <a:t>Red</a:t>
                      </a:r>
                    </a:p>
                  </a:txBody>
                  <a:tcPr anchor="ctr"/>
                </a:tc>
                <a:tc>
                  <a:txBody>
                    <a:bodyPr/>
                    <a:lstStyle/>
                    <a:p>
                      <a:pPr fontAlgn="base"/>
                      <a:r>
                        <a:rPr lang="en-US">
                          <a:effectLst/>
                        </a:rPr>
                        <a:t>X</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Blue</a:t>
                      </a:r>
                    </a:p>
                  </a:txBody>
                  <a:tcPr anchor="ctr"/>
                </a:tc>
                <a:tc>
                  <a:txBody>
                    <a:bodyPr/>
                    <a:lstStyle/>
                    <a:p>
                      <a:pPr fontAlgn="base"/>
                      <a:r>
                        <a:rPr lang="en-US" dirty="0">
                          <a:effectLst/>
                        </a:rPr>
                        <a:t>Z</a:t>
                      </a:r>
                    </a:p>
                  </a:txBody>
                  <a:tcPr anchor="ct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98679377"/>
              </p:ext>
            </p:extLst>
          </p:nvPr>
        </p:nvGraphicFramePr>
        <p:xfrm>
          <a:off x="1885950" y="5470366"/>
          <a:ext cx="6591300" cy="1097280"/>
        </p:xfrm>
        <a:graphic>
          <a:graphicData uri="http://schemas.openxmlformats.org/drawingml/2006/table">
            <a:tbl>
              <a:tblPr>
                <a:tableStyleId>{5940675A-B579-460E-94D1-54222C63F5DA}</a:tableStyleId>
              </a:tblPr>
              <a:tblGrid>
                <a:gridCol w="1647825">
                  <a:extLst>
                    <a:ext uri="{9D8B030D-6E8A-4147-A177-3AD203B41FA5}">
                      <a16:colId xmlns:a16="http://schemas.microsoft.com/office/drawing/2014/main" val="20000"/>
                    </a:ext>
                  </a:extLst>
                </a:gridCol>
                <a:gridCol w="1647825">
                  <a:extLst>
                    <a:ext uri="{9D8B030D-6E8A-4147-A177-3AD203B41FA5}">
                      <a16:colId xmlns:a16="http://schemas.microsoft.com/office/drawing/2014/main" val="20001"/>
                    </a:ext>
                  </a:extLst>
                </a:gridCol>
                <a:gridCol w="1647825">
                  <a:extLst>
                    <a:ext uri="{9D8B030D-6E8A-4147-A177-3AD203B41FA5}">
                      <a16:colId xmlns:a16="http://schemas.microsoft.com/office/drawing/2014/main" val="20002"/>
                    </a:ext>
                  </a:extLst>
                </a:gridCol>
                <a:gridCol w="1647825">
                  <a:extLst>
                    <a:ext uri="{9D8B030D-6E8A-4147-A177-3AD203B41FA5}">
                      <a16:colId xmlns:a16="http://schemas.microsoft.com/office/drawing/2014/main" val="20003"/>
                    </a:ext>
                  </a:extLst>
                </a:gridCol>
              </a:tblGrid>
              <a:tr h="0">
                <a:tc>
                  <a:txBody>
                    <a:bodyPr/>
                    <a:lstStyle/>
                    <a:p>
                      <a:pPr fontAlgn="b"/>
                      <a:r>
                        <a:rPr lang="en-US" dirty="0">
                          <a:effectLst/>
                        </a:rPr>
                        <a:t>id</a:t>
                      </a:r>
                      <a:endParaRPr lang="en-US" b="1" dirty="0">
                        <a:effectLst/>
                      </a:endParaRPr>
                    </a:p>
                  </a:txBody>
                  <a:tcPr anchor="b"/>
                </a:tc>
                <a:tc>
                  <a:txBody>
                    <a:bodyPr/>
                    <a:lstStyle/>
                    <a:p>
                      <a:pPr fontAlgn="b"/>
                      <a:r>
                        <a:rPr lang="en-US">
                          <a:effectLst/>
                        </a:rPr>
                        <a:t>name</a:t>
                      </a:r>
                      <a:endParaRPr lang="en-US" b="1">
                        <a:effectLst/>
                      </a:endParaRPr>
                    </a:p>
                  </a:txBody>
                  <a:tcPr anchor="b"/>
                </a:tc>
                <a:tc>
                  <a:txBody>
                    <a:bodyPr/>
                    <a:lstStyle/>
                    <a:p>
                      <a:pPr fontAlgn="b"/>
                      <a:r>
                        <a:rPr lang="en-US">
                          <a:effectLst/>
                        </a:rPr>
                        <a:t>common</a:t>
                      </a:r>
                      <a:endParaRPr lang="en-US" b="1">
                        <a:effectLst/>
                      </a:endParaRPr>
                    </a:p>
                  </a:txBody>
                  <a:tcPr anchor="b"/>
                </a:tc>
                <a:tc>
                  <a:txBody>
                    <a:bodyPr/>
                    <a:lstStyle/>
                    <a:p>
                      <a:pPr fontAlgn="b"/>
                      <a:r>
                        <a:rPr lang="en-US">
                          <a:effectLst/>
                        </a:rPr>
                        <a:t>color</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a:effectLst/>
                        </a:rPr>
                        <a:t>Alice</a:t>
                      </a:r>
                    </a:p>
                  </a:txBody>
                  <a:tcPr anchor="ctr"/>
                </a:tc>
                <a:tc>
                  <a:txBody>
                    <a:bodyPr/>
                    <a:lstStyle/>
                    <a:p>
                      <a:pPr fontAlgn="base"/>
                      <a:r>
                        <a:rPr lang="en-US">
                          <a:effectLst/>
                        </a:rPr>
                        <a:t>X</a:t>
                      </a:r>
                    </a:p>
                  </a:txBody>
                  <a:tcPr anchor="ctr"/>
                </a:tc>
                <a:tc>
                  <a:txBody>
                    <a:bodyPr/>
                    <a:lstStyle/>
                    <a:p>
                      <a:pPr fontAlgn="base"/>
                      <a:r>
                        <a:rPr lang="en-US">
                          <a:effectLst/>
                        </a:rPr>
                        <a:t>Red</a:t>
                      </a:r>
                    </a:p>
                  </a:txBody>
                  <a:tcPr anchor="ctr"/>
                </a:tc>
                <a:extLst>
                  <a:ext uri="{0D108BD9-81ED-4DB2-BD59-A6C34878D82A}">
                    <a16:rowId xmlns:a16="http://schemas.microsoft.com/office/drawing/2014/main" val="10001"/>
                  </a:ext>
                </a:extLst>
              </a:tr>
              <a:tr h="0">
                <a:tc>
                  <a:txBody>
                    <a:bodyPr/>
                    <a:lstStyle/>
                    <a:p>
                      <a:pPr fontAlgn="base"/>
                      <a:r>
                        <a:rPr lang="en-US" dirty="0">
                          <a:effectLst/>
                        </a:rPr>
                        <a:t>2</a:t>
                      </a:r>
                    </a:p>
                  </a:txBody>
                  <a:tcPr anchor="ctr"/>
                </a:tc>
                <a:tc>
                  <a:txBody>
                    <a:bodyPr/>
                    <a:lstStyle/>
                    <a:p>
                      <a:pPr fontAlgn="base"/>
                      <a:r>
                        <a:rPr lang="en-US" dirty="0">
                          <a:effectLst/>
                        </a:rPr>
                        <a:t>Bob</a:t>
                      </a:r>
                    </a:p>
                  </a:txBody>
                  <a:tcPr anchor="ctr"/>
                </a:tc>
                <a:tc>
                  <a:txBody>
                    <a:bodyPr/>
                    <a:lstStyle/>
                    <a:p>
                      <a:pPr fontAlgn="base"/>
                      <a:r>
                        <a:rPr lang="en-US">
                          <a:effectLst/>
                        </a:rPr>
                        <a:t>Y</a:t>
                      </a:r>
                    </a:p>
                  </a:txBody>
                  <a:tcPr anchor="ctr"/>
                </a:tc>
                <a:tc>
                  <a:txBody>
                    <a:bodyPr/>
                    <a:lstStyle/>
                    <a:p>
                      <a:pPr fontAlgn="base"/>
                      <a:r>
                        <a:rPr lang="en-US" dirty="0">
                          <a:effectLst/>
                        </a:rPr>
                        <a:t>Blue</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542628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4000" dirty="0"/>
              <a:t>Column difference between natural and inner join</a:t>
            </a:r>
          </a:p>
        </p:txBody>
      </p:sp>
      <p:sp>
        <p:nvSpPr>
          <p:cNvPr id="7" name="Content Placeholder 6"/>
          <p:cNvSpPr>
            <a:spLocks noGrp="1"/>
          </p:cNvSpPr>
          <p:nvPr>
            <p:ph idx="1"/>
          </p:nvPr>
        </p:nvSpPr>
        <p:spPr/>
        <p:txBody>
          <a:bodyPr/>
          <a:lstStyle/>
          <a:p>
            <a:r>
              <a:rPr lang="en-US" dirty="0"/>
              <a:t>SELECT * FROM A INNER JOIN B ON A.id = B.id;</a:t>
            </a:r>
          </a:p>
          <a:p>
            <a:r>
              <a:rPr lang="en-US" dirty="0"/>
              <a:t>Output of inner join will print id and common attribute twice accounting one from A and another from B. </a:t>
            </a:r>
          </a:p>
          <a:p>
            <a:r>
              <a:rPr lang="en-US" b="1" dirty="0"/>
              <a:t>Repetition of columns happens in inner join</a:t>
            </a:r>
            <a:r>
              <a:rPr lang="en-US" dirty="0"/>
              <a:t>.</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042848532"/>
              </p:ext>
            </p:extLst>
          </p:nvPr>
        </p:nvGraphicFramePr>
        <p:xfrm>
          <a:off x="1600199" y="4557712"/>
          <a:ext cx="7058028" cy="1415892"/>
        </p:xfrm>
        <a:graphic>
          <a:graphicData uri="http://schemas.openxmlformats.org/drawingml/2006/table">
            <a:tbl>
              <a:tblPr>
                <a:tableStyleId>{5940675A-B579-460E-94D1-54222C63F5DA}</a:tableStyleId>
              </a:tblPr>
              <a:tblGrid>
                <a:gridCol w="1176338">
                  <a:extLst>
                    <a:ext uri="{9D8B030D-6E8A-4147-A177-3AD203B41FA5}">
                      <a16:colId xmlns:a16="http://schemas.microsoft.com/office/drawing/2014/main" val="20000"/>
                    </a:ext>
                  </a:extLst>
                </a:gridCol>
                <a:gridCol w="1176338">
                  <a:extLst>
                    <a:ext uri="{9D8B030D-6E8A-4147-A177-3AD203B41FA5}">
                      <a16:colId xmlns:a16="http://schemas.microsoft.com/office/drawing/2014/main" val="20001"/>
                    </a:ext>
                  </a:extLst>
                </a:gridCol>
                <a:gridCol w="1176338">
                  <a:extLst>
                    <a:ext uri="{9D8B030D-6E8A-4147-A177-3AD203B41FA5}">
                      <a16:colId xmlns:a16="http://schemas.microsoft.com/office/drawing/2014/main" val="20002"/>
                    </a:ext>
                  </a:extLst>
                </a:gridCol>
                <a:gridCol w="1176338">
                  <a:extLst>
                    <a:ext uri="{9D8B030D-6E8A-4147-A177-3AD203B41FA5}">
                      <a16:colId xmlns:a16="http://schemas.microsoft.com/office/drawing/2014/main" val="20003"/>
                    </a:ext>
                  </a:extLst>
                </a:gridCol>
                <a:gridCol w="1176338">
                  <a:extLst>
                    <a:ext uri="{9D8B030D-6E8A-4147-A177-3AD203B41FA5}">
                      <a16:colId xmlns:a16="http://schemas.microsoft.com/office/drawing/2014/main" val="20004"/>
                    </a:ext>
                  </a:extLst>
                </a:gridCol>
                <a:gridCol w="1176338">
                  <a:extLst>
                    <a:ext uri="{9D8B030D-6E8A-4147-A177-3AD203B41FA5}">
                      <a16:colId xmlns:a16="http://schemas.microsoft.com/office/drawing/2014/main" val="20005"/>
                    </a:ext>
                  </a:extLst>
                </a:gridCol>
              </a:tblGrid>
              <a:tr h="471964">
                <a:tc>
                  <a:txBody>
                    <a:bodyPr/>
                    <a:lstStyle/>
                    <a:p>
                      <a:pPr fontAlgn="b"/>
                      <a:r>
                        <a:rPr lang="en-US" dirty="0">
                          <a:effectLst/>
                        </a:rPr>
                        <a:t>id</a:t>
                      </a:r>
                      <a:endParaRPr lang="en-US" b="1" dirty="0">
                        <a:effectLst/>
                      </a:endParaRPr>
                    </a:p>
                  </a:txBody>
                  <a:tcPr anchor="b"/>
                </a:tc>
                <a:tc>
                  <a:txBody>
                    <a:bodyPr/>
                    <a:lstStyle/>
                    <a:p>
                      <a:pPr fontAlgn="b"/>
                      <a:r>
                        <a:rPr lang="en-US">
                          <a:effectLst/>
                        </a:rPr>
                        <a:t>name</a:t>
                      </a:r>
                      <a:endParaRPr lang="en-US" b="1">
                        <a:effectLst/>
                      </a:endParaRPr>
                    </a:p>
                  </a:txBody>
                  <a:tcPr anchor="b"/>
                </a:tc>
                <a:tc>
                  <a:txBody>
                    <a:bodyPr/>
                    <a:lstStyle/>
                    <a:p>
                      <a:pPr fontAlgn="b"/>
                      <a:r>
                        <a:rPr lang="en-US">
                          <a:effectLst/>
                        </a:rPr>
                        <a:t>common</a:t>
                      </a:r>
                      <a:endParaRPr lang="en-US" b="1">
                        <a:effectLst/>
                      </a:endParaRPr>
                    </a:p>
                  </a:txBody>
                  <a:tcPr anchor="b"/>
                </a:tc>
                <a:tc>
                  <a:txBody>
                    <a:bodyPr/>
                    <a:lstStyle/>
                    <a:p>
                      <a:pPr fontAlgn="b"/>
                      <a:r>
                        <a:rPr lang="en-US">
                          <a:effectLst/>
                        </a:rPr>
                        <a:t>id</a:t>
                      </a:r>
                      <a:endParaRPr lang="en-US" b="1">
                        <a:effectLst/>
                      </a:endParaRPr>
                    </a:p>
                  </a:txBody>
                  <a:tcPr anchor="b"/>
                </a:tc>
                <a:tc>
                  <a:txBody>
                    <a:bodyPr/>
                    <a:lstStyle/>
                    <a:p>
                      <a:pPr fontAlgn="b"/>
                      <a:r>
                        <a:rPr lang="en-US">
                          <a:effectLst/>
                        </a:rPr>
                        <a:t>color</a:t>
                      </a:r>
                      <a:endParaRPr lang="en-US" b="1">
                        <a:effectLst/>
                      </a:endParaRPr>
                    </a:p>
                  </a:txBody>
                  <a:tcPr anchor="b"/>
                </a:tc>
                <a:tc>
                  <a:txBody>
                    <a:bodyPr/>
                    <a:lstStyle/>
                    <a:p>
                      <a:pPr fontAlgn="b"/>
                      <a:r>
                        <a:rPr lang="en-US">
                          <a:effectLst/>
                        </a:rPr>
                        <a:t>common</a:t>
                      </a:r>
                      <a:endParaRPr lang="en-US" b="1">
                        <a:effectLst/>
                      </a:endParaRPr>
                    </a:p>
                  </a:txBody>
                  <a:tcPr anchor="b"/>
                </a:tc>
                <a:extLst>
                  <a:ext uri="{0D108BD9-81ED-4DB2-BD59-A6C34878D82A}">
                    <a16:rowId xmlns:a16="http://schemas.microsoft.com/office/drawing/2014/main" val="10000"/>
                  </a:ext>
                </a:extLst>
              </a:tr>
              <a:tr h="471964">
                <a:tc>
                  <a:txBody>
                    <a:bodyPr/>
                    <a:lstStyle/>
                    <a:p>
                      <a:pPr fontAlgn="base"/>
                      <a:r>
                        <a:rPr lang="en-US">
                          <a:effectLst/>
                        </a:rPr>
                        <a:t>1</a:t>
                      </a:r>
                    </a:p>
                  </a:txBody>
                  <a:tcPr anchor="ctr"/>
                </a:tc>
                <a:tc>
                  <a:txBody>
                    <a:bodyPr/>
                    <a:lstStyle/>
                    <a:p>
                      <a:pPr fontAlgn="base"/>
                      <a:r>
                        <a:rPr lang="en-US" dirty="0">
                          <a:effectLst/>
                        </a:rPr>
                        <a:t>Alice</a:t>
                      </a:r>
                    </a:p>
                  </a:txBody>
                  <a:tcPr anchor="ctr"/>
                </a:tc>
                <a:tc>
                  <a:txBody>
                    <a:bodyPr/>
                    <a:lstStyle/>
                    <a:p>
                      <a:pPr fontAlgn="base"/>
                      <a:r>
                        <a:rPr lang="en-US">
                          <a:effectLst/>
                        </a:rPr>
                        <a:t>X</a:t>
                      </a:r>
                    </a:p>
                  </a:txBody>
                  <a:tcPr anchor="ctr"/>
                </a:tc>
                <a:tc>
                  <a:txBody>
                    <a:bodyPr/>
                    <a:lstStyle/>
                    <a:p>
                      <a:pPr fontAlgn="base"/>
                      <a:r>
                        <a:rPr lang="en-US">
                          <a:effectLst/>
                        </a:rPr>
                        <a:t>1</a:t>
                      </a:r>
                    </a:p>
                  </a:txBody>
                  <a:tcPr anchor="ctr"/>
                </a:tc>
                <a:tc>
                  <a:txBody>
                    <a:bodyPr/>
                    <a:lstStyle/>
                    <a:p>
                      <a:pPr fontAlgn="base"/>
                      <a:r>
                        <a:rPr lang="en-US">
                          <a:effectLst/>
                        </a:rPr>
                        <a:t>Red</a:t>
                      </a:r>
                    </a:p>
                  </a:txBody>
                  <a:tcPr anchor="ctr"/>
                </a:tc>
                <a:tc>
                  <a:txBody>
                    <a:bodyPr/>
                    <a:lstStyle/>
                    <a:p>
                      <a:pPr fontAlgn="base"/>
                      <a:r>
                        <a:rPr lang="en-US">
                          <a:effectLst/>
                        </a:rPr>
                        <a:t>X</a:t>
                      </a:r>
                    </a:p>
                  </a:txBody>
                  <a:tcPr anchor="ctr"/>
                </a:tc>
                <a:extLst>
                  <a:ext uri="{0D108BD9-81ED-4DB2-BD59-A6C34878D82A}">
                    <a16:rowId xmlns:a16="http://schemas.microsoft.com/office/drawing/2014/main" val="10001"/>
                  </a:ext>
                </a:extLst>
              </a:tr>
              <a:tr h="471964">
                <a:tc>
                  <a:txBody>
                    <a:bodyPr/>
                    <a:lstStyle/>
                    <a:p>
                      <a:pPr fontAlgn="base"/>
                      <a:r>
                        <a:rPr lang="en-US" dirty="0">
                          <a:effectLst/>
                        </a:rPr>
                        <a:t>2</a:t>
                      </a:r>
                    </a:p>
                  </a:txBody>
                  <a:tcPr anchor="ctr"/>
                </a:tc>
                <a:tc>
                  <a:txBody>
                    <a:bodyPr/>
                    <a:lstStyle/>
                    <a:p>
                      <a:pPr fontAlgn="base"/>
                      <a:r>
                        <a:rPr lang="en-US">
                          <a:effectLst/>
                        </a:rPr>
                        <a:t>Bob</a:t>
                      </a:r>
                    </a:p>
                  </a:txBody>
                  <a:tcPr anchor="ctr"/>
                </a:tc>
                <a:tc>
                  <a:txBody>
                    <a:bodyPr/>
                    <a:lstStyle/>
                    <a:p>
                      <a:pPr fontAlgn="base"/>
                      <a:r>
                        <a:rPr lang="en-US">
                          <a:effectLst/>
                        </a:rPr>
                        <a:t>Y</a:t>
                      </a:r>
                    </a:p>
                  </a:txBody>
                  <a:tcPr anchor="ctr"/>
                </a:tc>
                <a:tc>
                  <a:txBody>
                    <a:bodyPr/>
                    <a:lstStyle/>
                    <a:p>
                      <a:pPr fontAlgn="base"/>
                      <a:r>
                        <a:rPr lang="en-US">
                          <a:effectLst/>
                        </a:rPr>
                        <a:t>2</a:t>
                      </a:r>
                    </a:p>
                  </a:txBody>
                  <a:tcPr anchor="ctr"/>
                </a:tc>
                <a:tc>
                  <a:txBody>
                    <a:bodyPr/>
                    <a:lstStyle/>
                    <a:p>
                      <a:pPr fontAlgn="base"/>
                      <a:r>
                        <a:rPr lang="en-US">
                          <a:effectLst/>
                        </a:rPr>
                        <a:t>Blue</a:t>
                      </a:r>
                    </a:p>
                  </a:txBody>
                  <a:tcPr anchor="ctr"/>
                </a:tc>
                <a:tc>
                  <a:txBody>
                    <a:bodyPr/>
                    <a:lstStyle/>
                    <a:p>
                      <a:pPr fontAlgn="base"/>
                      <a:r>
                        <a:rPr lang="en-US" dirty="0">
                          <a:effectLst/>
                        </a:rPr>
                        <a:t>Z</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0653731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functions </a:t>
            </a:r>
          </a:p>
        </p:txBody>
      </p:sp>
      <p:sp>
        <p:nvSpPr>
          <p:cNvPr id="3" name="Content Placeholder 2"/>
          <p:cNvSpPr>
            <a:spLocks noGrp="1"/>
          </p:cNvSpPr>
          <p:nvPr>
            <p:ph idx="1"/>
          </p:nvPr>
        </p:nvSpPr>
        <p:spPr/>
        <p:txBody>
          <a:bodyPr/>
          <a:lstStyle/>
          <a:p>
            <a:r>
              <a:rPr lang="en-US" dirty="0" err="1"/>
              <a:t>PostgreSQL</a:t>
            </a:r>
            <a:r>
              <a:rPr lang="en-US" dirty="0"/>
              <a:t> supports several aggregate functions, which are used to perform calculations on a set of values and return a single value.</a:t>
            </a:r>
          </a:p>
          <a:p>
            <a:r>
              <a:rPr lang="en-US" dirty="0"/>
              <a:t>PSQL provides many aggregate functions that include </a:t>
            </a:r>
            <a:r>
              <a:rPr lang="en-US" dirty="0" err="1"/>
              <a:t>avg</a:t>
            </a:r>
            <a:r>
              <a:rPr lang="en-US" dirty="0"/>
              <a:t>, count, sum, min, max, etc. An aggregate function ignores NULL values when it performs the calculation, except for the count function.</a:t>
            </a:r>
          </a:p>
        </p:txBody>
      </p:sp>
    </p:spTree>
    <p:extLst>
      <p:ext uri="{BB962C8B-B14F-4D97-AF65-F5344CB8AC3E}">
        <p14:creationId xmlns:p14="http://schemas.microsoft.com/office/powerpoint/2010/main" val="30370173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for Aggregate functions!</a:t>
            </a:r>
          </a:p>
        </p:txBody>
      </p:sp>
      <p:graphicFrame>
        <p:nvGraphicFramePr>
          <p:cNvPr id="4" name="Table 3"/>
          <p:cNvGraphicFramePr>
            <a:graphicFrameLocks noGrp="1"/>
          </p:cNvGraphicFramePr>
          <p:nvPr>
            <p:extLst>
              <p:ext uri="{D42A27DB-BD31-4B8C-83A1-F6EECF244321}">
                <p14:modId xmlns:p14="http://schemas.microsoft.com/office/powerpoint/2010/main" val="2268673268"/>
              </p:ext>
            </p:extLst>
          </p:nvPr>
        </p:nvGraphicFramePr>
        <p:xfrm>
          <a:off x="2788920" y="2275679"/>
          <a:ext cx="6438537" cy="3286920"/>
        </p:xfrm>
        <a:graphic>
          <a:graphicData uri="http://schemas.openxmlformats.org/drawingml/2006/table">
            <a:tbl>
              <a:tblPr>
                <a:tableStyleId>{5940675A-B579-460E-94D1-54222C63F5DA}</a:tableStyleId>
              </a:tblPr>
              <a:tblGrid>
                <a:gridCol w="2146179">
                  <a:extLst>
                    <a:ext uri="{9D8B030D-6E8A-4147-A177-3AD203B41FA5}">
                      <a16:colId xmlns:a16="http://schemas.microsoft.com/office/drawing/2014/main" val="20000"/>
                    </a:ext>
                  </a:extLst>
                </a:gridCol>
                <a:gridCol w="2146179">
                  <a:extLst>
                    <a:ext uri="{9D8B030D-6E8A-4147-A177-3AD203B41FA5}">
                      <a16:colId xmlns:a16="http://schemas.microsoft.com/office/drawing/2014/main" val="20001"/>
                    </a:ext>
                  </a:extLst>
                </a:gridCol>
                <a:gridCol w="2146179">
                  <a:extLst>
                    <a:ext uri="{9D8B030D-6E8A-4147-A177-3AD203B41FA5}">
                      <a16:colId xmlns:a16="http://schemas.microsoft.com/office/drawing/2014/main" val="20002"/>
                    </a:ext>
                  </a:extLst>
                </a:gridCol>
              </a:tblGrid>
              <a:tr h="410865">
                <a:tc>
                  <a:txBody>
                    <a:bodyPr/>
                    <a:lstStyle/>
                    <a:p>
                      <a:pPr fontAlgn="b"/>
                      <a:r>
                        <a:rPr lang="en-US" dirty="0" err="1">
                          <a:effectLst/>
                        </a:rPr>
                        <a:t>eid</a:t>
                      </a:r>
                      <a:endParaRPr lang="en-US" b="1" dirty="0">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410865">
                <a:tc>
                  <a:txBody>
                    <a:bodyPr/>
                    <a:lstStyle/>
                    <a:p>
                      <a:pPr fontAlgn="base"/>
                      <a:r>
                        <a:rPr lang="en-US" dirty="0">
                          <a:effectLst/>
                        </a:rPr>
                        <a:t>1</a:t>
                      </a:r>
                    </a:p>
                  </a:txBody>
                  <a:tcPr anchor="ctr"/>
                </a:tc>
                <a:tc>
                  <a:txBody>
                    <a:bodyPr/>
                    <a:lstStyle/>
                    <a:p>
                      <a:pPr fontAlgn="base"/>
                      <a:r>
                        <a:rPr lang="en-US" dirty="0">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410865">
                <a:tc>
                  <a:txBody>
                    <a:bodyPr/>
                    <a:lstStyle/>
                    <a:p>
                      <a:pPr fontAlgn="base"/>
                      <a:r>
                        <a:rPr lang="en-US">
                          <a:effectLst/>
                        </a:rPr>
                        <a:t>2</a:t>
                      </a:r>
                    </a:p>
                  </a:txBody>
                  <a:tcPr anchor="ctr"/>
                </a:tc>
                <a:tc>
                  <a:txBody>
                    <a:bodyPr/>
                    <a:lstStyle/>
                    <a:p>
                      <a:pPr fontAlgn="base"/>
                      <a:r>
                        <a:rPr lang="en-US">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410865">
                <a:tc>
                  <a:txBody>
                    <a:bodyPr/>
                    <a:lstStyle/>
                    <a:p>
                      <a:pPr fontAlgn="base"/>
                      <a:r>
                        <a:rPr lang="en-US">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410865">
                <a:tc>
                  <a:txBody>
                    <a:bodyPr/>
                    <a:lstStyle/>
                    <a:p>
                      <a:pPr fontAlgn="base"/>
                      <a:r>
                        <a:rPr lang="en-US" dirty="0">
                          <a:effectLst/>
                        </a:rPr>
                        <a:t>4</a:t>
                      </a:r>
                    </a:p>
                  </a:txBody>
                  <a:tcPr anchor="ctr"/>
                </a:tc>
                <a:tc>
                  <a:txBody>
                    <a:bodyPr/>
                    <a:lstStyle/>
                    <a:p>
                      <a:pPr fontAlgn="base"/>
                      <a:r>
                        <a:rPr lang="en-US">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410865">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410865">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410865">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244490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308818"/>
            <a:ext cx="10972800" cy="1143000"/>
          </a:xfrm>
        </p:spPr>
        <p:txBody>
          <a:bodyPr/>
          <a:lstStyle/>
          <a:p>
            <a:r>
              <a:rPr lang="en-US" dirty="0"/>
              <a:t>Count () : across entire table</a:t>
            </a:r>
          </a:p>
        </p:txBody>
      </p:sp>
      <p:sp>
        <p:nvSpPr>
          <p:cNvPr id="5" name="Content Placeholder 4"/>
          <p:cNvSpPr>
            <a:spLocks noGrp="1"/>
          </p:cNvSpPr>
          <p:nvPr>
            <p:ph idx="1"/>
          </p:nvPr>
        </p:nvSpPr>
        <p:spPr>
          <a:xfrm>
            <a:off x="464457" y="2054681"/>
            <a:ext cx="6150656" cy="4176713"/>
          </a:xfrm>
        </p:spPr>
        <p:txBody>
          <a:bodyPr/>
          <a:lstStyle/>
          <a:p>
            <a:pPr lvl="0"/>
            <a:r>
              <a:rPr lang="en-US" dirty="0">
                <a:solidFill>
                  <a:srgbClr val="0D0D0D"/>
                </a:solidFill>
                <a:latin typeface="+mj-lt"/>
              </a:rPr>
              <a:t>Count(*) : Counts the number of rows in a set, including rows with NULL values.</a:t>
            </a:r>
          </a:p>
          <a:p>
            <a:r>
              <a:rPr lang="en-US" dirty="0">
                <a:latin typeface="+mj-lt"/>
              </a:rPr>
              <a:t>SELECT COUNT(*)  as </a:t>
            </a:r>
            <a:r>
              <a:rPr lang="en-US" dirty="0" err="1">
                <a:latin typeface="+mj-lt"/>
              </a:rPr>
              <a:t>total_employees</a:t>
            </a:r>
            <a:r>
              <a:rPr lang="en-US" dirty="0">
                <a:latin typeface="+mj-lt"/>
              </a:rPr>
              <a:t> FROM employees;</a:t>
            </a:r>
          </a:p>
          <a:p>
            <a:pPr marL="0" indent="0">
              <a:buNone/>
            </a:pPr>
            <a:endParaRPr lang="en-US" dirty="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1820589769"/>
              </p:ext>
            </p:extLst>
          </p:nvPr>
        </p:nvGraphicFramePr>
        <p:xfrm>
          <a:off x="6860493" y="2184241"/>
          <a:ext cx="4576764" cy="2926080"/>
        </p:xfrm>
        <a:graphic>
          <a:graphicData uri="http://schemas.openxmlformats.org/drawingml/2006/table">
            <a:tbl>
              <a:tblPr>
                <a:tableStyleId>{5940675A-B579-460E-94D1-54222C63F5DA}</a:tableStyleId>
              </a:tblPr>
              <a:tblGrid>
                <a:gridCol w="1525588">
                  <a:extLst>
                    <a:ext uri="{9D8B030D-6E8A-4147-A177-3AD203B41FA5}">
                      <a16:colId xmlns:a16="http://schemas.microsoft.com/office/drawing/2014/main" val="20000"/>
                    </a:ext>
                  </a:extLst>
                </a:gridCol>
                <a:gridCol w="1525588">
                  <a:extLst>
                    <a:ext uri="{9D8B030D-6E8A-4147-A177-3AD203B41FA5}">
                      <a16:colId xmlns:a16="http://schemas.microsoft.com/office/drawing/2014/main" val="20001"/>
                    </a:ext>
                  </a:extLst>
                </a:gridCol>
                <a:gridCol w="1525588">
                  <a:extLst>
                    <a:ext uri="{9D8B030D-6E8A-4147-A177-3AD203B41FA5}">
                      <a16:colId xmlns:a16="http://schemas.microsoft.com/office/drawing/2014/main" val="20002"/>
                    </a:ext>
                  </a:extLst>
                </a:gridCol>
              </a:tblGrid>
              <a:tr h="0">
                <a:tc>
                  <a:txBody>
                    <a:bodyPr/>
                    <a:lstStyle/>
                    <a:p>
                      <a:pPr fontAlgn="b"/>
                      <a:r>
                        <a:rPr lang="en-US" dirty="0" err="1">
                          <a:effectLst/>
                        </a:rPr>
                        <a:t>eid</a:t>
                      </a:r>
                      <a:endParaRPr lang="en-US" b="1" dirty="0">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1</a:t>
                      </a:r>
                    </a:p>
                  </a:txBody>
                  <a:tcPr anchor="ctr"/>
                </a:tc>
                <a:tc>
                  <a:txBody>
                    <a:bodyPr/>
                    <a:lstStyle/>
                    <a:p>
                      <a:pPr fontAlgn="base"/>
                      <a:r>
                        <a:rPr lang="en-US" dirty="0">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0">
                <a:tc>
                  <a:txBody>
                    <a:bodyPr/>
                    <a:lstStyle/>
                    <a:p>
                      <a:pPr fontAlgn="base"/>
                      <a:r>
                        <a:rPr lang="en-US" dirty="0">
                          <a:effectLst/>
                        </a:rPr>
                        <a:t>4</a:t>
                      </a:r>
                    </a:p>
                  </a:txBody>
                  <a:tcPr anchor="ctr"/>
                </a:tc>
                <a:tc>
                  <a:txBody>
                    <a:bodyPr/>
                    <a:lstStyle/>
                    <a:p>
                      <a:pPr fontAlgn="base"/>
                      <a:r>
                        <a:rPr lang="en-US">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9626406"/>
              </p:ext>
            </p:extLst>
          </p:nvPr>
        </p:nvGraphicFramePr>
        <p:xfrm>
          <a:off x="1300163" y="5499874"/>
          <a:ext cx="2171700" cy="73152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20000"/>
                    </a:ext>
                  </a:extLst>
                </a:gridCol>
              </a:tblGrid>
              <a:tr h="0">
                <a:tc>
                  <a:txBody>
                    <a:bodyPr/>
                    <a:lstStyle/>
                    <a:p>
                      <a:pPr fontAlgn="b"/>
                      <a:r>
                        <a:rPr lang="en-US" dirty="0" err="1">
                          <a:effectLst/>
                        </a:rPr>
                        <a:t>total_employees</a:t>
                      </a:r>
                      <a:endParaRPr lang="en-US" b="1" dirty="0">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7</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9614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DDL : Data Definition Language</a:t>
            </a:r>
          </a:p>
        </p:txBody>
      </p:sp>
      <p:sp>
        <p:nvSpPr>
          <p:cNvPr id="3" name="Content Placeholder 2"/>
          <p:cNvSpPr>
            <a:spLocks noGrp="1"/>
          </p:cNvSpPr>
          <p:nvPr>
            <p:ph idx="1"/>
          </p:nvPr>
        </p:nvSpPr>
        <p:spPr/>
        <p:txBody>
          <a:bodyPr/>
          <a:lstStyle/>
          <a:p>
            <a:r>
              <a:rPr lang="en-US" dirty="0"/>
              <a:t>In SQL DDL commands are used to create and modify the structure of a database and database objects.</a:t>
            </a:r>
          </a:p>
          <a:p>
            <a:r>
              <a:rPr lang="en-US" dirty="0"/>
              <a:t> Commands include,</a:t>
            </a:r>
          </a:p>
          <a:p>
            <a:pPr lvl="1"/>
            <a:r>
              <a:rPr lang="en-US" dirty="0"/>
              <a:t>CREATE, </a:t>
            </a:r>
          </a:p>
          <a:p>
            <a:pPr lvl="1"/>
            <a:r>
              <a:rPr lang="en-US" dirty="0"/>
              <a:t>DROP, </a:t>
            </a:r>
          </a:p>
          <a:p>
            <a:pPr lvl="1"/>
            <a:r>
              <a:rPr lang="en-US" dirty="0"/>
              <a:t>ALTER, </a:t>
            </a:r>
          </a:p>
          <a:p>
            <a:pPr lvl="1"/>
            <a:r>
              <a:rPr lang="en-US" dirty="0"/>
              <a:t>TRUNCATE, and </a:t>
            </a:r>
          </a:p>
          <a:p>
            <a:pPr lvl="1"/>
            <a:r>
              <a:rPr lang="en-US" dirty="0"/>
              <a:t>RENAME</a:t>
            </a:r>
          </a:p>
        </p:txBody>
      </p:sp>
    </p:spTree>
    <p:extLst>
      <p:ext uri="{BB962C8B-B14F-4D97-AF65-F5344CB8AC3E}">
        <p14:creationId xmlns:p14="http://schemas.microsoft.com/office/powerpoint/2010/main" val="2251481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 across specific column</a:t>
            </a:r>
          </a:p>
        </p:txBody>
      </p:sp>
      <p:sp>
        <p:nvSpPr>
          <p:cNvPr id="3" name="Content Placeholder 2"/>
          <p:cNvSpPr>
            <a:spLocks noGrp="1"/>
          </p:cNvSpPr>
          <p:nvPr>
            <p:ph idx="1"/>
          </p:nvPr>
        </p:nvSpPr>
        <p:spPr>
          <a:xfrm>
            <a:off x="464457" y="2054681"/>
            <a:ext cx="6607856" cy="4176713"/>
          </a:xfrm>
        </p:spPr>
        <p:txBody>
          <a:bodyPr/>
          <a:lstStyle/>
          <a:p>
            <a:r>
              <a:rPr lang="en-US" dirty="0"/>
              <a:t>Count(</a:t>
            </a:r>
            <a:r>
              <a:rPr lang="en-US" dirty="0" err="1"/>
              <a:t>Column_Name</a:t>
            </a:r>
            <a:r>
              <a:rPr lang="en-US" dirty="0"/>
              <a:t>) : Presents the count of non-null values in the specified column</a:t>
            </a:r>
          </a:p>
          <a:p>
            <a:r>
              <a:rPr lang="en-US" dirty="0"/>
              <a:t>SELECT COUNT(</a:t>
            </a:r>
            <a:r>
              <a:rPr lang="en-US" dirty="0" err="1"/>
              <a:t>ename</a:t>
            </a:r>
            <a:r>
              <a:rPr lang="en-US" dirty="0"/>
              <a:t>)  as </a:t>
            </a:r>
            <a:r>
              <a:rPr lang="en-US" dirty="0" err="1"/>
              <a:t>total_employees</a:t>
            </a:r>
            <a:r>
              <a:rPr lang="en-US" dirty="0"/>
              <a:t> FROM employees;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71921045"/>
              </p:ext>
            </p:extLst>
          </p:nvPr>
        </p:nvGraphicFramePr>
        <p:xfrm>
          <a:off x="1300163" y="5499874"/>
          <a:ext cx="2171700" cy="73152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20000"/>
                    </a:ext>
                  </a:extLst>
                </a:gridCol>
              </a:tblGrid>
              <a:tr h="0">
                <a:tc>
                  <a:txBody>
                    <a:bodyPr/>
                    <a:lstStyle/>
                    <a:p>
                      <a:pPr fontAlgn="b"/>
                      <a:r>
                        <a:rPr lang="en-US" dirty="0" err="1">
                          <a:effectLst/>
                        </a:rPr>
                        <a:t>total_employees</a:t>
                      </a:r>
                      <a:endParaRPr lang="en-US" b="1" dirty="0">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5</a:t>
                      </a:r>
                    </a:p>
                  </a:txBody>
                  <a:tcPr anchor="ct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0115424"/>
              </p:ext>
            </p:extLst>
          </p:nvPr>
        </p:nvGraphicFramePr>
        <p:xfrm>
          <a:off x="7489143" y="2612866"/>
          <a:ext cx="4576764" cy="2926080"/>
        </p:xfrm>
        <a:graphic>
          <a:graphicData uri="http://schemas.openxmlformats.org/drawingml/2006/table">
            <a:tbl>
              <a:tblPr>
                <a:tableStyleId>{5940675A-B579-460E-94D1-54222C63F5DA}</a:tableStyleId>
              </a:tblPr>
              <a:tblGrid>
                <a:gridCol w="1525588">
                  <a:extLst>
                    <a:ext uri="{9D8B030D-6E8A-4147-A177-3AD203B41FA5}">
                      <a16:colId xmlns:a16="http://schemas.microsoft.com/office/drawing/2014/main" val="20000"/>
                    </a:ext>
                  </a:extLst>
                </a:gridCol>
                <a:gridCol w="1525588">
                  <a:extLst>
                    <a:ext uri="{9D8B030D-6E8A-4147-A177-3AD203B41FA5}">
                      <a16:colId xmlns:a16="http://schemas.microsoft.com/office/drawing/2014/main" val="20001"/>
                    </a:ext>
                  </a:extLst>
                </a:gridCol>
                <a:gridCol w="1525588">
                  <a:extLst>
                    <a:ext uri="{9D8B030D-6E8A-4147-A177-3AD203B41FA5}">
                      <a16:colId xmlns:a16="http://schemas.microsoft.com/office/drawing/2014/main" val="20002"/>
                    </a:ext>
                  </a:extLst>
                </a:gridCol>
              </a:tblGrid>
              <a:tr h="0">
                <a:tc>
                  <a:txBody>
                    <a:bodyPr/>
                    <a:lstStyle/>
                    <a:p>
                      <a:pPr fontAlgn="b"/>
                      <a:r>
                        <a:rPr lang="en-US" dirty="0" err="1">
                          <a:effectLst/>
                        </a:rPr>
                        <a:t>eid</a:t>
                      </a:r>
                      <a:endParaRPr lang="en-US" b="1" dirty="0">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dirty="0">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0">
                <a:tc>
                  <a:txBody>
                    <a:bodyPr/>
                    <a:lstStyle/>
                    <a:p>
                      <a:pPr fontAlgn="base"/>
                      <a:r>
                        <a:rPr lang="en-US" dirty="0">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0">
                <a:tc>
                  <a:txBody>
                    <a:bodyPr/>
                    <a:lstStyle/>
                    <a:p>
                      <a:pPr fontAlgn="base"/>
                      <a:r>
                        <a:rPr lang="en-US">
                          <a:effectLst/>
                        </a:rPr>
                        <a:t>4</a:t>
                      </a:r>
                    </a:p>
                  </a:txBody>
                  <a:tcPr anchor="ctr"/>
                </a:tc>
                <a:tc>
                  <a:txBody>
                    <a:bodyPr/>
                    <a:lstStyle/>
                    <a:p>
                      <a:pPr fontAlgn="base"/>
                      <a:r>
                        <a:rPr lang="en-US">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111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 : with distinct</a:t>
            </a:r>
          </a:p>
        </p:txBody>
      </p:sp>
      <p:sp>
        <p:nvSpPr>
          <p:cNvPr id="3" name="Content Placeholder 2"/>
          <p:cNvSpPr>
            <a:spLocks noGrp="1"/>
          </p:cNvSpPr>
          <p:nvPr>
            <p:ph idx="1"/>
          </p:nvPr>
        </p:nvSpPr>
        <p:spPr>
          <a:xfrm>
            <a:off x="464457" y="2054681"/>
            <a:ext cx="6607856" cy="4176713"/>
          </a:xfrm>
        </p:spPr>
        <p:txBody>
          <a:bodyPr/>
          <a:lstStyle/>
          <a:p>
            <a:r>
              <a:rPr lang="en-US" dirty="0"/>
              <a:t>Count(Distinct </a:t>
            </a:r>
            <a:r>
              <a:rPr lang="en-US" dirty="0" err="1"/>
              <a:t>Column_Name</a:t>
            </a:r>
            <a:r>
              <a:rPr lang="en-US" dirty="0"/>
              <a:t>) : Presents the count of non-null and unique values in the specified column</a:t>
            </a:r>
          </a:p>
          <a:p>
            <a:r>
              <a:rPr lang="en-US" dirty="0"/>
              <a:t>SELECT COUNT( distinct </a:t>
            </a:r>
            <a:r>
              <a:rPr lang="en-US" dirty="0" err="1"/>
              <a:t>sal</a:t>
            </a:r>
            <a:r>
              <a:rPr lang="en-US" dirty="0"/>
              <a:t>)  as </a:t>
            </a:r>
            <a:r>
              <a:rPr lang="en-US" dirty="0" err="1"/>
              <a:t>tot_sal</a:t>
            </a:r>
            <a:r>
              <a:rPr lang="en-US" dirty="0"/>
              <a:t> FROM employees;</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5754"/>
              </p:ext>
            </p:extLst>
          </p:nvPr>
        </p:nvGraphicFramePr>
        <p:xfrm>
          <a:off x="1300163" y="5499874"/>
          <a:ext cx="2171700" cy="73152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20000"/>
                    </a:ext>
                  </a:extLst>
                </a:gridCol>
              </a:tblGrid>
              <a:tr h="0">
                <a:tc>
                  <a:txBody>
                    <a:bodyPr/>
                    <a:lstStyle/>
                    <a:p>
                      <a:pPr fontAlgn="b"/>
                      <a:r>
                        <a:rPr lang="en-US" dirty="0" err="1">
                          <a:effectLst/>
                        </a:rPr>
                        <a:t>Tot_sal</a:t>
                      </a:r>
                      <a:endParaRPr lang="en-US" b="1" dirty="0">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5</a:t>
                      </a:r>
                    </a:p>
                  </a:txBody>
                  <a:tcPr anchor="ct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154676912"/>
              </p:ext>
            </p:extLst>
          </p:nvPr>
        </p:nvGraphicFramePr>
        <p:xfrm>
          <a:off x="7489143" y="2612866"/>
          <a:ext cx="4576764" cy="2926080"/>
        </p:xfrm>
        <a:graphic>
          <a:graphicData uri="http://schemas.openxmlformats.org/drawingml/2006/table">
            <a:tbl>
              <a:tblPr>
                <a:tableStyleId>{5940675A-B579-460E-94D1-54222C63F5DA}</a:tableStyleId>
              </a:tblPr>
              <a:tblGrid>
                <a:gridCol w="1525588">
                  <a:extLst>
                    <a:ext uri="{9D8B030D-6E8A-4147-A177-3AD203B41FA5}">
                      <a16:colId xmlns:a16="http://schemas.microsoft.com/office/drawing/2014/main" val="20000"/>
                    </a:ext>
                  </a:extLst>
                </a:gridCol>
                <a:gridCol w="1525588">
                  <a:extLst>
                    <a:ext uri="{9D8B030D-6E8A-4147-A177-3AD203B41FA5}">
                      <a16:colId xmlns:a16="http://schemas.microsoft.com/office/drawing/2014/main" val="20001"/>
                    </a:ext>
                  </a:extLst>
                </a:gridCol>
                <a:gridCol w="1525588">
                  <a:extLst>
                    <a:ext uri="{9D8B030D-6E8A-4147-A177-3AD203B41FA5}">
                      <a16:colId xmlns:a16="http://schemas.microsoft.com/office/drawing/2014/main" val="20002"/>
                    </a:ext>
                  </a:extLst>
                </a:gridCol>
              </a:tblGrid>
              <a:tr h="0">
                <a:tc>
                  <a:txBody>
                    <a:bodyPr/>
                    <a:lstStyle/>
                    <a:p>
                      <a:pPr fontAlgn="b"/>
                      <a:r>
                        <a:rPr lang="en-US" dirty="0" err="1">
                          <a:effectLst/>
                        </a:rPr>
                        <a:t>eid</a:t>
                      </a:r>
                      <a:endParaRPr lang="en-US" b="1" dirty="0">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dirty="0">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0">
                <a:tc>
                  <a:txBody>
                    <a:bodyPr/>
                    <a:lstStyle/>
                    <a:p>
                      <a:pPr fontAlgn="base"/>
                      <a:r>
                        <a:rPr lang="en-US">
                          <a:effectLst/>
                        </a:rPr>
                        <a:t>4</a:t>
                      </a:r>
                    </a:p>
                  </a:txBody>
                  <a:tcPr anchor="ctr"/>
                </a:tc>
                <a:tc>
                  <a:txBody>
                    <a:bodyPr/>
                    <a:lstStyle/>
                    <a:p>
                      <a:pPr fontAlgn="base"/>
                      <a:r>
                        <a:rPr lang="en-US">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7026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a:t>
            </a:r>
          </a:p>
        </p:txBody>
      </p:sp>
      <p:sp>
        <p:nvSpPr>
          <p:cNvPr id="5" name="Content Placeholder 4"/>
          <p:cNvSpPr>
            <a:spLocks noGrp="1"/>
          </p:cNvSpPr>
          <p:nvPr>
            <p:ph idx="1"/>
          </p:nvPr>
        </p:nvSpPr>
        <p:spPr>
          <a:xfrm>
            <a:off x="464457" y="2054681"/>
            <a:ext cx="6150656" cy="4176713"/>
          </a:xfrm>
        </p:spPr>
        <p:txBody>
          <a:bodyPr/>
          <a:lstStyle/>
          <a:p>
            <a:pPr lvl="0"/>
            <a:r>
              <a:rPr lang="en-US" dirty="0"/>
              <a:t> Aggregates the sum of all non-null values in the specified column</a:t>
            </a:r>
            <a:r>
              <a:rPr lang="en-US" dirty="0">
                <a:solidFill>
                  <a:srgbClr val="0D0D0D"/>
                </a:solidFill>
                <a:latin typeface="+mj-lt"/>
              </a:rPr>
              <a:t>.</a:t>
            </a:r>
          </a:p>
          <a:p>
            <a:r>
              <a:rPr lang="en-US" dirty="0">
                <a:latin typeface="+mj-lt"/>
              </a:rPr>
              <a:t>SELECT sum(</a:t>
            </a:r>
            <a:r>
              <a:rPr lang="en-US" dirty="0" err="1">
                <a:latin typeface="+mj-lt"/>
              </a:rPr>
              <a:t>sal</a:t>
            </a:r>
            <a:r>
              <a:rPr lang="en-US" dirty="0">
                <a:latin typeface="+mj-lt"/>
              </a:rPr>
              <a:t>)  as </a:t>
            </a:r>
            <a:r>
              <a:rPr lang="en-US" dirty="0" err="1">
                <a:latin typeface="+mj-lt"/>
              </a:rPr>
              <a:t>total_sal</a:t>
            </a:r>
            <a:r>
              <a:rPr lang="en-US" dirty="0">
                <a:latin typeface="+mj-lt"/>
              </a:rPr>
              <a:t> FROM employees;</a:t>
            </a:r>
          </a:p>
          <a:p>
            <a:pPr marL="0" indent="0">
              <a:buNone/>
            </a:pPr>
            <a:endParaRPr lang="en-US" dirty="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2989968291"/>
              </p:ext>
            </p:extLst>
          </p:nvPr>
        </p:nvGraphicFramePr>
        <p:xfrm>
          <a:off x="6860493" y="2184241"/>
          <a:ext cx="4576764" cy="2926080"/>
        </p:xfrm>
        <a:graphic>
          <a:graphicData uri="http://schemas.openxmlformats.org/drawingml/2006/table">
            <a:tbl>
              <a:tblPr>
                <a:tableStyleId>{5940675A-B579-460E-94D1-54222C63F5DA}</a:tableStyleId>
              </a:tblPr>
              <a:tblGrid>
                <a:gridCol w="1525588">
                  <a:extLst>
                    <a:ext uri="{9D8B030D-6E8A-4147-A177-3AD203B41FA5}">
                      <a16:colId xmlns:a16="http://schemas.microsoft.com/office/drawing/2014/main" val="20000"/>
                    </a:ext>
                  </a:extLst>
                </a:gridCol>
                <a:gridCol w="1525588">
                  <a:extLst>
                    <a:ext uri="{9D8B030D-6E8A-4147-A177-3AD203B41FA5}">
                      <a16:colId xmlns:a16="http://schemas.microsoft.com/office/drawing/2014/main" val="20001"/>
                    </a:ext>
                  </a:extLst>
                </a:gridCol>
                <a:gridCol w="1525588">
                  <a:extLst>
                    <a:ext uri="{9D8B030D-6E8A-4147-A177-3AD203B41FA5}">
                      <a16:colId xmlns:a16="http://schemas.microsoft.com/office/drawing/2014/main" val="20002"/>
                    </a:ext>
                  </a:extLst>
                </a:gridCol>
              </a:tblGrid>
              <a:tr h="0">
                <a:tc>
                  <a:txBody>
                    <a:bodyPr/>
                    <a:lstStyle/>
                    <a:p>
                      <a:pPr fontAlgn="b"/>
                      <a:r>
                        <a:rPr lang="en-US" dirty="0" err="1">
                          <a:effectLst/>
                        </a:rPr>
                        <a:t>eid</a:t>
                      </a:r>
                      <a:endParaRPr lang="en-US" b="1" dirty="0">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0">
                <a:tc>
                  <a:txBody>
                    <a:bodyPr/>
                    <a:lstStyle/>
                    <a:p>
                      <a:pPr fontAlgn="base"/>
                      <a:r>
                        <a:rPr lang="en-US">
                          <a:effectLst/>
                        </a:rPr>
                        <a:t>4</a:t>
                      </a:r>
                    </a:p>
                  </a:txBody>
                  <a:tcPr anchor="ctr"/>
                </a:tc>
                <a:tc>
                  <a:txBody>
                    <a:bodyPr/>
                    <a:lstStyle/>
                    <a:p>
                      <a:pPr fontAlgn="base"/>
                      <a:r>
                        <a:rPr lang="en-US" dirty="0">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5781970"/>
              </p:ext>
            </p:extLst>
          </p:nvPr>
        </p:nvGraphicFramePr>
        <p:xfrm>
          <a:off x="1300163" y="5499874"/>
          <a:ext cx="2171700" cy="73152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20000"/>
                    </a:ext>
                  </a:extLst>
                </a:gridCol>
              </a:tblGrid>
              <a:tr h="0">
                <a:tc>
                  <a:txBody>
                    <a:bodyPr/>
                    <a:lstStyle/>
                    <a:p>
                      <a:pPr fontAlgn="b"/>
                      <a:r>
                        <a:rPr lang="en-US" dirty="0" err="1">
                          <a:effectLst/>
                        </a:rPr>
                        <a:t>total_sal</a:t>
                      </a:r>
                      <a:endParaRPr lang="en-US" b="1" dirty="0">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350000</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8468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 : with distinct </a:t>
            </a:r>
          </a:p>
        </p:txBody>
      </p:sp>
      <p:sp>
        <p:nvSpPr>
          <p:cNvPr id="5" name="Content Placeholder 4"/>
          <p:cNvSpPr>
            <a:spLocks noGrp="1"/>
          </p:cNvSpPr>
          <p:nvPr>
            <p:ph idx="1"/>
          </p:nvPr>
        </p:nvSpPr>
        <p:spPr>
          <a:xfrm>
            <a:off x="464457" y="2054681"/>
            <a:ext cx="6150656" cy="4176713"/>
          </a:xfrm>
        </p:spPr>
        <p:txBody>
          <a:bodyPr/>
          <a:lstStyle/>
          <a:p>
            <a:pPr lvl="0"/>
            <a:r>
              <a:rPr lang="en-US" dirty="0"/>
              <a:t> Aggregates the sum of all non-null  and unique values in the specified column</a:t>
            </a:r>
            <a:r>
              <a:rPr lang="en-US" dirty="0">
                <a:solidFill>
                  <a:srgbClr val="0D0D0D"/>
                </a:solidFill>
                <a:latin typeface="+mj-lt"/>
              </a:rPr>
              <a:t>.</a:t>
            </a:r>
          </a:p>
          <a:p>
            <a:r>
              <a:rPr lang="en-US" dirty="0">
                <a:latin typeface="+mj-lt"/>
              </a:rPr>
              <a:t>SELECT sum(distinct </a:t>
            </a:r>
            <a:r>
              <a:rPr lang="en-US" dirty="0" err="1">
                <a:latin typeface="+mj-lt"/>
              </a:rPr>
              <a:t>sal</a:t>
            </a:r>
            <a:r>
              <a:rPr lang="en-US" dirty="0">
                <a:latin typeface="+mj-lt"/>
              </a:rPr>
              <a:t>)  as </a:t>
            </a:r>
            <a:r>
              <a:rPr lang="en-US" dirty="0" err="1">
                <a:latin typeface="+mj-lt"/>
              </a:rPr>
              <a:t>total_dis_sal</a:t>
            </a:r>
            <a:r>
              <a:rPr lang="en-US" dirty="0">
                <a:latin typeface="+mj-lt"/>
              </a:rPr>
              <a:t> FROM employees;</a:t>
            </a:r>
          </a:p>
          <a:p>
            <a:pPr marL="0" indent="0">
              <a:buNone/>
            </a:pPr>
            <a:endParaRPr lang="en-US" dirty="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3531046936"/>
              </p:ext>
            </p:extLst>
          </p:nvPr>
        </p:nvGraphicFramePr>
        <p:xfrm>
          <a:off x="6860493" y="2184241"/>
          <a:ext cx="4576764" cy="2926080"/>
        </p:xfrm>
        <a:graphic>
          <a:graphicData uri="http://schemas.openxmlformats.org/drawingml/2006/table">
            <a:tbl>
              <a:tblPr>
                <a:tableStyleId>{5940675A-B579-460E-94D1-54222C63F5DA}</a:tableStyleId>
              </a:tblPr>
              <a:tblGrid>
                <a:gridCol w="1525588">
                  <a:extLst>
                    <a:ext uri="{9D8B030D-6E8A-4147-A177-3AD203B41FA5}">
                      <a16:colId xmlns:a16="http://schemas.microsoft.com/office/drawing/2014/main" val="20000"/>
                    </a:ext>
                  </a:extLst>
                </a:gridCol>
                <a:gridCol w="1525588">
                  <a:extLst>
                    <a:ext uri="{9D8B030D-6E8A-4147-A177-3AD203B41FA5}">
                      <a16:colId xmlns:a16="http://schemas.microsoft.com/office/drawing/2014/main" val="20001"/>
                    </a:ext>
                  </a:extLst>
                </a:gridCol>
                <a:gridCol w="1525588">
                  <a:extLst>
                    <a:ext uri="{9D8B030D-6E8A-4147-A177-3AD203B41FA5}">
                      <a16:colId xmlns:a16="http://schemas.microsoft.com/office/drawing/2014/main" val="20002"/>
                    </a:ext>
                  </a:extLst>
                </a:gridCol>
              </a:tblGrid>
              <a:tr h="0">
                <a:tc>
                  <a:txBody>
                    <a:bodyPr/>
                    <a:lstStyle/>
                    <a:p>
                      <a:pPr fontAlgn="b"/>
                      <a:r>
                        <a:rPr lang="en-US">
                          <a:effectLst/>
                        </a:rPr>
                        <a:t>eid</a:t>
                      </a:r>
                      <a:endParaRPr lang="en-US" b="1">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0">
                <a:tc>
                  <a:txBody>
                    <a:bodyPr/>
                    <a:lstStyle/>
                    <a:p>
                      <a:pPr fontAlgn="base"/>
                      <a:r>
                        <a:rPr lang="en-US">
                          <a:effectLst/>
                        </a:rPr>
                        <a:t>4</a:t>
                      </a:r>
                    </a:p>
                  </a:txBody>
                  <a:tcPr anchor="ctr"/>
                </a:tc>
                <a:tc>
                  <a:txBody>
                    <a:bodyPr/>
                    <a:lstStyle/>
                    <a:p>
                      <a:pPr fontAlgn="base"/>
                      <a:r>
                        <a:rPr lang="en-US">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88695071"/>
              </p:ext>
            </p:extLst>
          </p:nvPr>
        </p:nvGraphicFramePr>
        <p:xfrm>
          <a:off x="1300163" y="5499874"/>
          <a:ext cx="2171700" cy="73152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20000"/>
                    </a:ext>
                  </a:extLst>
                </a:gridCol>
              </a:tblGrid>
              <a:tr h="0">
                <a:tc>
                  <a:txBody>
                    <a:bodyPr/>
                    <a:lstStyle/>
                    <a:p>
                      <a:pPr fontAlgn="b"/>
                      <a:r>
                        <a:rPr lang="en-US" dirty="0" err="1">
                          <a:effectLst/>
                        </a:rPr>
                        <a:t>total_dis_sal</a:t>
                      </a:r>
                      <a:endParaRPr lang="en-US" b="1" dirty="0">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300000</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3323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Avg</a:t>
            </a:r>
            <a:r>
              <a:rPr lang="en-US" dirty="0"/>
              <a:t> ()</a:t>
            </a:r>
          </a:p>
        </p:txBody>
      </p:sp>
      <p:sp>
        <p:nvSpPr>
          <p:cNvPr id="5" name="Content Placeholder 4"/>
          <p:cNvSpPr>
            <a:spLocks noGrp="1"/>
          </p:cNvSpPr>
          <p:nvPr>
            <p:ph idx="1"/>
          </p:nvPr>
        </p:nvSpPr>
        <p:spPr>
          <a:xfrm>
            <a:off x="464457" y="2054681"/>
            <a:ext cx="6150656" cy="4176713"/>
          </a:xfrm>
        </p:spPr>
        <p:txBody>
          <a:bodyPr/>
          <a:lstStyle/>
          <a:p>
            <a:r>
              <a:rPr lang="en-US" dirty="0"/>
              <a:t>Computes the average score by dividing the sum of all non null values by the count of non-null values in the specified column.</a:t>
            </a:r>
            <a:endParaRPr lang="en-US" dirty="0">
              <a:latin typeface="+mj-lt"/>
            </a:endParaRPr>
          </a:p>
          <a:p>
            <a:r>
              <a:rPr lang="en-US" dirty="0">
                <a:latin typeface="+mj-lt"/>
              </a:rPr>
              <a:t>SELECT </a:t>
            </a:r>
            <a:r>
              <a:rPr lang="en-US" dirty="0" err="1">
                <a:latin typeface="+mj-lt"/>
              </a:rPr>
              <a:t>avg</a:t>
            </a:r>
            <a:r>
              <a:rPr lang="en-US" dirty="0">
                <a:latin typeface="+mj-lt"/>
              </a:rPr>
              <a:t>(</a:t>
            </a:r>
            <a:r>
              <a:rPr lang="en-US" dirty="0" err="1">
                <a:latin typeface="+mj-lt"/>
              </a:rPr>
              <a:t>sal</a:t>
            </a:r>
            <a:r>
              <a:rPr lang="en-US" dirty="0">
                <a:latin typeface="+mj-lt"/>
              </a:rPr>
              <a:t>)  as </a:t>
            </a:r>
            <a:r>
              <a:rPr lang="en-US" dirty="0" err="1">
                <a:latin typeface="+mj-lt"/>
              </a:rPr>
              <a:t>avg_sal</a:t>
            </a:r>
            <a:r>
              <a:rPr lang="en-US" dirty="0">
                <a:latin typeface="+mj-lt"/>
              </a:rPr>
              <a:t> FROM employees;</a:t>
            </a:r>
          </a:p>
          <a:p>
            <a:pPr marL="0" indent="0">
              <a:buNone/>
            </a:pPr>
            <a:endParaRPr lang="en-US" dirty="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3469930995"/>
              </p:ext>
            </p:extLst>
          </p:nvPr>
        </p:nvGraphicFramePr>
        <p:xfrm>
          <a:off x="6860493" y="2184241"/>
          <a:ext cx="4576764" cy="2926080"/>
        </p:xfrm>
        <a:graphic>
          <a:graphicData uri="http://schemas.openxmlformats.org/drawingml/2006/table">
            <a:tbl>
              <a:tblPr>
                <a:tableStyleId>{5940675A-B579-460E-94D1-54222C63F5DA}</a:tableStyleId>
              </a:tblPr>
              <a:tblGrid>
                <a:gridCol w="1525588">
                  <a:extLst>
                    <a:ext uri="{9D8B030D-6E8A-4147-A177-3AD203B41FA5}">
                      <a16:colId xmlns:a16="http://schemas.microsoft.com/office/drawing/2014/main" val="20000"/>
                    </a:ext>
                  </a:extLst>
                </a:gridCol>
                <a:gridCol w="1525588">
                  <a:extLst>
                    <a:ext uri="{9D8B030D-6E8A-4147-A177-3AD203B41FA5}">
                      <a16:colId xmlns:a16="http://schemas.microsoft.com/office/drawing/2014/main" val="20001"/>
                    </a:ext>
                  </a:extLst>
                </a:gridCol>
                <a:gridCol w="1525588">
                  <a:extLst>
                    <a:ext uri="{9D8B030D-6E8A-4147-A177-3AD203B41FA5}">
                      <a16:colId xmlns:a16="http://schemas.microsoft.com/office/drawing/2014/main" val="20002"/>
                    </a:ext>
                  </a:extLst>
                </a:gridCol>
              </a:tblGrid>
              <a:tr h="0">
                <a:tc>
                  <a:txBody>
                    <a:bodyPr/>
                    <a:lstStyle/>
                    <a:p>
                      <a:pPr fontAlgn="b"/>
                      <a:r>
                        <a:rPr lang="en-US">
                          <a:effectLst/>
                        </a:rPr>
                        <a:t>eid</a:t>
                      </a:r>
                      <a:endParaRPr lang="en-US" b="1">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0">
                <a:tc>
                  <a:txBody>
                    <a:bodyPr/>
                    <a:lstStyle/>
                    <a:p>
                      <a:pPr fontAlgn="base"/>
                      <a:r>
                        <a:rPr lang="en-US">
                          <a:effectLst/>
                        </a:rPr>
                        <a:t>4</a:t>
                      </a:r>
                    </a:p>
                  </a:txBody>
                  <a:tcPr anchor="ctr"/>
                </a:tc>
                <a:tc>
                  <a:txBody>
                    <a:bodyPr/>
                    <a:lstStyle/>
                    <a:p>
                      <a:pPr fontAlgn="base"/>
                      <a:r>
                        <a:rPr lang="en-US">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8833269"/>
              </p:ext>
            </p:extLst>
          </p:nvPr>
        </p:nvGraphicFramePr>
        <p:xfrm>
          <a:off x="1300163" y="5499874"/>
          <a:ext cx="2171700" cy="73152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20000"/>
                    </a:ext>
                  </a:extLst>
                </a:gridCol>
              </a:tblGrid>
              <a:tr h="0">
                <a:tc>
                  <a:txBody>
                    <a:bodyPr/>
                    <a:lstStyle/>
                    <a:p>
                      <a:pPr fontAlgn="b"/>
                      <a:r>
                        <a:rPr lang="en-US" dirty="0" err="1">
                          <a:effectLst/>
                        </a:rPr>
                        <a:t>Avg_sal</a:t>
                      </a:r>
                      <a:endParaRPr lang="en-US" b="1" dirty="0">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58333.3333</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154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Avg</a:t>
            </a:r>
            <a:r>
              <a:rPr lang="en-US" dirty="0"/>
              <a:t> () with distinct </a:t>
            </a:r>
          </a:p>
        </p:txBody>
      </p:sp>
      <p:sp>
        <p:nvSpPr>
          <p:cNvPr id="5" name="Content Placeholder 4"/>
          <p:cNvSpPr>
            <a:spLocks noGrp="1"/>
          </p:cNvSpPr>
          <p:nvPr>
            <p:ph idx="1"/>
          </p:nvPr>
        </p:nvSpPr>
        <p:spPr>
          <a:xfrm>
            <a:off x="464457" y="2054681"/>
            <a:ext cx="6150656" cy="4176713"/>
          </a:xfrm>
        </p:spPr>
        <p:txBody>
          <a:bodyPr/>
          <a:lstStyle/>
          <a:p>
            <a:r>
              <a:rPr lang="en-US" sz="2800" dirty="0"/>
              <a:t>Computes the distinct average score by dividing the sum of all distinct non null values by the count of distinct non-null values in the specified column.</a:t>
            </a:r>
            <a:endParaRPr lang="en-US" sz="2800" dirty="0">
              <a:latin typeface="+mj-lt"/>
            </a:endParaRPr>
          </a:p>
          <a:p>
            <a:r>
              <a:rPr lang="en-US" sz="2800" dirty="0">
                <a:latin typeface="+mj-lt"/>
              </a:rPr>
              <a:t>SELECT </a:t>
            </a:r>
            <a:r>
              <a:rPr lang="en-US" sz="2800" dirty="0" err="1">
                <a:latin typeface="+mj-lt"/>
              </a:rPr>
              <a:t>avg</a:t>
            </a:r>
            <a:r>
              <a:rPr lang="en-US" sz="2800" dirty="0">
                <a:latin typeface="+mj-lt"/>
              </a:rPr>
              <a:t>( distinct </a:t>
            </a:r>
            <a:r>
              <a:rPr lang="en-US" sz="2800" dirty="0" err="1">
                <a:latin typeface="+mj-lt"/>
              </a:rPr>
              <a:t>sal</a:t>
            </a:r>
            <a:r>
              <a:rPr lang="en-US" sz="2800" dirty="0">
                <a:latin typeface="+mj-lt"/>
              </a:rPr>
              <a:t>)  as </a:t>
            </a:r>
            <a:r>
              <a:rPr lang="en-US" sz="2800" dirty="0" err="1">
                <a:latin typeface="+mj-lt"/>
              </a:rPr>
              <a:t>avg_dis_sal</a:t>
            </a:r>
            <a:r>
              <a:rPr lang="en-US" sz="2800" dirty="0">
                <a:latin typeface="+mj-lt"/>
              </a:rPr>
              <a:t> FROM employees;</a:t>
            </a:r>
          </a:p>
          <a:p>
            <a:pPr marL="0" indent="0">
              <a:buNone/>
            </a:pPr>
            <a:endParaRPr lang="en-US" sz="2800" dirty="0">
              <a:latin typeface="+mj-lt"/>
            </a:endParaRPr>
          </a:p>
        </p:txBody>
      </p:sp>
      <p:graphicFrame>
        <p:nvGraphicFramePr>
          <p:cNvPr id="7" name="Table 6"/>
          <p:cNvGraphicFramePr>
            <a:graphicFrameLocks noGrp="1"/>
          </p:cNvGraphicFramePr>
          <p:nvPr>
            <p:extLst>
              <p:ext uri="{D42A27DB-BD31-4B8C-83A1-F6EECF244321}">
                <p14:modId xmlns:p14="http://schemas.microsoft.com/office/powerpoint/2010/main" val="2467460434"/>
              </p:ext>
            </p:extLst>
          </p:nvPr>
        </p:nvGraphicFramePr>
        <p:xfrm>
          <a:off x="6860493" y="2184241"/>
          <a:ext cx="4576764" cy="2926080"/>
        </p:xfrm>
        <a:graphic>
          <a:graphicData uri="http://schemas.openxmlformats.org/drawingml/2006/table">
            <a:tbl>
              <a:tblPr>
                <a:tableStyleId>{5940675A-B579-460E-94D1-54222C63F5DA}</a:tableStyleId>
              </a:tblPr>
              <a:tblGrid>
                <a:gridCol w="1525588">
                  <a:extLst>
                    <a:ext uri="{9D8B030D-6E8A-4147-A177-3AD203B41FA5}">
                      <a16:colId xmlns:a16="http://schemas.microsoft.com/office/drawing/2014/main" val="20000"/>
                    </a:ext>
                  </a:extLst>
                </a:gridCol>
                <a:gridCol w="1525588">
                  <a:extLst>
                    <a:ext uri="{9D8B030D-6E8A-4147-A177-3AD203B41FA5}">
                      <a16:colId xmlns:a16="http://schemas.microsoft.com/office/drawing/2014/main" val="20001"/>
                    </a:ext>
                  </a:extLst>
                </a:gridCol>
                <a:gridCol w="1525588">
                  <a:extLst>
                    <a:ext uri="{9D8B030D-6E8A-4147-A177-3AD203B41FA5}">
                      <a16:colId xmlns:a16="http://schemas.microsoft.com/office/drawing/2014/main" val="20002"/>
                    </a:ext>
                  </a:extLst>
                </a:gridCol>
              </a:tblGrid>
              <a:tr h="0">
                <a:tc>
                  <a:txBody>
                    <a:bodyPr/>
                    <a:lstStyle/>
                    <a:p>
                      <a:pPr fontAlgn="b"/>
                      <a:r>
                        <a:rPr lang="en-US" dirty="0" err="1">
                          <a:effectLst/>
                        </a:rPr>
                        <a:t>eid</a:t>
                      </a:r>
                      <a:endParaRPr lang="en-US" b="1" dirty="0">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0">
                <a:tc>
                  <a:txBody>
                    <a:bodyPr/>
                    <a:lstStyle/>
                    <a:p>
                      <a:pPr fontAlgn="base"/>
                      <a:r>
                        <a:rPr lang="en-US">
                          <a:effectLst/>
                        </a:rPr>
                        <a:t>4</a:t>
                      </a:r>
                    </a:p>
                  </a:txBody>
                  <a:tcPr anchor="ctr"/>
                </a:tc>
                <a:tc>
                  <a:txBody>
                    <a:bodyPr/>
                    <a:lstStyle/>
                    <a:p>
                      <a:pPr fontAlgn="base"/>
                      <a:r>
                        <a:rPr lang="en-US" dirty="0">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99957239"/>
              </p:ext>
            </p:extLst>
          </p:nvPr>
        </p:nvGraphicFramePr>
        <p:xfrm>
          <a:off x="1300163" y="5499874"/>
          <a:ext cx="2171700" cy="73152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20000"/>
                    </a:ext>
                  </a:extLst>
                </a:gridCol>
              </a:tblGrid>
              <a:tr h="0">
                <a:tc>
                  <a:txBody>
                    <a:bodyPr/>
                    <a:lstStyle/>
                    <a:p>
                      <a:pPr fontAlgn="b"/>
                      <a:r>
                        <a:rPr lang="en-US" dirty="0" err="1">
                          <a:effectLst/>
                        </a:rPr>
                        <a:t>Avg_dis_sal</a:t>
                      </a:r>
                      <a:endParaRPr lang="en-US" b="1" dirty="0">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60,000</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5300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a:t>
            </a:r>
          </a:p>
        </p:txBody>
      </p:sp>
      <p:sp>
        <p:nvSpPr>
          <p:cNvPr id="3" name="Content Placeholder 2"/>
          <p:cNvSpPr>
            <a:spLocks noGrp="1"/>
          </p:cNvSpPr>
          <p:nvPr>
            <p:ph idx="1"/>
          </p:nvPr>
        </p:nvSpPr>
        <p:spPr>
          <a:xfrm>
            <a:off x="464457" y="2054681"/>
            <a:ext cx="6649037" cy="4176713"/>
          </a:xfrm>
        </p:spPr>
        <p:txBody>
          <a:bodyPr/>
          <a:lstStyle/>
          <a:p>
            <a:r>
              <a:rPr lang="en-US" dirty="0"/>
              <a:t>Identifies the minimum value in the specified column, excluding null values.</a:t>
            </a:r>
          </a:p>
          <a:p>
            <a:r>
              <a:rPr lang="en-US" dirty="0"/>
              <a:t>SELECT min(</a:t>
            </a:r>
            <a:r>
              <a:rPr lang="en-US" dirty="0" err="1"/>
              <a:t>sal</a:t>
            </a:r>
            <a:r>
              <a:rPr lang="en-US" dirty="0"/>
              <a:t>)  as mini FROM employees;</a:t>
            </a:r>
          </a:p>
          <a:p>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68651873"/>
              </p:ext>
            </p:extLst>
          </p:nvPr>
        </p:nvGraphicFramePr>
        <p:xfrm>
          <a:off x="7492505" y="2278371"/>
          <a:ext cx="4576764" cy="2926080"/>
        </p:xfrm>
        <a:graphic>
          <a:graphicData uri="http://schemas.openxmlformats.org/drawingml/2006/table">
            <a:tbl>
              <a:tblPr>
                <a:tableStyleId>{5940675A-B579-460E-94D1-54222C63F5DA}</a:tableStyleId>
              </a:tblPr>
              <a:tblGrid>
                <a:gridCol w="1525588">
                  <a:extLst>
                    <a:ext uri="{9D8B030D-6E8A-4147-A177-3AD203B41FA5}">
                      <a16:colId xmlns:a16="http://schemas.microsoft.com/office/drawing/2014/main" val="20000"/>
                    </a:ext>
                  </a:extLst>
                </a:gridCol>
                <a:gridCol w="1525588">
                  <a:extLst>
                    <a:ext uri="{9D8B030D-6E8A-4147-A177-3AD203B41FA5}">
                      <a16:colId xmlns:a16="http://schemas.microsoft.com/office/drawing/2014/main" val="20001"/>
                    </a:ext>
                  </a:extLst>
                </a:gridCol>
                <a:gridCol w="1525588">
                  <a:extLst>
                    <a:ext uri="{9D8B030D-6E8A-4147-A177-3AD203B41FA5}">
                      <a16:colId xmlns:a16="http://schemas.microsoft.com/office/drawing/2014/main" val="20002"/>
                    </a:ext>
                  </a:extLst>
                </a:gridCol>
              </a:tblGrid>
              <a:tr h="0">
                <a:tc>
                  <a:txBody>
                    <a:bodyPr/>
                    <a:lstStyle/>
                    <a:p>
                      <a:pPr fontAlgn="b"/>
                      <a:r>
                        <a:rPr lang="en-US" dirty="0" err="1">
                          <a:effectLst/>
                        </a:rPr>
                        <a:t>eid</a:t>
                      </a:r>
                      <a:endParaRPr lang="en-US" b="1" dirty="0">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0">
                <a:tc>
                  <a:txBody>
                    <a:bodyPr/>
                    <a:lstStyle/>
                    <a:p>
                      <a:pPr fontAlgn="base"/>
                      <a:r>
                        <a:rPr lang="en-US">
                          <a:effectLst/>
                        </a:rPr>
                        <a:t>4</a:t>
                      </a:r>
                    </a:p>
                  </a:txBody>
                  <a:tcPr anchor="ctr"/>
                </a:tc>
                <a:tc>
                  <a:txBody>
                    <a:bodyPr/>
                    <a:lstStyle/>
                    <a:p>
                      <a:pPr fontAlgn="base"/>
                      <a:r>
                        <a:rPr lang="en-US" dirty="0">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17195412"/>
              </p:ext>
            </p:extLst>
          </p:nvPr>
        </p:nvGraphicFramePr>
        <p:xfrm>
          <a:off x="1851493" y="5029227"/>
          <a:ext cx="2171700" cy="73152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20000"/>
                    </a:ext>
                  </a:extLst>
                </a:gridCol>
              </a:tblGrid>
              <a:tr h="0">
                <a:tc>
                  <a:txBody>
                    <a:bodyPr/>
                    <a:lstStyle/>
                    <a:p>
                      <a:pPr fontAlgn="b"/>
                      <a:r>
                        <a:rPr lang="en-US" b="0" dirty="0">
                          <a:effectLst/>
                        </a:rPr>
                        <a:t>mini</a:t>
                      </a:r>
                      <a:endParaRPr lang="en-US" b="1" dirty="0">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50000</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152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a:t>
            </a:r>
          </a:p>
        </p:txBody>
      </p:sp>
      <p:sp>
        <p:nvSpPr>
          <p:cNvPr id="3" name="Content Placeholder 2"/>
          <p:cNvSpPr>
            <a:spLocks noGrp="1"/>
          </p:cNvSpPr>
          <p:nvPr>
            <p:ph idx="1"/>
          </p:nvPr>
        </p:nvSpPr>
        <p:spPr>
          <a:xfrm>
            <a:off x="464457" y="2054681"/>
            <a:ext cx="6649037" cy="4176713"/>
          </a:xfrm>
        </p:spPr>
        <p:txBody>
          <a:bodyPr/>
          <a:lstStyle/>
          <a:p>
            <a:r>
              <a:rPr lang="en-US" dirty="0"/>
              <a:t>Identifies the minimum value in the specified column, excluding null values.</a:t>
            </a:r>
          </a:p>
          <a:p>
            <a:r>
              <a:rPr lang="en-US" dirty="0"/>
              <a:t>SELECT max(</a:t>
            </a:r>
            <a:r>
              <a:rPr lang="en-US" dirty="0" err="1"/>
              <a:t>sal</a:t>
            </a:r>
            <a:r>
              <a:rPr lang="en-US" dirty="0"/>
              <a:t>)  as </a:t>
            </a:r>
            <a:r>
              <a:rPr lang="en-US" dirty="0" err="1"/>
              <a:t>max_sal</a:t>
            </a:r>
            <a:r>
              <a:rPr lang="en-US" dirty="0"/>
              <a:t> FROM employees;</a:t>
            </a:r>
          </a:p>
          <a:p>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41862532"/>
              </p:ext>
            </p:extLst>
          </p:nvPr>
        </p:nvGraphicFramePr>
        <p:xfrm>
          <a:off x="7492505" y="2278371"/>
          <a:ext cx="4576764" cy="2926080"/>
        </p:xfrm>
        <a:graphic>
          <a:graphicData uri="http://schemas.openxmlformats.org/drawingml/2006/table">
            <a:tbl>
              <a:tblPr>
                <a:tableStyleId>{5940675A-B579-460E-94D1-54222C63F5DA}</a:tableStyleId>
              </a:tblPr>
              <a:tblGrid>
                <a:gridCol w="1525588">
                  <a:extLst>
                    <a:ext uri="{9D8B030D-6E8A-4147-A177-3AD203B41FA5}">
                      <a16:colId xmlns:a16="http://schemas.microsoft.com/office/drawing/2014/main" val="20000"/>
                    </a:ext>
                  </a:extLst>
                </a:gridCol>
                <a:gridCol w="1525588">
                  <a:extLst>
                    <a:ext uri="{9D8B030D-6E8A-4147-A177-3AD203B41FA5}">
                      <a16:colId xmlns:a16="http://schemas.microsoft.com/office/drawing/2014/main" val="20001"/>
                    </a:ext>
                  </a:extLst>
                </a:gridCol>
                <a:gridCol w="1525588">
                  <a:extLst>
                    <a:ext uri="{9D8B030D-6E8A-4147-A177-3AD203B41FA5}">
                      <a16:colId xmlns:a16="http://schemas.microsoft.com/office/drawing/2014/main" val="20002"/>
                    </a:ext>
                  </a:extLst>
                </a:gridCol>
              </a:tblGrid>
              <a:tr h="0">
                <a:tc>
                  <a:txBody>
                    <a:bodyPr/>
                    <a:lstStyle/>
                    <a:p>
                      <a:pPr fontAlgn="b"/>
                      <a:r>
                        <a:rPr lang="en-US">
                          <a:effectLst/>
                        </a:rPr>
                        <a:t>eid</a:t>
                      </a:r>
                      <a:endParaRPr lang="en-US" b="1">
                        <a:effectLst/>
                      </a:endParaRPr>
                    </a:p>
                  </a:txBody>
                  <a:tcPr anchor="b"/>
                </a:tc>
                <a:tc>
                  <a:txBody>
                    <a:bodyPr/>
                    <a:lstStyle/>
                    <a:p>
                      <a:pPr fontAlgn="b"/>
                      <a:r>
                        <a:rPr lang="en-US">
                          <a:effectLst/>
                        </a:rPr>
                        <a:t>ename</a:t>
                      </a:r>
                      <a:endParaRPr lang="en-US" b="1">
                        <a:effectLst/>
                      </a:endParaRPr>
                    </a:p>
                  </a:txBody>
                  <a:tcPr anchor="b"/>
                </a:tc>
                <a:tc>
                  <a:txBody>
                    <a:bodyPr/>
                    <a:lstStyle/>
                    <a:p>
                      <a:pPr fontAlgn="b"/>
                      <a:r>
                        <a:rPr lang="en-US">
                          <a:effectLst/>
                        </a:rPr>
                        <a:t>sal</a:t>
                      </a:r>
                      <a:endParaRPr lang="en-US" b="1">
                        <a:effectLst/>
                      </a:endParaRPr>
                    </a:p>
                  </a:txBody>
                  <a:tcPr anchor="b"/>
                </a:tc>
                <a:extLst>
                  <a:ext uri="{0D108BD9-81ED-4DB2-BD59-A6C34878D82A}">
                    <a16:rowId xmlns:a16="http://schemas.microsoft.com/office/drawing/2014/main" val="10000"/>
                  </a:ext>
                </a:extLst>
              </a:tr>
              <a:tr h="0">
                <a:tc>
                  <a:txBody>
                    <a:bodyPr/>
                    <a:lstStyle/>
                    <a:p>
                      <a:pPr fontAlgn="base"/>
                      <a:r>
                        <a:rPr lang="en-US">
                          <a:effectLst/>
                        </a:rPr>
                        <a:t>1</a:t>
                      </a:r>
                    </a:p>
                  </a:txBody>
                  <a:tcPr anchor="ctr"/>
                </a:tc>
                <a:tc>
                  <a:txBody>
                    <a:bodyPr/>
                    <a:lstStyle/>
                    <a:p>
                      <a:pPr fontAlgn="base"/>
                      <a:r>
                        <a:rPr lang="en-US">
                          <a:effectLst/>
                        </a:rPr>
                        <a:t>John</a:t>
                      </a:r>
                    </a:p>
                  </a:txBody>
                  <a:tcPr anchor="ctr"/>
                </a:tc>
                <a:tc>
                  <a:txBody>
                    <a:bodyPr/>
                    <a:lstStyle/>
                    <a:p>
                      <a:pPr fontAlgn="base"/>
                      <a:r>
                        <a:rPr lang="en-US">
                          <a:effectLst/>
                        </a:rPr>
                        <a:t>50000</a:t>
                      </a:r>
                    </a:p>
                  </a:txBody>
                  <a:tcPr anchor="ctr"/>
                </a:tc>
                <a:extLst>
                  <a:ext uri="{0D108BD9-81ED-4DB2-BD59-A6C34878D82A}">
                    <a16:rowId xmlns:a16="http://schemas.microsoft.com/office/drawing/2014/main" val="10001"/>
                  </a:ext>
                </a:extLst>
              </a:tr>
              <a:tr h="0">
                <a:tc>
                  <a:txBody>
                    <a:bodyPr/>
                    <a:lstStyle/>
                    <a:p>
                      <a:pPr fontAlgn="base"/>
                      <a:r>
                        <a:rPr lang="en-US">
                          <a:effectLst/>
                        </a:rPr>
                        <a:t>2</a:t>
                      </a:r>
                    </a:p>
                  </a:txBody>
                  <a:tcPr anchor="ctr"/>
                </a:tc>
                <a:tc>
                  <a:txBody>
                    <a:bodyPr/>
                    <a:lstStyle/>
                    <a:p>
                      <a:pPr fontAlgn="base"/>
                      <a:r>
                        <a:rPr lang="en-US" dirty="0">
                          <a:effectLst/>
                        </a:rPr>
                        <a:t>Doe</a:t>
                      </a:r>
                    </a:p>
                  </a:txBody>
                  <a:tcPr anchor="ctr"/>
                </a:tc>
                <a:tc>
                  <a:txBody>
                    <a:bodyPr/>
                    <a:lstStyle/>
                    <a:p>
                      <a:pPr fontAlgn="base"/>
                      <a:r>
                        <a:rPr lang="en-US">
                          <a:effectLst/>
                        </a:rPr>
                        <a:t>60000</a:t>
                      </a:r>
                    </a:p>
                  </a:txBody>
                  <a:tcPr anchor="ctr"/>
                </a:tc>
                <a:extLst>
                  <a:ext uri="{0D108BD9-81ED-4DB2-BD59-A6C34878D82A}">
                    <a16:rowId xmlns:a16="http://schemas.microsoft.com/office/drawing/2014/main" val="10002"/>
                  </a:ext>
                </a:extLst>
              </a:tr>
              <a:tr h="0">
                <a:tc>
                  <a:txBody>
                    <a:bodyPr/>
                    <a:lstStyle/>
                    <a:p>
                      <a:pPr fontAlgn="base"/>
                      <a:r>
                        <a:rPr lang="en-US">
                          <a:effectLst/>
                        </a:rPr>
                        <a:t>3</a:t>
                      </a:r>
                    </a:p>
                  </a:txBody>
                  <a:tcPr anchor="ctr"/>
                </a:tc>
                <a:tc>
                  <a:txBody>
                    <a:bodyPr/>
                    <a:lstStyle/>
                    <a:p>
                      <a:pPr fontAlgn="base"/>
                      <a:r>
                        <a:rPr lang="en-US">
                          <a:effectLst/>
                        </a:rPr>
                        <a:t>Jane</a:t>
                      </a:r>
                    </a:p>
                  </a:txBody>
                  <a:tcPr anchor="ctr"/>
                </a:tc>
                <a:tc>
                  <a:txBody>
                    <a:bodyPr/>
                    <a:lstStyle/>
                    <a:p>
                      <a:pPr fontAlgn="base"/>
                      <a:r>
                        <a:rPr lang="en-US">
                          <a:effectLst/>
                        </a:rPr>
                        <a:t>55000</a:t>
                      </a:r>
                    </a:p>
                  </a:txBody>
                  <a:tcPr anchor="ctr"/>
                </a:tc>
                <a:extLst>
                  <a:ext uri="{0D108BD9-81ED-4DB2-BD59-A6C34878D82A}">
                    <a16:rowId xmlns:a16="http://schemas.microsoft.com/office/drawing/2014/main" val="10003"/>
                  </a:ext>
                </a:extLst>
              </a:tr>
              <a:tr h="0">
                <a:tc>
                  <a:txBody>
                    <a:bodyPr/>
                    <a:lstStyle/>
                    <a:p>
                      <a:pPr fontAlgn="base"/>
                      <a:r>
                        <a:rPr lang="en-US">
                          <a:effectLst/>
                        </a:rPr>
                        <a:t>4</a:t>
                      </a:r>
                    </a:p>
                  </a:txBody>
                  <a:tcPr anchor="ctr"/>
                </a:tc>
                <a:tc>
                  <a:txBody>
                    <a:bodyPr/>
                    <a:lstStyle/>
                    <a:p>
                      <a:pPr fontAlgn="base"/>
                      <a:r>
                        <a:rPr lang="en-US">
                          <a:effectLst/>
                        </a:rPr>
                        <a:t>Smith</a:t>
                      </a:r>
                    </a:p>
                  </a:txBody>
                  <a:tcPr anchor="ctr"/>
                </a:tc>
                <a:tc>
                  <a:txBody>
                    <a:bodyPr/>
                    <a:lstStyle/>
                    <a:p>
                      <a:pPr fontAlgn="base"/>
                      <a:r>
                        <a:rPr lang="en-US">
                          <a:effectLst/>
                        </a:rPr>
                        <a:t>65000</a:t>
                      </a:r>
                    </a:p>
                  </a:txBody>
                  <a:tcPr anchor="ctr"/>
                </a:tc>
                <a:extLst>
                  <a:ext uri="{0D108BD9-81ED-4DB2-BD59-A6C34878D82A}">
                    <a16:rowId xmlns:a16="http://schemas.microsoft.com/office/drawing/2014/main" val="10004"/>
                  </a:ext>
                </a:extLst>
              </a:tr>
              <a:tr h="0">
                <a:tc>
                  <a:txBody>
                    <a:bodyPr/>
                    <a:lstStyle/>
                    <a:p>
                      <a:pPr fontAlgn="base"/>
                      <a:r>
                        <a:rPr lang="en-US">
                          <a:effectLst/>
                        </a:rPr>
                        <a:t>5</a:t>
                      </a:r>
                    </a:p>
                  </a:txBody>
                  <a:tcPr anchor="ctr"/>
                </a:tc>
                <a:tc>
                  <a:txBody>
                    <a:bodyPr/>
                    <a:lstStyle/>
                    <a:p>
                      <a:pPr fontAlgn="base"/>
                      <a:r>
                        <a:rPr lang="en-US">
                          <a:effectLst/>
                        </a:rPr>
                        <a:t>Emily</a:t>
                      </a:r>
                    </a:p>
                  </a:txBody>
                  <a:tcPr anchor="ctr"/>
                </a:tc>
                <a:tc>
                  <a:txBody>
                    <a:bodyPr/>
                    <a:lstStyle/>
                    <a:p>
                      <a:pPr fontAlgn="base"/>
                      <a:r>
                        <a:rPr lang="en-US">
                          <a:effectLst/>
                        </a:rPr>
                        <a:t>70000</a:t>
                      </a:r>
                    </a:p>
                  </a:txBody>
                  <a:tcPr anchor="ctr"/>
                </a:tc>
                <a:extLst>
                  <a:ext uri="{0D108BD9-81ED-4DB2-BD59-A6C34878D82A}">
                    <a16:rowId xmlns:a16="http://schemas.microsoft.com/office/drawing/2014/main" val="10005"/>
                  </a:ext>
                </a:extLst>
              </a:tr>
              <a:tr h="0">
                <a:tc>
                  <a:txBody>
                    <a:bodyPr/>
                    <a:lstStyle/>
                    <a:p>
                      <a:pPr fontAlgn="base"/>
                      <a:r>
                        <a:rPr lang="en-US">
                          <a:effectLst/>
                        </a:rPr>
                        <a:t>6</a:t>
                      </a:r>
                    </a:p>
                  </a:txBody>
                  <a:tcPr anchor="ctr"/>
                </a:tc>
                <a:tc>
                  <a:txBody>
                    <a:bodyPr/>
                    <a:lstStyle/>
                    <a:p>
                      <a:pPr fontAlgn="base"/>
                      <a:r>
                        <a:rPr lang="en-US">
                          <a:effectLst/>
                        </a:rPr>
                        <a:t>NULL</a:t>
                      </a:r>
                    </a:p>
                  </a:txBody>
                  <a:tcPr anchor="ctr"/>
                </a:tc>
                <a:tc>
                  <a:txBody>
                    <a:bodyPr/>
                    <a:lstStyle/>
                    <a:p>
                      <a:pPr fontAlgn="base"/>
                      <a:r>
                        <a:rPr lang="en-US">
                          <a:effectLst/>
                        </a:rPr>
                        <a:t>NULL</a:t>
                      </a:r>
                    </a:p>
                  </a:txBody>
                  <a:tcPr anchor="ctr"/>
                </a:tc>
                <a:extLst>
                  <a:ext uri="{0D108BD9-81ED-4DB2-BD59-A6C34878D82A}">
                    <a16:rowId xmlns:a16="http://schemas.microsoft.com/office/drawing/2014/main" val="10006"/>
                  </a:ext>
                </a:extLst>
              </a:tr>
              <a:tr h="0">
                <a:tc>
                  <a:txBody>
                    <a:bodyPr/>
                    <a:lstStyle/>
                    <a:p>
                      <a:pPr fontAlgn="base"/>
                      <a:r>
                        <a:rPr lang="en-US">
                          <a:effectLst/>
                        </a:rPr>
                        <a:t>7</a:t>
                      </a:r>
                    </a:p>
                  </a:txBody>
                  <a:tcPr anchor="ctr"/>
                </a:tc>
                <a:tc>
                  <a:txBody>
                    <a:bodyPr/>
                    <a:lstStyle/>
                    <a:p>
                      <a:pPr fontAlgn="base"/>
                      <a:r>
                        <a:rPr lang="en-US">
                          <a:effectLst/>
                        </a:rPr>
                        <a:t>NULL</a:t>
                      </a:r>
                    </a:p>
                  </a:txBody>
                  <a:tcPr anchor="ctr"/>
                </a:tc>
                <a:tc>
                  <a:txBody>
                    <a:bodyPr/>
                    <a:lstStyle/>
                    <a:p>
                      <a:pPr fontAlgn="base"/>
                      <a:r>
                        <a:rPr lang="en-US" dirty="0">
                          <a:effectLst/>
                        </a:rPr>
                        <a:t>50000</a:t>
                      </a:r>
                    </a:p>
                  </a:txBody>
                  <a:tcPr anchor="ct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07905056"/>
              </p:ext>
            </p:extLst>
          </p:nvPr>
        </p:nvGraphicFramePr>
        <p:xfrm>
          <a:off x="1851493" y="5029227"/>
          <a:ext cx="2171700" cy="731520"/>
        </p:xfrm>
        <a:graphic>
          <a:graphicData uri="http://schemas.openxmlformats.org/drawingml/2006/table">
            <a:tbl>
              <a:tblPr>
                <a:tableStyleId>{5940675A-B579-460E-94D1-54222C63F5DA}</a:tableStyleId>
              </a:tblPr>
              <a:tblGrid>
                <a:gridCol w="2171700">
                  <a:extLst>
                    <a:ext uri="{9D8B030D-6E8A-4147-A177-3AD203B41FA5}">
                      <a16:colId xmlns:a16="http://schemas.microsoft.com/office/drawing/2014/main" val="20000"/>
                    </a:ext>
                  </a:extLst>
                </a:gridCol>
              </a:tblGrid>
              <a:tr h="0">
                <a:tc>
                  <a:txBody>
                    <a:bodyPr/>
                    <a:lstStyle/>
                    <a:p>
                      <a:pPr fontAlgn="b"/>
                      <a:r>
                        <a:rPr lang="en-US" b="0" dirty="0" err="1">
                          <a:effectLst/>
                        </a:rPr>
                        <a:t>max_sal</a:t>
                      </a:r>
                      <a:endParaRPr lang="en-US" b="1" dirty="0">
                        <a:effectLst/>
                      </a:endParaRPr>
                    </a:p>
                  </a:txBody>
                  <a:tcPr anchor="b"/>
                </a:tc>
                <a:extLst>
                  <a:ext uri="{0D108BD9-81ED-4DB2-BD59-A6C34878D82A}">
                    <a16:rowId xmlns:a16="http://schemas.microsoft.com/office/drawing/2014/main" val="10000"/>
                  </a:ext>
                </a:extLst>
              </a:tr>
              <a:tr h="0">
                <a:tc>
                  <a:txBody>
                    <a:bodyPr/>
                    <a:lstStyle/>
                    <a:p>
                      <a:pPr fontAlgn="base"/>
                      <a:r>
                        <a:rPr lang="en-US" dirty="0">
                          <a:effectLst/>
                        </a:rPr>
                        <a:t>70000</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322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it yourself!</a:t>
            </a:r>
          </a:p>
        </p:txBody>
      </p:sp>
      <p:sp>
        <p:nvSpPr>
          <p:cNvPr id="3" name="Content Placeholder 2"/>
          <p:cNvSpPr>
            <a:spLocks noGrp="1"/>
          </p:cNvSpPr>
          <p:nvPr>
            <p:ph idx="1"/>
          </p:nvPr>
        </p:nvSpPr>
        <p:spPr/>
        <p:txBody>
          <a:bodyPr/>
          <a:lstStyle/>
          <a:p>
            <a:r>
              <a:rPr lang="en-US" dirty="0">
                <a:latin typeface="+mj-lt"/>
              </a:rPr>
              <a:t>Consider the following movie schema</a:t>
            </a:r>
          </a:p>
          <a:p>
            <a:pPr lvl="1"/>
            <a:r>
              <a:rPr lang="en-US" dirty="0">
                <a:latin typeface="+mj-lt"/>
                <a:cs typeface="Consolas" panose="020B0609020204030204" pitchFamily="49" charset="0"/>
              </a:rPr>
              <a:t>ARTIST (</a:t>
            </a:r>
            <a:r>
              <a:rPr lang="en-US" u="sng" dirty="0" err="1">
                <a:latin typeface="+mj-lt"/>
                <a:cs typeface="Consolas" panose="020B0609020204030204" pitchFamily="49" charset="0"/>
              </a:rPr>
              <a:t>Art_id</a:t>
            </a:r>
            <a:r>
              <a:rPr lang="en-US" dirty="0">
                <a:latin typeface="+mj-lt"/>
                <a:cs typeface="Consolas" panose="020B0609020204030204" pitchFamily="49" charset="0"/>
              </a:rPr>
              <a:t>, </a:t>
            </a:r>
            <a:r>
              <a:rPr lang="en-US" dirty="0" err="1">
                <a:latin typeface="+mj-lt"/>
                <a:cs typeface="Consolas" panose="020B0609020204030204" pitchFamily="49" charset="0"/>
              </a:rPr>
              <a:t>Art_Name</a:t>
            </a:r>
            <a:r>
              <a:rPr lang="en-US" dirty="0">
                <a:latin typeface="+mj-lt"/>
                <a:cs typeface="Consolas" panose="020B0609020204030204" pitchFamily="49" charset="0"/>
              </a:rPr>
              <a:t>, </a:t>
            </a:r>
            <a:r>
              <a:rPr lang="en-US" dirty="0" err="1">
                <a:latin typeface="+mj-lt"/>
                <a:cs typeface="Consolas" panose="020B0609020204030204" pitchFamily="49" charset="0"/>
              </a:rPr>
              <a:t>Art_Gender</a:t>
            </a:r>
            <a:r>
              <a:rPr lang="en-US" dirty="0">
                <a:latin typeface="+mj-lt"/>
                <a:cs typeface="Consolas" panose="020B0609020204030204" pitchFamily="49" charset="0"/>
              </a:rPr>
              <a:t>) </a:t>
            </a:r>
          </a:p>
          <a:p>
            <a:pPr lvl="1"/>
            <a:r>
              <a:rPr lang="en-US" dirty="0">
                <a:latin typeface="+mj-lt"/>
                <a:cs typeface="Consolas" panose="020B0609020204030204" pitchFamily="49" charset="0"/>
              </a:rPr>
              <a:t>PRODUCER (</a:t>
            </a:r>
            <a:r>
              <a:rPr lang="en-US" u="sng" dirty="0" err="1">
                <a:latin typeface="+mj-lt"/>
                <a:cs typeface="Consolas" panose="020B0609020204030204" pitchFamily="49" charset="0"/>
              </a:rPr>
              <a:t>Prod_id</a:t>
            </a:r>
            <a:r>
              <a:rPr lang="en-US" dirty="0">
                <a:latin typeface="+mj-lt"/>
                <a:cs typeface="Consolas" panose="020B0609020204030204" pitchFamily="49" charset="0"/>
              </a:rPr>
              <a:t>, </a:t>
            </a:r>
            <a:r>
              <a:rPr lang="en-US" dirty="0" err="1">
                <a:latin typeface="+mj-lt"/>
                <a:cs typeface="Consolas" panose="020B0609020204030204" pitchFamily="49" charset="0"/>
              </a:rPr>
              <a:t>Prod_Name</a:t>
            </a:r>
            <a:r>
              <a:rPr lang="en-US" dirty="0">
                <a:latin typeface="+mj-lt"/>
                <a:cs typeface="Consolas" panose="020B0609020204030204" pitchFamily="49" charset="0"/>
              </a:rPr>
              <a:t>, </a:t>
            </a:r>
            <a:r>
              <a:rPr lang="en-US" dirty="0" err="1">
                <a:latin typeface="+mj-lt"/>
                <a:cs typeface="Consolas" panose="020B0609020204030204" pitchFamily="49" charset="0"/>
              </a:rPr>
              <a:t>Prod_Phone</a:t>
            </a:r>
            <a:r>
              <a:rPr lang="en-US" dirty="0">
                <a:latin typeface="+mj-lt"/>
                <a:cs typeface="Consolas" panose="020B0609020204030204" pitchFamily="49" charset="0"/>
              </a:rPr>
              <a:t>) </a:t>
            </a:r>
          </a:p>
          <a:p>
            <a:pPr lvl="1"/>
            <a:r>
              <a:rPr lang="en-US" dirty="0">
                <a:latin typeface="+mj-lt"/>
                <a:cs typeface="Consolas" panose="020B0609020204030204" pitchFamily="49" charset="0"/>
              </a:rPr>
              <a:t>FILMS (</a:t>
            </a:r>
            <a:r>
              <a:rPr lang="en-US" u="sng" dirty="0" err="1">
                <a:latin typeface="+mj-lt"/>
                <a:cs typeface="Consolas" panose="020B0609020204030204" pitchFamily="49" charset="0"/>
              </a:rPr>
              <a:t>Film_id</a:t>
            </a:r>
            <a:r>
              <a:rPr lang="en-US" dirty="0">
                <a:latin typeface="+mj-lt"/>
                <a:cs typeface="Consolas" panose="020B0609020204030204" pitchFamily="49" charset="0"/>
              </a:rPr>
              <a:t>, </a:t>
            </a:r>
            <a:r>
              <a:rPr lang="en-US" dirty="0" err="1">
                <a:latin typeface="+mj-lt"/>
                <a:cs typeface="Consolas" panose="020B0609020204030204" pitchFamily="49" charset="0"/>
              </a:rPr>
              <a:t>Film_Title</a:t>
            </a:r>
            <a:r>
              <a:rPr lang="en-US" dirty="0">
                <a:latin typeface="+mj-lt"/>
                <a:cs typeface="Consolas" panose="020B0609020204030204" pitchFamily="49" charset="0"/>
              </a:rPr>
              <a:t>, </a:t>
            </a:r>
            <a:r>
              <a:rPr lang="en-US" dirty="0" err="1">
                <a:latin typeface="+mj-lt"/>
                <a:cs typeface="Consolas" panose="020B0609020204030204" pitchFamily="49" charset="0"/>
              </a:rPr>
              <a:t>Film_Year</a:t>
            </a:r>
            <a:r>
              <a:rPr lang="en-US" dirty="0">
                <a:latin typeface="+mj-lt"/>
                <a:cs typeface="Consolas" panose="020B0609020204030204" pitchFamily="49" charset="0"/>
              </a:rPr>
              <a:t>, </a:t>
            </a:r>
            <a:r>
              <a:rPr lang="en-US" dirty="0" err="1">
                <a:latin typeface="+mj-lt"/>
                <a:cs typeface="Consolas" panose="020B0609020204030204" pitchFamily="49" charset="0"/>
              </a:rPr>
              <a:t>Film_Lang</a:t>
            </a:r>
            <a:r>
              <a:rPr lang="en-US" dirty="0">
                <a:latin typeface="+mj-lt"/>
                <a:cs typeface="Consolas" panose="020B0609020204030204" pitchFamily="49" charset="0"/>
              </a:rPr>
              <a:t>, </a:t>
            </a:r>
            <a:r>
              <a:rPr lang="en-US" dirty="0" err="1">
                <a:latin typeface="+mj-lt"/>
                <a:cs typeface="Consolas" panose="020B0609020204030204" pitchFamily="49" charset="0"/>
              </a:rPr>
              <a:t>Prod_id</a:t>
            </a:r>
            <a:r>
              <a:rPr lang="en-US" dirty="0">
                <a:latin typeface="+mj-lt"/>
                <a:cs typeface="Consolas" panose="020B0609020204030204" pitchFamily="49" charset="0"/>
              </a:rPr>
              <a:t>) </a:t>
            </a:r>
          </a:p>
          <a:p>
            <a:pPr lvl="1"/>
            <a:r>
              <a:rPr lang="en-US" dirty="0">
                <a:latin typeface="+mj-lt"/>
                <a:cs typeface="Consolas" panose="020B0609020204030204" pitchFamily="49" charset="0"/>
              </a:rPr>
              <a:t>CASTING (</a:t>
            </a:r>
            <a:r>
              <a:rPr lang="en-US" u="sng" dirty="0" err="1">
                <a:latin typeface="+mj-lt"/>
                <a:cs typeface="Consolas" panose="020B0609020204030204" pitchFamily="49" charset="0"/>
              </a:rPr>
              <a:t>Art_id</a:t>
            </a:r>
            <a:r>
              <a:rPr lang="en-US" u="sng" dirty="0">
                <a:latin typeface="+mj-lt"/>
                <a:cs typeface="Consolas" panose="020B0609020204030204" pitchFamily="49" charset="0"/>
              </a:rPr>
              <a:t>, </a:t>
            </a:r>
            <a:r>
              <a:rPr lang="en-US" u="sng" dirty="0" err="1">
                <a:latin typeface="+mj-lt"/>
                <a:cs typeface="Consolas" panose="020B0609020204030204" pitchFamily="49" charset="0"/>
              </a:rPr>
              <a:t>Film_id</a:t>
            </a:r>
            <a:r>
              <a:rPr lang="en-US" dirty="0">
                <a:latin typeface="+mj-lt"/>
                <a:cs typeface="Consolas" panose="020B0609020204030204" pitchFamily="49" charset="0"/>
              </a:rPr>
              <a:t>, Part) </a:t>
            </a:r>
          </a:p>
          <a:p>
            <a:pPr lvl="1"/>
            <a:r>
              <a:rPr lang="en-US" dirty="0">
                <a:latin typeface="+mj-lt"/>
                <a:cs typeface="Consolas" panose="020B0609020204030204" pitchFamily="49" charset="0"/>
              </a:rPr>
              <a:t>REVIEW (</a:t>
            </a:r>
            <a:r>
              <a:rPr lang="en-US" u="sng" dirty="0" err="1">
                <a:latin typeface="+mj-lt"/>
                <a:cs typeface="Consolas" panose="020B0609020204030204" pitchFamily="49" charset="0"/>
              </a:rPr>
              <a:t>Film_id</a:t>
            </a:r>
            <a:r>
              <a:rPr lang="en-US" dirty="0">
                <a:latin typeface="+mj-lt"/>
                <a:cs typeface="Consolas" panose="020B0609020204030204" pitchFamily="49" charset="0"/>
              </a:rPr>
              <a:t>, Stars) </a:t>
            </a:r>
            <a:endParaRPr lang="en-US" sz="4000" dirty="0">
              <a:latin typeface="+mj-lt"/>
            </a:endParaRPr>
          </a:p>
          <a:p>
            <a:endParaRPr lang="en-US" dirty="0">
              <a:latin typeface="+mj-lt"/>
            </a:endParaRPr>
          </a:p>
        </p:txBody>
      </p:sp>
    </p:spTree>
    <p:extLst>
      <p:ext uri="{BB962C8B-B14F-4D97-AF65-F5344CB8AC3E}">
        <p14:creationId xmlns:p14="http://schemas.microsoft.com/office/powerpoint/2010/main" val="22528239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it Yourself ! Assume the following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03346214"/>
              </p:ext>
            </p:extLst>
          </p:nvPr>
        </p:nvGraphicFramePr>
        <p:xfrm>
          <a:off x="155856" y="1855693"/>
          <a:ext cx="3421062" cy="2232660"/>
        </p:xfrm>
        <a:graphic>
          <a:graphicData uri="http://schemas.openxmlformats.org/drawingml/2006/table">
            <a:tbl>
              <a:tblPr>
                <a:tableStyleId>{5940675A-B579-460E-94D1-54222C63F5DA}</a:tableStyleId>
              </a:tblPr>
              <a:tblGrid>
                <a:gridCol w="1140354">
                  <a:extLst>
                    <a:ext uri="{9D8B030D-6E8A-4147-A177-3AD203B41FA5}">
                      <a16:colId xmlns:a16="http://schemas.microsoft.com/office/drawing/2014/main" val="20000"/>
                    </a:ext>
                  </a:extLst>
                </a:gridCol>
                <a:gridCol w="1140354">
                  <a:extLst>
                    <a:ext uri="{9D8B030D-6E8A-4147-A177-3AD203B41FA5}">
                      <a16:colId xmlns:a16="http://schemas.microsoft.com/office/drawing/2014/main" val="20001"/>
                    </a:ext>
                  </a:extLst>
                </a:gridCol>
                <a:gridCol w="1140354">
                  <a:extLst>
                    <a:ext uri="{9D8B030D-6E8A-4147-A177-3AD203B41FA5}">
                      <a16:colId xmlns:a16="http://schemas.microsoft.com/office/drawing/2014/main" val="20002"/>
                    </a:ext>
                  </a:extLst>
                </a:gridCol>
              </a:tblGrid>
              <a:tr h="391076">
                <a:tc>
                  <a:txBody>
                    <a:bodyPr/>
                    <a:lstStyle/>
                    <a:p>
                      <a:pPr algn="ctr" fontAlgn="base"/>
                      <a:r>
                        <a:rPr lang="en-US" sz="1400" dirty="0" err="1">
                          <a:effectLst/>
                        </a:rPr>
                        <a:t>Art_id</a:t>
                      </a:r>
                      <a:endParaRPr lang="en-US" sz="1400" b="1" dirty="0">
                        <a:effectLst/>
                      </a:endParaRPr>
                    </a:p>
                  </a:txBody>
                  <a:tcPr marL="38100" marR="38100" marT="95250" marB="95250" anchor="ctr"/>
                </a:tc>
                <a:tc>
                  <a:txBody>
                    <a:bodyPr/>
                    <a:lstStyle/>
                    <a:p>
                      <a:pPr algn="ctr" fontAlgn="base"/>
                      <a:r>
                        <a:rPr lang="en-US" sz="1400">
                          <a:effectLst/>
                        </a:rPr>
                        <a:t>Art_Name</a:t>
                      </a:r>
                      <a:endParaRPr lang="en-US" sz="1400" b="1">
                        <a:effectLst/>
                      </a:endParaRPr>
                    </a:p>
                  </a:txBody>
                  <a:tcPr marL="95250" marR="95250" marT="95250" marB="95250" anchor="ctr"/>
                </a:tc>
                <a:tc>
                  <a:txBody>
                    <a:bodyPr/>
                    <a:lstStyle/>
                    <a:p>
                      <a:pPr algn="ctr" fontAlgn="base"/>
                      <a:r>
                        <a:rPr lang="en-US" sz="1400">
                          <a:effectLst/>
                        </a:rPr>
                        <a:t>Art_Gender</a:t>
                      </a:r>
                      <a:endParaRPr lang="en-US" sz="1400" b="1">
                        <a:effectLst/>
                      </a:endParaRPr>
                    </a:p>
                  </a:txBody>
                  <a:tcPr marL="95250" marR="95250" marT="95250" marB="95250" anchor="ctr"/>
                </a:tc>
                <a:extLst>
                  <a:ext uri="{0D108BD9-81ED-4DB2-BD59-A6C34878D82A}">
                    <a16:rowId xmlns:a16="http://schemas.microsoft.com/office/drawing/2014/main" val="10000"/>
                  </a:ext>
                </a:extLst>
              </a:tr>
              <a:tr h="0">
                <a:tc>
                  <a:txBody>
                    <a:bodyPr/>
                    <a:lstStyle/>
                    <a:p>
                      <a:pPr algn="ctr" fontAlgn="ctr"/>
                      <a:r>
                        <a:rPr lang="en-US" sz="1250">
                          <a:effectLst/>
                        </a:rPr>
                        <a:t>101</a:t>
                      </a:r>
                      <a:endParaRPr lang="en-US" sz="1250" b="0">
                        <a:effectLst/>
                      </a:endParaRPr>
                    </a:p>
                  </a:txBody>
                  <a:tcPr marL="95250" marR="95250" marT="133350" marB="133350" anchor="ctr"/>
                </a:tc>
                <a:tc>
                  <a:txBody>
                    <a:bodyPr/>
                    <a:lstStyle/>
                    <a:p>
                      <a:pPr algn="ctr" fontAlgn="ctr"/>
                      <a:r>
                        <a:rPr lang="en-US" sz="1250">
                          <a:effectLst/>
                        </a:rPr>
                        <a:t>AMIT</a:t>
                      </a:r>
                      <a:endParaRPr lang="en-US" sz="1250" b="0">
                        <a:effectLst/>
                      </a:endParaRPr>
                    </a:p>
                  </a:txBody>
                  <a:tcPr marL="95250" marR="95250" marT="133350" marB="133350" anchor="ctr"/>
                </a:tc>
                <a:tc>
                  <a:txBody>
                    <a:bodyPr/>
                    <a:lstStyle/>
                    <a:p>
                      <a:pPr algn="ctr" fontAlgn="ctr"/>
                      <a:r>
                        <a:rPr lang="en-US" sz="1250" dirty="0">
                          <a:effectLst/>
                        </a:rPr>
                        <a:t>M</a:t>
                      </a:r>
                      <a:endParaRPr lang="en-US" sz="1250" b="0" dirty="0">
                        <a:effectLst/>
                      </a:endParaRPr>
                    </a:p>
                  </a:txBody>
                  <a:tcPr marL="95250" marR="95250" marT="133350" marB="133350" anchor="ctr"/>
                </a:tc>
                <a:extLst>
                  <a:ext uri="{0D108BD9-81ED-4DB2-BD59-A6C34878D82A}">
                    <a16:rowId xmlns:a16="http://schemas.microsoft.com/office/drawing/2014/main" val="10001"/>
                  </a:ext>
                </a:extLst>
              </a:tr>
              <a:tr h="0">
                <a:tc>
                  <a:txBody>
                    <a:bodyPr/>
                    <a:lstStyle/>
                    <a:p>
                      <a:pPr algn="ctr" fontAlgn="ctr"/>
                      <a:r>
                        <a:rPr lang="en-US" sz="1250">
                          <a:effectLst/>
                        </a:rPr>
                        <a:t>102</a:t>
                      </a:r>
                      <a:endParaRPr lang="en-US" sz="1250" b="0">
                        <a:effectLst/>
                      </a:endParaRPr>
                    </a:p>
                  </a:txBody>
                  <a:tcPr marL="95250" marR="95250" marT="133350" marB="133350" anchor="ctr"/>
                </a:tc>
                <a:tc>
                  <a:txBody>
                    <a:bodyPr/>
                    <a:lstStyle/>
                    <a:p>
                      <a:pPr algn="ctr" fontAlgn="ctr"/>
                      <a:r>
                        <a:rPr lang="en-US" sz="1250">
                          <a:effectLst/>
                        </a:rPr>
                        <a:t>PRITAM</a:t>
                      </a:r>
                      <a:endParaRPr lang="en-US" sz="1250" b="0">
                        <a:effectLst/>
                      </a:endParaRPr>
                    </a:p>
                  </a:txBody>
                  <a:tcPr marL="95250" marR="95250" marT="133350" marB="133350" anchor="ctr"/>
                </a:tc>
                <a:tc>
                  <a:txBody>
                    <a:bodyPr/>
                    <a:lstStyle/>
                    <a:p>
                      <a:pPr algn="ctr" fontAlgn="ctr"/>
                      <a:r>
                        <a:rPr lang="en-US" sz="1250" dirty="0">
                          <a:effectLst/>
                        </a:rPr>
                        <a:t>M</a:t>
                      </a:r>
                      <a:endParaRPr lang="en-US" sz="1250" b="0" dirty="0">
                        <a:effectLst/>
                      </a:endParaRPr>
                    </a:p>
                  </a:txBody>
                  <a:tcPr marL="95250" marR="95250" marT="133350" marB="133350" anchor="ctr"/>
                </a:tc>
                <a:extLst>
                  <a:ext uri="{0D108BD9-81ED-4DB2-BD59-A6C34878D82A}">
                    <a16:rowId xmlns:a16="http://schemas.microsoft.com/office/drawing/2014/main" val="10002"/>
                  </a:ext>
                </a:extLst>
              </a:tr>
              <a:tr h="0">
                <a:tc>
                  <a:txBody>
                    <a:bodyPr/>
                    <a:lstStyle/>
                    <a:p>
                      <a:pPr algn="ctr" fontAlgn="ctr"/>
                      <a:r>
                        <a:rPr lang="en-US" sz="1250">
                          <a:effectLst/>
                        </a:rPr>
                        <a:t>103</a:t>
                      </a:r>
                      <a:endParaRPr lang="en-US" sz="1250" b="0">
                        <a:effectLst/>
                      </a:endParaRPr>
                    </a:p>
                  </a:txBody>
                  <a:tcPr marL="95250" marR="95250" marT="133350" marB="133350" anchor="ctr"/>
                </a:tc>
                <a:tc>
                  <a:txBody>
                    <a:bodyPr/>
                    <a:lstStyle/>
                    <a:p>
                      <a:pPr algn="ctr" fontAlgn="ctr"/>
                      <a:r>
                        <a:rPr lang="en-US" sz="1250">
                          <a:effectLst/>
                        </a:rPr>
                        <a:t>SREYA</a:t>
                      </a:r>
                      <a:endParaRPr lang="en-US" sz="1250" b="0">
                        <a:effectLst/>
                      </a:endParaRPr>
                    </a:p>
                  </a:txBody>
                  <a:tcPr marL="95250" marR="95250" marT="133350" marB="133350" anchor="ctr"/>
                </a:tc>
                <a:tc>
                  <a:txBody>
                    <a:bodyPr/>
                    <a:lstStyle/>
                    <a:p>
                      <a:pPr algn="ctr" fontAlgn="ctr"/>
                      <a:r>
                        <a:rPr lang="en-US" sz="1250">
                          <a:effectLst/>
                        </a:rPr>
                        <a:t>F</a:t>
                      </a:r>
                      <a:endParaRPr lang="en-US" sz="1250" b="0">
                        <a:effectLst/>
                      </a:endParaRPr>
                    </a:p>
                  </a:txBody>
                  <a:tcPr marL="95250" marR="95250" marT="133350" marB="133350" anchor="ctr"/>
                </a:tc>
                <a:extLst>
                  <a:ext uri="{0D108BD9-81ED-4DB2-BD59-A6C34878D82A}">
                    <a16:rowId xmlns:a16="http://schemas.microsoft.com/office/drawing/2014/main" val="10003"/>
                  </a:ext>
                </a:extLst>
              </a:tr>
              <a:tr h="0">
                <a:tc>
                  <a:txBody>
                    <a:bodyPr/>
                    <a:lstStyle/>
                    <a:p>
                      <a:pPr algn="ctr" fontAlgn="ctr"/>
                      <a:r>
                        <a:rPr lang="en-US" sz="1250">
                          <a:effectLst/>
                        </a:rPr>
                        <a:t>104</a:t>
                      </a:r>
                      <a:endParaRPr lang="en-US" sz="1250" b="0">
                        <a:effectLst/>
                      </a:endParaRPr>
                    </a:p>
                  </a:txBody>
                  <a:tcPr marL="95250" marR="95250" marT="133350" marB="133350" anchor="ctr"/>
                </a:tc>
                <a:tc>
                  <a:txBody>
                    <a:bodyPr/>
                    <a:lstStyle/>
                    <a:p>
                      <a:pPr algn="ctr" fontAlgn="ctr"/>
                      <a:r>
                        <a:rPr lang="en-US" sz="1250">
                          <a:effectLst/>
                        </a:rPr>
                        <a:t>SUJATA</a:t>
                      </a:r>
                      <a:endParaRPr lang="en-US" sz="1250" b="0">
                        <a:effectLst/>
                      </a:endParaRPr>
                    </a:p>
                  </a:txBody>
                  <a:tcPr marL="95250" marR="95250" marT="133350" marB="133350" anchor="ctr"/>
                </a:tc>
                <a:tc>
                  <a:txBody>
                    <a:bodyPr/>
                    <a:lstStyle/>
                    <a:p>
                      <a:pPr algn="ctr" fontAlgn="ctr"/>
                      <a:r>
                        <a:rPr lang="en-US" sz="1250" dirty="0">
                          <a:effectLst/>
                        </a:rPr>
                        <a:t>F</a:t>
                      </a:r>
                      <a:endParaRPr lang="en-US" sz="1250" b="0" dirty="0">
                        <a:effectLst/>
                      </a:endParaRPr>
                    </a:p>
                  </a:txBody>
                  <a:tcPr marL="95250" marR="95250" marT="133350" marB="133350" anchor="ct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791204"/>
              </p:ext>
            </p:extLst>
          </p:nvPr>
        </p:nvGraphicFramePr>
        <p:xfrm>
          <a:off x="3792069" y="1875407"/>
          <a:ext cx="4321830" cy="2232660"/>
        </p:xfrm>
        <a:graphic>
          <a:graphicData uri="http://schemas.openxmlformats.org/drawingml/2006/table">
            <a:tbl>
              <a:tblPr>
                <a:tableStyleId>{5940675A-B579-460E-94D1-54222C63F5DA}</a:tableStyleId>
              </a:tblPr>
              <a:tblGrid>
                <a:gridCol w="1440610">
                  <a:extLst>
                    <a:ext uri="{9D8B030D-6E8A-4147-A177-3AD203B41FA5}">
                      <a16:colId xmlns:a16="http://schemas.microsoft.com/office/drawing/2014/main" val="20000"/>
                    </a:ext>
                  </a:extLst>
                </a:gridCol>
                <a:gridCol w="1440610">
                  <a:extLst>
                    <a:ext uri="{9D8B030D-6E8A-4147-A177-3AD203B41FA5}">
                      <a16:colId xmlns:a16="http://schemas.microsoft.com/office/drawing/2014/main" val="20001"/>
                    </a:ext>
                  </a:extLst>
                </a:gridCol>
                <a:gridCol w="1440610">
                  <a:extLst>
                    <a:ext uri="{9D8B030D-6E8A-4147-A177-3AD203B41FA5}">
                      <a16:colId xmlns:a16="http://schemas.microsoft.com/office/drawing/2014/main" val="20002"/>
                    </a:ext>
                  </a:extLst>
                </a:gridCol>
              </a:tblGrid>
              <a:tr h="0">
                <a:tc>
                  <a:txBody>
                    <a:bodyPr/>
                    <a:lstStyle/>
                    <a:p>
                      <a:pPr algn="ctr" fontAlgn="base"/>
                      <a:r>
                        <a:rPr lang="en-US" sz="1400" dirty="0" err="1">
                          <a:effectLst/>
                        </a:rPr>
                        <a:t>Prod_id</a:t>
                      </a:r>
                      <a:endParaRPr lang="en-US" sz="1400" b="1" dirty="0">
                        <a:effectLst/>
                      </a:endParaRPr>
                    </a:p>
                  </a:txBody>
                  <a:tcPr marL="38100" marR="38100" marT="95250" marB="95250" anchor="ctr"/>
                </a:tc>
                <a:tc>
                  <a:txBody>
                    <a:bodyPr/>
                    <a:lstStyle/>
                    <a:p>
                      <a:pPr algn="ctr" fontAlgn="base"/>
                      <a:r>
                        <a:rPr lang="en-US" sz="1400" dirty="0" err="1">
                          <a:effectLst/>
                        </a:rPr>
                        <a:t>Prod_Name</a:t>
                      </a:r>
                      <a:endParaRPr lang="en-US" sz="1400" b="1" dirty="0">
                        <a:effectLst/>
                      </a:endParaRPr>
                    </a:p>
                  </a:txBody>
                  <a:tcPr marL="95250" marR="95250" marT="95250" marB="95250" anchor="ctr"/>
                </a:tc>
                <a:tc>
                  <a:txBody>
                    <a:bodyPr/>
                    <a:lstStyle/>
                    <a:p>
                      <a:pPr algn="ctr" fontAlgn="base"/>
                      <a:r>
                        <a:rPr lang="en-US" sz="1400">
                          <a:effectLst/>
                        </a:rPr>
                        <a:t>Prod_Phone</a:t>
                      </a:r>
                      <a:endParaRPr lang="en-US" sz="1400" b="1">
                        <a:effectLst/>
                      </a:endParaRPr>
                    </a:p>
                  </a:txBody>
                  <a:tcPr marL="95250" marR="95250" marT="95250" marB="95250" anchor="ctr"/>
                </a:tc>
                <a:extLst>
                  <a:ext uri="{0D108BD9-81ED-4DB2-BD59-A6C34878D82A}">
                    <a16:rowId xmlns:a16="http://schemas.microsoft.com/office/drawing/2014/main" val="10000"/>
                  </a:ext>
                </a:extLst>
              </a:tr>
              <a:tr h="0">
                <a:tc>
                  <a:txBody>
                    <a:bodyPr/>
                    <a:lstStyle/>
                    <a:p>
                      <a:pPr algn="ctr" fontAlgn="ctr"/>
                      <a:r>
                        <a:rPr lang="en-US" sz="1250" dirty="0">
                          <a:effectLst/>
                        </a:rPr>
                        <a:t>200</a:t>
                      </a:r>
                      <a:endParaRPr lang="en-US" sz="1250" b="0" dirty="0">
                        <a:effectLst/>
                      </a:endParaRPr>
                    </a:p>
                  </a:txBody>
                  <a:tcPr marL="95250" marR="95250" marT="133350" marB="133350" anchor="ctr"/>
                </a:tc>
                <a:tc>
                  <a:txBody>
                    <a:bodyPr/>
                    <a:lstStyle/>
                    <a:p>
                      <a:pPr algn="ctr" fontAlgn="ctr"/>
                      <a:r>
                        <a:rPr lang="en-US" sz="1250">
                          <a:effectLst/>
                        </a:rPr>
                        <a:t>ADITYA</a:t>
                      </a:r>
                      <a:endParaRPr lang="en-US" sz="1250" b="0">
                        <a:effectLst/>
                      </a:endParaRPr>
                    </a:p>
                  </a:txBody>
                  <a:tcPr marL="95250" marR="95250" marT="133350" marB="133350" anchor="ctr"/>
                </a:tc>
                <a:tc>
                  <a:txBody>
                    <a:bodyPr/>
                    <a:lstStyle/>
                    <a:p>
                      <a:pPr algn="ctr" fontAlgn="ctr"/>
                      <a:r>
                        <a:rPr lang="en-US" sz="1250">
                          <a:effectLst/>
                        </a:rPr>
                        <a:t>6735835863</a:t>
                      </a:r>
                      <a:endParaRPr lang="en-US" sz="1250" b="0">
                        <a:effectLst/>
                      </a:endParaRPr>
                    </a:p>
                  </a:txBody>
                  <a:tcPr marL="95250" marR="95250" marT="133350" marB="133350" anchor="ctr"/>
                </a:tc>
                <a:extLst>
                  <a:ext uri="{0D108BD9-81ED-4DB2-BD59-A6C34878D82A}">
                    <a16:rowId xmlns:a16="http://schemas.microsoft.com/office/drawing/2014/main" val="10001"/>
                  </a:ext>
                </a:extLst>
              </a:tr>
              <a:tr h="0">
                <a:tc>
                  <a:txBody>
                    <a:bodyPr/>
                    <a:lstStyle/>
                    <a:p>
                      <a:pPr algn="ctr" fontAlgn="ctr"/>
                      <a:r>
                        <a:rPr lang="en-US" sz="1250">
                          <a:effectLst/>
                        </a:rPr>
                        <a:t>201</a:t>
                      </a:r>
                      <a:endParaRPr lang="en-US" sz="1250" b="0">
                        <a:effectLst/>
                      </a:endParaRPr>
                    </a:p>
                  </a:txBody>
                  <a:tcPr marL="95250" marR="95250" marT="133350" marB="133350" anchor="ctr"/>
                </a:tc>
                <a:tc>
                  <a:txBody>
                    <a:bodyPr/>
                    <a:lstStyle/>
                    <a:p>
                      <a:pPr algn="ctr" fontAlgn="ctr"/>
                      <a:r>
                        <a:rPr lang="en-US" sz="1250">
                          <a:effectLst/>
                        </a:rPr>
                        <a:t>FARAN</a:t>
                      </a:r>
                      <a:endParaRPr lang="en-US" sz="1250" b="0">
                        <a:effectLst/>
                      </a:endParaRPr>
                    </a:p>
                  </a:txBody>
                  <a:tcPr marL="95250" marR="95250" marT="133350" marB="133350" anchor="ctr"/>
                </a:tc>
                <a:tc>
                  <a:txBody>
                    <a:bodyPr/>
                    <a:lstStyle/>
                    <a:p>
                      <a:pPr algn="ctr" fontAlgn="ctr"/>
                      <a:r>
                        <a:rPr lang="en-US" sz="1250">
                          <a:effectLst/>
                        </a:rPr>
                        <a:t>8654297433</a:t>
                      </a:r>
                      <a:endParaRPr lang="en-US" sz="1250" b="0">
                        <a:effectLst/>
                      </a:endParaRPr>
                    </a:p>
                  </a:txBody>
                  <a:tcPr marL="95250" marR="95250" marT="133350" marB="133350" anchor="ctr"/>
                </a:tc>
                <a:extLst>
                  <a:ext uri="{0D108BD9-81ED-4DB2-BD59-A6C34878D82A}">
                    <a16:rowId xmlns:a16="http://schemas.microsoft.com/office/drawing/2014/main" val="10002"/>
                  </a:ext>
                </a:extLst>
              </a:tr>
              <a:tr h="0">
                <a:tc>
                  <a:txBody>
                    <a:bodyPr/>
                    <a:lstStyle/>
                    <a:p>
                      <a:pPr algn="ctr" fontAlgn="ctr"/>
                      <a:r>
                        <a:rPr lang="en-US" sz="1250">
                          <a:effectLst/>
                        </a:rPr>
                        <a:t>202</a:t>
                      </a:r>
                      <a:endParaRPr lang="en-US" sz="1250" b="0">
                        <a:effectLst/>
                      </a:endParaRPr>
                    </a:p>
                  </a:txBody>
                  <a:tcPr marL="95250" marR="95250" marT="133350" marB="133350" anchor="ctr"/>
                </a:tc>
                <a:tc>
                  <a:txBody>
                    <a:bodyPr/>
                    <a:lstStyle/>
                    <a:p>
                      <a:pPr algn="ctr" fontAlgn="ctr"/>
                      <a:r>
                        <a:rPr lang="en-US" sz="1250">
                          <a:effectLst/>
                        </a:rPr>
                        <a:t>YASH</a:t>
                      </a:r>
                      <a:endParaRPr lang="en-US" sz="1250" b="0">
                        <a:effectLst/>
                      </a:endParaRPr>
                    </a:p>
                  </a:txBody>
                  <a:tcPr marL="95250" marR="95250" marT="133350" marB="133350" anchor="ctr"/>
                </a:tc>
                <a:tc>
                  <a:txBody>
                    <a:bodyPr/>
                    <a:lstStyle/>
                    <a:p>
                      <a:pPr algn="ctr" fontAlgn="ctr"/>
                      <a:r>
                        <a:rPr lang="en-US" sz="1250">
                          <a:effectLst/>
                        </a:rPr>
                        <a:t>8765421567</a:t>
                      </a:r>
                      <a:endParaRPr lang="en-US" sz="1250" b="0">
                        <a:effectLst/>
                      </a:endParaRPr>
                    </a:p>
                  </a:txBody>
                  <a:tcPr marL="95250" marR="95250" marT="133350" marB="133350" anchor="ctr"/>
                </a:tc>
                <a:extLst>
                  <a:ext uri="{0D108BD9-81ED-4DB2-BD59-A6C34878D82A}">
                    <a16:rowId xmlns:a16="http://schemas.microsoft.com/office/drawing/2014/main" val="10003"/>
                  </a:ext>
                </a:extLst>
              </a:tr>
              <a:tr h="0">
                <a:tc>
                  <a:txBody>
                    <a:bodyPr/>
                    <a:lstStyle/>
                    <a:p>
                      <a:pPr algn="ctr" fontAlgn="ctr"/>
                      <a:r>
                        <a:rPr lang="en-US" sz="1250">
                          <a:effectLst/>
                        </a:rPr>
                        <a:t>203</a:t>
                      </a:r>
                      <a:endParaRPr lang="en-US" sz="1250" b="0">
                        <a:effectLst/>
                      </a:endParaRPr>
                    </a:p>
                  </a:txBody>
                  <a:tcPr marL="95250" marR="95250" marT="133350" marB="133350" anchor="ctr"/>
                </a:tc>
                <a:tc>
                  <a:txBody>
                    <a:bodyPr/>
                    <a:lstStyle/>
                    <a:p>
                      <a:pPr algn="ctr" fontAlgn="ctr"/>
                      <a:r>
                        <a:rPr lang="en-US" sz="1250">
                          <a:effectLst/>
                        </a:rPr>
                        <a:t>NIRAJ</a:t>
                      </a:r>
                      <a:endParaRPr lang="en-US" sz="1250" b="0">
                        <a:effectLst/>
                      </a:endParaRPr>
                    </a:p>
                  </a:txBody>
                  <a:tcPr marL="95250" marR="95250" marT="133350" marB="133350" anchor="ctr"/>
                </a:tc>
                <a:tc>
                  <a:txBody>
                    <a:bodyPr/>
                    <a:lstStyle/>
                    <a:p>
                      <a:pPr algn="ctr" fontAlgn="ctr"/>
                      <a:r>
                        <a:rPr lang="en-US" sz="1250" dirty="0">
                          <a:effectLst/>
                        </a:rPr>
                        <a:t>7654321986</a:t>
                      </a:r>
                      <a:endParaRPr lang="en-US" sz="1250" b="0" dirty="0">
                        <a:effectLst/>
                      </a:endParaRPr>
                    </a:p>
                  </a:txBody>
                  <a:tcPr marL="95250" marR="95250" marT="133350" marB="133350" anchor="ct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65103598"/>
              </p:ext>
            </p:extLst>
          </p:nvPr>
        </p:nvGraphicFramePr>
        <p:xfrm>
          <a:off x="201707" y="4282256"/>
          <a:ext cx="5782235" cy="2232660"/>
        </p:xfrm>
        <a:graphic>
          <a:graphicData uri="http://schemas.openxmlformats.org/drawingml/2006/table">
            <a:tbl>
              <a:tblPr>
                <a:tableStyleId>{5940675A-B579-460E-94D1-54222C63F5DA}</a:tableStyleId>
              </a:tblPr>
              <a:tblGrid>
                <a:gridCol w="1156447">
                  <a:extLst>
                    <a:ext uri="{9D8B030D-6E8A-4147-A177-3AD203B41FA5}">
                      <a16:colId xmlns:a16="http://schemas.microsoft.com/office/drawing/2014/main" val="20000"/>
                    </a:ext>
                  </a:extLst>
                </a:gridCol>
                <a:gridCol w="1156447">
                  <a:extLst>
                    <a:ext uri="{9D8B030D-6E8A-4147-A177-3AD203B41FA5}">
                      <a16:colId xmlns:a16="http://schemas.microsoft.com/office/drawing/2014/main" val="20001"/>
                    </a:ext>
                  </a:extLst>
                </a:gridCol>
                <a:gridCol w="1156447">
                  <a:extLst>
                    <a:ext uri="{9D8B030D-6E8A-4147-A177-3AD203B41FA5}">
                      <a16:colId xmlns:a16="http://schemas.microsoft.com/office/drawing/2014/main" val="20002"/>
                    </a:ext>
                  </a:extLst>
                </a:gridCol>
                <a:gridCol w="1156447">
                  <a:extLst>
                    <a:ext uri="{9D8B030D-6E8A-4147-A177-3AD203B41FA5}">
                      <a16:colId xmlns:a16="http://schemas.microsoft.com/office/drawing/2014/main" val="20003"/>
                    </a:ext>
                  </a:extLst>
                </a:gridCol>
                <a:gridCol w="1156447">
                  <a:extLst>
                    <a:ext uri="{9D8B030D-6E8A-4147-A177-3AD203B41FA5}">
                      <a16:colId xmlns:a16="http://schemas.microsoft.com/office/drawing/2014/main" val="20004"/>
                    </a:ext>
                  </a:extLst>
                </a:gridCol>
              </a:tblGrid>
              <a:tr h="402927">
                <a:tc>
                  <a:txBody>
                    <a:bodyPr/>
                    <a:lstStyle/>
                    <a:p>
                      <a:pPr algn="ctr" fontAlgn="base"/>
                      <a:r>
                        <a:rPr lang="en-US" sz="1400" dirty="0" err="1">
                          <a:effectLst/>
                        </a:rPr>
                        <a:t>Film_id</a:t>
                      </a:r>
                      <a:endParaRPr lang="en-US" sz="1400" b="1" dirty="0">
                        <a:effectLst/>
                      </a:endParaRPr>
                    </a:p>
                  </a:txBody>
                  <a:tcPr marL="38100" marR="38100" marT="95250" marB="95250" anchor="ctr"/>
                </a:tc>
                <a:tc>
                  <a:txBody>
                    <a:bodyPr/>
                    <a:lstStyle/>
                    <a:p>
                      <a:pPr algn="ctr" fontAlgn="base"/>
                      <a:r>
                        <a:rPr lang="en-US" sz="1400">
                          <a:effectLst/>
                        </a:rPr>
                        <a:t>Film_Title</a:t>
                      </a:r>
                      <a:endParaRPr lang="en-US" sz="1400" b="1">
                        <a:effectLst/>
                      </a:endParaRPr>
                    </a:p>
                  </a:txBody>
                  <a:tcPr marL="95250" marR="95250" marT="95250" marB="95250" anchor="ctr"/>
                </a:tc>
                <a:tc>
                  <a:txBody>
                    <a:bodyPr/>
                    <a:lstStyle/>
                    <a:p>
                      <a:pPr algn="ctr" fontAlgn="base"/>
                      <a:r>
                        <a:rPr lang="en-US" sz="1400">
                          <a:effectLst/>
                        </a:rPr>
                        <a:t>Film_Year</a:t>
                      </a:r>
                      <a:endParaRPr lang="en-US" sz="1400" b="1">
                        <a:effectLst/>
                      </a:endParaRPr>
                    </a:p>
                  </a:txBody>
                  <a:tcPr marL="95250" marR="95250" marT="95250" marB="95250" anchor="ctr"/>
                </a:tc>
                <a:tc>
                  <a:txBody>
                    <a:bodyPr/>
                    <a:lstStyle/>
                    <a:p>
                      <a:pPr algn="ctr" fontAlgn="base"/>
                      <a:r>
                        <a:rPr lang="en-US" sz="1400">
                          <a:effectLst/>
                        </a:rPr>
                        <a:t>Film_Lang</a:t>
                      </a:r>
                      <a:endParaRPr lang="en-US" sz="1400" b="1">
                        <a:effectLst/>
                      </a:endParaRPr>
                    </a:p>
                  </a:txBody>
                  <a:tcPr marL="95250" marR="95250" marT="95250" marB="95250" anchor="ctr"/>
                </a:tc>
                <a:tc>
                  <a:txBody>
                    <a:bodyPr/>
                    <a:lstStyle/>
                    <a:p>
                      <a:pPr algn="ctr" fontAlgn="base"/>
                      <a:r>
                        <a:rPr lang="en-US" sz="1400">
                          <a:effectLst/>
                        </a:rPr>
                        <a:t>Prod_id</a:t>
                      </a:r>
                      <a:endParaRPr lang="en-US" sz="1400" b="1">
                        <a:effectLst/>
                      </a:endParaRPr>
                    </a:p>
                  </a:txBody>
                  <a:tcPr marL="95250" marR="95250" marT="95250" marB="95250" anchor="ctr"/>
                </a:tc>
                <a:extLst>
                  <a:ext uri="{0D108BD9-81ED-4DB2-BD59-A6C34878D82A}">
                    <a16:rowId xmlns:a16="http://schemas.microsoft.com/office/drawing/2014/main" val="10000"/>
                  </a:ext>
                </a:extLst>
              </a:tr>
              <a:tr h="360616">
                <a:tc>
                  <a:txBody>
                    <a:bodyPr/>
                    <a:lstStyle/>
                    <a:p>
                      <a:pPr algn="ctr" fontAlgn="ctr"/>
                      <a:r>
                        <a:rPr lang="en-US" sz="1250">
                          <a:effectLst/>
                        </a:rPr>
                        <a:t>11</a:t>
                      </a:r>
                      <a:endParaRPr lang="en-US" sz="1250" b="0">
                        <a:effectLst/>
                      </a:endParaRPr>
                    </a:p>
                  </a:txBody>
                  <a:tcPr marL="95250" marR="95250" marT="133350" marB="133350" anchor="ctr"/>
                </a:tc>
                <a:tc>
                  <a:txBody>
                    <a:bodyPr/>
                    <a:lstStyle/>
                    <a:p>
                      <a:pPr algn="ctr" fontAlgn="ctr"/>
                      <a:r>
                        <a:rPr lang="en-US" sz="1250">
                          <a:effectLst/>
                        </a:rPr>
                        <a:t>WAR 2</a:t>
                      </a:r>
                      <a:endParaRPr lang="en-US" sz="1250" b="0">
                        <a:effectLst/>
                      </a:endParaRPr>
                    </a:p>
                  </a:txBody>
                  <a:tcPr marL="95250" marR="95250" marT="133350" marB="133350" anchor="ctr"/>
                </a:tc>
                <a:tc>
                  <a:txBody>
                    <a:bodyPr/>
                    <a:lstStyle/>
                    <a:p>
                      <a:pPr algn="ctr" fontAlgn="ctr"/>
                      <a:r>
                        <a:rPr lang="en-US" sz="1250">
                          <a:effectLst/>
                        </a:rPr>
                        <a:t>2017</a:t>
                      </a:r>
                      <a:endParaRPr lang="en-US" sz="1250" b="0">
                        <a:effectLst/>
                      </a:endParaRPr>
                    </a:p>
                  </a:txBody>
                  <a:tcPr marL="95250" marR="95250" marT="133350" marB="133350" anchor="ctr"/>
                </a:tc>
                <a:tc>
                  <a:txBody>
                    <a:bodyPr/>
                    <a:lstStyle/>
                    <a:p>
                      <a:pPr algn="ctr" fontAlgn="ctr"/>
                      <a:r>
                        <a:rPr lang="en-US" sz="1250">
                          <a:effectLst/>
                        </a:rPr>
                        <a:t>ENGLISH</a:t>
                      </a:r>
                      <a:endParaRPr lang="en-US" sz="1250" b="0">
                        <a:effectLst/>
                      </a:endParaRPr>
                    </a:p>
                  </a:txBody>
                  <a:tcPr marL="95250" marR="95250" marT="133350" marB="133350" anchor="ctr"/>
                </a:tc>
                <a:tc>
                  <a:txBody>
                    <a:bodyPr/>
                    <a:lstStyle/>
                    <a:p>
                      <a:pPr algn="ctr" fontAlgn="ctr"/>
                      <a:r>
                        <a:rPr lang="en-US" sz="1250">
                          <a:effectLst/>
                        </a:rPr>
                        <a:t>201</a:t>
                      </a:r>
                      <a:endParaRPr lang="en-US" sz="1250" b="0">
                        <a:effectLst/>
                      </a:endParaRPr>
                    </a:p>
                  </a:txBody>
                  <a:tcPr marL="95250" marR="95250" marT="133350" marB="133350" anchor="ctr"/>
                </a:tc>
                <a:extLst>
                  <a:ext uri="{0D108BD9-81ED-4DB2-BD59-A6C34878D82A}">
                    <a16:rowId xmlns:a16="http://schemas.microsoft.com/office/drawing/2014/main" val="10001"/>
                  </a:ext>
                </a:extLst>
              </a:tr>
              <a:tr h="422825">
                <a:tc>
                  <a:txBody>
                    <a:bodyPr/>
                    <a:lstStyle/>
                    <a:p>
                      <a:pPr algn="ctr" fontAlgn="ctr"/>
                      <a:r>
                        <a:rPr lang="en-US" sz="1250">
                          <a:effectLst/>
                        </a:rPr>
                        <a:t>12</a:t>
                      </a:r>
                      <a:endParaRPr lang="en-US" sz="1250" b="0">
                        <a:effectLst/>
                      </a:endParaRPr>
                    </a:p>
                  </a:txBody>
                  <a:tcPr marL="95250" marR="95250" marT="133350" marB="133350" anchor="ctr"/>
                </a:tc>
                <a:tc>
                  <a:txBody>
                    <a:bodyPr/>
                    <a:lstStyle/>
                    <a:p>
                      <a:pPr algn="ctr" fontAlgn="ctr"/>
                      <a:r>
                        <a:rPr lang="en-US" sz="1250">
                          <a:effectLst/>
                        </a:rPr>
                        <a:t>MOMENTS</a:t>
                      </a:r>
                      <a:endParaRPr lang="en-US" sz="1250" b="0">
                        <a:effectLst/>
                      </a:endParaRPr>
                    </a:p>
                  </a:txBody>
                  <a:tcPr marL="95250" marR="95250" marT="133350" marB="133350" anchor="ctr"/>
                </a:tc>
                <a:tc>
                  <a:txBody>
                    <a:bodyPr/>
                    <a:lstStyle/>
                    <a:p>
                      <a:pPr algn="ctr" fontAlgn="ctr"/>
                      <a:r>
                        <a:rPr lang="en-US" sz="1250" dirty="0">
                          <a:effectLst/>
                        </a:rPr>
                        <a:t>2015</a:t>
                      </a:r>
                      <a:endParaRPr lang="en-US" sz="1250" b="0" dirty="0">
                        <a:effectLst/>
                      </a:endParaRPr>
                    </a:p>
                  </a:txBody>
                  <a:tcPr marL="95250" marR="95250" marT="133350" marB="133350" anchor="ctr"/>
                </a:tc>
                <a:tc>
                  <a:txBody>
                    <a:bodyPr/>
                    <a:lstStyle/>
                    <a:p>
                      <a:pPr algn="ctr" fontAlgn="ctr"/>
                      <a:r>
                        <a:rPr lang="en-US" sz="1250" dirty="0">
                          <a:effectLst/>
                        </a:rPr>
                        <a:t>HINDI</a:t>
                      </a:r>
                      <a:endParaRPr lang="en-US" sz="1250" b="0" dirty="0">
                        <a:effectLst/>
                      </a:endParaRPr>
                    </a:p>
                  </a:txBody>
                  <a:tcPr marL="95250" marR="95250" marT="133350" marB="133350" anchor="ctr"/>
                </a:tc>
                <a:tc>
                  <a:txBody>
                    <a:bodyPr/>
                    <a:lstStyle/>
                    <a:p>
                      <a:pPr algn="ctr" fontAlgn="ctr"/>
                      <a:r>
                        <a:rPr lang="en-US" sz="1250">
                          <a:effectLst/>
                        </a:rPr>
                        <a:t>203</a:t>
                      </a:r>
                      <a:endParaRPr lang="en-US" sz="1250" b="0">
                        <a:effectLst/>
                      </a:endParaRPr>
                    </a:p>
                  </a:txBody>
                  <a:tcPr marL="95250" marR="95250" marT="133350" marB="133350" anchor="ctr"/>
                </a:tc>
                <a:extLst>
                  <a:ext uri="{0D108BD9-81ED-4DB2-BD59-A6C34878D82A}">
                    <a16:rowId xmlns:a16="http://schemas.microsoft.com/office/drawing/2014/main" val="10002"/>
                  </a:ext>
                </a:extLst>
              </a:tr>
              <a:tr h="360616">
                <a:tc>
                  <a:txBody>
                    <a:bodyPr/>
                    <a:lstStyle/>
                    <a:p>
                      <a:pPr algn="ctr" fontAlgn="ctr"/>
                      <a:r>
                        <a:rPr lang="en-US" sz="1250">
                          <a:effectLst/>
                        </a:rPr>
                        <a:t>13</a:t>
                      </a:r>
                      <a:endParaRPr lang="en-US" sz="1250" b="0">
                        <a:effectLst/>
                      </a:endParaRPr>
                    </a:p>
                  </a:txBody>
                  <a:tcPr marL="95250" marR="95250" marT="133350" marB="133350" anchor="ctr"/>
                </a:tc>
                <a:tc>
                  <a:txBody>
                    <a:bodyPr/>
                    <a:lstStyle/>
                    <a:p>
                      <a:pPr algn="ctr" fontAlgn="ctr"/>
                      <a:r>
                        <a:rPr lang="en-US" sz="1250">
                          <a:effectLst/>
                        </a:rPr>
                        <a:t>THE MAY</a:t>
                      </a:r>
                      <a:endParaRPr lang="en-US" sz="1250" b="0">
                        <a:effectLst/>
                      </a:endParaRPr>
                    </a:p>
                  </a:txBody>
                  <a:tcPr marL="95250" marR="95250" marT="133350" marB="133350" anchor="ctr"/>
                </a:tc>
                <a:tc>
                  <a:txBody>
                    <a:bodyPr/>
                    <a:lstStyle/>
                    <a:p>
                      <a:pPr algn="ctr" fontAlgn="ctr"/>
                      <a:r>
                        <a:rPr lang="en-US" sz="1250">
                          <a:effectLst/>
                        </a:rPr>
                        <a:t>2019</a:t>
                      </a:r>
                      <a:endParaRPr lang="en-US" sz="1250" b="0">
                        <a:effectLst/>
                      </a:endParaRPr>
                    </a:p>
                  </a:txBody>
                  <a:tcPr marL="95250" marR="95250" marT="133350" marB="133350" anchor="ctr"/>
                </a:tc>
                <a:tc>
                  <a:txBody>
                    <a:bodyPr/>
                    <a:lstStyle/>
                    <a:p>
                      <a:pPr algn="ctr" fontAlgn="ctr"/>
                      <a:r>
                        <a:rPr lang="en-US" sz="1250">
                          <a:effectLst/>
                        </a:rPr>
                        <a:t>ENGLISH</a:t>
                      </a:r>
                      <a:endParaRPr lang="en-US" sz="1250" b="0">
                        <a:effectLst/>
                      </a:endParaRPr>
                    </a:p>
                  </a:txBody>
                  <a:tcPr marL="95250" marR="95250" marT="133350" marB="133350" anchor="ctr"/>
                </a:tc>
                <a:tc>
                  <a:txBody>
                    <a:bodyPr/>
                    <a:lstStyle/>
                    <a:p>
                      <a:pPr algn="ctr" fontAlgn="ctr"/>
                      <a:r>
                        <a:rPr lang="en-US" sz="1250">
                          <a:effectLst/>
                        </a:rPr>
                        <a:t>201</a:t>
                      </a:r>
                      <a:endParaRPr lang="en-US" sz="1250" b="0">
                        <a:effectLst/>
                      </a:endParaRPr>
                    </a:p>
                  </a:txBody>
                  <a:tcPr marL="95250" marR="95250" marT="133350" marB="133350" anchor="ctr"/>
                </a:tc>
                <a:extLst>
                  <a:ext uri="{0D108BD9-81ED-4DB2-BD59-A6C34878D82A}">
                    <a16:rowId xmlns:a16="http://schemas.microsoft.com/office/drawing/2014/main" val="10003"/>
                  </a:ext>
                </a:extLst>
              </a:tr>
              <a:tr h="422825">
                <a:tc>
                  <a:txBody>
                    <a:bodyPr/>
                    <a:lstStyle/>
                    <a:p>
                      <a:pPr algn="ctr" fontAlgn="ctr"/>
                      <a:r>
                        <a:rPr lang="en-US" sz="1250">
                          <a:effectLst/>
                        </a:rPr>
                        <a:t>14</a:t>
                      </a:r>
                      <a:endParaRPr lang="en-US" sz="1250" b="0">
                        <a:effectLst/>
                      </a:endParaRPr>
                    </a:p>
                  </a:txBody>
                  <a:tcPr marL="95250" marR="95250" marT="133350" marB="133350" anchor="ctr"/>
                </a:tc>
                <a:tc>
                  <a:txBody>
                    <a:bodyPr/>
                    <a:lstStyle/>
                    <a:p>
                      <a:pPr algn="ctr" fontAlgn="ctr"/>
                      <a:r>
                        <a:rPr lang="en-US" sz="1250">
                          <a:effectLst/>
                        </a:rPr>
                        <a:t>BHANUMATI</a:t>
                      </a:r>
                      <a:endParaRPr lang="en-US" sz="1250" b="0">
                        <a:effectLst/>
                      </a:endParaRPr>
                    </a:p>
                  </a:txBody>
                  <a:tcPr marL="95250" marR="95250" marT="133350" marB="133350" anchor="ctr"/>
                </a:tc>
                <a:tc>
                  <a:txBody>
                    <a:bodyPr/>
                    <a:lstStyle/>
                    <a:p>
                      <a:pPr algn="ctr" fontAlgn="ctr"/>
                      <a:r>
                        <a:rPr lang="en-US" sz="1250">
                          <a:effectLst/>
                        </a:rPr>
                        <a:t>2014</a:t>
                      </a:r>
                      <a:endParaRPr lang="en-US" sz="1250" b="0">
                        <a:effectLst/>
                      </a:endParaRPr>
                    </a:p>
                  </a:txBody>
                  <a:tcPr marL="95250" marR="95250" marT="133350" marB="133350" anchor="ctr"/>
                </a:tc>
                <a:tc>
                  <a:txBody>
                    <a:bodyPr/>
                    <a:lstStyle/>
                    <a:p>
                      <a:pPr algn="ctr" fontAlgn="ctr"/>
                      <a:r>
                        <a:rPr lang="en-US" sz="1250">
                          <a:effectLst/>
                        </a:rPr>
                        <a:t>TELUGU</a:t>
                      </a:r>
                      <a:endParaRPr lang="en-US" sz="1250" b="0">
                        <a:effectLst/>
                      </a:endParaRPr>
                    </a:p>
                  </a:txBody>
                  <a:tcPr marL="95250" marR="95250" marT="133350" marB="133350" anchor="ctr"/>
                </a:tc>
                <a:tc>
                  <a:txBody>
                    <a:bodyPr/>
                    <a:lstStyle/>
                    <a:p>
                      <a:pPr algn="ctr" fontAlgn="ctr"/>
                      <a:r>
                        <a:rPr lang="en-US" sz="1250" dirty="0">
                          <a:effectLst/>
                        </a:rPr>
                        <a:t>200</a:t>
                      </a:r>
                      <a:endParaRPr lang="en-US" sz="1250" b="0" dirty="0">
                        <a:effectLst/>
                      </a:endParaRPr>
                    </a:p>
                  </a:txBody>
                  <a:tcPr marL="95250" marR="95250" marT="133350" marB="133350" anchor="ct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5358439"/>
              </p:ext>
            </p:extLst>
          </p:nvPr>
        </p:nvGraphicFramePr>
        <p:xfrm>
          <a:off x="8350624" y="1861960"/>
          <a:ext cx="2882994" cy="2689860"/>
        </p:xfrm>
        <a:graphic>
          <a:graphicData uri="http://schemas.openxmlformats.org/drawingml/2006/table">
            <a:tbl>
              <a:tblPr>
                <a:tableStyleId>{5940675A-B579-460E-94D1-54222C63F5DA}</a:tableStyleId>
              </a:tblPr>
              <a:tblGrid>
                <a:gridCol w="960998">
                  <a:extLst>
                    <a:ext uri="{9D8B030D-6E8A-4147-A177-3AD203B41FA5}">
                      <a16:colId xmlns:a16="http://schemas.microsoft.com/office/drawing/2014/main" val="20000"/>
                    </a:ext>
                  </a:extLst>
                </a:gridCol>
                <a:gridCol w="960998">
                  <a:extLst>
                    <a:ext uri="{9D8B030D-6E8A-4147-A177-3AD203B41FA5}">
                      <a16:colId xmlns:a16="http://schemas.microsoft.com/office/drawing/2014/main" val="20001"/>
                    </a:ext>
                  </a:extLst>
                </a:gridCol>
                <a:gridCol w="960998">
                  <a:extLst>
                    <a:ext uri="{9D8B030D-6E8A-4147-A177-3AD203B41FA5}">
                      <a16:colId xmlns:a16="http://schemas.microsoft.com/office/drawing/2014/main" val="20002"/>
                    </a:ext>
                  </a:extLst>
                </a:gridCol>
              </a:tblGrid>
              <a:tr h="0">
                <a:tc>
                  <a:txBody>
                    <a:bodyPr/>
                    <a:lstStyle/>
                    <a:p>
                      <a:pPr algn="ctr" fontAlgn="base"/>
                      <a:r>
                        <a:rPr lang="en-US" sz="1400">
                          <a:effectLst/>
                        </a:rPr>
                        <a:t>Art_id</a:t>
                      </a:r>
                      <a:endParaRPr lang="en-US" sz="1400" b="1">
                        <a:effectLst/>
                      </a:endParaRPr>
                    </a:p>
                  </a:txBody>
                  <a:tcPr marL="38100" marR="38100" marT="95250" marB="95250" anchor="ctr"/>
                </a:tc>
                <a:tc>
                  <a:txBody>
                    <a:bodyPr/>
                    <a:lstStyle/>
                    <a:p>
                      <a:pPr algn="ctr" fontAlgn="base"/>
                      <a:r>
                        <a:rPr lang="en-US" sz="1400">
                          <a:effectLst/>
                        </a:rPr>
                        <a:t>Film_id</a:t>
                      </a:r>
                      <a:endParaRPr lang="en-US" sz="1400" b="1">
                        <a:effectLst/>
                      </a:endParaRPr>
                    </a:p>
                  </a:txBody>
                  <a:tcPr marL="95250" marR="95250" marT="95250" marB="95250" anchor="ctr"/>
                </a:tc>
                <a:tc>
                  <a:txBody>
                    <a:bodyPr/>
                    <a:lstStyle/>
                    <a:p>
                      <a:pPr algn="ctr" fontAlgn="base"/>
                      <a:r>
                        <a:rPr lang="en-US" sz="1400">
                          <a:effectLst/>
                        </a:rPr>
                        <a:t>Part</a:t>
                      </a:r>
                      <a:endParaRPr lang="en-US" sz="1400" b="1">
                        <a:effectLst/>
                      </a:endParaRPr>
                    </a:p>
                  </a:txBody>
                  <a:tcPr marL="95250" marR="95250" marT="95250" marB="95250" anchor="ctr"/>
                </a:tc>
                <a:extLst>
                  <a:ext uri="{0D108BD9-81ED-4DB2-BD59-A6C34878D82A}">
                    <a16:rowId xmlns:a16="http://schemas.microsoft.com/office/drawing/2014/main" val="10000"/>
                  </a:ext>
                </a:extLst>
              </a:tr>
              <a:tr h="0">
                <a:tc>
                  <a:txBody>
                    <a:bodyPr/>
                    <a:lstStyle/>
                    <a:p>
                      <a:pPr algn="ctr" fontAlgn="ctr"/>
                      <a:r>
                        <a:rPr lang="en-US" sz="1250">
                          <a:effectLst/>
                        </a:rPr>
                        <a:t>101</a:t>
                      </a:r>
                      <a:endParaRPr lang="en-US" sz="1250" b="0">
                        <a:effectLst/>
                      </a:endParaRPr>
                    </a:p>
                  </a:txBody>
                  <a:tcPr marL="95250" marR="95250" marT="133350" marB="133350" anchor="ctr"/>
                </a:tc>
                <a:tc>
                  <a:txBody>
                    <a:bodyPr/>
                    <a:lstStyle/>
                    <a:p>
                      <a:pPr algn="ctr" fontAlgn="ctr"/>
                      <a:r>
                        <a:rPr lang="en-US" sz="1250">
                          <a:effectLst/>
                        </a:rPr>
                        <a:t>12</a:t>
                      </a:r>
                      <a:endParaRPr lang="en-US" sz="1250" b="0">
                        <a:effectLst/>
                      </a:endParaRPr>
                    </a:p>
                  </a:txBody>
                  <a:tcPr marL="95250" marR="95250" marT="133350" marB="133350" anchor="ctr"/>
                </a:tc>
                <a:tc>
                  <a:txBody>
                    <a:bodyPr/>
                    <a:lstStyle/>
                    <a:p>
                      <a:pPr algn="ctr" fontAlgn="ctr"/>
                      <a:r>
                        <a:rPr lang="en-US" sz="1250">
                          <a:effectLst/>
                        </a:rPr>
                        <a:t>ACTOR</a:t>
                      </a:r>
                      <a:endParaRPr lang="en-US" sz="1250" b="0">
                        <a:effectLst/>
                      </a:endParaRPr>
                    </a:p>
                  </a:txBody>
                  <a:tcPr marL="95250" marR="95250" marT="133350" marB="133350" anchor="ctr"/>
                </a:tc>
                <a:extLst>
                  <a:ext uri="{0D108BD9-81ED-4DB2-BD59-A6C34878D82A}">
                    <a16:rowId xmlns:a16="http://schemas.microsoft.com/office/drawing/2014/main" val="10001"/>
                  </a:ext>
                </a:extLst>
              </a:tr>
              <a:tr h="0">
                <a:tc>
                  <a:txBody>
                    <a:bodyPr/>
                    <a:lstStyle/>
                    <a:p>
                      <a:pPr algn="ctr" fontAlgn="ctr"/>
                      <a:r>
                        <a:rPr lang="en-US" sz="1250">
                          <a:effectLst/>
                        </a:rPr>
                        <a:t>101</a:t>
                      </a:r>
                      <a:endParaRPr lang="en-US" sz="1250" b="0">
                        <a:effectLst/>
                      </a:endParaRPr>
                    </a:p>
                  </a:txBody>
                  <a:tcPr marL="95250" marR="95250" marT="133350" marB="133350" anchor="ctr"/>
                </a:tc>
                <a:tc>
                  <a:txBody>
                    <a:bodyPr/>
                    <a:lstStyle/>
                    <a:p>
                      <a:pPr algn="ctr" fontAlgn="ctr"/>
                      <a:r>
                        <a:rPr lang="en-US" sz="1250">
                          <a:effectLst/>
                        </a:rPr>
                        <a:t>11</a:t>
                      </a:r>
                      <a:endParaRPr lang="en-US" sz="1250" b="0">
                        <a:effectLst/>
                      </a:endParaRPr>
                    </a:p>
                  </a:txBody>
                  <a:tcPr marL="95250" marR="95250" marT="133350" marB="133350" anchor="ctr"/>
                </a:tc>
                <a:tc>
                  <a:txBody>
                    <a:bodyPr/>
                    <a:lstStyle/>
                    <a:p>
                      <a:pPr algn="ctr" fontAlgn="ctr"/>
                      <a:r>
                        <a:rPr lang="en-US" sz="1250">
                          <a:effectLst/>
                        </a:rPr>
                        <a:t>ACTOR</a:t>
                      </a:r>
                      <a:endParaRPr lang="en-US" sz="1250" b="0">
                        <a:effectLst/>
                      </a:endParaRPr>
                    </a:p>
                  </a:txBody>
                  <a:tcPr marL="95250" marR="95250" marT="133350" marB="133350" anchor="ctr"/>
                </a:tc>
                <a:extLst>
                  <a:ext uri="{0D108BD9-81ED-4DB2-BD59-A6C34878D82A}">
                    <a16:rowId xmlns:a16="http://schemas.microsoft.com/office/drawing/2014/main" val="10002"/>
                  </a:ext>
                </a:extLst>
              </a:tr>
              <a:tr h="0">
                <a:tc>
                  <a:txBody>
                    <a:bodyPr/>
                    <a:lstStyle/>
                    <a:p>
                      <a:pPr algn="ctr" fontAlgn="ctr"/>
                      <a:r>
                        <a:rPr lang="en-US" sz="1250">
                          <a:effectLst/>
                        </a:rPr>
                        <a:t>103</a:t>
                      </a:r>
                      <a:endParaRPr lang="en-US" sz="1250" b="0">
                        <a:effectLst/>
                      </a:endParaRPr>
                    </a:p>
                  </a:txBody>
                  <a:tcPr marL="95250" marR="95250" marT="133350" marB="133350" anchor="ctr"/>
                </a:tc>
                <a:tc>
                  <a:txBody>
                    <a:bodyPr/>
                    <a:lstStyle/>
                    <a:p>
                      <a:pPr algn="ctr" fontAlgn="ctr"/>
                      <a:r>
                        <a:rPr lang="en-US" sz="1250">
                          <a:effectLst/>
                        </a:rPr>
                        <a:t>13</a:t>
                      </a:r>
                      <a:endParaRPr lang="en-US" sz="1250" b="0">
                        <a:effectLst/>
                      </a:endParaRPr>
                    </a:p>
                  </a:txBody>
                  <a:tcPr marL="95250" marR="95250" marT="133350" marB="133350" anchor="ctr"/>
                </a:tc>
                <a:tc>
                  <a:txBody>
                    <a:bodyPr/>
                    <a:lstStyle/>
                    <a:p>
                      <a:pPr algn="ctr" fontAlgn="ctr"/>
                      <a:r>
                        <a:rPr lang="en-US" sz="1250">
                          <a:effectLst/>
                        </a:rPr>
                        <a:t>ACTRESS</a:t>
                      </a:r>
                      <a:endParaRPr lang="en-US" sz="1250" b="0">
                        <a:effectLst/>
                      </a:endParaRPr>
                    </a:p>
                  </a:txBody>
                  <a:tcPr marL="95250" marR="95250" marT="133350" marB="133350" anchor="ctr"/>
                </a:tc>
                <a:extLst>
                  <a:ext uri="{0D108BD9-81ED-4DB2-BD59-A6C34878D82A}">
                    <a16:rowId xmlns:a16="http://schemas.microsoft.com/office/drawing/2014/main" val="10003"/>
                  </a:ext>
                </a:extLst>
              </a:tr>
              <a:tr h="0">
                <a:tc>
                  <a:txBody>
                    <a:bodyPr/>
                    <a:lstStyle/>
                    <a:p>
                      <a:pPr algn="ctr" fontAlgn="ctr"/>
                      <a:r>
                        <a:rPr lang="en-US" sz="1250">
                          <a:effectLst/>
                        </a:rPr>
                        <a:t>103</a:t>
                      </a:r>
                      <a:endParaRPr lang="en-US" sz="1250" b="0">
                        <a:effectLst/>
                      </a:endParaRPr>
                    </a:p>
                  </a:txBody>
                  <a:tcPr marL="95250" marR="95250" marT="133350" marB="133350" anchor="ctr"/>
                </a:tc>
                <a:tc>
                  <a:txBody>
                    <a:bodyPr/>
                    <a:lstStyle/>
                    <a:p>
                      <a:pPr algn="ctr" fontAlgn="ctr"/>
                      <a:r>
                        <a:rPr lang="en-US" sz="1250">
                          <a:effectLst/>
                        </a:rPr>
                        <a:t>12</a:t>
                      </a:r>
                      <a:endParaRPr lang="en-US" sz="1250" b="0">
                        <a:effectLst/>
                      </a:endParaRPr>
                    </a:p>
                  </a:txBody>
                  <a:tcPr marL="95250" marR="95250" marT="133350" marB="133350" anchor="ctr"/>
                </a:tc>
                <a:tc>
                  <a:txBody>
                    <a:bodyPr/>
                    <a:lstStyle/>
                    <a:p>
                      <a:pPr algn="ctr" fontAlgn="ctr"/>
                      <a:r>
                        <a:rPr lang="en-US" sz="1250">
                          <a:effectLst/>
                        </a:rPr>
                        <a:t>GUEST</a:t>
                      </a:r>
                      <a:endParaRPr lang="en-US" sz="1250" b="0">
                        <a:effectLst/>
                      </a:endParaRPr>
                    </a:p>
                  </a:txBody>
                  <a:tcPr marL="95250" marR="95250" marT="133350" marB="133350" anchor="ctr"/>
                </a:tc>
                <a:extLst>
                  <a:ext uri="{0D108BD9-81ED-4DB2-BD59-A6C34878D82A}">
                    <a16:rowId xmlns:a16="http://schemas.microsoft.com/office/drawing/2014/main" val="10004"/>
                  </a:ext>
                </a:extLst>
              </a:tr>
              <a:tr h="0">
                <a:tc>
                  <a:txBody>
                    <a:bodyPr/>
                    <a:lstStyle/>
                    <a:p>
                      <a:pPr algn="ctr" fontAlgn="ctr"/>
                      <a:r>
                        <a:rPr lang="en-US" sz="1250">
                          <a:effectLst/>
                        </a:rPr>
                        <a:t>104</a:t>
                      </a:r>
                      <a:endParaRPr lang="en-US" sz="1250" b="0">
                        <a:effectLst/>
                      </a:endParaRPr>
                    </a:p>
                  </a:txBody>
                  <a:tcPr marL="95250" marR="95250" marT="133350" marB="133350" anchor="ctr"/>
                </a:tc>
                <a:tc>
                  <a:txBody>
                    <a:bodyPr/>
                    <a:lstStyle/>
                    <a:p>
                      <a:pPr algn="ctr" fontAlgn="ctr"/>
                      <a:r>
                        <a:rPr lang="en-US" sz="1250">
                          <a:effectLst/>
                        </a:rPr>
                        <a:t>14</a:t>
                      </a:r>
                      <a:endParaRPr lang="en-US" sz="1250" b="0">
                        <a:effectLst/>
                      </a:endParaRPr>
                    </a:p>
                  </a:txBody>
                  <a:tcPr marL="95250" marR="95250" marT="133350" marB="133350" anchor="ctr"/>
                </a:tc>
                <a:tc>
                  <a:txBody>
                    <a:bodyPr/>
                    <a:lstStyle/>
                    <a:p>
                      <a:pPr algn="ctr" fontAlgn="ctr"/>
                      <a:r>
                        <a:rPr lang="en-US" sz="1250" dirty="0">
                          <a:effectLst/>
                        </a:rPr>
                        <a:t>ACTRESS</a:t>
                      </a:r>
                      <a:endParaRPr lang="en-US" sz="1250" b="0" dirty="0">
                        <a:effectLst/>
                      </a:endParaRPr>
                    </a:p>
                  </a:txBody>
                  <a:tcPr marL="95250" marR="95250" marT="133350" marB="133350" anchor="ct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9343239"/>
              </p:ext>
            </p:extLst>
          </p:nvPr>
        </p:nvGraphicFramePr>
        <p:xfrm>
          <a:off x="6521823" y="4282431"/>
          <a:ext cx="1613648" cy="2232660"/>
        </p:xfrm>
        <a:graphic>
          <a:graphicData uri="http://schemas.openxmlformats.org/drawingml/2006/table">
            <a:tbl>
              <a:tblPr>
                <a:tableStyleId>{5940675A-B579-460E-94D1-54222C63F5DA}</a:tableStyleId>
              </a:tblPr>
              <a:tblGrid>
                <a:gridCol w="806824">
                  <a:extLst>
                    <a:ext uri="{9D8B030D-6E8A-4147-A177-3AD203B41FA5}">
                      <a16:colId xmlns:a16="http://schemas.microsoft.com/office/drawing/2014/main" val="20000"/>
                    </a:ext>
                  </a:extLst>
                </a:gridCol>
                <a:gridCol w="806824">
                  <a:extLst>
                    <a:ext uri="{9D8B030D-6E8A-4147-A177-3AD203B41FA5}">
                      <a16:colId xmlns:a16="http://schemas.microsoft.com/office/drawing/2014/main" val="20001"/>
                    </a:ext>
                  </a:extLst>
                </a:gridCol>
              </a:tblGrid>
              <a:tr h="0">
                <a:tc>
                  <a:txBody>
                    <a:bodyPr/>
                    <a:lstStyle/>
                    <a:p>
                      <a:pPr algn="ctr" fontAlgn="base"/>
                      <a:r>
                        <a:rPr lang="en-US" sz="1400" dirty="0" err="1">
                          <a:effectLst/>
                        </a:rPr>
                        <a:t>Film_id</a:t>
                      </a:r>
                      <a:endParaRPr lang="en-US" sz="1400" b="1" dirty="0">
                        <a:effectLst/>
                      </a:endParaRPr>
                    </a:p>
                  </a:txBody>
                  <a:tcPr marL="38100" marR="38100" marT="95250" marB="95250" anchor="ctr"/>
                </a:tc>
                <a:tc>
                  <a:txBody>
                    <a:bodyPr/>
                    <a:lstStyle/>
                    <a:p>
                      <a:pPr algn="ctr" fontAlgn="base"/>
                      <a:r>
                        <a:rPr lang="en-US" sz="1400">
                          <a:effectLst/>
                        </a:rPr>
                        <a:t>Stars</a:t>
                      </a:r>
                      <a:endParaRPr lang="en-US" sz="1400" b="1">
                        <a:effectLst/>
                      </a:endParaRPr>
                    </a:p>
                  </a:txBody>
                  <a:tcPr marL="95250" marR="95250" marT="95250" marB="95250" anchor="ctr"/>
                </a:tc>
                <a:extLst>
                  <a:ext uri="{0D108BD9-81ED-4DB2-BD59-A6C34878D82A}">
                    <a16:rowId xmlns:a16="http://schemas.microsoft.com/office/drawing/2014/main" val="10000"/>
                  </a:ext>
                </a:extLst>
              </a:tr>
              <a:tr h="0">
                <a:tc>
                  <a:txBody>
                    <a:bodyPr/>
                    <a:lstStyle/>
                    <a:p>
                      <a:pPr algn="ctr" fontAlgn="ctr"/>
                      <a:r>
                        <a:rPr lang="en-US" sz="1250">
                          <a:effectLst/>
                        </a:rPr>
                        <a:t>11</a:t>
                      </a:r>
                      <a:endParaRPr lang="en-US" sz="1250" b="0">
                        <a:effectLst/>
                      </a:endParaRPr>
                    </a:p>
                  </a:txBody>
                  <a:tcPr marL="95250" marR="95250" marT="133350" marB="133350" anchor="ctr"/>
                </a:tc>
                <a:tc>
                  <a:txBody>
                    <a:bodyPr/>
                    <a:lstStyle/>
                    <a:p>
                      <a:pPr algn="ctr" fontAlgn="ctr"/>
                      <a:r>
                        <a:rPr lang="en-US" sz="1250" dirty="0">
                          <a:effectLst/>
                        </a:rPr>
                        <a:t>4</a:t>
                      </a:r>
                      <a:endParaRPr lang="en-US" sz="1250" b="0" dirty="0">
                        <a:effectLst/>
                      </a:endParaRPr>
                    </a:p>
                  </a:txBody>
                  <a:tcPr marL="95250" marR="95250" marT="133350" marB="133350" anchor="ctr"/>
                </a:tc>
                <a:extLst>
                  <a:ext uri="{0D108BD9-81ED-4DB2-BD59-A6C34878D82A}">
                    <a16:rowId xmlns:a16="http://schemas.microsoft.com/office/drawing/2014/main" val="10001"/>
                  </a:ext>
                </a:extLst>
              </a:tr>
              <a:tr h="0">
                <a:tc>
                  <a:txBody>
                    <a:bodyPr/>
                    <a:lstStyle/>
                    <a:p>
                      <a:pPr algn="ctr" fontAlgn="ctr"/>
                      <a:r>
                        <a:rPr lang="en-US" sz="1250">
                          <a:effectLst/>
                        </a:rPr>
                        <a:t>12</a:t>
                      </a:r>
                      <a:endParaRPr lang="en-US" sz="1250" b="0">
                        <a:effectLst/>
                      </a:endParaRPr>
                    </a:p>
                  </a:txBody>
                  <a:tcPr marL="95250" marR="95250" marT="133350" marB="133350" anchor="ctr"/>
                </a:tc>
                <a:tc>
                  <a:txBody>
                    <a:bodyPr/>
                    <a:lstStyle/>
                    <a:p>
                      <a:pPr algn="ctr" fontAlgn="ctr"/>
                      <a:r>
                        <a:rPr lang="en-US" sz="1250">
                          <a:effectLst/>
                        </a:rPr>
                        <a:t>2</a:t>
                      </a:r>
                      <a:endParaRPr lang="en-US" sz="1250" b="0">
                        <a:effectLst/>
                      </a:endParaRPr>
                    </a:p>
                  </a:txBody>
                  <a:tcPr marL="95250" marR="95250" marT="133350" marB="133350" anchor="ctr"/>
                </a:tc>
                <a:extLst>
                  <a:ext uri="{0D108BD9-81ED-4DB2-BD59-A6C34878D82A}">
                    <a16:rowId xmlns:a16="http://schemas.microsoft.com/office/drawing/2014/main" val="10002"/>
                  </a:ext>
                </a:extLst>
              </a:tr>
              <a:tr h="0">
                <a:tc>
                  <a:txBody>
                    <a:bodyPr/>
                    <a:lstStyle/>
                    <a:p>
                      <a:pPr algn="ctr" fontAlgn="ctr"/>
                      <a:r>
                        <a:rPr lang="en-US" sz="1250">
                          <a:effectLst/>
                        </a:rPr>
                        <a:t>13</a:t>
                      </a:r>
                      <a:endParaRPr lang="en-US" sz="1250" b="0">
                        <a:effectLst/>
                      </a:endParaRPr>
                    </a:p>
                  </a:txBody>
                  <a:tcPr marL="95250" marR="95250" marT="133350" marB="133350" anchor="ctr"/>
                </a:tc>
                <a:tc>
                  <a:txBody>
                    <a:bodyPr/>
                    <a:lstStyle/>
                    <a:p>
                      <a:pPr algn="ctr" fontAlgn="ctr"/>
                      <a:r>
                        <a:rPr lang="en-US" sz="1250">
                          <a:effectLst/>
                        </a:rPr>
                        <a:t>5</a:t>
                      </a:r>
                      <a:endParaRPr lang="en-US" sz="1250" b="0">
                        <a:effectLst/>
                      </a:endParaRPr>
                    </a:p>
                  </a:txBody>
                  <a:tcPr marL="95250" marR="95250" marT="133350" marB="133350" anchor="ctr"/>
                </a:tc>
                <a:extLst>
                  <a:ext uri="{0D108BD9-81ED-4DB2-BD59-A6C34878D82A}">
                    <a16:rowId xmlns:a16="http://schemas.microsoft.com/office/drawing/2014/main" val="10003"/>
                  </a:ext>
                </a:extLst>
              </a:tr>
              <a:tr h="0">
                <a:tc>
                  <a:txBody>
                    <a:bodyPr/>
                    <a:lstStyle/>
                    <a:p>
                      <a:pPr algn="ctr" fontAlgn="ctr"/>
                      <a:r>
                        <a:rPr lang="en-US" sz="1250">
                          <a:effectLst/>
                        </a:rPr>
                        <a:t>14</a:t>
                      </a:r>
                      <a:endParaRPr lang="en-US" sz="1250" b="0">
                        <a:effectLst/>
                      </a:endParaRPr>
                    </a:p>
                  </a:txBody>
                  <a:tcPr marL="95250" marR="95250" marT="133350" marB="133350" anchor="ctr"/>
                </a:tc>
                <a:tc>
                  <a:txBody>
                    <a:bodyPr/>
                    <a:lstStyle/>
                    <a:p>
                      <a:pPr algn="ctr" fontAlgn="ctr"/>
                      <a:r>
                        <a:rPr lang="en-US" sz="1250" dirty="0">
                          <a:effectLst/>
                        </a:rPr>
                        <a:t>4</a:t>
                      </a:r>
                      <a:endParaRPr lang="en-US" sz="1250" b="0" dirty="0">
                        <a:effectLst/>
                      </a:endParaRPr>
                    </a:p>
                  </a:txBody>
                  <a:tcPr marL="95250" marR="95250" marT="133350" marB="13335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6797870"/>
      </p:ext>
    </p:extLst>
  </p:cSld>
  <p:clrMapOvr>
    <a:masterClrMapping/>
  </p:clrMapOvr>
</p:sld>
</file>

<file path=ppt/theme/theme1.xml><?xml version="1.0" encoding="utf-8"?>
<a:theme xmlns:a="http://schemas.openxmlformats.org/drawingml/2006/main" name="Theme2">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Mangal"/>
        <a:cs typeface="Mangal"/>
      </a:majorFont>
      <a:minorFont>
        <a:latin typeface="Times New Roman"/>
        <a:ea typeface="Mangal"/>
        <a:cs typeface="Mang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E8A3AD0E-31D9-474D-93FA-1A35A01815B9}" vid="{F7A46D42-3A86-4E0D-9D37-0C4EB5F4FB5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4479A0A6A4C54480AA42067788A9B1" ma:contentTypeVersion="16" ma:contentTypeDescription="Create a new document." ma:contentTypeScope="" ma:versionID="ff07d1131b5462db2760ea4dcfb48e89">
  <xsd:schema xmlns:xsd="http://www.w3.org/2001/XMLSchema" xmlns:xs="http://www.w3.org/2001/XMLSchema" xmlns:p="http://schemas.microsoft.com/office/2006/metadata/properties" xmlns:ns2="cd700b74-4753-4cc1-b098-967ca100b6aa" xmlns:ns3="13520366-d6e0-41a1-9306-ab244ee3243a" targetNamespace="http://schemas.microsoft.com/office/2006/metadata/properties" ma:root="true" ma:fieldsID="de4c1eeb7a95bb7ca5cba12c7da96883" ns2:_="" ns3:_="">
    <xsd:import namespace="cd700b74-4753-4cc1-b098-967ca100b6aa"/>
    <xsd:import namespace="13520366-d6e0-41a1-9306-ab244ee324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00b74-4753-4cc1-b098-967ca100b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520366-d6e0-41a1-9306-ab244ee3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f1dc5d7-c3b4-40b9-9e45-ec693090086f}" ma:internalName="TaxCatchAll" ma:showField="CatchAllData" ma:web="13520366-d6e0-41a1-9306-ab244ee32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d700b74-4753-4cc1-b098-967ca100b6aa">
      <Terms xmlns="http://schemas.microsoft.com/office/infopath/2007/PartnerControls"/>
    </lcf76f155ced4ddcb4097134ff3c332f>
    <TaxCatchAll xmlns="13520366-d6e0-41a1-9306-ab244ee3243a" xsi:nil="true"/>
  </documentManagement>
</p:properties>
</file>

<file path=customXml/itemProps1.xml><?xml version="1.0" encoding="utf-8"?>
<ds:datastoreItem xmlns:ds="http://schemas.openxmlformats.org/officeDocument/2006/customXml" ds:itemID="{ECED5339-A70E-4C9E-A069-5D09547A7BEE}"/>
</file>

<file path=customXml/itemProps2.xml><?xml version="1.0" encoding="utf-8"?>
<ds:datastoreItem xmlns:ds="http://schemas.openxmlformats.org/officeDocument/2006/customXml" ds:itemID="{AA3F5875-2ABE-40F1-AFF4-3E4BFFF47B7D}">
  <ds:schemaRefs>
    <ds:schemaRef ds:uri="http://schemas.microsoft.com/sharepoint/v3/contenttype/forms"/>
  </ds:schemaRefs>
</ds:datastoreItem>
</file>

<file path=customXml/itemProps3.xml><?xml version="1.0" encoding="utf-8"?>
<ds:datastoreItem xmlns:ds="http://schemas.openxmlformats.org/officeDocument/2006/customXml" ds:itemID="{D42CB893-2F6B-4DBD-A8C3-D38AFE451A56}">
  <ds:schemaRefs>
    <ds:schemaRef ds:uri="http://schemas.microsoft.com/office/2006/metadata/properties"/>
    <ds:schemaRef ds:uri="http://schemas.microsoft.com/office/infopath/2007/PartnerControls"/>
    <ds:schemaRef ds:uri="cd700b74-4753-4cc1-b098-967ca100b6aa"/>
    <ds:schemaRef ds:uri="13520366-d6e0-41a1-9306-ab244ee3243a"/>
  </ds:schemaRefs>
</ds:datastoreItem>
</file>

<file path=docProps/app.xml><?xml version="1.0" encoding="utf-8"?>
<Properties xmlns="http://schemas.openxmlformats.org/officeDocument/2006/extended-properties" xmlns:vt="http://schemas.openxmlformats.org/officeDocument/2006/docPropsVTypes">
  <Template>PSTIII_JAVA__22CS302_UNIT_2_MANJU_S</Template>
  <TotalTime>4595</TotalTime>
  <Words>7830</Words>
  <Application>Microsoft Office PowerPoint</Application>
  <PresentationFormat>Widescreen</PresentationFormat>
  <Paragraphs>1752</Paragraphs>
  <Slides>139</Slides>
  <Notes>0</Notes>
  <HiddenSlides>0</HiddenSlides>
  <MMClips>0</MMClips>
  <ScaleCrop>false</ScaleCrop>
  <HeadingPairs>
    <vt:vector size="4" baseType="variant">
      <vt:variant>
        <vt:lpstr>Theme</vt:lpstr>
      </vt:variant>
      <vt:variant>
        <vt:i4>1</vt:i4>
      </vt:variant>
      <vt:variant>
        <vt:lpstr>Slide Titles</vt:lpstr>
      </vt:variant>
      <vt:variant>
        <vt:i4>139</vt:i4>
      </vt:variant>
    </vt:vector>
  </HeadingPairs>
  <TitlesOfParts>
    <vt:vector size="140" baseType="lpstr">
      <vt:lpstr>Theme2</vt:lpstr>
      <vt:lpstr>DATABASE MANAGEMENT SYSTEMS – CSE/IT – II Year / IV Sem. – 22CS403</vt:lpstr>
      <vt:lpstr>TOPICS</vt:lpstr>
      <vt:lpstr>SQL : Structured Query Language</vt:lpstr>
      <vt:lpstr>Relational vs. Non relational DB</vt:lpstr>
      <vt:lpstr>Types of databases in SQL </vt:lpstr>
      <vt:lpstr>SQL and Command types</vt:lpstr>
      <vt:lpstr>SQL and Command types</vt:lpstr>
      <vt:lpstr>SQL and Command types</vt:lpstr>
      <vt:lpstr>DDL : Data Definition Language</vt:lpstr>
      <vt:lpstr>DDL : Data Definition Language : CREATE</vt:lpstr>
      <vt:lpstr>DDL : Data Definition Language : DROP</vt:lpstr>
      <vt:lpstr>DDL : Data Definition Language : ALTER</vt:lpstr>
      <vt:lpstr>DDL : Data Definition Language : ALTER</vt:lpstr>
      <vt:lpstr>DDL : Data Definition Language : ALTER</vt:lpstr>
      <vt:lpstr>DDL : Data Definition Language : ALTER(rename)</vt:lpstr>
      <vt:lpstr>DDL : Data Definition Language : ALTER</vt:lpstr>
      <vt:lpstr>DDL : Data Definition Language : TRUNCATE</vt:lpstr>
      <vt:lpstr>DML : Data Manipulation Language </vt:lpstr>
      <vt:lpstr>Just to know! Meta commands in PSQL</vt:lpstr>
      <vt:lpstr>DML : Data Manipulation Language : INSERT </vt:lpstr>
      <vt:lpstr>DML : Data Manipulation Language : DELETE </vt:lpstr>
      <vt:lpstr>DML : Data Manipulation Language : UPDATE </vt:lpstr>
      <vt:lpstr>DML : Data Manipulation Language : UPDATE </vt:lpstr>
      <vt:lpstr>DQL : Data Query Language : SELECT</vt:lpstr>
      <vt:lpstr>Integrity constraints</vt:lpstr>
      <vt:lpstr>Types of Integrity Constraints</vt:lpstr>
      <vt:lpstr>Domain constraint</vt:lpstr>
      <vt:lpstr>Entity Integrity Constraint (Primary Key)</vt:lpstr>
      <vt:lpstr>Referential Integrity Constraint (Foreign Key)</vt:lpstr>
      <vt:lpstr>Key Constraint</vt:lpstr>
      <vt:lpstr>Ensuring constraints : Not Null</vt:lpstr>
      <vt:lpstr>Ensuring constraints : Check</vt:lpstr>
      <vt:lpstr>Ensuring constraints : Primary key</vt:lpstr>
      <vt:lpstr>Ensuring constraints : Foreign key</vt:lpstr>
      <vt:lpstr>Ensuring constraints : Unique</vt:lpstr>
      <vt:lpstr>Ensuring constraints : Default</vt:lpstr>
      <vt:lpstr>Ensuring constraints in 2 ways!</vt:lpstr>
      <vt:lpstr>Column level constraints</vt:lpstr>
      <vt:lpstr>Table  level constraints</vt:lpstr>
      <vt:lpstr>Difference and use cases!</vt:lpstr>
      <vt:lpstr>Observations! Not null at table level!</vt:lpstr>
      <vt:lpstr>Observations! : foreign key at column level!</vt:lpstr>
      <vt:lpstr>Do it yourself!</vt:lpstr>
      <vt:lpstr>An example Schema for student enrollment !</vt:lpstr>
      <vt:lpstr>Queries to work on!</vt:lpstr>
      <vt:lpstr>Queries to work on!</vt:lpstr>
      <vt:lpstr>Need for cascading !</vt:lpstr>
      <vt:lpstr>On Delete Cascade  in PSQL</vt:lpstr>
      <vt:lpstr>On Delete Cascade  in PSQL</vt:lpstr>
      <vt:lpstr>On Update Cascade in PSQL</vt:lpstr>
      <vt:lpstr>Complex SQL retrieval queries</vt:lpstr>
      <vt:lpstr>Nested queries </vt:lpstr>
      <vt:lpstr>Independent nested queries </vt:lpstr>
      <vt:lpstr>Independent nested queries : Operators </vt:lpstr>
      <vt:lpstr>How to write nested queries ?</vt:lpstr>
      <vt:lpstr>Nested queries example </vt:lpstr>
      <vt:lpstr>Independent Nested queries example </vt:lpstr>
      <vt:lpstr>Independent Nested queries example </vt:lpstr>
      <vt:lpstr>Correlated nested queries </vt:lpstr>
      <vt:lpstr>Correlated nested queries example</vt:lpstr>
      <vt:lpstr>To do! Examples of Nested Queries!</vt:lpstr>
      <vt:lpstr>More examples for nested queries</vt:lpstr>
      <vt:lpstr>Joins </vt:lpstr>
      <vt:lpstr>Schema for joins</vt:lpstr>
      <vt:lpstr>Schema for joins</vt:lpstr>
      <vt:lpstr>Inner join</vt:lpstr>
      <vt:lpstr>Inner join example </vt:lpstr>
      <vt:lpstr>Left Outer Join / Left Join</vt:lpstr>
      <vt:lpstr>Left outer join example</vt:lpstr>
      <vt:lpstr>Right Join / Right Outer Join</vt:lpstr>
      <vt:lpstr>Right Outer Join example</vt:lpstr>
      <vt:lpstr>Full Join / Full Outer Join</vt:lpstr>
      <vt:lpstr>Full Join example</vt:lpstr>
      <vt:lpstr>Cross Join</vt:lpstr>
      <vt:lpstr>Cross join example </vt:lpstr>
      <vt:lpstr>Cross join Output </vt:lpstr>
      <vt:lpstr>Cross join Output</vt:lpstr>
      <vt:lpstr>Note !!!!</vt:lpstr>
      <vt:lpstr>Self Join</vt:lpstr>
      <vt:lpstr>Self join example </vt:lpstr>
      <vt:lpstr>Venn Diagrams for all joins</vt:lpstr>
      <vt:lpstr>Natural joins</vt:lpstr>
      <vt:lpstr>Natural joins Example </vt:lpstr>
      <vt:lpstr>Difference between inner and natural join</vt:lpstr>
      <vt:lpstr>Column difference between natural and inner join</vt:lpstr>
      <vt:lpstr>Column difference between natural and inner join</vt:lpstr>
      <vt:lpstr>Aggregate functions </vt:lpstr>
      <vt:lpstr>Schema for Aggregate functions!</vt:lpstr>
      <vt:lpstr>Count () : across entire table</vt:lpstr>
      <vt:lpstr>Count() : across specific column</vt:lpstr>
      <vt:lpstr>Count() : with distinct</vt:lpstr>
      <vt:lpstr>Sum ()</vt:lpstr>
      <vt:lpstr>Sum () : with distinct </vt:lpstr>
      <vt:lpstr>Avg ()</vt:lpstr>
      <vt:lpstr>Avg () with distinct </vt:lpstr>
      <vt:lpstr>Min()</vt:lpstr>
      <vt:lpstr>Max()</vt:lpstr>
      <vt:lpstr>Do it yourself!</vt:lpstr>
      <vt:lpstr>Do it Yourself ! Assume the following data!</vt:lpstr>
      <vt:lpstr>Questions to work on : SQL Queries</vt:lpstr>
      <vt:lpstr>SQL Queries : Nested queries </vt:lpstr>
      <vt:lpstr>SQL queries : with Joins</vt:lpstr>
      <vt:lpstr>SQL queries : with Joins</vt:lpstr>
      <vt:lpstr>Conditional clauses</vt:lpstr>
      <vt:lpstr>Employee table for conditional clauses!</vt:lpstr>
      <vt:lpstr>Where clause</vt:lpstr>
      <vt:lpstr>Order by clause</vt:lpstr>
      <vt:lpstr>Order by Ascending : Default</vt:lpstr>
      <vt:lpstr>Order by Descending : desc</vt:lpstr>
      <vt:lpstr>Ascending order : ASC</vt:lpstr>
      <vt:lpstr>Group by clause</vt:lpstr>
      <vt:lpstr>Group by clause</vt:lpstr>
      <vt:lpstr>Group by clause </vt:lpstr>
      <vt:lpstr>Having clause</vt:lpstr>
      <vt:lpstr>Having clause</vt:lpstr>
      <vt:lpstr>TCL</vt:lpstr>
      <vt:lpstr>TCL : Begin and Commit</vt:lpstr>
      <vt:lpstr>TCL : Rollback [ complete rollback]</vt:lpstr>
      <vt:lpstr>Why Save points / Checkpoints ?</vt:lpstr>
      <vt:lpstr>TCL : Rollback with Save Points</vt:lpstr>
      <vt:lpstr>Observations!</vt:lpstr>
      <vt:lpstr>Releasing Save points</vt:lpstr>
      <vt:lpstr>Just to know! Meta commands in PSQL</vt:lpstr>
      <vt:lpstr>DCL</vt:lpstr>
      <vt:lpstr>Exploring DCL with tables!</vt:lpstr>
      <vt:lpstr>DCL : Permissions for table!</vt:lpstr>
      <vt:lpstr>DCL : Creating a new user and granting permission! </vt:lpstr>
      <vt:lpstr>Login back to PSQL as the other user created(manit)</vt:lpstr>
      <vt:lpstr>DCL : Revoke</vt:lpstr>
      <vt:lpstr>Login back to PSQL using postgres user and revoke!</vt:lpstr>
      <vt:lpstr>Login to ‘manit’ and try selecting data from dcldemo</vt:lpstr>
      <vt:lpstr>Exploring DCL with database!</vt:lpstr>
      <vt:lpstr>DCL : Permissions for Database!</vt:lpstr>
      <vt:lpstr>To do ! Project : ‘One Day Manager’ / ‘Oru Nal Muthalvar’ </vt:lpstr>
      <vt:lpstr>Project : ‘One Day Manager’ / ‘Oru Nal Muthalvar’ </vt:lpstr>
      <vt:lpstr>Dropping users!</vt:lpstr>
      <vt:lpstr>Pattern Matching in PSQL</vt:lpstr>
      <vt:lpstr>Pattern Matching in PSQL</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SYSTEMS – CSE/IT – II Year / IV Sem. – 22CS403</dc:title>
  <dc:creator>Microsoft account</dc:creator>
  <cp:lastModifiedBy>Microsoft account</cp:lastModifiedBy>
  <cp:revision>437</cp:revision>
  <dcterms:created xsi:type="dcterms:W3CDTF">2024-01-31T06:00:03Z</dcterms:created>
  <dcterms:modified xsi:type="dcterms:W3CDTF">2024-04-04T09:50:25Z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0x010100394479A0A6A4C54480AA42067788A9B1</vt:lpwstr>
  </property>
</Properties>
</file>