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0"/>
  </p:notesMasterIdLst>
  <p:sldIdLst>
    <p:sldId id="257" r:id="rId5"/>
    <p:sldId id="258" r:id="rId6"/>
    <p:sldId id="378" r:id="rId7"/>
    <p:sldId id="382" r:id="rId8"/>
    <p:sldId id="383" r:id="rId9"/>
    <p:sldId id="388" r:id="rId10"/>
    <p:sldId id="384" r:id="rId11"/>
    <p:sldId id="389" r:id="rId12"/>
    <p:sldId id="390" r:id="rId13"/>
    <p:sldId id="391" r:id="rId14"/>
    <p:sldId id="394" r:id="rId15"/>
    <p:sldId id="395" r:id="rId16"/>
    <p:sldId id="393" r:id="rId17"/>
    <p:sldId id="392" r:id="rId18"/>
    <p:sldId id="396" r:id="rId19"/>
    <p:sldId id="397" r:id="rId20"/>
    <p:sldId id="398" r:id="rId21"/>
    <p:sldId id="399" r:id="rId22"/>
    <p:sldId id="401" r:id="rId23"/>
    <p:sldId id="402" r:id="rId24"/>
    <p:sldId id="403" r:id="rId25"/>
    <p:sldId id="405" r:id="rId26"/>
    <p:sldId id="404" r:id="rId27"/>
    <p:sldId id="407" r:id="rId28"/>
    <p:sldId id="406" r:id="rId29"/>
    <p:sldId id="385" r:id="rId30"/>
    <p:sldId id="408" r:id="rId31"/>
    <p:sldId id="409" r:id="rId32"/>
    <p:sldId id="386" r:id="rId33"/>
    <p:sldId id="387" r:id="rId34"/>
    <p:sldId id="379" r:id="rId35"/>
    <p:sldId id="410" r:id="rId36"/>
    <p:sldId id="412" r:id="rId37"/>
    <p:sldId id="415" r:id="rId38"/>
    <p:sldId id="417" r:id="rId39"/>
    <p:sldId id="416" r:id="rId40"/>
    <p:sldId id="413" r:id="rId41"/>
    <p:sldId id="418" r:id="rId42"/>
    <p:sldId id="380" r:id="rId43"/>
    <p:sldId id="420" r:id="rId44"/>
    <p:sldId id="428" r:id="rId45"/>
    <p:sldId id="427" r:id="rId46"/>
    <p:sldId id="419" r:id="rId47"/>
    <p:sldId id="426" r:id="rId48"/>
    <p:sldId id="424" r:id="rId49"/>
    <p:sldId id="425" r:id="rId50"/>
    <p:sldId id="423" r:id="rId51"/>
    <p:sldId id="422" r:id="rId52"/>
    <p:sldId id="429" r:id="rId53"/>
    <p:sldId id="430" r:id="rId54"/>
    <p:sldId id="431" r:id="rId55"/>
    <p:sldId id="432" r:id="rId56"/>
    <p:sldId id="433" r:id="rId57"/>
    <p:sldId id="381" r:id="rId58"/>
    <p:sldId id="37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3497C-26CE-40AE-A1AD-B217A278AF62}" v="1" dt="2024-04-08T06:38:05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s Kaviyakalimuthu Trainer - Center of Excellence" userId="S::kaviyakalimuthu@rathinam.in::5d2f9ade-42d0-4ff3-b692-21e633f7f1bc" providerId="AD" clId="Web-{0803497C-26CE-40AE-A1AD-B217A278AF62}"/>
    <pc:docChg chg="modSld">
      <pc:chgData name="Mrs Kaviyakalimuthu Trainer - Center of Excellence" userId="S::kaviyakalimuthu@rathinam.in::5d2f9ade-42d0-4ff3-b692-21e633f7f1bc" providerId="AD" clId="Web-{0803497C-26CE-40AE-A1AD-B217A278AF62}" dt="2024-04-08T06:38:05.620" v="0" actId="1076"/>
      <pc:docMkLst>
        <pc:docMk/>
      </pc:docMkLst>
      <pc:sldChg chg="modSp">
        <pc:chgData name="Mrs Kaviyakalimuthu Trainer - Center of Excellence" userId="S::kaviyakalimuthu@rathinam.in::5d2f9ade-42d0-4ff3-b692-21e633f7f1bc" providerId="AD" clId="Web-{0803497C-26CE-40AE-A1AD-B217A278AF62}" dt="2024-04-08T06:38:05.620" v="0" actId="1076"/>
        <pc:sldMkLst>
          <pc:docMk/>
          <pc:sldMk cId="2986131751" sldId="406"/>
        </pc:sldMkLst>
        <pc:spChg chg="mod">
          <ac:chgData name="Mrs Kaviyakalimuthu Trainer - Center of Excellence" userId="S::kaviyakalimuthu@rathinam.in::5d2f9ade-42d0-4ff3-b692-21e633f7f1bc" providerId="AD" clId="Web-{0803497C-26CE-40AE-A1AD-B217A278AF62}" dt="2024-04-08T06:38:05.620" v="0" actId="1076"/>
          <ac:spMkLst>
            <pc:docMk/>
            <pc:sldMk cId="2986131751" sldId="40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6F836-C121-4D5A-AC95-B300B9722ED9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C0C41-6F2B-4414-87A7-A400E415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8000" y="990600"/>
            <a:ext cx="1016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angal" pitchFamily="18" charset="0"/>
                <a:cs typeface="Mangal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angal" pitchFamily="18" charset="0"/>
                <a:cs typeface="Mangal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angal" pitchFamily="18" charset="0"/>
                <a:cs typeface="Mangal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angal" pitchFamily="18" charset="0"/>
                <a:cs typeface="Mangal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angal" pitchFamily="18" charset="0"/>
                <a:cs typeface="Mangal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angal" pitchFamily="18" charset="0"/>
                <a:cs typeface="Mangal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angal" pitchFamily="18" charset="0"/>
                <a:cs typeface="Mangal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angal" pitchFamily="18" charset="0"/>
                <a:cs typeface="Mangal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angal" pitchFamily="18" charset="0"/>
                <a:cs typeface="Mangal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93700" y="533400"/>
            <a:ext cx="11188700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800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/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1371600"/>
            <a:ext cx="102616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hi-IN" altLang="en-US" noProof="0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765550"/>
            <a:ext cx="10261600" cy="2057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hi-IN" altLang="en-US" noProof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1900" y="533400"/>
            <a:ext cx="2745317" cy="548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533400"/>
            <a:ext cx="8039100" cy="548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24417" y="1844676"/>
            <a:ext cx="10972800" cy="41767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11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7" y="1844676"/>
            <a:ext cx="10972800" cy="201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417" y="4008438"/>
            <a:ext cx="10972800" cy="2012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322265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2054681"/>
            <a:ext cx="10972800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61486" y="6099628"/>
            <a:ext cx="841828" cy="60234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>
                <a:blip r:embed="rId2"/>
                <a:stretch>
                  <a:fillRect/>
                </a:stretch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134742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0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7" y="1844676"/>
            <a:ext cx="5384800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417" y="1844676"/>
            <a:ext cx="5384800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34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42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2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6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4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hi-I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844676"/>
            <a:ext cx="10972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hi-IN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417" y="6400800"/>
            <a:ext cx="223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anose="020B0604020202020204" pitchFamily="34" charset="0"/>
              </a:defRPr>
            </a:lvl1pPr>
          </a:lstStyle>
          <a:p>
            <a:fld id="{EAB46957-FC64-45B0-9C20-21F6DB57792F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78817" y="64008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fld id="{930AAEA1-90D6-400E-AB99-C9BD3AFC1EDD}" type="slidenum">
              <a:rPr lang="en-US" smtClean="0"/>
              <a:t>‹#›</a:t>
            </a:fld>
            <a:endParaRPr lang="en-US"/>
          </a:p>
        </p:txBody>
      </p:sp>
      <p:grpSp>
        <p:nvGrpSpPr>
          <p:cNvPr id="1030" name="Group 7"/>
          <p:cNvGrpSpPr>
            <a:grpSpLocks/>
          </p:cNvGrpSpPr>
          <p:nvPr/>
        </p:nvGrpSpPr>
        <p:grpSpPr bwMode="auto">
          <a:xfrm>
            <a:off x="372533" y="152400"/>
            <a:ext cx="115824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sz="1800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angal" pitchFamily="18" charset="0"/>
                  <a:cs typeface="Mangal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3379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angal" pitchFamily="18" charset="0"/>
          <a:cs typeface="Mangal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angal" pitchFamily="18" charset="0"/>
          <a:cs typeface="Mangal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angal" pitchFamily="18" charset="0"/>
          <a:cs typeface="Mangal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angal" pitchFamily="18" charset="0"/>
          <a:cs typeface="Mangal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angal" pitchFamily="18" charset="0"/>
          <a:cs typeface="Mangal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angal" pitchFamily="18" charset="0"/>
          <a:cs typeface="Mangal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angal" pitchFamily="18" charset="0"/>
          <a:cs typeface="Mangal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Mangal" pitchFamily="18" charset="0"/>
          <a:cs typeface="Mangal" pitchFamily="18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1700212"/>
            <a:ext cx="10261600" cy="1728787"/>
          </a:xfrm>
        </p:spPr>
        <p:txBody>
          <a:bodyPr/>
          <a:lstStyle/>
          <a:p>
            <a:r>
              <a:rPr lang="en-US" sz="4500" dirty="0"/>
              <a:t>DATABASE MANAGEMENT SYSTEMS – CSE/IT – II Year / IV Sem. – 22CS403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r>
              <a:rPr lang="en-US" dirty="0"/>
              <a:t>Manju S,</a:t>
            </a:r>
          </a:p>
          <a:p>
            <a:pPr algn="r"/>
            <a:r>
              <a:rPr lang="en-US" dirty="0"/>
              <a:t>AP/</a:t>
            </a:r>
            <a:r>
              <a:rPr lang="en-US" dirty="0" err="1"/>
              <a:t>CoE</a:t>
            </a:r>
            <a:r>
              <a:rPr lang="en-US" dirty="0"/>
              <a:t>,</a:t>
            </a:r>
          </a:p>
          <a:p>
            <a:pPr algn="r"/>
            <a:r>
              <a:rPr lang="en-US" dirty="0"/>
              <a:t>RTC,Coimbatore.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947" y="3866469"/>
            <a:ext cx="1956481" cy="1956481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D1DF-B416-410D-B805-CA33B95E11A5}" type="datetime1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Manju.S</a:t>
            </a:r>
            <a:r>
              <a:rPr lang="en-US" dirty="0"/>
              <a:t>/AP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CCCA-70C2-4464-A25B-D8219B7795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: Conditional Transfer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CREATE PROCEDURE </a:t>
            </a:r>
            <a:r>
              <a:rPr lang="en-US" sz="2000" dirty="0" err="1"/>
              <a:t>transfer_amount</a:t>
            </a:r>
            <a:r>
              <a:rPr lang="en-US" sz="2000" dirty="0"/>
              <a:t>(</a:t>
            </a:r>
            <a:r>
              <a:rPr lang="en-US" sz="2000" dirty="0" err="1"/>
              <a:t>sender_id</a:t>
            </a:r>
            <a:r>
              <a:rPr lang="en-US" sz="2000" dirty="0"/>
              <a:t> </a:t>
            </a:r>
            <a:r>
              <a:rPr lang="en-US" sz="2000" dirty="0" err="1"/>
              <a:t>INT,receiver_id</a:t>
            </a:r>
            <a:r>
              <a:rPr lang="en-US" sz="2000" dirty="0"/>
              <a:t> </a:t>
            </a:r>
            <a:r>
              <a:rPr lang="en-US" sz="2000" dirty="0" err="1"/>
              <a:t>INT,amount</a:t>
            </a:r>
            <a:r>
              <a:rPr lang="en-US" sz="2000" dirty="0"/>
              <a:t> INT)</a:t>
            </a:r>
          </a:p>
          <a:p>
            <a:pPr marL="0" indent="0">
              <a:buNone/>
            </a:pPr>
            <a:r>
              <a:rPr lang="en-US" sz="2000" dirty="0"/>
              <a:t>LANGUAGE </a:t>
            </a:r>
            <a:r>
              <a:rPr lang="en-US" sz="2000" dirty="0" err="1"/>
              <a:t>plpgsql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$$</a:t>
            </a:r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        IF (SELECT balance FROM </a:t>
            </a:r>
            <a:r>
              <a:rPr lang="en-US" sz="2000" dirty="0" err="1"/>
              <a:t>bankk</a:t>
            </a:r>
            <a:r>
              <a:rPr lang="en-US" sz="2000" dirty="0"/>
              <a:t> WHERE id = </a:t>
            </a:r>
            <a:r>
              <a:rPr lang="en-US" sz="2000" dirty="0" err="1"/>
              <a:t>sender_id</a:t>
            </a:r>
            <a:r>
              <a:rPr lang="en-US" sz="2000" dirty="0"/>
              <a:t>) - amount &lt; 1000 THEN</a:t>
            </a:r>
          </a:p>
          <a:p>
            <a:pPr marL="0" indent="0">
              <a:buNone/>
            </a:pPr>
            <a:r>
              <a:rPr lang="en-US" sz="2000" dirty="0"/>
              <a:t>        RAISE EXCEPTION 'Transfer cancel: sender's balance would drop below min. required balance.';</a:t>
            </a:r>
          </a:p>
          <a:p>
            <a:pPr marL="0" indent="0">
              <a:buNone/>
            </a:pPr>
            <a:r>
              <a:rPr lang="en-US" sz="2000" dirty="0"/>
              <a:t>        END IF;</a:t>
            </a:r>
          </a:p>
          <a:p>
            <a:pPr marL="0" indent="0">
              <a:buNone/>
            </a:pPr>
            <a:r>
              <a:rPr lang="en-US" sz="2000" dirty="0"/>
              <a:t>    UPDATE </a:t>
            </a:r>
            <a:r>
              <a:rPr lang="en-US" sz="2000" dirty="0" err="1"/>
              <a:t>bankk</a:t>
            </a:r>
            <a:r>
              <a:rPr lang="en-US" sz="2000" dirty="0"/>
              <a:t> SET balance = balance – amount WHERE id = </a:t>
            </a:r>
            <a:r>
              <a:rPr lang="en-US" sz="2000" dirty="0" err="1"/>
              <a:t>sender_id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UPDATE </a:t>
            </a:r>
            <a:r>
              <a:rPr lang="en-US" sz="2000" dirty="0" err="1"/>
              <a:t>bankk</a:t>
            </a:r>
            <a:r>
              <a:rPr lang="en-US" sz="2000" dirty="0"/>
              <a:t> SET balance = balance + amount WHERE id = </a:t>
            </a:r>
            <a:r>
              <a:rPr lang="en-US" sz="2000" dirty="0" err="1"/>
              <a:t>receiver_id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  <a:p>
            <a:pPr marL="0" indent="0">
              <a:buNone/>
            </a:pPr>
            <a:r>
              <a:rPr lang="en-US" sz="2000" dirty="0"/>
              <a:t>$$;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829676" y="4757738"/>
            <a:ext cx="2919412" cy="1114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 : Transfer cancel: sender's balance would drop below min. required balance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1738" y="5872163"/>
            <a:ext cx="5057775" cy="542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</a:t>
            </a:r>
            <a:r>
              <a:rPr lang="en-US" dirty="0" err="1"/>
              <a:t>transfer_amount</a:t>
            </a:r>
            <a:r>
              <a:rPr lang="en-US" dirty="0"/>
              <a:t>(1, 2, 1000);</a:t>
            </a:r>
          </a:p>
        </p:txBody>
      </p:sp>
    </p:spTree>
    <p:extLst>
      <p:ext uri="{BB962C8B-B14F-4D97-AF65-F5344CB8AC3E}">
        <p14:creationId xmlns:p14="http://schemas.microsoft.com/office/powerpoint/2010/main" val="50977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RAISE EXCEPTION Vs. RAISE NOTICE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RAISE statement to generate log messages, show notices, or throw exceptions. </a:t>
            </a:r>
          </a:p>
          <a:p>
            <a:r>
              <a:rPr lang="en-US" sz="2400" dirty="0"/>
              <a:t>Throwing an exception is a way to signal an error or an unexpected situation that requires attention. </a:t>
            </a:r>
          </a:p>
          <a:p>
            <a:r>
              <a:rPr lang="en-US" sz="2400" dirty="0"/>
              <a:t>When an exception is raised, </a:t>
            </a:r>
            <a:r>
              <a:rPr lang="en-US" sz="2400" b="1" dirty="0"/>
              <a:t>it interrupts the normal execution of the procedure </a:t>
            </a:r>
            <a:r>
              <a:rPr lang="en-US" sz="2400" dirty="0"/>
              <a:t>or function, and control is passed to the nearest surrounding exception handler, if one exists.</a:t>
            </a:r>
          </a:p>
          <a:p>
            <a:r>
              <a:rPr lang="en-US" sz="2400" dirty="0"/>
              <a:t> If there's no handler for the exception, the execution of the function or procedure is </a:t>
            </a:r>
            <a:r>
              <a:rPr lang="en-US" sz="2400" b="1" dirty="0"/>
              <a:t>terminated</a:t>
            </a:r>
            <a:r>
              <a:rPr lang="en-US" sz="2400" dirty="0"/>
              <a:t>, and the error is propagated to the caller</a:t>
            </a:r>
          </a:p>
          <a:p>
            <a:r>
              <a:rPr lang="en-US" sz="2400" dirty="0"/>
              <a:t>But RAISE </a:t>
            </a:r>
            <a:r>
              <a:rPr lang="en-US" sz="2400" b="1" dirty="0"/>
              <a:t>Notice will not terminate the execution of function.</a:t>
            </a:r>
          </a:p>
        </p:txBody>
      </p:sp>
    </p:spTree>
    <p:extLst>
      <p:ext uri="{BB962C8B-B14F-4D97-AF65-F5344CB8AC3E}">
        <p14:creationId xmlns:p14="http://schemas.microsoft.com/office/powerpoint/2010/main" val="3400486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the Output 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 $$</a:t>
            </a:r>
          </a:p>
          <a:p>
            <a:r>
              <a:rPr lang="en-US" sz="2400" dirty="0"/>
              <a:t>BEGIN</a:t>
            </a:r>
          </a:p>
          <a:p>
            <a:r>
              <a:rPr lang="en-US" sz="2400" dirty="0"/>
              <a:t>    RAISE NOTICE 'This is a notice. Execution will continue.';</a:t>
            </a:r>
          </a:p>
          <a:p>
            <a:r>
              <a:rPr lang="en-US" sz="2400" dirty="0"/>
              <a:t>    RAISE EXCEPTION 'This is an exception. Execution will stop.';</a:t>
            </a:r>
          </a:p>
          <a:p>
            <a:r>
              <a:rPr lang="en-US" sz="2400" dirty="0"/>
              <a:t>    RAISE NOTICE 'This notice will not be reached due to the exception.';</a:t>
            </a:r>
          </a:p>
          <a:p>
            <a:r>
              <a:rPr lang="en-US" sz="2400" dirty="0"/>
              <a:t>END $$;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615112" y="4886326"/>
            <a:ext cx="4643438" cy="1085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: </a:t>
            </a:r>
          </a:p>
          <a:p>
            <a:pPr algn="ctr"/>
            <a:r>
              <a:rPr lang="en-US" dirty="0"/>
              <a:t>This is a notice. Execution will continue</a:t>
            </a:r>
          </a:p>
          <a:p>
            <a:pPr algn="ctr"/>
            <a:r>
              <a:rPr lang="en-US" dirty="0"/>
              <a:t>This is an exception. Execution will stop</a:t>
            </a:r>
          </a:p>
        </p:txBody>
      </p:sp>
      <p:sp>
        <p:nvSpPr>
          <p:cNvPr id="5" name="Cloud 4"/>
          <p:cNvSpPr/>
          <p:nvPr/>
        </p:nvSpPr>
        <p:spPr>
          <a:xfrm>
            <a:off x="2114551" y="4586288"/>
            <a:ext cx="4321853" cy="20574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didn’t the last notice raise?!</a:t>
            </a:r>
          </a:p>
          <a:p>
            <a:pPr algn="ctr"/>
            <a:r>
              <a:rPr lang="en-US" dirty="0"/>
              <a:t>Because the previous exception stopped the execution!</a:t>
            </a:r>
          </a:p>
        </p:txBody>
      </p:sp>
    </p:spTree>
    <p:extLst>
      <p:ext uri="{BB962C8B-B14F-4D97-AF65-F5344CB8AC3E}">
        <p14:creationId xmlns:p14="http://schemas.microsoft.com/office/powerpoint/2010/main" val="2386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: Repetitions :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dirty="0"/>
              <a:t>CREATE OR REPLACE PROCEDURE </a:t>
            </a:r>
            <a:r>
              <a:rPr lang="en-US" sz="1700" dirty="0" err="1"/>
              <a:t>update_grade_with_loop</a:t>
            </a:r>
            <a:r>
              <a:rPr lang="en-US" sz="1700" dirty="0"/>
              <a:t>()</a:t>
            </a:r>
          </a:p>
          <a:p>
            <a:pPr marL="0" indent="0">
              <a:buNone/>
            </a:pPr>
            <a:r>
              <a:rPr lang="en-US" sz="1700" dirty="0"/>
              <a:t>LANGUAGE </a:t>
            </a:r>
            <a:r>
              <a:rPr lang="en-US" sz="1700" dirty="0" err="1"/>
              <a:t>plpgsql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AS $$</a:t>
            </a:r>
          </a:p>
          <a:p>
            <a:pPr marL="0" indent="0">
              <a:buNone/>
            </a:pPr>
            <a:r>
              <a:rPr lang="en-US" sz="1700" dirty="0"/>
              <a:t>DECLARE row record;</a:t>
            </a:r>
          </a:p>
          <a:p>
            <a:pPr marL="0" indent="0">
              <a:buNone/>
            </a:pPr>
            <a:r>
              <a:rPr lang="en-US" sz="1700" dirty="0"/>
              <a:t>BEGIN</a:t>
            </a:r>
          </a:p>
          <a:p>
            <a:pPr marL="0" indent="0">
              <a:buNone/>
            </a:pPr>
            <a:r>
              <a:rPr lang="en-US" sz="1700" dirty="0"/>
              <a:t>      ALTER TABLE </a:t>
            </a:r>
            <a:r>
              <a:rPr lang="en-US" sz="1700" dirty="0" err="1"/>
              <a:t>bankk</a:t>
            </a:r>
            <a:r>
              <a:rPr lang="en-US" sz="1700" dirty="0"/>
              <a:t> ADD COLUMN grade CHAR(1);</a:t>
            </a:r>
          </a:p>
          <a:p>
            <a:pPr marL="0" indent="0">
              <a:buNone/>
            </a:pPr>
            <a:r>
              <a:rPr lang="en-US" sz="1700" dirty="0"/>
              <a:t>      FOR row IN SELECT id, balance FROM </a:t>
            </a:r>
            <a:r>
              <a:rPr lang="en-US" sz="1700" dirty="0" err="1"/>
              <a:t>bankk</a:t>
            </a:r>
            <a:r>
              <a:rPr lang="en-US" sz="1700" dirty="0"/>
              <a:t> LOOP</a:t>
            </a:r>
          </a:p>
          <a:p>
            <a:pPr marL="0" indent="0">
              <a:buNone/>
            </a:pPr>
            <a:r>
              <a:rPr lang="en-US" sz="1700" dirty="0"/>
              <a:t>       	 IF </a:t>
            </a:r>
            <a:r>
              <a:rPr lang="en-US" sz="1700" dirty="0" err="1"/>
              <a:t>row.balance</a:t>
            </a:r>
            <a:r>
              <a:rPr lang="en-US" sz="1700" dirty="0"/>
              <a:t> &gt; 2000 THEN</a:t>
            </a:r>
          </a:p>
          <a:p>
            <a:pPr marL="0" indent="0">
              <a:buNone/>
            </a:pPr>
            <a:r>
              <a:rPr lang="en-US" sz="1700" dirty="0"/>
              <a:t>          		  UPDATE </a:t>
            </a:r>
            <a:r>
              <a:rPr lang="en-US" sz="1700" dirty="0" err="1"/>
              <a:t>bankk</a:t>
            </a:r>
            <a:r>
              <a:rPr lang="en-US" sz="1700" dirty="0"/>
              <a:t> SET grade = 'A' WHERE id = row.id;</a:t>
            </a:r>
          </a:p>
          <a:p>
            <a:pPr marL="0" indent="0">
              <a:buNone/>
            </a:pPr>
            <a:r>
              <a:rPr lang="en-US" sz="1700" dirty="0"/>
              <a:t>       	 ELSE</a:t>
            </a:r>
          </a:p>
          <a:p>
            <a:pPr marL="0" indent="0">
              <a:buNone/>
            </a:pPr>
            <a:r>
              <a:rPr lang="en-US" sz="1700" dirty="0"/>
              <a:t>            		 UPDATE </a:t>
            </a:r>
            <a:r>
              <a:rPr lang="en-US" sz="1700" dirty="0" err="1"/>
              <a:t>bankk</a:t>
            </a:r>
            <a:r>
              <a:rPr lang="en-US" sz="1700" dirty="0"/>
              <a:t> SET grade = 'B' WHERE id = row.id;</a:t>
            </a:r>
          </a:p>
          <a:p>
            <a:pPr marL="0" indent="0">
              <a:buNone/>
            </a:pPr>
            <a:r>
              <a:rPr lang="en-US" sz="1700" dirty="0"/>
              <a:t>                   END IF;</a:t>
            </a:r>
          </a:p>
          <a:p>
            <a:pPr marL="0" indent="0">
              <a:buNone/>
            </a:pPr>
            <a:r>
              <a:rPr lang="en-US" sz="1700" dirty="0"/>
              <a:t>     END LOOP;</a:t>
            </a:r>
          </a:p>
          <a:p>
            <a:pPr marL="0" indent="0">
              <a:buNone/>
            </a:pPr>
            <a:r>
              <a:rPr lang="en-US" sz="1700" dirty="0"/>
              <a:t>END;</a:t>
            </a:r>
          </a:p>
          <a:p>
            <a:pPr marL="0" indent="0">
              <a:buNone/>
            </a:pPr>
            <a:r>
              <a:rPr lang="en-US" sz="1700" dirty="0"/>
              <a:t>$$;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7629525" y="2054682"/>
            <a:ext cx="4114801" cy="336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  <a:latin typeface="+mj-lt"/>
              </a:rPr>
              <a:t>Record is a </a:t>
            </a:r>
            <a:r>
              <a:rPr lang="en-US" dirty="0">
                <a:solidFill>
                  <a:srgbClr val="0D0D0D"/>
                </a:solidFill>
                <a:latin typeface="+mj-lt"/>
              </a:rPr>
              <a:t> data type which is a flexible pseudo-type that can hold a row of data that may have any number of fields, and the fields can be of any data type.</a:t>
            </a: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+mj-lt"/>
              </a:rPr>
              <a:t> A </a:t>
            </a:r>
            <a:r>
              <a:rPr lang="en-US" b="1" dirty="0">
                <a:solidFill>
                  <a:srgbClr val="0D0D0D"/>
                </a:solidFill>
                <a:latin typeface="+mj-lt"/>
              </a:rPr>
              <a:t>record</a:t>
            </a:r>
            <a:r>
              <a:rPr lang="en-US" dirty="0">
                <a:solidFill>
                  <a:srgbClr val="0D0D0D"/>
                </a:solidFill>
                <a:latin typeface="+mj-lt"/>
              </a:rPr>
              <a:t> variable (row) is essentially a row or tuple of data whose structure is not rigidly defined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8113" y="5757863"/>
            <a:ext cx="3400425" cy="828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</a:t>
            </a:r>
            <a:r>
              <a:rPr lang="en-US" dirty="0" err="1"/>
              <a:t>update_grade_with_loop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0413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: Repetitions :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stated procedure would add a new column called grade and fill in details for each row with either  ‘A’ or ‘B’ depending on the balance.</a:t>
            </a:r>
          </a:p>
          <a:p>
            <a:r>
              <a:rPr lang="en-US" dirty="0"/>
              <a:t>This repeats for until a table has rows in it.</a:t>
            </a:r>
          </a:p>
          <a:p>
            <a:r>
              <a:rPr lang="en-US" dirty="0"/>
              <a:t>Output of the procedure would be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366001"/>
              </p:ext>
            </p:extLst>
          </p:nvPr>
        </p:nvGraphicFramePr>
        <p:xfrm>
          <a:off x="7158037" y="4215269"/>
          <a:ext cx="4114803" cy="2016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949">
                <a:tc>
                  <a:txBody>
                    <a:bodyPr/>
                    <a:lstStyle/>
                    <a:p>
                      <a:r>
                        <a:rPr lang="en-US" dirty="0" err="1"/>
                        <a:t>cid</a:t>
                      </a:r>
                      <a:endParaRPr lang="en-US" dirty="0"/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1000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9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3000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9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9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93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Write a procedure to read a string say your name and display a message stating “ Welcome #</a:t>
            </a:r>
            <a:r>
              <a:rPr lang="en-US" sz="2800" dirty="0" err="1"/>
              <a:t>YourName</a:t>
            </a:r>
            <a:r>
              <a:rPr lang="en-US" sz="2800" dirty="0"/>
              <a:t>”.</a:t>
            </a:r>
          </a:p>
          <a:p>
            <a:r>
              <a:rPr lang="en-US" sz="2800" dirty="0"/>
              <a:t>Write a procedure to read two numbers and to display the sum, difference, product, quotient and modulo of two numbers.</a:t>
            </a:r>
          </a:p>
          <a:p>
            <a:r>
              <a:rPr lang="en-US" sz="2800" dirty="0"/>
              <a:t>Write a procedure to read a number and to output</a:t>
            </a:r>
            <a:r>
              <a:rPr lang="en-US" sz="2800" b="1" dirty="0"/>
              <a:t> </a:t>
            </a:r>
            <a:r>
              <a:rPr lang="en-US" sz="2800" dirty="0"/>
              <a:t>cube and square of that number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534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Message Procedure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CREATE PROCEDURE </a:t>
            </a:r>
            <a:r>
              <a:rPr lang="en-US" sz="2800" dirty="0" err="1"/>
              <a:t>welcome_message</a:t>
            </a:r>
            <a:r>
              <a:rPr lang="en-US" sz="2800" dirty="0"/>
              <a:t>(</a:t>
            </a:r>
            <a:r>
              <a:rPr lang="en-US" sz="2800" dirty="0" err="1"/>
              <a:t>your_name</a:t>
            </a:r>
            <a:r>
              <a:rPr lang="en-US" sz="2800" dirty="0"/>
              <a:t> TEXT)</a:t>
            </a:r>
          </a:p>
          <a:p>
            <a:pPr marL="0" indent="0">
              <a:buNone/>
            </a:pPr>
            <a:r>
              <a:rPr lang="en-US" sz="2800" dirty="0"/>
              <a:t>LANGUAGE </a:t>
            </a:r>
            <a:r>
              <a:rPr lang="en-US" sz="2800" dirty="0" err="1"/>
              <a:t>plpgsql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AS $$</a:t>
            </a:r>
          </a:p>
          <a:p>
            <a:pPr marL="0" indent="0">
              <a:buNone/>
            </a:pPr>
            <a:r>
              <a:rPr lang="en-US" sz="2800" dirty="0"/>
              <a:t>BEGIN</a:t>
            </a:r>
          </a:p>
          <a:p>
            <a:pPr marL="0" indent="0">
              <a:buNone/>
            </a:pPr>
            <a:r>
              <a:rPr lang="en-US" sz="2800" dirty="0"/>
              <a:t>    RAISE NOTICE 'Welcome %', </a:t>
            </a:r>
            <a:r>
              <a:rPr lang="en-US" sz="2800" dirty="0" err="1"/>
              <a:t>your_name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END;</a:t>
            </a:r>
          </a:p>
          <a:p>
            <a:pPr marL="0" indent="0">
              <a:buNone/>
            </a:pPr>
            <a:r>
              <a:rPr lang="en-US" sz="2800" dirty="0"/>
              <a:t>$$;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871664" y="5829301"/>
            <a:ext cx="3957638" cy="514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Call </a:t>
            </a:r>
            <a:r>
              <a:rPr lang="en-US" dirty="0" err="1"/>
              <a:t>welcome_message</a:t>
            </a:r>
            <a:r>
              <a:rPr lang="en-US" dirty="0"/>
              <a:t>(“Minion”);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29624" y="3571875"/>
            <a:ext cx="3343275" cy="1585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:</a:t>
            </a:r>
          </a:p>
          <a:p>
            <a:pPr algn="ctr"/>
            <a:r>
              <a:rPr lang="en-US" dirty="0"/>
              <a:t>NOTICE : Welcome Minion</a:t>
            </a:r>
          </a:p>
          <a:p>
            <a:pPr algn="ctr"/>
            <a:r>
              <a:rPr lang="en-US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93026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Procedure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CREATE  PROCEDURE </a:t>
            </a:r>
            <a:r>
              <a:rPr lang="en-US" sz="1600" dirty="0" err="1"/>
              <a:t>calculate_operations</a:t>
            </a:r>
            <a:r>
              <a:rPr lang="en-US" sz="1600" dirty="0"/>
              <a:t>(a NUMERIC, b NUMERIC)</a:t>
            </a:r>
          </a:p>
          <a:p>
            <a:pPr marL="0" indent="0">
              <a:buNone/>
            </a:pPr>
            <a:r>
              <a:rPr lang="en-US" sz="1600" dirty="0"/>
              <a:t>LANGUAGE </a:t>
            </a:r>
            <a:r>
              <a:rPr lang="en-US" sz="1600" dirty="0" err="1"/>
              <a:t>plpgsql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AS $$</a:t>
            </a:r>
          </a:p>
          <a:p>
            <a:pPr marL="0" indent="0">
              <a:buNone/>
            </a:pPr>
            <a:r>
              <a:rPr lang="en-US" sz="1600" dirty="0"/>
              <a:t>BEGIN</a:t>
            </a:r>
          </a:p>
          <a:p>
            <a:pPr marL="0" indent="0">
              <a:buNone/>
            </a:pPr>
            <a:r>
              <a:rPr lang="en-US" sz="1600" dirty="0"/>
              <a:t>    RAISE NOTICE 'Sum: %', (a + b);</a:t>
            </a:r>
          </a:p>
          <a:p>
            <a:pPr marL="0" indent="0">
              <a:buNone/>
            </a:pPr>
            <a:r>
              <a:rPr lang="en-US" sz="1600" dirty="0"/>
              <a:t>    RAISE NOTICE 'Difference: %', (a - b);</a:t>
            </a:r>
          </a:p>
          <a:p>
            <a:pPr marL="0" indent="0">
              <a:buNone/>
            </a:pPr>
            <a:r>
              <a:rPr lang="en-US" sz="1600" dirty="0"/>
              <a:t>    RAISE NOTICE 'Product: %', (a * b);</a:t>
            </a:r>
          </a:p>
          <a:p>
            <a:pPr marL="0" indent="0">
              <a:buNone/>
            </a:pPr>
            <a:r>
              <a:rPr lang="en-US" sz="1600" dirty="0"/>
              <a:t>     IF b &gt; 0 THEN</a:t>
            </a:r>
          </a:p>
          <a:p>
            <a:pPr marL="0" indent="0">
              <a:buNone/>
            </a:pPr>
            <a:r>
              <a:rPr lang="en-US" sz="1600" dirty="0"/>
              <a:t>        RAISE NOTICE 'Quotient: %', (a / b);</a:t>
            </a:r>
          </a:p>
          <a:p>
            <a:pPr marL="0" indent="0">
              <a:buNone/>
            </a:pPr>
            <a:r>
              <a:rPr lang="en-US" sz="1600" dirty="0"/>
              <a:t>        RAISE NOTICE 'Modulo: %', (a % b);</a:t>
            </a:r>
          </a:p>
          <a:p>
            <a:pPr marL="0" indent="0">
              <a:buNone/>
            </a:pPr>
            <a:r>
              <a:rPr lang="en-US" sz="1600" dirty="0"/>
              <a:t>    ELSE</a:t>
            </a:r>
          </a:p>
          <a:p>
            <a:pPr marL="0" indent="0">
              <a:buNone/>
            </a:pPr>
            <a:r>
              <a:rPr lang="en-US" sz="1600" dirty="0"/>
              <a:t>        RAISE NOTICE 'Quotient Modulo: undefined (division by zero)';</a:t>
            </a:r>
          </a:p>
          <a:p>
            <a:pPr marL="0" indent="0">
              <a:buNone/>
            </a:pPr>
            <a:r>
              <a:rPr lang="en-US" sz="1600" dirty="0"/>
              <a:t>END IF;</a:t>
            </a:r>
          </a:p>
          <a:p>
            <a:pPr marL="0" indent="0">
              <a:buNone/>
            </a:pPr>
            <a:r>
              <a:rPr lang="en-US" sz="1600" dirty="0"/>
              <a:t>END;</a:t>
            </a:r>
          </a:p>
          <a:p>
            <a:pPr marL="0" indent="0">
              <a:buNone/>
            </a:pPr>
            <a:r>
              <a:rPr lang="en-US" sz="1600" dirty="0"/>
              <a:t>$$;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7329488" y="2214563"/>
            <a:ext cx="3314700" cy="60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</a:t>
            </a:r>
            <a:r>
              <a:rPr lang="en-US" dirty="0" err="1"/>
              <a:t>calculate_operations</a:t>
            </a:r>
            <a:r>
              <a:rPr lang="en-US" dirty="0"/>
              <a:t>(12,3)</a:t>
            </a:r>
          </a:p>
        </p:txBody>
      </p:sp>
      <p:sp>
        <p:nvSpPr>
          <p:cNvPr id="5" name="Rectangle 4"/>
          <p:cNvSpPr/>
          <p:nvPr/>
        </p:nvSpPr>
        <p:spPr>
          <a:xfrm>
            <a:off x="7329489" y="3404054"/>
            <a:ext cx="4572000" cy="2089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psql:commands.sql:16: NOTICE: Sum: 15 psql:commands.sql:16: NOTICE: Difference: 9 psql:commands.sql:16: NOTICE: Product: 36 psql:commands.sql:16: NOTICE: Quotient: 4.0000000000000000 psql:commands.sql:16: NOTICE: Modulo: 0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 : Return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can we write a procedure to return values?</a:t>
            </a:r>
          </a:p>
          <a:p>
            <a:pPr lvl="0"/>
            <a:r>
              <a:rPr lang="en-US" sz="2800" b="1" dirty="0"/>
              <a:t>Procedures do not return a value directly</a:t>
            </a:r>
            <a:r>
              <a:rPr lang="en-US" sz="2800" dirty="0"/>
              <a:t>. They can use </a:t>
            </a:r>
            <a:r>
              <a:rPr lang="en-US" sz="2800" b="1" dirty="0"/>
              <a:t>OUT</a:t>
            </a:r>
            <a:r>
              <a:rPr lang="en-US" sz="2800" dirty="0"/>
              <a:t> parameters to output values.</a:t>
            </a:r>
          </a:p>
          <a:p>
            <a:pPr lvl="0"/>
            <a:r>
              <a:rPr lang="en-US" sz="2800" dirty="0"/>
              <a:t>Parameters in procedure can be of 3 types</a:t>
            </a:r>
          </a:p>
          <a:p>
            <a:pPr lvl="1"/>
            <a:r>
              <a:rPr lang="en-US" sz="2400" dirty="0"/>
              <a:t>IN : Default mode, passes value to the procedure, cannot modify or return these values directly </a:t>
            </a:r>
          </a:p>
          <a:p>
            <a:pPr lvl="1"/>
            <a:r>
              <a:rPr lang="en-US" sz="2400" dirty="0"/>
              <a:t>OUT : they are used to store and return results, must be a variable, not a constant</a:t>
            </a:r>
          </a:p>
          <a:p>
            <a:pPr lvl="1"/>
            <a:r>
              <a:rPr lang="en-US" sz="2400" dirty="0"/>
              <a:t>INOUT : parameters combine the behaviors of both IN and OUT parameters. They allow you to pass values into the procedure and get modified values back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02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and OUT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CREATE PROCEDURE </a:t>
            </a:r>
            <a:r>
              <a:rPr lang="en-US" sz="2000" b="1" dirty="0" err="1"/>
              <a:t>calculate_square_cube</a:t>
            </a:r>
            <a:r>
              <a:rPr lang="en-US" sz="2000" b="1" dirty="0"/>
              <a:t>(number IN NUMERIC, square OUT NUMERIC, cube OUT NUMERIC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LANGUAGE </a:t>
            </a:r>
            <a:r>
              <a:rPr lang="en-US" sz="2000" dirty="0" err="1"/>
              <a:t>plpgsql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$$</a:t>
            </a:r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    square := number * number;</a:t>
            </a:r>
          </a:p>
          <a:p>
            <a:pPr marL="0" indent="0">
              <a:buNone/>
            </a:pPr>
            <a:r>
              <a:rPr lang="en-US" sz="2000" dirty="0"/>
              <a:t>    cube := number * number * number;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  <a:p>
            <a:pPr marL="0" indent="0">
              <a:buNone/>
            </a:pPr>
            <a:r>
              <a:rPr lang="en-US" sz="2000" dirty="0"/>
              <a:t>$$;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4457" y="5716022"/>
            <a:ext cx="4722132" cy="514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</a:t>
            </a:r>
            <a:r>
              <a:rPr lang="en-US" dirty="0" err="1"/>
              <a:t>calculate_square_cube</a:t>
            </a:r>
            <a:r>
              <a:rPr lang="en-US" dirty="0"/>
              <a:t>(4,</a:t>
            </a:r>
            <a:r>
              <a:rPr lang="en-US" b="1" dirty="0"/>
              <a:t>null,null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872287" y="2492259"/>
            <a:ext cx="2643188" cy="18002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CREATE PROCEDURE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square | cube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--------+------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16 | 64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(1 row)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6457950" y="4730063"/>
            <a:ext cx="3671887" cy="171462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 parameters should be passed some values preferably “NULL” else procedure </a:t>
            </a:r>
            <a:r>
              <a:rPr lang="en-US" dirty="0" err="1"/>
              <a:t>argumentmismatch</a:t>
            </a:r>
            <a:r>
              <a:rPr lang="en-US" dirty="0"/>
              <a:t> error will occur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0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PROGRAMMING	</a:t>
            </a:r>
          </a:p>
          <a:p>
            <a:pPr marL="0" indent="0">
              <a:buNone/>
            </a:pPr>
            <a:r>
              <a:rPr lang="en-US" dirty="0"/>
              <a:t>Database programming with function calls, stored procedures - views – triggers-Cursors. Embedded SQL. ODBC or JDBC connectivity with front end tools. Implementation using ODBC/JDBC and SQL/PSM, implementing functions, views, and triggers in PSQL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005C-A65E-43A3-819D-D0FC4DF8D2F8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03CCCA-70C2-4464-A25B-D8219B7795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6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and OUT Parameters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2054681"/>
            <a:ext cx="11135678" cy="41767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CREATE PROCEDURE  </a:t>
            </a:r>
            <a:r>
              <a:rPr lang="en-US" sz="2000" dirty="0" err="1"/>
              <a:t>calculate_operations</a:t>
            </a:r>
            <a:r>
              <a:rPr lang="en-US" sz="2000" dirty="0"/>
              <a:t>(a NUMERIC, b NUMERIC, OUT sum NUMERIC, OUT difference NUMERIC, OUT product NUMERIC)</a:t>
            </a:r>
          </a:p>
          <a:p>
            <a:pPr marL="0" indent="0">
              <a:buNone/>
            </a:pPr>
            <a:r>
              <a:rPr lang="en-US" sz="2000" dirty="0"/>
              <a:t>LANGUAGE </a:t>
            </a:r>
            <a:r>
              <a:rPr lang="en-US" sz="2000" dirty="0" err="1"/>
              <a:t>plpgsql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$$</a:t>
            </a:r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    sum := a + b;</a:t>
            </a:r>
          </a:p>
          <a:p>
            <a:pPr marL="0" indent="0">
              <a:buNone/>
            </a:pPr>
            <a:r>
              <a:rPr lang="en-US" sz="2000" dirty="0"/>
              <a:t>    difference := a - b;</a:t>
            </a:r>
          </a:p>
          <a:p>
            <a:pPr marL="0" indent="0">
              <a:buNone/>
            </a:pPr>
            <a:r>
              <a:rPr lang="en-US" sz="2000" dirty="0"/>
              <a:t>    product := a * b;</a:t>
            </a:r>
          </a:p>
          <a:p>
            <a:pPr marL="0" indent="0">
              <a:buNone/>
            </a:pPr>
            <a:r>
              <a:rPr lang="en-US" sz="2000" dirty="0"/>
              <a:t> END;</a:t>
            </a:r>
          </a:p>
          <a:p>
            <a:pPr marL="0" indent="0">
              <a:buNone/>
            </a:pPr>
            <a:r>
              <a:rPr lang="en-US" sz="2000" dirty="0"/>
              <a:t>$$;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771525" y="5757863"/>
            <a:ext cx="5443538" cy="41433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call calculate_operations(12,3,null,null,null)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18283" y="3093519"/>
            <a:ext cx="2897392" cy="15696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CREATE PROCEDURE sum | difference | product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-----+------------+---------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15 | 9 | 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(1 row)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659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Vs. Functions  in PSQL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104820"/>
              </p:ext>
            </p:extLst>
          </p:nvPr>
        </p:nvGraphicFramePr>
        <p:xfrm>
          <a:off x="1085850" y="2054224"/>
          <a:ext cx="10186989" cy="30622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64">
                <a:tc>
                  <a:txBody>
                    <a:bodyPr/>
                    <a:lstStyle/>
                    <a:p>
                      <a:r>
                        <a:rPr lang="en-US" sz="2000" b="1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Stored Procedure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57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SELECT statements can have function calls.</a:t>
                      </a:r>
                    </a:p>
                  </a:txBody>
                  <a:tcPr marL="76200" marR="762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The SELECT statements can never have procedure calls.</a:t>
                      </a:r>
                    </a:p>
                    <a:p>
                      <a:pPr fontAlgn="t"/>
                      <a:r>
                        <a:rPr lang="en-US" sz="2000" dirty="0">
                          <a:effectLst/>
                        </a:rPr>
                        <a:t>Procedures</a:t>
                      </a:r>
                      <a:r>
                        <a:rPr lang="en-US" sz="2000" baseline="0" dirty="0">
                          <a:effectLst/>
                        </a:rPr>
                        <a:t> are called by the statement “call”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114300" marB="11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841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 function would return the </a:t>
                      </a:r>
                      <a:r>
                        <a:rPr lang="en-US" sz="2000" b="1" dirty="0">
                          <a:effectLst/>
                        </a:rPr>
                        <a:t>returning value/control </a:t>
                      </a:r>
                      <a:r>
                        <a:rPr lang="en-US" sz="2000" dirty="0">
                          <a:effectLst/>
                        </a:rPr>
                        <a:t>to the code or calling function. Has return</a:t>
                      </a:r>
                      <a:r>
                        <a:rPr lang="en-US" sz="2000" baseline="0" dirty="0">
                          <a:effectLst/>
                        </a:rPr>
                        <a:t> statement.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114300" marB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 procedure, on the other hand, would return the control, but </a:t>
                      </a:r>
                      <a:r>
                        <a:rPr lang="en-US" sz="2000" b="1" dirty="0">
                          <a:effectLst/>
                        </a:rPr>
                        <a:t>would not return any value</a:t>
                      </a:r>
                      <a:r>
                        <a:rPr lang="en-US" sz="2000" dirty="0">
                          <a:effectLst/>
                        </a:rPr>
                        <a:t> to the calling function or the code.</a:t>
                      </a:r>
                    </a:p>
                  </a:txBody>
                  <a:tcPr marL="76200" marR="76200" marT="114300" marB="11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79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stored procedures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Both stored procedures and functions are used to encapsulate SQL code for reuse</a:t>
            </a:r>
          </a:p>
          <a:p>
            <a:r>
              <a:rPr lang="en-US" sz="2600" dirty="0"/>
              <a:t>Functions are designed to return a single value or a set of rows (table). They can be used in a SELECT statement, and their return type must be specified during creation</a:t>
            </a:r>
          </a:p>
          <a:p>
            <a:r>
              <a:rPr lang="en-US" sz="2600" dirty="0"/>
              <a:t> Unlike functions, procedures cannot be called from within a SELECT statement or any SQL expression because they do not directly return a value.</a:t>
            </a:r>
          </a:p>
          <a:p>
            <a:r>
              <a:rPr lang="en-US" sz="2600" dirty="0"/>
              <a:t>Procedures can accept input parameters (IN), change and return parameters (INOUT), and produce output parameters (OUT)</a:t>
            </a:r>
          </a:p>
        </p:txBody>
      </p:sp>
    </p:spTree>
    <p:extLst>
      <p:ext uri="{BB962C8B-B14F-4D97-AF65-F5344CB8AC3E}">
        <p14:creationId xmlns:p14="http://schemas.microsoft.com/office/powerpoint/2010/main" val="129286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a single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CREATE FUNCTION square(number numeric) RETURNS numeric </a:t>
            </a:r>
          </a:p>
          <a:p>
            <a:pPr marL="0" indent="0">
              <a:buNone/>
            </a:pPr>
            <a:r>
              <a:rPr lang="en-US" sz="2400" dirty="0"/>
              <a:t>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RETURN number * number;</a:t>
            </a: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00113" y="5557839"/>
            <a:ext cx="3100387" cy="673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square(5)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8143875" y="3571875"/>
            <a:ext cx="1671638" cy="170021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Square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-------- 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25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(1 row)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52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a row of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employee( name VARCHAR(100),id </a:t>
            </a:r>
            <a:r>
              <a:rPr lang="en-US" dirty="0" err="1"/>
              <a:t>int</a:t>
            </a:r>
            <a:r>
              <a:rPr lang="en-US" dirty="0"/>
              <a:t>, salary 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/>
              <a:t>insert into employee values('abc',12,3000);</a:t>
            </a:r>
          </a:p>
          <a:p>
            <a:r>
              <a:rPr lang="en-US" dirty="0"/>
              <a:t>insert into employee values(‘aaa',10,4000);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65051"/>
              </p:ext>
            </p:extLst>
          </p:nvPr>
        </p:nvGraphicFramePr>
        <p:xfrm>
          <a:off x="3086101" y="4620152"/>
          <a:ext cx="3500436" cy="1411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40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406"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406">
                <a:tc>
                  <a:txBody>
                    <a:bodyPr/>
                    <a:lstStyle/>
                    <a:p>
                      <a:r>
                        <a:rPr lang="en-US" dirty="0" err="1"/>
                        <a:t>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677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a row of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CREATE OR REPLACE FUNCTION </a:t>
            </a:r>
            <a:r>
              <a:rPr lang="en-US" sz="2000" dirty="0" err="1"/>
              <a:t>calculate_compensation</a:t>
            </a:r>
            <a:r>
              <a:rPr lang="en-US" sz="2000" dirty="0"/>
              <a:t>(</a:t>
            </a:r>
            <a:r>
              <a:rPr lang="en-US" sz="2000" dirty="0" err="1"/>
              <a:t>emp_id</a:t>
            </a:r>
            <a:r>
              <a:rPr lang="en-US" sz="2000" dirty="0"/>
              <a:t> INT) RETURNS employee </a:t>
            </a:r>
          </a:p>
          <a:p>
            <a:pPr marL="0" indent="0">
              <a:buNone/>
            </a:pPr>
            <a:r>
              <a:rPr lang="en-US" sz="2000" dirty="0"/>
              <a:t>AS $$</a:t>
            </a:r>
          </a:p>
          <a:p>
            <a:pPr marL="0" indent="0">
              <a:buNone/>
            </a:pPr>
            <a:r>
              <a:rPr lang="en-US" sz="2000" dirty="0"/>
              <a:t>DECLARE result employee;</a:t>
            </a:r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SELECT name, id, (salary + 1000) INTO result FROM employee WHERE id = </a:t>
            </a:r>
            <a:r>
              <a:rPr lang="en-US" sz="2000" dirty="0" err="1"/>
              <a:t>emp_id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RETURN result;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  <a:p>
            <a:pPr marL="0" indent="0">
              <a:buNone/>
            </a:pPr>
            <a:r>
              <a:rPr lang="en-US" sz="2000" dirty="0"/>
              <a:t>$$ LANGUAGE </a:t>
            </a:r>
            <a:r>
              <a:rPr lang="en-US" sz="2000" dirty="0" err="1"/>
              <a:t>plpgsql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Flowchart: Process 4"/>
          <p:cNvSpPr/>
          <p:nvPr/>
        </p:nvSpPr>
        <p:spPr>
          <a:xfrm>
            <a:off x="571501" y="5386387"/>
            <a:ext cx="3886200" cy="71641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 dirty="0" err="1"/>
              <a:t>calculate_compensation</a:t>
            </a:r>
            <a:r>
              <a:rPr lang="en-US" dirty="0"/>
              <a:t>(12)</a:t>
            </a:r>
          </a:p>
        </p:txBody>
      </p:sp>
      <p:sp>
        <p:nvSpPr>
          <p:cNvPr id="6" name="Rectangle 5"/>
          <p:cNvSpPr/>
          <p:nvPr/>
        </p:nvSpPr>
        <p:spPr>
          <a:xfrm>
            <a:off x="9763126" y="2785725"/>
            <a:ext cx="2195512" cy="1443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Result is of type employee where employee is table created already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4814888" y="4214723"/>
            <a:ext cx="2943225" cy="1700213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  <a:latin typeface="+mj-lt"/>
              </a:rPr>
              <a:t>CREATE FUNCTION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calculate_compensation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0" algn="ctr"/>
            <a:r>
              <a:rPr lang="en-US" dirty="0">
                <a:solidFill>
                  <a:schemeClr val="tx1"/>
                </a:solidFill>
                <a:latin typeface="+mj-lt"/>
              </a:rPr>
              <a:t> ------------------------ 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latin typeface="+mj-lt"/>
              </a:rPr>
              <a:t>(abc,12,4000) 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latin typeface="+mj-lt"/>
              </a:rPr>
              <a:t>(1 row)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Views act as a proxy or virtual table created from the original table. </a:t>
            </a:r>
          </a:p>
          <a:p>
            <a:r>
              <a:rPr lang="en-US" sz="2400" dirty="0"/>
              <a:t>Views simplify SQL queries and allow secure access to underlying tables. </a:t>
            </a:r>
          </a:p>
          <a:p>
            <a:r>
              <a:rPr lang="en-US" sz="2400" dirty="0"/>
              <a:t>Views can present a </a:t>
            </a:r>
            <a:r>
              <a:rPr lang="en-US" sz="2400" b="1" dirty="0"/>
              <a:t>different logical structure of data</a:t>
            </a:r>
            <a:r>
              <a:rPr lang="en-US" sz="2400" dirty="0"/>
              <a:t>, independent of how the data is physically stored in the database.</a:t>
            </a:r>
            <a:endParaRPr lang="en-US" sz="2400" b="1" dirty="0"/>
          </a:p>
          <a:p>
            <a:r>
              <a:rPr lang="en-US" sz="2400" dirty="0"/>
              <a:t>Views in DBMS can be visualized as </a:t>
            </a:r>
            <a:r>
              <a:rPr lang="en-US" sz="2400" b="1" dirty="0"/>
              <a:t>virtual tables </a:t>
            </a:r>
            <a:r>
              <a:rPr lang="en-US" sz="2400" dirty="0"/>
              <a:t>that are formed by original tables from the database</a:t>
            </a:r>
          </a:p>
          <a:p>
            <a:r>
              <a:rPr lang="en-US" sz="2400" dirty="0"/>
              <a:t>The view has 2 two primary purposes:</a:t>
            </a:r>
          </a:p>
          <a:p>
            <a:pPr lvl="1"/>
            <a:r>
              <a:rPr lang="en-US" sz="2400" dirty="0"/>
              <a:t>Simplifying complex SQL queries.</a:t>
            </a:r>
          </a:p>
          <a:p>
            <a:pPr lvl="1"/>
            <a:r>
              <a:rPr lang="en-US" sz="2400" dirty="0"/>
              <a:t>Restricting users from accessing sensitive data.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8101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views? Simplifying complex SQL queries!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SQL queries get very complicated by joins, Group By clauses, and other referential dependencies,</a:t>
            </a:r>
          </a:p>
          <a:p>
            <a:r>
              <a:rPr lang="en-US" dirty="0"/>
              <a:t>So those Types of queries can be simplified to proxy data or virtual data which simplifies the queries</a:t>
            </a:r>
          </a:p>
        </p:txBody>
      </p:sp>
    </p:spTree>
    <p:extLst>
      <p:ext uri="{BB962C8B-B14F-4D97-AF65-F5344CB8AC3E}">
        <p14:creationId xmlns:p14="http://schemas.microsoft.com/office/powerpoint/2010/main" val="1837736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views? Restricting users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Suppose, the user needs only 2 columns of data, so instead of giving him access to the whole table in the database, the Database Administrator can easily create a virtual table of 2 columns that the user needs using the views. </a:t>
            </a:r>
          </a:p>
          <a:p>
            <a:r>
              <a:rPr lang="en-US" dirty="0"/>
              <a:t>This will not give full access to the table and the user is only seeing the projection of only 2 columns and it keeps the database 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58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</a:t>
            </a:r>
            <a:r>
              <a:rPr lang="en-US" dirty="0" err="1"/>
              <a:t>view_name</a:t>
            </a:r>
            <a:r>
              <a:rPr lang="en-US" dirty="0"/>
              <a:t> AS SELECT column1, column2, ... FROM </a:t>
            </a:r>
            <a:r>
              <a:rPr lang="en-US" dirty="0" err="1"/>
              <a:t>table_name</a:t>
            </a:r>
            <a:r>
              <a:rPr lang="en-US" dirty="0"/>
              <a:t> WHERE condition;</a:t>
            </a:r>
          </a:p>
          <a:p>
            <a:r>
              <a:rPr lang="en-US" b="1" dirty="0"/>
              <a:t>AS</a:t>
            </a:r>
            <a:r>
              <a:rPr lang="en-US" dirty="0"/>
              <a:t>: This keyword is used to separate the view name from the query that defines the view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purpose of view : Logical data independence</a:t>
            </a:r>
          </a:p>
          <a:p>
            <a:pPr lvl="1"/>
            <a:r>
              <a:rPr lang="en-US" dirty="0"/>
              <a:t>If our applications use views, we can freely modify the structure of the base tables. </a:t>
            </a:r>
          </a:p>
          <a:p>
            <a:pPr lvl="1"/>
            <a:r>
              <a:rPr lang="en-US" dirty="0"/>
              <a:t>In other words, views enable you to create a layer of abstraction over the underlying tables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8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Stored procedures</a:t>
            </a:r>
            <a:r>
              <a:rPr lang="en-US" sz="2800" dirty="0"/>
              <a:t> in </a:t>
            </a:r>
            <a:r>
              <a:rPr lang="en-US" sz="2800" dirty="0" err="1"/>
              <a:t>PostgreSQL</a:t>
            </a:r>
            <a:r>
              <a:rPr lang="en-US" sz="2800" dirty="0"/>
              <a:t> are powerful tools that store sets of instructions directly within the database for execution</a:t>
            </a:r>
          </a:p>
          <a:p>
            <a:r>
              <a:rPr lang="en-US" sz="2800" dirty="0"/>
              <a:t>Embedding programming in SQL </a:t>
            </a:r>
          </a:p>
          <a:p>
            <a:r>
              <a:rPr lang="en-US" sz="2800" dirty="0"/>
              <a:t>They are a powerful feature for achieving complex data manipulation, batch processing, and business logic encapsulation directly within the database, which can significantly improve performance and reduce network traffic</a:t>
            </a:r>
          </a:p>
          <a:p>
            <a:r>
              <a:rPr lang="en-US" sz="2800" dirty="0"/>
              <a:t>They enable efficient data manipulation and complex transaction handling.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9369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view </a:t>
            </a:r>
            <a:r>
              <a:rPr lang="en-US" dirty="0" err="1"/>
              <a:t>highempsal</a:t>
            </a:r>
            <a:r>
              <a:rPr lang="en-US" dirty="0"/>
              <a:t> as Select * from employee where salary&gt;60000</a:t>
            </a:r>
          </a:p>
          <a:p>
            <a:r>
              <a:rPr lang="en-US" dirty="0"/>
              <a:t>Select </a:t>
            </a:r>
            <a:r>
              <a:rPr lang="en-US" dirty="0" err="1"/>
              <a:t>id,name,salary</a:t>
            </a:r>
            <a:r>
              <a:rPr lang="en-US" dirty="0"/>
              <a:t> from </a:t>
            </a:r>
            <a:r>
              <a:rPr lang="en-US" dirty="0" err="1"/>
              <a:t>highempsal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73101"/>
              </p:ext>
            </p:extLst>
          </p:nvPr>
        </p:nvGraphicFramePr>
        <p:xfrm>
          <a:off x="2771774" y="2054681"/>
          <a:ext cx="5343528" cy="2103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5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891">
                <a:tc>
                  <a:txBody>
                    <a:bodyPr/>
                    <a:lstStyle/>
                    <a:p>
                      <a:pPr fontAlgn="b"/>
                      <a:r>
                        <a:rPr lang="en-US" dirty="0">
                          <a:effectLst/>
                        </a:rPr>
                        <a:t>id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department</a:t>
                      </a:r>
                      <a:endParaRPr lang="en-US" b="1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salary</a:t>
                      </a:r>
                      <a:endParaRPr lang="en-US" b="1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John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70000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Jane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Mike Brown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Linda White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33798"/>
              </p:ext>
            </p:extLst>
          </p:nvPr>
        </p:nvGraphicFramePr>
        <p:xfrm>
          <a:off x="7800974" y="4997906"/>
          <a:ext cx="3636283" cy="1097280"/>
        </p:xfrm>
        <a:graphic>
          <a:graphicData uri="http://schemas.openxmlformats.org/drawingml/2006/table">
            <a:tbl>
              <a:tblPr/>
              <a:tblGrid>
                <a:gridCol w="1015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id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salary</a:t>
                      </a:r>
                    </a:p>
                  </a:txBody>
                  <a:tcPr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John Doe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70000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Linda White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80000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lowchart: Process 5"/>
          <p:cNvSpPr/>
          <p:nvPr/>
        </p:nvSpPr>
        <p:spPr>
          <a:xfrm>
            <a:off x="785813" y="2586039"/>
            <a:ext cx="1628775" cy="50006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39396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employee (5,’ashwin’, ‘Engineering’,56000);</a:t>
            </a:r>
          </a:p>
          <a:p>
            <a:r>
              <a:rPr lang="en-US" dirty="0"/>
              <a:t> Insert into employee (6,’suganth’, ‘Engineering’,76000);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33709"/>
              </p:ext>
            </p:extLst>
          </p:nvPr>
        </p:nvGraphicFramePr>
        <p:xfrm>
          <a:off x="1871662" y="3396754"/>
          <a:ext cx="5343528" cy="2834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5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891">
                <a:tc>
                  <a:txBody>
                    <a:bodyPr/>
                    <a:lstStyle/>
                    <a:p>
                      <a:pPr fontAlgn="b"/>
                      <a:r>
                        <a:rPr lang="en-US" dirty="0">
                          <a:effectLst/>
                        </a:rPr>
                        <a:t>id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department</a:t>
                      </a:r>
                      <a:endParaRPr lang="en-US" b="1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salary</a:t>
                      </a:r>
                      <a:endParaRPr lang="en-US" b="1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John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70000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Jane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Mike Brown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Linda White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Ashwin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56000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Suganth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76000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028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what happens ? Views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order</a:t>
            </a:r>
          </a:p>
          <a:p>
            <a:pPr lvl="1"/>
            <a:r>
              <a:rPr lang="en-US" dirty="0"/>
              <a:t>Created table with 4 rows initially</a:t>
            </a:r>
          </a:p>
          <a:p>
            <a:pPr lvl="1"/>
            <a:r>
              <a:rPr lang="en-US" dirty="0"/>
              <a:t>Created a view as </a:t>
            </a:r>
            <a:r>
              <a:rPr lang="en-US" dirty="0" err="1"/>
              <a:t>highempsal</a:t>
            </a:r>
            <a:endParaRPr lang="en-US" dirty="0"/>
          </a:p>
          <a:p>
            <a:pPr lvl="1"/>
            <a:r>
              <a:rPr lang="en-US" dirty="0"/>
              <a:t>Then inserted 2 more rows!</a:t>
            </a:r>
          </a:p>
          <a:p>
            <a:r>
              <a:rPr lang="en-US" dirty="0"/>
              <a:t>Now lets try to see the output of the view created!</a:t>
            </a:r>
          </a:p>
          <a:p>
            <a:r>
              <a:rPr lang="en-US" dirty="0"/>
              <a:t>Select * from </a:t>
            </a:r>
            <a:r>
              <a:rPr lang="en-US" dirty="0" err="1"/>
              <a:t>highempsal</a:t>
            </a:r>
            <a:r>
              <a:rPr lang="en-US" dirty="0"/>
              <a:t>;</a:t>
            </a:r>
          </a:p>
          <a:p>
            <a:r>
              <a:rPr lang="en-US" dirty="0"/>
              <a:t>Guess what would be output?!</a:t>
            </a:r>
          </a:p>
        </p:txBody>
      </p:sp>
    </p:spTree>
    <p:extLst>
      <p:ext uri="{BB962C8B-B14F-4D97-AF65-F5344CB8AC3E}">
        <p14:creationId xmlns:p14="http://schemas.microsoft.com/office/powerpoint/2010/main" val="1665546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stored as what?! As Definitions only!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would be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How? The data inserted right after creating the view is displayed ?</a:t>
            </a:r>
          </a:p>
          <a:p>
            <a:r>
              <a:rPr lang="en-US" dirty="0"/>
              <a:t>Because the Views are </a:t>
            </a:r>
            <a:r>
              <a:rPr lang="en-US" b="1" dirty="0"/>
              <a:t>stored as just query definitions </a:t>
            </a:r>
            <a:r>
              <a:rPr lang="en-US" dirty="0"/>
              <a:t>instead of being stored as tables/data.</a:t>
            </a:r>
          </a:p>
          <a:p>
            <a:r>
              <a:rPr lang="en-US" dirty="0"/>
              <a:t>And hence views are called as </a:t>
            </a:r>
            <a:r>
              <a:rPr lang="en-US" b="1" dirty="0"/>
              <a:t>STORED SQL QUERIES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70297"/>
              </p:ext>
            </p:extLst>
          </p:nvPr>
        </p:nvGraphicFramePr>
        <p:xfrm>
          <a:off x="5186362" y="2054681"/>
          <a:ext cx="4007646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5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91">
                <a:tc>
                  <a:txBody>
                    <a:bodyPr/>
                    <a:lstStyle/>
                    <a:p>
                      <a:pPr fontAlgn="b"/>
                      <a:r>
                        <a:rPr lang="en-US" dirty="0">
                          <a:effectLst/>
                        </a:rPr>
                        <a:t>id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dirty="0">
                          <a:effectLst/>
                        </a:rPr>
                        <a:t>salary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John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70000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Linda White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Suganth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76000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2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views be used on multiple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Yes. Views can be created by combining tables as well.</a:t>
            </a:r>
          </a:p>
          <a:p>
            <a:r>
              <a:rPr lang="en-US" sz="2800" dirty="0"/>
              <a:t>Assume 2 tables ‘employee’ having employee details and ‘manages’ table which has manager names of respective departments.</a:t>
            </a:r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563377"/>
              </p:ext>
            </p:extLst>
          </p:nvPr>
        </p:nvGraphicFramePr>
        <p:xfrm>
          <a:off x="6982731" y="3862916"/>
          <a:ext cx="44545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Charles</a:t>
                      </a:r>
                      <a:r>
                        <a:rPr lang="en-US" baseline="0" dirty="0"/>
                        <a:t> Babbage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Elon</a:t>
                      </a:r>
                      <a:r>
                        <a:rPr lang="en-US" baseline="0" dirty="0"/>
                        <a:t> Musk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</a:t>
                      </a:r>
                      <a:r>
                        <a:rPr lang="en-US" baseline="0" dirty="0"/>
                        <a:t> Peter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04657"/>
              </p:ext>
            </p:extLst>
          </p:nvPr>
        </p:nvGraphicFramePr>
        <p:xfrm>
          <a:off x="857250" y="3911103"/>
          <a:ext cx="5343528" cy="28926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5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891">
                <a:tc>
                  <a:txBody>
                    <a:bodyPr/>
                    <a:lstStyle/>
                    <a:p>
                      <a:pPr fontAlgn="b"/>
                      <a:r>
                        <a:rPr lang="en-US" dirty="0">
                          <a:effectLst/>
                        </a:rPr>
                        <a:t>id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department</a:t>
                      </a:r>
                      <a:endParaRPr lang="en-US" b="1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salary</a:t>
                      </a:r>
                      <a:endParaRPr lang="en-US" b="1">
                        <a:effectLst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John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70000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Jane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Mike Brown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725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Linda White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Ashwin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56000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Suganth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76000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513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from multiple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6" y="2054681"/>
            <a:ext cx="11151281" cy="4176713"/>
          </a:xfrm>
        </p:spPr>
        <p:txBody>
          <a:bodyPr/>
          <a:lstStyle/>
          <a:p>
            <a:r>
              <a:rPr lang="en-US" sz="2400" dirty="0"/>
              <a:t>Create view </a:t>
            </a:r>
            <a:r>
              <a:rPr lang="en-US" sz="2400" dirty="0" err="1"/>
              <a:t>emp_manager</a:t>
            </a:r>
            <a:r>
              <a:rPr lang="en-US" sz="2400" dirty="0"/>
              <a:t> as select e.id, e.name, </a:t>
            </a:r>
            <a:r>
              <a:rPr lang="en-US" sz="2400" dirty="0" err="1"/>
              <a:t>e.department</a:t>
            </a:r>
            <a:r>
              <a:rPr lang="en-US" sz="2400" dirty="0"/>
              <a:t>, </a:t>
            </a:r>
            <a:r>
              <a:rPr lang="en-US" sz="2400" dirty="0" err="1"/>
              <a:t>e.salary</a:t>
            </a:r>
            <a:r>
              <a:rPr lang="en-US" sz="2400" dirty="0"/>
              <a:t> , </a:t>
            </a:r>
            <a:r>
              <a:rPr lang="en-US" sz="2400" dirty="0" err="1"/>
              <a:t>m.manager</a:t>
            </a:r>
            <a:r>
              <a:rPr lang="en-US" sz="2400" dirty="0"/>
              <a:t> from employee e inner join manages m on </a:t>
            </a:r>
            <a:r>
              <a:rPr lang="en-US" sz="2400" dirty="0" err="1"/>
              <a:t>e.department</a:t>
            </a:r>
            <a:r>
              <a:rPr lang="en-US" sz="2400" dirty="0"/>
              <a:t> = </a:t>
            </a:r>
            <a:r>
              <a:rPr lang="en-US" sz="2400" dirty="0" err="1"/>
              <a:t>m.department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Emp_manager</a:t>
            </a:r>
            <a:r>
              <a:rPr lang="en-US" sz="2400" dirty="0"/>
              <a:t> combines 2 tables employee and manages.</a:t>
            </a:r>
          </a:p>
          <a:p>
            <a:r>
              <a:rPr lang="en-US" sz="2400" dirty="0"/>
              <a:t>Select * from </a:t>
            </a:r>
            <a:r>
              <a:rPr lang="en-US" sz="2400" dirty="0" err="1"/>
              <a:t>emp_manager</a:t>
            </a:r>
            <a:r>
              <a:rPr lang="en-US" sz="2400" dirty="0"/>
              <a:t>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585578"/>
              </p:ext>
            </p:extLst>
          </p:nvPr>
        </p:nvGraphicFramePr>
        <p:xfrm>
          <a:off x="989012" y="4086224"/>
          <a:ext cx="998379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6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6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6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494">
                <a:tc>
                  <a:txBody>
                    <a:bodyPr/>
                    <a:lstStyle/>
                    <a:p>
                      <a:pPr fontAlgn="b"/>
                      <a:r>
                        <a:rPr lang="en-US" dirty="0">
                          <a:effectLst/>
                        </a:rPr>
                        <a:t>id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dirty="0">
                          <a:effectLst/>
                        </a:rPr>
                        <a:t>name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dirty="0">
                          <a:effectLst/>
                        </a:rPr>
                        <a:t>department</a:t>
                      </a:r>
                      <a:endParaRPr lang="en-US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>
                          <a:effectLst/>
                        </a:rPr>
                        <a:t>salary</a:t>
                      </a:r>
                      <a:endParaRPr lang="en-US" b="1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John Doe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70000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Charles</a:t>
                      </a:r>
                      <a:r>
                        <a:rPr lang="en-US" baseline="0" dirty="0"/>
                        <a:t> Babbage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Jane 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Elon</a:t>
                      </a:r>
                      <a:r>
                        <a:rPr lang="en-US" baseline="0" dirty="0"/>
                        <a:t> Musk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Mike Brown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</a:t>
                      </a:r>
                      <a:r>
                        <a:rPr lang="en-US" baseline="0" dirty="0"/>
                        <a:t> Peter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189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Linda White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80000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Charles</a:t>
                      </a:r>
                      <a:r>
                        <a:rPr lang="en-US" baseline="0" dirty="0"/>
                        <a:t> Babbage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Ashwin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56000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Charles</a:t>
                      </a:r>
                      <a:r>
                        <a:rPr lang="en-US" baseline="0" dirty="0"/>
                        <a:t> Babbage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94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 err="1">
                          <a:effectLst/>
                        </a:rPr>
                        <a:t>Suganth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76000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Charles</a:t>
                      </a:r>
                      <a:r>
                        <a:rPr lang="en-US" baseline="0" dirty="0"/>
                        <a:t> Babbage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hangingPunct="0"/>
            <a:r>
              <a:rPr lang="en-US" dirty="0"/>
              <a:t>Deleting Views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 in </a:t>
            </a:r>
            <a:r>
              <a:rPr lang="en-US" dirty="0" err="1"/>
              <a:t>sql</a:t>
            </a:r>
            <a:r>
              <a:rPr lang="en-US" dirty="0"/>
              <a:t> allows them to delete a view using the DROP statement.</a:t>
            </a:r>
          </a:p>
          <a:p>
            <a:r>
              <a:rPr lang="en-US" dirty="0"/>
              <a:t>DROP VIEW </a:t>
            </a:r>
            <a:r>
              <a:rPr lang="en-US" dirty="0" err="1"/>
              <a:t>view_name</a:t>
            </a:r>
            <a:r>
              <a:rPr lang="en-US" dirty="0"/>
              <a:t>; </a:t>
            </a:r>
          </a:p>
          <a:p>
            <a:r>
              <a:rPr lang="en-US" dirty="0"/>
              <a:t>E.g.:</a:t>
            </a:r>
          </a:p>
          <a:p>
            <a:r>
              <a:rPr lang="en-US" dirty="0"/>
              <a:t>DROP VIEW </a:t>
            </a:r>
            <a:r>
              <a:rPr lang="en-US" dirty="0" err="1"/>
              <a:t>highempsal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49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do! Construct views 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D0D0D"/>
                </a:solidFill>
                <a:latin typeface="+mj-lt"/>
              </a:rPr>
              <a:t>Assume the following schema for </a:t>
            </a:r>
            <a:r>
              <a:rPr lang="en-US" b="1" dirty="0" err="1">
                <a:solidFill>
                  <a:srgbClr val="0D0D0D"/>
                </a:solidFill>
                <a:latin typeface="+mj-lt"/>
              </a:rPr>
              <a:t>Moie</a:t>
            </a:r>
            <a:r>
              <a:rPr lang="en-US" b="1" dirty="0">
                <a:solidFill>
                  <a:srgbClr val="0D0D0D"/>
                </a:solidFill>
                <a:latin typeface="+mj-lt"/>
              </a:rPr>
              <a:t> DB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+mj-lt"/>
              </a:rPr>
              <a:t>Movies: </a:t>
            </a:r>
            <a:r>
              <a:rPr lang="en-US" dirty="0" err="1">
                <a:solidFill>
                  <a:srgbClr val="0D0D0D"/>
                </a:solidFill>
                <a:latin typeface="+mj-lt"/>
              </a:rPr>
              <a:t>MovieID</a:t>
            </a:r>
            <a:r>
              <a:rPr lang="en-US" dirty="0">
                <a:solidFill>
                  <a:srgbClr val="0D0D0D"/>
                </a:solidFill>
                <a:latin typeface="+mj-lt"/>
              </a:rPr>
              <a:t>, Title, </a:t>
            </a:r>
            <a:r>
              <a:rPr lang="en-US" dirty="0" err="1">
                <a:solidFill>
                  <a:srgbClr val="0D0D0D"/>
                </a:solidFill>
                <a:latin typeface="+mj-lt"/>
              </a:rPr>
              <a:t>ReleaseYear</a:t>
            </a:r>
            <a:r>
              <a:rPr lang="en-US" dirty="0">
                <a:solidFill>
                  <a:srgbClr val="0D0D0D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D0D0D"/>
                </a:solidFill>
                <a:latin typeface="+mj-lt"/>
              </a:rPr>
              <a:t>DirectorID</a:t>
            </a:r>
            <a:endParaRPr lang="en-US" dirty="0">
              <a:solidFill>
                <a:srgbClr val="0D0D0D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rgbClr val="0D0D0D"/>
                </a:solidFill>
                <a:latin typeface="+mj-lt"/>
              </a:rPr>
              <a:t>Directors: </a:t>
            </a:r>
            <a:r>
              <a:rPr lang="en-US" dirty="0" err="1">
                <a:solidFill>
                  <a:srgbClr val="0D0D0D"/>
                </a:solidFill>
                <a:latin typeface="+mj-lt"/>
              </a:rPr>
              <a:t>DirectorID</a:t>
            </a:r>
            <a:r>
              <a:rPr lang="en-US" dirty="0">
                <a:solidFill>
                  <a:srgbClr val="0D0D0D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D0D0D"/>
                </a:solidFill>
                <a:latin typeface="+mj-lt"/>
              </a:rPr>
              <a:t>FirstName</a:t>
            </a:r>
            <a:r>
              <a:rPr lang="en-US" dirty="0">
                <a:solidFill>
                  <a:srgbClr val="0D0D0D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D0D0D"/>
                </a:solidFill>
                <a:latin typeface="+mj-lt"/>
              </a:rPr>
              <a:t>LastName</a:t>
            </a:r>
            <a:endParaRPr lang="en-US" dirty="0">
              <a:solidFill>
                <a:srgbClr val="0D0D0D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rgbClr val="0D0D0D"/>
                </a:solidFill>
                <a:latin typeface="+mj-lt"/>
              </a:rPr>
              <a:t>Genres: </a:t>
            </a:r>
            <a:r>
              <a:rPr lang="en-US" dirty="0" err="1">
                <a:solidFill>
                  <a:srgbClr val="0D0D0D"/>
                </a:solidFill>
                <a:latin typeface="+mj-lt"/>
              </a:rPr>
              <a:t>MovieID</a:t>
            </a:r>
            <a:r>
              <a:rPr lang="en-US" dirty="0">
                <a:solidFill>
                  <a:srgbClr val="0D0D0D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D0D0D"/>
                </a:solidFill>
                <a:latin typeface="+mj-lt"/>
              </a:rPr>
              <a:t>GenreName</a:t>
            </a:r>
            <a:endParaRPr lang="en-US" dirty="0">
              <a:solidFill>
                <a:srgbClr val="0D0D0D"/>
              </a:solidFill>
              <a:latin typeface="+mj-lt"/>
            </a:endParaRPr>
          </a:p>
          <a:p>
            <a:r>
              <a:rPr lang="en-US" dirty="0"/>
              <a:t>Create a view that displays each movie's title along with the director's full name.</a:t>
            </a:r>
          </a:p>
          <a:p>
            <a:r>
              <a:rPr lang="en-US" dirty="0"/>
              <a:t>Construct a view that shows movies released in the year 2010, including their title and release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71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for Movie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</a:t>
            </a:r>
            <a:r>
              <a:rPr lang="en-US" dirty="0" err="1"/>
              <a:t>MoviesWithDirectors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m.Title</a:t>
            </a:r>
            <a:r>
              <a:rPr lang="en-US" dirty="0"/>
              <a:t>, </a:t>
            </a:r>
            <a:r>
              <a:rPr lang="en-US" dirty="0" err="1"/>
              <a:t>d.FirstName</a:t>
            </a:r>
            <a:r>
              <a:rPr lang="en-US" dirty="0"/>
              <a:t>,  </a:t>
            </a:r>
            <a:r>
              <a:rPr lang="en-US" dirty="0" err="1"/>
              <a:t>d.LastName</a:t>
            </a:r>
            <a:r>
              <a:rPr lang="en-US" dirty="0"/>
              <a:t> FROM Movies m JOIN Directors d ON </a:t>
            </a:r>
            <a:r>
              <a:rPr lang="en-US" dirty="0" err="1"/>
              <a:t>m.DirectorID</a:t>
            </a:r>
            <a:r>
              <a:rPr lang="en-US" dirty="0"/>
              <a:t> = </a:t>
            </a:r>
            <a:r>
              <a:rPr lang="en-US" dirty="0" err="1"/>
              <a:t>d.DirectorID</a:t>
            </a:r>
            <a:r>
              <a:rPr lang="en-US" dirty="0"/>
              <a:t>;</a:t>
            </a:r>
          </a:p>
          <a:p>
            <a:r>
              <a:rPr lang="en-US" dirty="0"/>
              <a:t>CREATE VIEW </a:t>
            </a:r>
            <a:r>
              <a:rPr lang="en-US" dirty="0" err="1"/>
              <a:t>MoviesByYear</a:t>
            </a:r>
            <a:r>
              <a:rPr lang="en-US" dirty="0"/>
              <a:t> AS SELECT Title, </a:t>
            </a:r>
            <a:r>
              <a:rPr lang="en-US" dirty="0" err="1"/>
              <a:t>ReleaseYear</a:t>
            </a:r>
            <a:r>
              <a:rPr lang="en-US" dirty="0"/>
              <a:t> FROM Movies WHERE </a:t>
            </a:r>
            <a:r>
              <a:rPr lang="en-US" dirty="0" err="1"/>
              <a:t>ReleaseYear</a:t>
            </a:r>
            <a:r>
              <a:rPr lang="en-US" dirty="0"/>
              <a:t> = 2010;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86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Triggers in SQL are special stored programs that are executed automatically in response to certain events or actions performed on a table, such as inserting, updating, or deleting data</a:t>
            </a:r>
          </a:p>
          <a:p>
            <a:r>
              <a:rPr lang="en-US" dirty="0"/>
              <a:t>A trigger in SQL is a procedural code that is automatically executed in response to certain events on a specified table.</a:t>
            </a:r>
          </a:p>
        </p:txBody>
      </p:sp>
    </p:spTree>
    <p:extLst>
      <p:ext uri="{BB962C8B-B14F-4D97-AF65-F5344CB8AC3E}">
        <p14:creationId xmlns:p14="http://schemas.microsoft.com/office/powerpoint/2010/main" val="288424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Imagine you have a complex task that needs to be done repeatedly, like updating multiple rows of data, calculating some values, filtering the data, aggregating the values, or performing several database operations together.</a:t>
            </a:r>
          </a:p>
          <a:p>
            <a:r>
              <a:rPr lang="en-US" sz="2800" dirty="0"/>
              <a:t>Instead of writing the same code for a task every time you need it, you can create a stored procedure. Easy right?</a:t>
            </a:r>
          </a:p>
          <a:p>
            <a:r>
              <a:rPr lang="en-US" sz="2800" dirty="0"/>
              <a:t>Think of stored procedures in </a:t>
            </a:r>
            <a:r>
              <a:rPr lang="en-US" sz="2800" dirty="0" err="1"/>
              <a:t>PostgreSQL</a:t>
            </a:r>
            <a:r>
              <a:rPr lang="en-US" sz="2800" dirty="0"/>
              <a:t> like functions in programming languages, both are used to avoid repetition and using the same piece of code for repeated use.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2658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307978"/>
            <a:ext cx="10972800" cy="1143000"/>
          </a:xfrm>
        </p:spPr>
        <p:txBody>
          <a:bodyPr/>
          <a:lstStyle/>
          <a:p>
            <a:r>
              <a:rPr lang="en-US" dirty="0"/>
              <a:t>Why and when triggers?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Automating data validation before or after changes to ensure data integrity.</a:t>
            </a:r>
          </a:p>
          <a:p>
            <a:r>
              <a:rPr lang="en-US" sz="2700" dirty="0"/>
              <a:t>Synchronizing data across tables to maintain consistency across your database.</a:t>
            </a:r>
          </a:p>
          <a:p>
            <a:r>
              <a:rPr lang="en-US" sz="2700" dirty="0"/>
              <a:t>Capturing audit trails by logging changes to data, such as inserts, updates, and deletes.</a:t>
            </a:r>
          </a:p>
          <a:p>
            <a:r>
              <a:rPr lang="en-US" sz="2700" dirty="0"/>
              <a:t>Implementing complex business logic that requires actions to be taken automatically in response to data modifications.</a:t>
            </a:r>
          </a:p>
          <a:p>
            <a:r>
              <a:rPr lang="en-US" sz="2700" dirty="0"/>
              <a:t>Cascading changes to maintain referential integrity beyond simple foreign key constraints.</a:t>
            </a:r>
          </a:p>
        </p:txBody>
      </p:sp>
    </p:spTree>
    <p:extLst>
      <p:ext uri="{BB962C8B-B14F-4D97-AF65-F5344CB8AC3E}">
        <p14:creationId xmlns:p14="http://schemas.microsoft.com/office/powerpoint/2010/main" val="2063926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in PSQL : Creation : 2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trigger in </a:t>
            </a:r>
            <a:r>
              <a:rPr lang="en-US" dirty="0" err="1"/>
              <a:t>PostgreSQL</a:t>
            </a:r>
            <a:r>
              <a:rPr lang="en-US" dirty="0"/>
              <a:t> involves a couple of distinct steps:</a:t>
            </a:r>
          </a:p>
          <a:p>
            <a:pPr lvl="1"/>
            <a:r>
              <a:rPr lang="en-US" b="1" dirty="0"/>
              <a:t>defining a trigger function </a:t>
            </a:r>
            <a:r>
              <a:rPr lang="en-US" dirty="0"/>
              <a:t>that contains the logic to be executed, and </a:t>
            </a:r>
          </a:p>
          <a:p>
            <a:pPr lvl="1"/>
            <a:r>
              <a:rPr lang="en-US" dirty="0"/>
              <a:t>then creating the </a:t>
            </a:r>
            <a:r>
              <a:rPr lang="en-US" b="1" dirty="0"/>
              <a:t>actual trigger</a:t>
            </a:r>
            <a:r>
              <a:rPr lang="en-US" dirty="0"/>
              <a:t> that specifies when (i.e., at what event) and where (i.e., on which table) this function should be executed.</a:t>
            </a:r>
          </a:p>
        </p:txBody>
      </p:sp>
    </p:spTree>
    <p:extLst>
      <p:ext uri="{BB962C8B-B14F-4D97-AF65-F5344CB8AC3E}">
        <p14:creationId xmlns:p14="http://schemas.microsoft.com/office/powerpoint/2010/main" val="525854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 of Triggers : Syntax : Step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srgbClr val="0D0D0D"/>
                </a:solidFill>
                <a:latin typeface="+mj-lt"/>
              </a:rPr>
              <a:t>Define a function that </a:t>
            </a:r>
            <a:r>
              <a:rPr lang="en-US" sz="2400" dirty="0" err="1">
                <a:solidFill>
                  <a:srgbClr val="0D0D0D"/>
                </a:solidFill>
                <a:latin typeface="+mj-lt"/>
              </a:rPr>
              <a:t>PostgreSQL</a:t>
            </a:r>
            <a:r>
              <a:rPr lang="en-US" sz="2400" dirty="0">
                <a:solidFill>
                  <a:srgbClr val="0D0D0D"/>
                </a:solidFill>
                <a:latin typeface="+mj-lt"/>
              </a:rPr>
              <a:t> will call when the trigger event occurs. This function must return a type of </a:t>
            </a:r>
            <a:r>
              <a:rPr lang="en-US" sz="2400" b="1" dirty="0">
                <a:solidFill>
                  <a:srgbClr val="0D0D0D"/>
                </a:solidFill>
                <a:latin typeface="+mj-lt"/>
              </a:rPr>
              <a:t>trigger.</a:t>
            </a:r>
            <a:r>
              <a:rPr lang="en-US" sz="2400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CREATE OR REPLACE FUNCTION </a:t>
            </a:r>
            <a:r>
              <a:rPr lang="en-US" sz="2400" dirty="0" err="1">
                <a:latin typeface="+mj-lt"/>
              </a:rPr>
              <a:t>your_trigger_function</a:t>
            </a:r>
            <a:r>
              <a:rPr lang="en-US" sz="2400" dirty="0">
                <a:latin typeface="+mj-lt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RETURNS TRIGGER AS $$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-- Your SQL statements to execute when the trigger fires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-- Example: RAISE NOTICE 'Trigger function executed.';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RETURN NEW; -- or RETURN OLD; depending on the operation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END;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$$ LANGUAGE </a:t>
            </a:r>
            <a:r>
              <a:rPr lang="en-US" sz="2400" dirty="0" err="1">
                <a:latin typeface="+mj-lt"/>
              </a:rPr>
              <a:t>plpgsql</a:t>
            </a:r>
            <a:r>
              <a:rPr lang="en-US" sz="2400" dirty="0">
                <a:latin typeface="+mj-lt"/>
              </a:rPr>
              <a:t>;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3885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Triggers : Syntax :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2054681"/>
            <a:ext cx="10972800" cy="4589007"/>
          </a:xfrm>
        </p:spPr>
        <p:txBody>
          <a:bodyPr/>
          <a:lstStyle/>
          <a:p>
            <a:r>
              <a:rPr lang="en-US" sz="2400" dirty="0"/>
              <a:t>After defining the function, create the trigger itself, specifying when it fires (e.g., BEFORE or AFTER an INSERT, UPDATE, DELETE, or TRUNCATE operation) and which table it is associated with.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CREATE TRIGGER </a:t>
            </a:r>
            <a:r>
              <a:rPr lang="en-US" sz="2400" dirty="0" err="1"/>
              <a:t>your_trigger_name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-- Specify when the trigger should fire (BEFORE, AFTER, or INSTEAD OF)</a:t>
            </a:r>
          </a:p>
          <a:p>
            <a:pPr marL="0" indent="0">
              <a:buNone/>
            </a:pPr>
            <a:r>
              <a:rPr lang="en-US" sz="2400" dirty="0"/>
              <a:t>-- and the event (INSERT, UPDATE, DELETE, TRUNCATE)</a:t>
            </a:r>
          </a:p>
          <a:p>
            <a:pPr marL="0" indent="0">
              <a:buNone/>
            </a:pPr>
            <a:r>
              <a:rPr lang="en-US" sz="2400" dirty="0"/>
              <a:t>AFTER INSERT ON </a:t>
            </a:r>
            <a:r>
              <a:rPr lang="en-US" sz="2400" dirty="0" err="1"/>
              <a:t>your_table_name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EACH ROW -- or FOR EACH STATEMENT</a:t>
            </a:r>
          </a:p>
          <a:p>
            <a:pPr marL="0" indent="0">
              <a:buNone/>
            </a:pPr>
            <a:r>
              <a:rPr lang="en-US" sz="2400" dirty="0"/>
              <a:t>EXECUTE FUNCTION </a:t>
            </a:r>
            <a:r>
              <a:rPr lang="en-US" sz="2400" dirty="0" err="1"/>
              <a:t>your_trigger_function</a:t>
            </a:r>
            <a:r>
              <a:rPr lang="en-US" sz="2400" dirty="0"/>
              <a:t>();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48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experienced triggers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 ever received a text message from your account holding banks when a transaction is performed with respect to your account? E.g. : credit or debit?</a:t>
            </a:r>
          </a:p>
          <a:p>
            <a:r>
              <a:rPr lang="en-US" dirty="0"/>
              <a:t>Have you ever received a mail/ text when your mail account is logged in from other computing machines?</a:t>
            </a:r>
          </a:p>
          <a:p>
            <a:r>
              <a:rPr lang="en-US" dirty="0"/>
              <a:t>Have you ever received texts/ alerts when you attempt to change your password of any social media platforms?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27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: Order inventory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-- Schema for Products Table</a:t>
            </a:r>
          </a:p>
          <a:p>
            <a:r>
              <a:rPr lang="en-US" sz="2800" dirty="0"/>
              <a:t>CREATE TABLE Products (</a:t>
            </a:r>
            <a:r>
              <a:rPr lang="en-US" sz="2800" dirty="0" err="1"/>
              <a:t>ProductID</a:t>
            </a:r>
            <a:r>
              <a:rPr lang="en-US" sz="2800" dirty="0"/>
              <a:t> INT PRIMARY KEY, </a:t>
            </a:r>
            <a:r>
              <a:rPr lang="en-US" sz="2800" dirty="0" err="1"/>
              <a:t>ProductName</a:t>
            </a:r>
            <a:r>
              <a:rPr lang="en-US" sz="2800" dirty="0"/>
              <a:t> VARCHAR(255), </a:t>
            </a:r>
            <a:r>
              <a:rPr lang="en-US" sz="2800" dirty="0" err="1"/>
              <a:t>QuantityInStock</a:t>
            </a:r>
            <a:r>
              <a:rPr lang="en-US" sz="2800" dirty="0"/>
              <a:t> INT);</a:t>
            </a:r>
          </a:p>
          <a:p>
            <a:endParaRPr lang="en-US" sz="2800" dirty="0"/>
          </a:p>
          <a:p>
            <a:r>
              <a:rPr lang="en-US" sz="2800" dirty="0"/>
              <a:t>-- Schema for Orders Table</a:t>
            </a:r>
          </a:p>
          <a:p>
            <a:r>
              <a:rPr lang="en-US" sz="2800" dirty="0"/>
              <a:t>CREATE TABLE Orders ( </a:t>
            </a:r>
            <a:r>
              <a:rPr lang="en-US" sz="2800" dirty="0" err="1"/>
              <a:t>OrderID</a:t>
            </a:r>
            <a:r>
              <a:rPr lang="en-US" sz="2800" dirty="0"/>
              <a:t> INT PRIMARY KEY, </a:t>
            </a:r>
            <a:r>
              <a:rPr lang="en-US" sz="2800" dirty="0" err="1"/>
              <a:t>ProductID</a:t>
            </a:r>
            <a:r>
              <a:rPr lang="en-US" sz="2800" dirty="0"/>
              <a:t> INT, </a:t>
            </a:r>
            <a:r>
              <a:rPr lang="en-US" sz="2800" dirty="0" err="1"/>
              <a:t>QuantityOrdered</a:t>
            </a:r>
            <a:r>
              <a:rPr lang="en-US" sz="2800" dirty="0"/>
              <a:t> INT, FOREIGN KEY (</a:t>
            </a:r>
            <a:r>
              <a:rPr lang="en-US" sz="2800" dirty="0" err="1"/>
              <a:t>ProductID</a:t>
            </a:r>
            <a:r>
              <a:rPr lang="en-US" sz="2800" dirty="0"/>
              <a:t>) REFERENCES Products(</a:t>
            </a:r>
            <a:r>
              <a:rPr lang="en-US" sz="2800" dirty="0" err="1"/>
              <a:t>ProductID</a:t>
            </a:r>
            <a:r>
              <a:rPr lang="en-US" sz="2800" dirty="0"/>
              <a:t>));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9885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Triggers in this order inventory?!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Assume a user has placed an order of 3 quantities of  some product ‘watch’</a:t>
            </a:r>
          </a:p>
          <a:p>
            <a:r>
              <a:rPr lang="en-US" sz="2400" dirty="0"/>
              <a:t>What changes should be driven in the tables?</a:t>
            </a:r>
          </a:p>
          <a:p>
            <a:r>
              <a:rPr lang="en-US" sz="2400" dirty="0"/>
              <a:t>When an order is placed, the stock of the product should be reduced by the ‘quantity placed’ in order to maintain our database correct!</a:t>
            </a:r>
          </a:p>
          <a:p>
            <a:r>
              <a:rPr lang="en-US" sz="2400" dirty="0"/>
              <a:t>This is where need for triggers arrive,</a:t>
            </a:r>
          </a:p>
          <a:p>
            <a:r>
              <a:rPr lang="en-US" sz="2400" dirty="0"/>
              <a:t>i.e. when an order is placed (insert done on order table)  a  change in products table by reducing the count of that particular item is expected to happen.</a:t>
            </a:r>
          </a:p>
          <a:p>
            <a:r>
              <a:rPr lang="en-US" sz="2400" dirty="0"/>
              <a:t>Can that be done manually?   Yes but involves a lot of man power to do so.</a:t>
            </a:r>
          </a:p>
          <a:p>
            <a:r>
              <a:rPr lang="en-US" sz="2400" dirty="0"/>
              <a:t>Imagine a big billion sale hosted by </a:t>
            </a:r>
            <a:r>
              <a:rPr lang="en-US" sz="2400" dirty="0" err="1"/>
              <a:t>Flipkart</a:t>
            </a:r>
            <a:r>
              <a:rPr lang="en-US" sz="2400" dirty="0"/>
              <a:t>! Manual changes is so tedious to keep track of stock at all tables!</a:t>
            </a:r>
          </a:p>
          <a:p>
            <a:r>
              <a:rPr lang="en-US" sz="2400" dirty="0"/>
              <a:t>And hence we create triggers to do things automatically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804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: Auto update of inventory  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dirty="0">
                <a:solidFill>
                  <a:srgbClr val="0D0D0D"/>
                </a:solidFill>
                <a:latin typeface="+mj-lt"/>
              </a:rPr>
              <a:t>1. Define the Trigger Function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400" dirty="0">
                <a:solidFill>
                  <a:srgbClr val="0D0D0D"/>
                </a:solidFill>
                <a:latin typeface="+mj-lt"/>
              </a:rPr>
              <a:t>This function will be called after a new row is inserted into the </a:t>
            </a:r>
            <a:r>
              <a:rPr lang="en-US" sz="2400" b="1" dirty="0">
                <a:solidFill>
                  <a:srgbClr val="0D0D0D"/>
                </a:solidFill>
                <a:latin typeface="+mj-lt"/>
              </a:rPr>
              <a:t>Orders</a:t>
            </a:r>
            <a:r>
              <a:rPr lang="en-US" sz="2400" dirty="0">
                <a:solidFill>
                  <a:srgbClr val="0D0D0D"/>
                </a:solidFill>
                <a:latin typeface="+mj-lt"/>
              </a:rPr>
              <a:t> table.</a:t>
            </a:r>
            <a:endParaRPr lang="en-US" sz="3600" dirty="0">
              <a:latin typeface="+mj-lt"/>
            </a:endParaRPr>
          </a:p>
          <a:p>
            <a:r>
              <a:rPr lang="en-US" sz="2400" dirty="0"/>
              <a:t>CREATE OR REPLACE FUNCTION </a:t>
            </a:r>
            <a:r>
              <a:rPr lang="en-US" sz="2400" dirty="0" err="1"/>
              <a:t>update_inventory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RETURNS TRIGGER AS $$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/>
              <a:t>    UPDATE Products</a:t>
            </a:r>
          </a:p>
          <a:p>
            <a:pPr marL="0" indent="0">
              <a:buNone/>
            </a:pPr>
            <a:r>
              <a:rPr lang="en-US" sz="2400" dirty="0"/>
              <a:t>    SET </a:t>
            </a:r>
            <a:r>
              <a:rPr lang="en-US" sz="2400" dirty="0" err="1"/>
              <a:t>QuantityInStock</a:t>
            </a:r>
            <a:r>
              <a:rPr lang="en-US" sz="2400" dirty="0"/>
              <a:t> = </a:t>
            </a:r>
            <a:r>
              <a:rPr lang="en-US" sz="2400" dirty="0" err="1"/>
              <a:t>QuantityInStock</a:t>
            </a:r>
            <a:r>
              <a:rPr lang="en-US" sz="2400" dirty="0"/>
              <a:t> - </a:t>
            </a:r>
            <a:r>
              <a:rPr lang="en-US" sz="2400" dirty="0" err="1"/>
              <a:t>NEW.QuantityOrdered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WHERE </a:t>
            </a:r>
            <a:r>
              <a:rPr lang="en-US" sz="2400" dirty="0" err="1"/>
              <a:t>ProductID</a:t>
            </a:r>
            <a:r>
              <a:rPr lang="en-US" sz="2400" dirty="0"/>
              <a:t> = </a:t>
            </a:r>
            <a:r>
              <a:rPr lang="en-US" sz="2400" dirty="0" err="1"/>
              <a:t>NEW.ProductID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RETURN NEW;</a:t>
            </a:r>
          </a:p>
          <a:p>
            <a:pPr marL="0" indent="0">
              <a:buNone/>
            </a:pPr>
            <a:r>
              <a:rPr lang="en-US" sz="2400" dirty="0"/>
              <a:t>END;</a:t>
            </a:r>
          </a:p>
          <a:p>
            <a:pPr marL="0" indent="0">
              <a:buNone/>
            </a:pPr>
            <a:r>
              <a:rPr lang="en-US" sz="2400" dirty="0"/>
              <a:t>$$ LANGUAGE </a:t>
            </a:r>
            <a:r>
              <a:rPr lang="en-US" sz="2400" dirty="0" err="1"/>
              <a:t>plpgsql</a:t>
            </a:r>
            <a:r>
              <a:rPr lang="en-US" sz="2400" dirty="0"/>
              <a:t>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1188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: Auto Update of inventory : 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D0D0D"/>
                </a:solidFill>
                <a:latin typeface="+mj-lt"/>
              </a:rPr>
              <a:t>2. Now, attach the function to a trigger that fires after an insert operation on the </a:t>
            </a:r>
            <a:r>
              <a:rPr lang="en-US" b="1" dirty="0">
                <a:solidFill>
                  <a:srgbClr val="0D0D0D"/>
                </a:solidFill>
                <a:latin typeface="+mj-lt"/>
              </a:rPr>
              <a:t>Orders</a:t>
            </a:r>
            <a:r>
              <a:rPr lang="en-US" dirty="0">
                <a:solidFill>
                  <a:srgbClr val="0D0D0D"/>
                </a:solidFill>
                <a:latin typeface="+mj-lt"/>
              </a:rPr>
              <a:t> table</a:t>
            </a:r>
            <a:r>
              <a:rPr lang="en-US" sz="2800" dirty="0">
                <a:latin typeface="+mj-lt"/>
              </a:rPr>
              <a:t> </a:t>
            </a:r>
          </a:p>
          <a:p>
            <a:r>
              <a:rPr lang="en-US" dirty="0"/>
              <a:t>CREATE TRIGGER </a:t>
            </a:r>
            <a:r>
              <a:rPr lang="en-US" dirty="0" err="1"/>
              <a:t>after_order_placed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ON Orders</a:t>
            </a:r>
          </a:p>
          <a:p>
            <a:pPr marL="0" indent="0">
              <a:buNone/>
            </a:pPr>
            <a:r>
              <a:rPr lang="en-US" dirty="0"/>
              <a:t>FOR EACH ROW</a:t>
            </a:r>
          </a:p>
          <a:p>
            <a:pPr marL="0" indent="0">
              <a:buNone/>
            </a:pPr>
            <a:r>
              <a:rPr lang="en-US" dirty="0"/>
              <a:t>EXECUTE FUNCTION </a:t>
            </a:r>
            <a:r>
              <a:rPr lang="en-US" b="1" dirty="0" err="1"/>
              <a:t>update_inventory</a:t>
            </a:r>
            <a:r>
              <a:rPr lang="en-US" b="1" dirty="0"/>
              <a:t>()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1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Happenings through triggers!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Products values(1,'watch',100);</a:t>
            </a:r>
          </a:p>
          <a:p>
            <a:r>
              <a:rPr lang="en-US" dirty="0"/>
              <a:t>insert into Products values(2,'bicycle',10);</a:t>
            </a:r>
          </a:p>
          <a:p>
            <a:r>
              <a:rPr lang="en-US" dirty="0"/>
              <a:t>select * from Products;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09951"/>
              </p:ext>
            </p:extLst>
          </p:nvPr>
        </p:nvGraphicFramePr>
        <p:xfrm>
          <a:off x="1046163" y="4348691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productname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quantityinstock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33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7" y="2054681"/>
            <a:ext cx="10972800" cy="4531857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/>
              <a:t>CREATE [OR REPLACE] PROCEDURE </a:t>
            </a:r>
            <a:r>
              <a:rPr lang="en-US" sz="2100" dirty="0" err="1"/>
              <a:t>procedure_name</a:t>
            </a:r>
            <a:r>
              <a:rPr lang="en-US" sz="2100" dirty="0"/>
              <a:t>(param1 data_type,param2 </a:t>
            </a:r>
            <a:r>
              <a:rPr lang="en-US" sz="2100" dirty="0" err="1"/>
              <a:t>data_type</a:t>
            </a:r>
            <a:r>
              <a:rPr lang="en-US" sz="2100" dirty="0"/>
              <a:t>,...)</a:t>
            </a:r>
          </a:p>
          <a:p>
            <a:pPr marL="0" indent="0">
              <a:buNone/>
            </a:pPr>
            <a:r>
              <a:rPr lang="en-US" sz="2100" dirty="0"/>
              <a:t>AS $$</a:t>
            </a:r>
          </a:p>
          <a:p>
            <a:pPr marL="0" indent="0">
              <a:buNone/>
            </a:pPr>
            <a:r>
              <a:rPr lang="en-US" sz="2100" dirty="0"/>
              <a:t>DECLARE</a:t>
            </a:r>
          </a:p>
          <a:p>
            <a:pPr marL="0" indent="0">
              <a:buNone/>
            </a:pPr>
            <a:r>
              <a:rPr lang="en-US" sz="2100" dirty="0"/>
              <a:t>     variable1 </a:t>
            </a:r>
            <a:r>
              <a:rPr lang="en-US" sz="2100" dirty="0" err="1"/>
              <a:t>data_type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r>
              <a:rPr lang="en-US" sz="2100" dirty="0"/>
              <a:t>    variable2 </a:t>
            </a:r>
            <a:r>
              <a:rPr lang="en-US" sz="2100" dirty="0" err="1"/>
              <a:t>data_type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r>
              <a:rPr lang="en-US" sz="2100" dirty="0"/>
              <a:t>    -- More variables (if needed)</a:t>
            </a:r>
          </a:p>
          <a:p>
            <a:pPr marL="0" indent="0">
              <a:buNone/>
            </a:pPr>
            <a:r>
              <a:rPr lang="en-US" sz="2100" dirty="0"/>
              <a:t>BEGIN</a:t>
            </a:r>
          </a:p>
          <a:p>
            <a:pPr marL="0" indent="0">
              <a:buNone/>
            </a:pPr>
            <a:r>
              <a:rPr lang="en-US" sz="2100" dirty="0"/>
              <a:t>    -- Procedure body (PSQL statements)</a:t>
            </a:r>
          </a:p>
          <a:p>
            <a:pPr marL="0" indent="0">
              <a:buNone/>
            </a:pPr>
            <a:r>
              <a:rPr lang="en-US" sz="2100" dirty="0"/>
              <a:t>END;</a:t>
            </a:r>
          </a:p>
          <a:p>
            <a:pPr marL="0" indent="0">
              <a:buNone/>
            </a:pPr>
            <a:r>
              <a:rPr lang="en-US" sz="2100" dirty="0"/>
              <a:t>$$</a:t>
            </a:r>
          </a:p>
          <a:p>
            <a:pPr marL="0" indent="0">
              <a:buNone/>
            </a:pPr>
            <a:r>
              <a:rPr lang="en-US" sz="2100" dirty="0"/>
              <a:t>LANGUAGE </a:t>
            </a:r>
            <a:r>
              <a:rPr lang="en-US" sz="2100" dirty="0" err="1"/>
              <a:t>plpgsql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700838" y="3900488"/>
            <a:ext cx="4200525" cy="1485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Created Procedures can be called by,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CALL </a:t>
            </a:r>
            <a:r>
              <a:rPr lang="en-US" b="1" dirty="0" err="1"/>
              <a:t>procedure_name</a:t>
            </a:r>
            <a:r>
              <a:rPr lang="en-US" b="1" dirty="0"/>
              <a:t>(arguments)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1189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firing of triggers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Orders values(11,1,2);</a:t>
            </a:r>
          </a:p>
          <a:p>
            <a:r>
              <a:rPr lang="en-US" dirty="0"/>
              <a:t>insert into Orders values(12,2,6);</a:t>
            </a:r>
          </a:p>
          <a:p>
            <a:r>
              <a:rPr lang="en-US" dirty="0"/>
              <a:t>select * from Products;</a:t>
            </a:r>
          </a:p>
          <a:p>
            <a:r>
              <a:rPr lang="en-US" dirty="0"/>
              <a:t>select * from Orders;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692371"/>
              </p:ext>
            </p:extLst>
          </p:nvPr>
        </p:nvGraphicFramePr>
        <p:xfrm>
          <a:off x="5432425" y="3400425"/>
          <a:ext cx="5697537" cy="1232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431"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productname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quantityinstock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34582"/>
              </p:ext>
            </p:extLst>
          </p:nvPr>
        </p:nvGraphicFramePr>
        <p:xfrm>
          <a:off x="2813050" y="4999283"/>
          <a:ext cx="5697537" cy="1232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431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quantityordered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do! Organization Schema 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457" y="2054681"/>
            <a:ext cx="11294156" cy="4176713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CREATE TABLE Departments (</a:t>
            </a:r>
            <a:r>
              <a:rPr lang="en-US" sz="2400" dirty="0" err="1">
                <a:latin typeface="+mj-lt"/>
              </a:rPr>
              <a:t>DepartmentID</a:t>
            </a:r>
            <a:r>
              <a:rPr lang="en-US" sz="2400" dirty="0">
                <a:latin typeface="+mj-lt"/>
              </a:rPr>
              <a:t> SERIAL PRIMARY KEY, </a:t>
            </a:r>
            <a:r>
              <a:rPr lang="en-US" sz="2400" dirty="0" err="1">
                <a:latin typeface="+mj-lt"/>
              </a:rPr>
              <a:t>DepartmentName</a:t>
            </a:r>
            <a:r>
              <a:rPr lang="en-US" sz="2400" dirty="0">
                <a:latin typeface="+mj-lt"/>
              </a:rPr>
              <a:t> VARCHAR(255) NOT NULL, </a:t>
            </a:r>
            <a:r>
              <a:rPr lang="en-US" sz="2400" dirty="0" err="1">
                <a:latin typeface="+mj-lt"/>
              </a:rPr>
              <a:t>EmployeeCount</a:t>
            </a:r>
            <a:r>
              <a:rPr lang="en-US" sz="2400" dirty="0">
                <a:latin typeface="+mj-lt"/>
              </a:rPr>
              <a:t> INT DEFAULT 0 );</a:t>
            </a:r>
          </a:p>
          <a:p>
            <a:r>
              <a:rPr lang="en-US" sz="2400" dirty="0">
                <a:latin typeface="+mj-lt"/>
              </a:rPr>
              <a:t>CREATE TABLE Employees (</a:t>
            </a:r>
            <a:r>
              <a:rPr lang="en-US" sz="2400" dirty="0" err="1">
                <a:latin typeface="+mj-lt"/>
              </a:rPr>
              <a:t>EmployeeID</a:t>
            </a:r>
            <a:r>
              <a:rPr lang="en-US" sz="2400" dirty="0">
                <a:latin typeface="+mj-lt"/>
              </a:rPr>
              <a:t> SERIAL PRIMARY KEY, Name VARCHAR(100) NOT </a:t>
            </a:r>
            <a:r>
              <a:rPr lang="en-US" sz="2400" dirty="0" err="1">
                <a:latin typeface="+mj-lt"/>
              </a:rPr>
              <a:t>NULL,DepartmentID</a:t>
            </a:r>
            <a:r>
              <a:rPr lang="en-US" sz="2400" dirty="0">
                <a:latin typeface="+mj-lt"/>
              </a:rPr>
              <a:t> INT, FOREIGN KEY (</a:t>
            </a:r>
            <a:r>
              <a:rPr lang="en-US" sz="2400" dirty="0" err="1">
                <a:latin typeface="+mj-lt"/>
              </a:rPr>
              <a:t>DepartmentID</a:t>
            </a:r>
            <a:r>
              <a:rPr lang="en-US" sz="2400" dirty="0">
                <a:latin typeface="+mj-lt"/>
              </a:rPr>
              <a:t>) REFERENCES Departments(</a:t>
            </a:r>
            <a:r>
              <a:rPr lang="en-US" sz="2400" dirty="0" err="1">
                <a:latin typeface="+mj-lt"/>
              </a:rPr>
              <a:t>DepartmentID</a:t>
            </a:r>
            <a:r>
              <a:rPr lang="en-US" sz="2400" dirty="0">
                <a:latin typeface="+mj-lt"/>
              </a:rPr>
              <a:t>));</a:t>
            </a:r>
          </a:p>
          <a:p>
            <a:r>
              <a:rPr lang="en-US" sz="2400" dirty="0">
                <a:latin typeface="+mj-lt"/>
              </a:rPr>
              <a:t>Create triggers </a:t>
            </a:r>
          </a:p>
          <a:p>
            <a:pPr lvl="1"/>
            <a:r>
              <a:rPr lang="en-US" sz="2400" dirty="0">
                <a:solidFill>
                  <a:srgbClr val="0D0D0D"/>
                </a:solidFill>
                <a:latin typeface="+mj-lt"/>
              </a:rPr>
              <a:t> to ensure that whenever a new employee is added to a department, the employee count for that department is incremented by 1, </a:t>
            </a:r>
          </a:p>
          <a:p>
            <a:pPr lvl="1"/>
            <a:r>
              <a:rPr lang="en-US" sz="2400" dirty="0">
                <a:solidFill>
                  <a:srgbClr val="0D0D0D"/>
                </a:solidFill>
                <a:latin typeface="+mj-lt"/>
              </a:rPr>
              <a:t>when an employee leaves (is deleted from the </a:t>
            </a:r>
            <a:r>
              <a:rPr lang="en-US" sz="2400" b="1" dirty="0">
                <a:solidFill>
                  <a:srgbClr val="0D0D0D"/>
                </a:solidFill>
                <a:latin typeface="+mj-lt"/>
              </a:rPr>
              <a:t>Employees</a:t>
            </a:r>
            <a:r>
              <a:rPr lang="en-US" sz="2400" dirty="0">
                <a:solidFill>
                  <a:srgbClr val="0D0D0D"/>
                </a:solidFill>
                <a:latin typeface="+mj-lt"/>
              </a:rPr>
              <a:t> table), the count is  to be decremented by 1</a:t>
            </a:r>
            <a:r>
              <a:rPr lang="en-US" sz="2400" dirty="0">
                <a:latin typeface="+mj-lt"/>
              </a:rPr>
              <a:t> 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737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schema! Auto Increment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56" y="2054681"/>
            <a:ext cx="11322731" cy="4176713"/>
          </a:xfrm>
        </p:spPr>
        <p:txBody>
          <a:bodyPr/>
          <a:lstStyle/>
          <a:p>
            <a:r>
              <a:rPr lang="en-US" sz="2000" dirty="0"/>
              <a:t>CREATE OR REPLACE FUNCTION </a:t>
            </a:r>
            <a:r>
              <a:rPr lang="en-US" sz="2000" dirty="0" err="1"/>
              <a:t>increment_employee_count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RETURNS TRIGGER AS $$</a:t>
            </a:r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    UPDATE Departments</a:t>
            </a:r>
          </a:p>
          <a:p>
            <a:pPr marL="0" indent="0">
              <a:buNone/>
            </a:pPr>
            <a:r>
              <a:rPr lang="en-US" sz="2000" dirty="0"/>
              <a:t>    SET </a:t>
            </a:r>
            <a:r>
              <a:rPr lang="en-US" sz="2000" dirty="0" err="1"/>
              <a:t>EmployeeCount</a:t>
            </a:r>
            <a:r>
              <a:rPr lang="en-US" sz="2000" dirty="0"/>
              <a:t> = </a:t>
            </a:r>
            <a:r>
              <a:rPr lang="en-US" sz="2000" dirty="0" err="1"/>
              <a:t>EmployeeCount</a:t>
            </a:r>
            <a:r>
              <a:rPr lang="en-US" sz="2000" dirty="0"/>
              <a:t> + 1</a:t>
            </a:r>
          </a:p>
          <a:p>
            <a:pPr marL="0" indent="0">
              <a:buNone/>
            </a:pPr>
            <a:r>
              <a:rPr lang="en-US" sz="2000" dirty="0"/>
              <a:t>    WHERE </a:t>
            </a:r>
            <a:r>
              <a:rPr lang="en-US" sz="2000" dirty="0" err="1"/>
              <a:t>DepartmentID</a:t>
            </a:r>
            <a:r>
              <a:rPr lang="en-US" sz="2000" dirty="0"/>
              <a:t> = </a:t>
            </a:r>
            <a:r>
              <a:rPr lang="en-US" sz="2000" dirty="0" err="1"/>
              <a:t>NEW.DepartmentID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RETURN NEW;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  <a:p>
            <a:pPr marL="0" indent="0">
              <a:buNone/>
            </a:pPr>
            <a:r>
              <a:rPr lang="en-US" sz="2000" dirty="0"/>
              <a:t>$$ LANGUAGE </a:t>
            </a:r>
            <a:r>
              <a:rPr lang="en-US" sz="2000" dirty="0" err="1"/>
              <a:t>plpgsql</a:t>
            </a:r>
            <a:r>
              <a:rPr lang="en-US" sz="2000" dirty="0"/>
              <a:t>;</a:t>
            </a:r>
          </a:p>
          <a:p>
            <a:r>
              <a:rPr lang="en-US" sz="2000" dirty="0"/>
              <a:t>CREATE TRIGGER </a:t>
            </a:r>
            <a:r>
              <a:rPr lang="en-US" sz="2000" dirty="0" err="1"/>
              <a:t>trigger_employee_addition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AFTER INSERT ON Employees</a:t>
            </a:r>
          </a:p>
          <a:p>
            <a:pPr marL="0" indent="0">
              <a:buNone/>
            </a:pPr>
            <a:r>
              <a:rPr lang="en-US" sz="2000" dirty="0"/>
              <a:t>FOR EACH ROW</a:t>
            </a:r>
          </a:p>
          <a:p>
            <a:pPr marL="0" indent="0">
              <a:buNone/>
            </a:pPr>
            <a:r>
              <a:rPr lang="en-US" sz="2000" dirty="0"/>
              <a:t>EXECUTE FUNCTION </a:t>
            </a:r>
            <a:r>
              <a:rPr lang="en-US" sz="2000" dirty="0" err="1"/>
              <a:t>increment_employee_count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54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schema! Auto Increment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 OR REPLACE FUNCTION </a:t>
            </a:r>
            <a:r>
              <a:rPr lang="en-US" sz="2000" dirty="0" err="1"/>
              <a:t>decrement_employee_count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RETURNS TRIGGER AS $$</a:t>
            </a:r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    UPDATE Departments</a:t>
            </a:r>
          </a:p>
          <a:p>
            <a:pPr marL="0" indent="0">
              <a:buNone/>
            </a:pPr>
            <a:r>
              <a:rPr lang="en-US" sz="2000" dirty="0"/>
              <a:t>    SET </a:t>
            </a:r>
            <a:r>
              <a:rPr lang="en-US" sz="2000" dirty="0" err="1"/>
              <a:t>EmployeeCount</a:t>
            </a:r>
            <a:r>
              <a:rPr lang="en-US" sz="2000" dirty="0"/>
              <a:t> = </a:t>
            </a:r>
            <a:r>
              <a:rPr lang="en-US" sz="2000" dirty="0" err="1"/>
              <a:t>EmployeeCount</a:t>
            </a:r>
            <a:r>
              <a:rPr lang="en-US" sz="2000" dirty="0"/>
              <a:t> - 1</a:t>
            </a:r>
          </a:p>
          <a:p>
            <a:pPr marL="0" indent="0">
              <a:buNone/>
            </a:pPr>
            <a:r>
              <a:rPr lang="en-US" sz="2000" dirty="0"/>
              <a:t>    WHERE </a:t>
            </a:r>
            <a:r>
              <a:rPr lang="en-US" sz="2000" dirty="0" err="1"/>
              <a:t>DepartmentID</a:t>
            </a:r>
            <a:r>
              <a:rPr lang="en-US" sz="2000" dirty="0"/>
              <a:t> = </a:t>
            </a:r>
            <a:r>
              <a:rPr lang="en-US" sz="2000" dirty="0" err="1"/>
              <a:t>OLD.DepartmentID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RETURN OLD;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  <a:p>
            <a:pPr marL="0" indent="0">
              <a:buNone/>
            </a:pPr>
            <a:r>
              <a:rPr lang="en-US" sz="2000" dirty="0"/>
              <a:t>$$ LANGUAGE </a:t>
            </a:r>
            <a:r>
              <a:rPr lang="en-US" sz="2000" dirty="0" err="1"/>
              <a:t>plpgsql</a:t>
            </a:r>
            <a:r>
              <a:rPr lang="en-US" sz="2000" dirty="0"/>
              <a:t>;</a:t>
            </a:r>
          </a:p>
          <a:p>
            <a:r>
              <a:rPr lang="en-US" sz="2000" dirty="0"/>
              <a:t>CREATE TRIGGER </a:t>
            </a:r>
            <a:r>
              <a:rPr lang="en-US" sz="2000" dirty="0" err="1"/>
              <a:t>trigger_employee_deletion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BEFORE DELETE ON Employees</a:t>
            </a:r>
          </a:p>
          <a:p>
            <a:pPr marL="0" indent="0">
              <a:buNone/>
            </a:pPr>
            <a:r>
              <a:rPr lang="en-US" sz="2000" dirty="0"/>
              <a:t>FOR EACH ROW</a:t>
            </a:r>
          </a:p>
          <a:p>
            <a:pPr marL="0" indent="0">
              <a:buNone/>
            </a:pPr>
            <a:r>
              <a:rPr lang="en-US" sz="2000" dirty="0"/>
              <a:t>EXECUTE FUNCTION </a:t>
            </a:r>
            <a:r>
              <a:rPr lang="en-US" sz="2000" dirty="0" err="1"/>
              <a:t>decrement_employee_count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4074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05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CREATE [OR REPLACE] PROCEDURE:</a:t>
            </a:r>
            <a:br>
              <a:rPr lang="en-US" sz="2400" dirty="0"/>
            </a:br>
            <a:r>
              <a:rPr lang="en-US" sz="2400" dirty="0"/>
              <a:t>This SQL statement is used to create a procedure or replace an already existing procedure with the same name. </a:t>
            </a:r>
          </a:p>
          <a:p>
            <a:r>
              <a:rPr lang="en-US" sz="2400" b="1" dirty="0" err="1"/>
              <a:t>procedure_name</a:t>
            </a:r>
            <a:r>
              <a:rPr lang="en-US" sz="2400" b="1" dirty="0"/>
              <a:t>:</a:t>
            </a:r>
            <a:br>
              <a:rPr lang="en-US" sz="2400" dirty="0"/>
            </a:br>
            <a:r>
              <a:rPr lang="en-US" sz="2400" dirty="0"/>
              <a:t>The name of the procedure we are creating.</a:t>
            </a:r>
          </a:p>
          <a:p>
            <a:r>
              <a:rPr lang="en-US" sz="2400" b="1" dirty="0"/>
              <a:t>Procedure parameters:</a:t>
            </a:r>
            <a:br>
              <a:rPr lang="en-US" sz="2400" dirty="0"/>
            </a:br>
            <a:r>
              <a:rPr lang="en-US" sz="2400" dirty="0"/>
              <a:t>If the procedure needs to take input values, we can list them inside the parentheses after the procedure name. </a:t>
            </a:r>
          </a:p>
          <a:p>
            <a:r>
              <a:rPr lang="en-US" sz="2400" b="1" dirty="0"/>
              <a:t>AS $$ ... $$:</a:t>
            </a:r>
            <a:br>
              <a:rPr lang="en-US" sz="2400" dirty="0"/>
            </a:br>
            <a:r>
              <a:rPr lang="en-US" sz="2400" dirty="0"/>
              <a:t>The code block between the AS $$ and $$ keywords is the body of the stored procedure where we write the SQL statements and procedural code.</a:t>
            </a:r>
          </a:p>
        </p:txBody>
      </p:sp>
    </p:spTree>
    <p:extLst>
      <p:ext uri="{BB962C8B-B14F-4D97-AF65-F5344CB8AC3E}">
        <p14:creationId xmlns:p14="http://schemas.microsoft.com/office/powerpoint/2010/main" val="91133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DECLARE:</a:t>
            </a:r>
            <a:br>
              <a:rPr lang="en-US" sz="2400" dirty="0"/>
            </a:br>
            <a:r>
              <a:rPr lang="en-US" sz="2400" dirty="0"/>
              <a:t>This keyword is used to define variables. Each variable should have a name and type.</a:t>
            </a:r>
          </a:p>
          <a:p>
            <a:r>
              <a:rPr lang="en-US" sz="2400" b="1" dirty="0"/>
              <a:t>BEGIN ... END:</a:t>
            </a:r>
            <a:br>
              <a:rPr lang="en-US" sz="2400" dirty="0"/>
            </a:br>
            <a:r>
              <a:rPr lang="en-US" sz="2400" dirty="0"/>
              <a:t>The BEGIN keyword marks the beginning of the procedure's main code block and the END keyword marks the end of the procedure's main code block.</a:t>
            </a:r>
          </a:p>
          <a:p>
            <a:r>
              <a:rPr lang="en-US" sz="2400" b="1" dirty="0"/>
              <a:t>LANGUAGE </a:t>
            </a:r>
            <a:r>
              <a:rPr lang="en-US" sz="2400" b="1" dirty="0" err="1"/>
              <a:t>plpgsql</a:t>
            </a:r>
            <a:r>
              <a:rPr lang="en-US" sz="2400" b="1" dirty="0"/>
              <a:t>:</a:t>
            </a:r>
            <a:br>
              <a:rPr lang="en-US" sz="2400" dirty="0"/>
            </a:br>
            <a:r>
              <a:rPr lang="en-US" sz="2400" dirty="0"/>
              <a:t>This line is used to specify the procedural language for the stored procedure. Here, we are using </a:t>
            </a:r>
            <a:r>
              <a:rPr lang="en-US" sz="2400" dirty="0" err="1"/>
              <a:t>plpgsql</a:t>
            </a:r>
            <a:r>
              <a:rPr lang="en-US" sz="2400" dirty="0"/>
              <a:t>, which stands for PL/</a:t>
            </a:r>
            <a:r>
              <a:rPr lang="en-US" sz="2400" dirty="0" err="1"/>
              <a:t>pgSQL</a:t>
            </a:r>
            <a:r>
              <a:rPr lang="en-US" sz="2400" dirty="0"/>
              <a:t>, the procedural language for </a:t>
            </a:r>
            <a:r>
              <a:rPr lang="en-US" sz="2400" dirty="0" err="1"/>
              <a:t>PostgreSQL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986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: Schema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7267198"/>
              </p:ext>
            </p:extLst>
          </p:nvPr>
        </p:nvGraphicFramePr>
        <p:xfrm>
          <a:off x="781050" y="2473326"/>
          <a:ext cx="5105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 err="1"/>
                        <a:t>cid</a:t>
                      </a:r>
                      <a:endParaRPr lang="en-US" dirty="0"/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Banking Schema : </a:t>
            </a:r>
            <a:r>
              <a:rPr lang="en-US" dirty="0" err="1"/>
              <a:t>bankk</a:t>
            </a:r>
            <a:endParaRPr lang="en-US" dirty="0"/>
          </a:p>
          <a:p>
            <a:r>
              <a:rPr lang="en-US" dirty="0"/>
              <a:t>Assume the schema and create a procedure for transferring amount from one person to other person.</a:t>
            </a:r>
          </a:p>
        </p:txBody>
      </p:sp>
    </p:spTree>
    <p:extLst>
      <p:ext uri="{BB962C8B-B14F-4D97-AF65-F5344CB8AC3E}">
        <p14:creationId xmlns:p14="http://schemas.microsoft.com/office/powerpoint/2010/main" val="306529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: Transfer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CREATE  PROCEDURE </a:t>
            </a:r>
            <a:r>
              <a:rPr lang="en-US" sz="2000" dirty="0" err="1"/>
              <a:t>transfer_amount</a:t>
            </a:r>
            <a:r>
              <a:rPr lang="en-US" sz="2000" dirty="0"/>
              <a:t>( </a:t>
            </a:r>
            <a:r>
              <a:rPr lang="en-US" sz="2000" dirty="0" err="1"/>
              <a:t>sender_id</a:t>
            </a:r>
            <a:r>
              <a:rPr lang="en-US" sz="2000" dirty="0"/>
              <a:t> INT, </a:t>
            </a:r>
            <a:r>
              <a:rPr lang="en-US" sz="2000" dirty="0" err="1"/>
              <a:t>receiver_id</a:t>
            </a:r>
            <a:r>
              <a:rPr lang="en-US" sz="2000" dirty="0"/>
              <a:t> </a:t>
            </a:r>
            <a:r>
              <a:rPr lang="en-US" sz="2000" dirty="0" err="1"/>
              <a:t>INT,amount</a:t>
            </a:r>
            <a:r>
              <a:rPr lang="en-US" sz="2000" dirty="0"/>
              <a:t> INT)</a:t>
            </a:r>
          </a:p>
          <a:p>
            <a:pPr marL="0" indent="0">
              <a:buNone/>
            </a:pPr>
            <a:r>
              <a:rPr lang="en-US" sz="2000" dirty="0"/>
              <a:t>LANGUAGE </a:t>
            </a:r>
            <a:r>
              <a:rPr lang="en-US" sz="2000" dirty="0" err="1"/>
              <a:t>plpgsql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$$</a:t>
            </a:r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    UPDATE </a:t>
            </a:r>
            <a:r>
              <a:rPr lang="en-US" sz="2000" dirty="0" err="1"/>
              <a:t>bankk</a:t>
            </a:r>
            <a:r>
              <a:rPr lang="en-US" sz="2000" dirty="0"/>
              <a:t>  SET balance = balance – amount  WHERE id = </a:t>
            </a:r>
            <a:r>
              <a:rPr lang="en-US" sz="2000" dirty="0" err="1"/>
              <a:t>sender_id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UPDATE </a:t>
            </a:r>
            <a:r>
              <a:rPr lang="en-US" sz="2000" dirty="0" err="1"/>
              <a:t>bankk</a:t>
            </a:r>
            <a:r>
              <a:rPr lang="en-US" sz="2000" dirty="0"/>
              <a:t> SET balance = balance + amount WHERE id = </a:t>
            </a:r>
            <a:r>
              <a:rPr lang="en-US" sz="2000" dirty="0" err="1"/>
              <a:t>receiver_id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  <a:p>
            <a:pPr marL="0" indent="0">
              <a:buNone/>
            </a:pPr>
            <a:r>
              <a:rPr lang="en-US" sz="2000" dirty="0"/>
              <a:t>$$;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420552"/>
              </p:ext>
            </p:extLst>
          </p:nvPr>
        </p:nvGraphicFramePr>
        <p:xfrm>
          <a:off x="6643687" y="4545013"/>
          <a:ext cx="381476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dirty="0" err="1"/>
                        <a:t>cid</a:t>
                      </a:r>
                      <a:endParaRPr lang="en-US" dirty="0"/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1000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3000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107696" marR="10769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marL="107696" marR="1076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028700" y="5500688"/>
            <a:ext cx="4114800" cy="5857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 </a:t>
            </a:r>
            <a:r>
              <a:rPr lang="en-US" dirty="0" err="1"/>
              <a:t>transfer_amount</a:t>
            </a:r>
            <a:r>
              <a:rPr lang="en-US" dirty="0"/>
              <a:t>(1, 2, 1000);</a:t>
            </a:r>
          </a:p>
        </p:txBody>
      </p:sp>
    </p:spTree>
    <p:extLst>
      <p:ext uri="{BB962C8B-B14F-4D97-AF65-F5344CB8AC3E}">
        <p14:creationId xmlns:p14="http://schemas.microsoft.com/office/powerpoint/2010/main" val="9239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heme2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Mangal"/>
        <a:cs typeface="Mangal"/>
      </a:majorFont>
      <a:minorFont>
        <a:latin typeface="Times New Roman"/>
        <a:ea typeface="Mangal"/>
        <a:cs typeface="Mang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E8A3AD0E-31D9-474D-93FA-1A35A01815B9}" vid="{F7A46D42-3A86-4E0D-9D37-0C4EB5F4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6" ma:contentTypeDescription="Create a new document." ma:contentTypeScope="" ma:versionID="ff07d1131b5462db2760ea4dcfb48e89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de4c1eeb7a95bb7ca5cba12c7da96883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933B4B-7066-4F68-8F5F-E5B6F5BE9A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661CF4-A6C4-4F6B-A71D-4E46CEB0115E}">
  <ds:schemaRefs>
    <ds:schemaRef ds:uri="http://schemas.microsoft.com/office/2006/metadata/properties"/>
    <ds:schemaRef ds:uri="http://schemas.microsoft.com/office/infopath/2007/PartnerControls"/>
    <ds:schemaRef ds:uri="cd700b74-4753-4cc1-b098-967ca100b6aa"/>
    <ds:schemaRef ds:uri="13520366-d6e0-41a1-9306-ab244ee3243a"/>
  </ds:schemaRefs>
</ds:datastoreItem>
</file>

<file path=customXml/itemProps3.xml><?xml version="1.0" encoding="utf-8"?>
<ds:datastoreItem xmlns:ds="http://schemas.openxmlformats.org/officeDocument/2006/customXml" ds:itemID="{75676A3A-17A4-46D4-920D-BD7CA8995D4B}"/>
</file>

<file path=docProps/app.xml><?xml version="1.0" encoding="utf-8"?>
<Properties xmlns="http://schemas.openxmlformats.org/officeDocument/2006/extended-properties" xmlns:vt="http://schemas.openxmlformats.org/officeDocument/2006/docPropsVTypes">
  <Template>PSTIII_JAVA__22CS302_UNIT_2_MANJU_S</Template>
  <TotalTime>9493</TotalTime>
  <Words>3404</Words>
  <Application>Microsoft Office PowerPoint</Application>
  <PresentationFormat>Widescreen</PresentationFormat>
  <Paragraphs>642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Theme2</vt:lpstr>
      <vt:lpstr>DATABASE MANAGEMENT SYSTEMS – CSE/IT – II Year / IV Sem. – 22CS403</vt:lpstr>
      <vt:lpstr>TOPICS</vt:lpstr>
      <vt:lpstr>Stored Procedures</vt:lpstr>
      <vt:lpstr>Why Stored Procedures</vt:lpstr>
      <vt:lpstr>Stored Procedures : Syntax</vt:lpstr>
      <vt:lpstr>Stored Procedures : Syntax</vt:lpstr>
      <vt:lpstr>Stored Procedures : Syntax</vt:lpstr>
      <vt:lpstr>Stored Procedures : Schema</vt:lpstr>
      <vt:lpstr>Stored Procedures : Transfer </vt:lpstr>
      <vt:lpstr>Stored Procedures : Conditional Transfer</vt:lpstr>
      <vt:lpstr>RAISE EXCEPTION Vs. RAISE NOTICE </vt:lpstr>
      <vt:lpstr>Guess the Output ?!</vt:lpstr>
      <vt:lpstr>Stored Procedures : Repetitions : Loop</vt:lpstr>
      <vt:lpstr>Stored Procedures : Repetitions : Loop</vt:lpstr>
      <vt:lpstr>To do!</vt:lpstr>
      <vt:lpstr>Welcome Message Procedure !</vt:lpstr>
      <vt:lpstr>Calculator Procedure !</vt:lpstr>
      <vt:lpstr>Returning Values : Return Statement</vt:lpstr>
      <vt:lpstr>IN and OUT Parameters </vt:lpstr>
      <vt:lpstr>IN and OUT Parameters </vt:lpstr>
      <vt:lpstr>Stored Procedures Vs. Functions  in PSQL</vt:lpstr>
      <vt:lpstr>Functions and stored procedures </vt:lpstr>
      <vt:lpstr>Function returning a single value</vt:lpstr>
      <vt:lpstr>Function returning a row of values</vt:lpstr>
      <vt:lpstr>Function returning a row of values</vt:lpstr>
      <vt:lpstr>Views </vt:lpstr>
      <vt:lpstr>Why views? Simplifying complex SQL queries!</vt:lpstr>
      <vt:lpstr>Why views? Restricting users !</vt:lpstr>
      <vt:lpstr>Views </vt:lpstr>
      <vt:lpstr>Views </vt:lpstr>
      <vt:lpstr>Views </vt:lpstr>
      <vt:lpstr>Guess what happens ? Views </vt:lpstr>
      <vt:lpstr>Views stored as what?! As Definitions only!</vt:lpstr>
      <vt:lpstr>Can views be used on multiple tables?</vt:lpstr>
      <vt:lpstr>Views from multiple tables</vt:lpstr>
      <vt:lpstr>Deleting Views</vt:lpstr>
      <vt:lpstr>To do! Construct views !</vt:lpstr>
      <vt:lpstr>Views for Movie DB</vt:lpstr>
      <vt:lpstr>Triggers</vt:lpstr>
      <vt:lpstr>Why and when triggers?</vt:lpstr>
      <vt:lpstr>Triggers in PSQL : Creation : 2 steps </vt:lpstr>
      <vt:lpstr>Creation  of Triggers : Syntax : Step 1</vt:lpstr>
      <vt:lpstr>Creation of Triggers : Syntax : Step 2</vt:lpstr>
      <vt:lpstr>Have you experienced triggers ?</vt:lpstr>
      <vt:lpstr>Triggers : Order inventory </vt:lpstr>
      <vt:lpstr>Need for Triggers in this order inventory?!</vt:lpstr>
      <vt:lpstr>Triggers : Auto update of inventory  : Step 1</vt:lpstr>
      <vt:lpstr>Triggers : Auto Update of inventory : Step 2</vt:lpstr>
      <vt:lpstr>Happenings through triggers!</vt:lpstr>
      <vt:lpstr>Auto firing of triggers !</vt:lpstr>
      <vt:lpstr>To do! Organization Schema !</vt:lpstr>
      <vt:lpstr>Organization schema! Auto Increment !</vt:lpstr>
      <vt:lpstr>Organization schema! Auto Increment !</vt:lpstr>
      <vt:lpstr>Cursors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– CSE/IT – II Year / IV Sem. – 22CS403</dc:title>
  <dc:creator>Microsoft account</dc:creator>
  <cp:lastModifiedBy>Microsoft account</cp:lastModifiedBy>
  <cp:revision>385</cp:revision>
  <dcterms:created xsi:type="dcterms:W3CDTF">2024-01-31T06:00:03Z</dcterms:created>
  <dcterms:modified xsi:type="dcterms:W3CDTF">2024-04-08T06:38:05Z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</Properties>
</file>