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44"/>
  </p:notesMasterIdLst>
  <p:sldIdLst>
    <p:sldId id="258" r:id="rId5"/>
    <p:sldId id="257" r:id="rId6"/>
    <p:sldId id="290" r:id="rId7"/>
    <p:sldId id="281" r:id="rId8"/>
    <p:sldId id="263" r:id="rId9"/>
    <p:sldId id="288" r:id="rId10"/>
    <p:sldId id="289" r:id="rId11"/>
    <p:sldId id="292" r:id="rId12"/>
    <p:sldId id="291" r:id="rId13"/>
    <p:sldId id="294" r:id="rId14"/>
    <p:sldId id="293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269" r:id="rId25"/>
    <p:sldId id="305" r:id="rId26"/>
    <p:sldId id="306" r:id="rId27"/>
    <p:sldId id="307" r:id="rId28"/>
    <p:sldId id="308" r:id="rId29"/>
    <p:sldId id="310" r:id="rId30"/>
    <p:sldId id="311" r:id="rId31"/>
    <p:sldId id="312" r:id="rId32"/>
    <p:sldId id="314" r:id="rId33"/>
    <p:sldId id="315" r:id="rId34"/>
    <p:sldId id="277" r:id="rId35"/>
    <p:sldId id="313" r:id="rId36"/>
    <p:sldId id="278" r:id="rId37"/>
    <p:sldId id="279" r:id="rId38"/>
    <p:sldId id="283" r:id="rId39"/>
    <p:sldId id="284" r:id="rId40"/>
    <p:sldId id="285" r:id="rId41"/>
    <p:sldId id="286" r:id="rId42"/>
    <p:sldId id="287" r:id="rId4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76C0A9-32C5-4E0F-83BA-D4654094EC40}" v="2" dt="2022-02-01T07:18:51.429"/>
    <p1510:client id="{AF503B24-2ADC-4348-9DA7-7415A7705BA8}" v="18" dt="2022-02-01T06:16:31.429"/>
    <p1510:client id="{BC990361-EE61-4B0E-92DC-AA9F301E682C}" v="18" dt="2022-02-04T05:30:28.659"/>
    <p1510:client id="{EDDC1CB0-252F-40A4-89C6-82728F2235CB}" v="38" dt="2022-02-11T04:15:41.50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756" y="96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dharsini A Assistant Professor" userId="S::priyadharsini.cse@rathinam.in::c70d4973-0de6-494f-a37b-74b16939106c" providerId="AD" clId="Web-{BC990361-EE61-4B0E-92DC-AA9F301E682C}"/>
    <pc:docChg chg="modSld">
      <pc:chgData name="Priyadharsini A Assistant Professor" userId="S::priyadharsini.cse@rathinam.in::c70d4973-0de6-494f-a37b-74b16939106c" providerId="AD" clId="Web-{BC990361-EE61-4B0E-92DC-AA9F301E682C}" dt="2022-02-04T05:30:22.394" v="11" actId="20577"/>
      <pc:docMkLst>
        <pc:docMk/>
      </pc:docMkLst>
      <pc:sldChg chg="addSp delSp modSp">
        <pc:chgData name="Priyadharsini A Assistant Professor" userId="S::priyadharsini.cse@rathinam.in::c70d4973-0de6-494f-a37b-74b16939106c" providerId="AD" clId="Web-{BC990361-EE61-4B0E-92DC-AA9F301E682C}" dt="2022-02-04T05:30:22.394" v="11" actId="20577"/>
        <pc:sldMkLst>
          <pc:docMk/>
          <pc:sldMk cId="0" sldId="256"/>
        </pc:sldMkLst>
        <pc:spChg chg="add mod">
          <ac:chgData name="Priyadharsini A Assistant Professor" userId="S::priyadharsini.cse@rathinam.in::c70d4973-0de6-494f-a37b-74b16939106c" providerId="AD" clId="Web-{BC990361-EE61-4B0E-92DC-AA9F301E682C}" dt="2022-02-04T05:30:05.440" v="3" actId="20577"/>
          <ac:spMkLst>
            <pc:docMk/>
            <pc:sldMk cId="0" sldId="256"/>
            <ac:spMk id="2" creationId="{742DFEF2-0214-4591-91F1-2E36A21028F8}"/>
          </ac:spMkLst>
        </pc:spChg>
        <pc:spChg chg="add mod">
          <ac:chgData name="Priyadharsini A Assistant Professor" userId="S::priyadharsini.cse@rathinam.in::c70d4973-0de6-494f-a37b-74b16939106c" providerId="AD" clId="Web-{BC990361-EE61-4B0E-92DC-AA9F301E682C}" dt="2022-02-04T05:30:22.394" v="11" actId="20577"/>
          <ac:spMkLst>
            <pc:docMk/>
            <pc:sldMk cId="0" sldId="256"/>
            <ac:spMk id="3" creationId="{674B9074-CA03-4ED4-B620-4C8A2D2313C8}"/>
          </ac:spMkLst>
        </pc:spChg>
        <pc:spChg chg="add del">
          <ac:chgData name="Priyadharsini A Assistant Professor" userId="S::priyadharsini.cse@rathinam.in::c70d4973-0de6-494f-a37b-74b16939106c" providerId="AD" clId="Web-{BC990361-EE61-4B0E-92DC-AA9F301E682C}" dt="2022-02-04T05:30:13.425" v="6"/>
          <ac:spMkLst>
            <pc:docMk/>
            <pc:sldMk cId="0" sldId="256"/>
            <ac:spMk id="4" creationId="{C7256827-D6A2-4954-8ECC-76F1361116C8}"/>
          </ac:spMkLst>
        </pc:spChg>
      </pc:sldChg>
    </pc:docChg>
  </pc:docChgLst>
  <pc:docChgLst>
    <pc:chgData name="Ramya R Assistant Professor" userId="813cc53b-cdf4-4ce6-80b4-4511270466ca" providerId="ADAL" clId="{DDC0B6D3-D0E5-4D9B-92A2-FCCEB819BD5D}"/>
    <pc:docChg chg="custSel addSld delSld modSld">
      <pc:chgData name="Ramya R Assistant Professor" userId="813cc53b-cdf4-4ce6-80b4-4511270466ca" providerId="ADAL" clId="{DDC0B6D3-D0E5-4D9B-92A2-FCCEB819BD5D}" dt="2022-01-31T12:32:41.497" v="258"/>
      <pc:docMkLst>
        <pc:docMk/>
      </pc:docMkLst>
      <pc:sldChg chg="delSp modSp mod">
        <pc:chgData name="Ramya R Assistant Professor" userId="813cc53b-cdf4-4ce6-80b4-4511270466ca" providerId="ADAL" clId="{DDC0B6D3-D0E5-4D9B-92A2-FCCEB819BD5D}" dt="2022-01-31T12:23:49.559" v="101" actId="21"/>
        <pc:sldMkLst>
          <pc:docMk/>
          <pc:sldMk cId="0" sldId="256"/>
        </pc:sldMkLst>
        <pc:spChg chg="mod">
          <ac:chgData name="Ramya R Assistant Professor" userId="813cc53b-cdf4-4ce6-80b4-4511270466ca" providerId="ADAL" clId="{DDC0B6D3-D0E5-4D9B-92A2-FCCEB819BD5D}" dt="2022-01-31T12:10:03.948" v="98" actId="20577"/>
          <ac:spMkLst>
            <pc:docMk/>
            <pc:sldMk cId="0" sldId="256"/>
            <ac:spMk id="21" creationId="{00000000-0000-0000-0000-000000000000}"/>
          </ac:spMkLst>
        </pc:spChg>
        <pc:spChg chg="mod">
          <ac:chgData name="Ramya R Assistant Professor" userId="813cc53b-cdf4-4ce6-80b4-4511270466ca" providerId="ADAL" clId="{DDC0B6D3-D0E5-4D9B-92A2-FCCEB819BD5D}" dt="2022-01-31T12:09:07.569" v="33" actId="20577"/>
          <ac:spMkLst>
            <pc:docMk/>
            <pc:sldMk cId="0" sldId="256"/>
            <ac:spMk id="23" creationId="{00000000-0000-0000-0000-000000000000}"/>
          </ac:spMkLst>
        </pc:spChg>
        <pc:spChg chg="del mod">
          <ac:chgData name="Ramya R Assistant Professor" userId="813cc53b-cdf4-4ce6-80b4-4511270466ca" providerId="ADAL" clId="{DDC0B6D3-D0E5-4D9B-92A2-FCCEB819BD5D}" dt="2022-01-31T12:23:49.559" v="101" actId="21"/>
          <ac:spMkLst>
            <pc:docMk/>
            <pc:sldMk cId="0" sldId="256"/>
            <ac:spMk id="24" creationId="{00000000-0000-0000-0000-000000000000}"/>
          </ac:spMkLst>
        </pc:spChg>
      </pc:sldChg>
      <pc:sldChg chg="addSp modSp mod">
        <pc:chgData name="Ramya R Assistant Professor" userId="813cc53b-cdf4-4ce6-80b4-4511270466ca" providerId="ADAL" clId="{DDC0B6D3-D0E5-4D9B-92A2-FCCEB819BD5D}" dt="2022-01-31T12:31:57.892" v="256" actId="14100"/>
        <pc:sldMkLst>
          <pc:docMk/>
          <pc:sldMk cId="0" sldId="257"/>
        </pc:sldMkLst>
        <pc:spChg chg="add mod">
          <ac:chgData name="Ramya R Assistant Professor" userId="813cc53b-cdf4-4ce6-80b4-4511270466ca" providerId="ADAL" clId="{DDC0B6D3-D0E5-4D9B-92A2-FCCEB819BD5D}" dt="2022-01-31T12:31:57.892" v="256" actId="14100"/>
          <ac:spMkLst>
            <pc:docMk/>
            <pc:sldMk cId="0" sldId="257"/>
            <ac:spMk id="5" creationId="{6B14E422-75F0-4715-92C9-A1677C1D3E40}"/>
          </ac:spMkLst>
        </pc:spChg>
        <pc:spChg chg="mod">
          <ac:chgData name="Ramya R Assistant Professor" userId="813cc53b-cdf4-4ce6-80b4-4511270466ca" providerId="ADAL" clId="{DDC0B6D3-D0E5-4D9B-92A2-FCCEB819BD5D}" dt="2022-01-31T12:26:55.931" v="199" actId="20577"/>
          <ac:spMkLst>
            <pc:docMk/>
            <pc:sldMk cId="0" sldId="257"/>
            <ac:spMk id="26" creationId="{00000000-0000-0000-0000-000000000000}"/>
          </ac:spMkLst>
        </pc:spChg>
        <pc:spChg chg="mod">
          <ac:chgData name="Ramya R Assistant Professor" userId="813cc53b-cdf4-4ce6-80b4-4511270466ca" providerId="ADAL" clId="{DDC0B6D3-D0E5-4D9B-92A2-FCCEB819BD5D}" dt="2022-01-31T12:27:35.683" v="217" actId="20577"/>
          <ac:spMkLst>
            <pc:docMk/>
            <pc:sldMk cId="0" sldId="257"/>
            <ac:spMk id="27" creationId="{00000000-0000-0000-0000-000000000000}"/>
          </ac:spMkLst>
        </pc:spChg>
        <pc:spChg chg="mod">
          <ac:chgData name="Ramya R Assistant Professor" userId="813cc53b-cdf4-4ce6-80b4-4511270466ca" providerId="ADAL" clId="{DDC0B6D3-D0E5-4D9B-92A2-FCCEB819BD5D}" dt="2022-01-31T12:31:51.621" v="255" actId="1076"/>
          <ac:spMkLst>
            <pc:docMk/>
            <pc:sldMk cId="0" sldId="257"/>
            <ac:spMk id="28" creationId="{00000000-0000-0000-0000-000000000000}"/>
          </ac:spMkLst>
        </pc:spChg>
      </pc:sldChg>
      <pc:sldChg chg="delSp modSp add mod">
        <pc:chgData name="Ramya R Assistant Professor" userId="813cc53b-cdf4-4ce6-80b4-4511270466ca" providerId="ADAL" clId="{DDC0B6D3-D0E5-4D9B-92A2-FCCEB819BD5D}" dt="2022-01-31T12:26:21.932" v="178" actId="1076"/>
        <pc:sldMkLst>
          <pc:docMk/>
          <pc:sldMk cId="1847126465" sldId="258"/>
        </pc:sldMkLst>
        <pc:spChg chg="mod">
          <ac:chgData name="Ramya R Assistant Professor" userId="813cc53b-cdf4-4ce6-80b4-4511270466ca" providerId="ADAL" clId="{DDC0B6D3-D0E5-4D9B-92A2-FCCEB819BD5D}" dt="2022-01-31T12:26:21.932" v="178" actId="1076"/>
          <ac:spMkLst>
            <pc:docMk/>
            <pc:sldMk cId="1847126465" sldId="258"/>
            <ac:spMk id="23" creationId="{00000000-0000-0000-0000-000000000000}"/>
          </ac:spMkLst>
        </pc:spChg>
        <pc:spChg chg="del mod">
          <ac:chgData name="Ramya R Assistant Professor" userId="813cc53b-cdf4-4ce6-80b4-4511270466ca" providerId="ADAL" clId="{DDC0B6D3-D0E5-4D9B-92A2-FCCEB819BD5D}" dt="2022-01-31T12:26:17.735" v="177" actId="21"/>
          <ac:spMkLst>
            <pc:docMk/>
            <pc:sldMk cId="1847126465" sldId="258"/>
            <ac:spMk id="24" creationId="{00000000-0000-0000-0000-000000000000}"/>
          </ac:spMkLst>
        </pc:spChg>
      </pc:sldChg>
      <pc:sldChg chg="add del">
        <pc:chgData name="Ramya R Assistant Professor" userId="813cc53b-cdf4-4ce6-80b4-4511270466ca" providerId="ADAL" clId="{DDC0B6D3-D0E5-4D9B-92A2-FCCEB819BD5D}" dt="2022-01-31T12:27:08.734" v="201" actId="47"/>
        <pc:sldMkLst>
          <pc:docMk/>
          <pc:sldMk cId="3887289802" sldId="259"/>
        </pc:sldMkLst>
      </pc:sldChg>
      <pc:sldChg chg="add">
        <pc:chgData name="Ramya R Assistant Professor" userId="813cc53b-cdf4-4ce6-80b4-4511270466ca" providerId="ADAL" clId="{DDC0B6D3-D0E5-4D9B-92A2-FCCEB819BD5D}" dt="2022-01-31T12:27:06.222" v="200"/>
        <pc:sldMkLst>
          <pc:docMk/>
          <pc:sldMk cId="3829886052" sldId="260"/>
        </pc:sldMkLst>
      </pc:sldChg>
      <pc:sldChg chg="new">
        <pc:chgData name="Ramya R Assistant Professor" userId="813cc53b-cdf4-4ce6-80b4-4511270466ca" providerId="ADAL" clId="{DDC0B6D3-D0E5-4D9B-92A2-FCCEB819BD5D}" dt="2022-01-31T12:28:10.877" v="218" actId="680"/>
        <pc:sldMkLst>
          <pc:docMk/>
          <pc:sldMk cId="296657569" sldId="261"/>
        </pc:sldMkLst>
      </pc:sldChg>
      <pc:sldChg chg="new">
        <pc:chgData name="Ramya R Assistant Professor" userId="813cc53b-cdf4-4ce6-80b4-4511270466ca" providerId="ADAL" clId="{DDC0B6D3-D0E5-4D9B-92A2-FCCEB819BD5D}" dt="2022-01-31T12:32:34.617" v="257" actId="680"/>
        <pc:sldMkLst>
          <pc:docMk/>
          <pc:sldMk cId="4130304615" sldId="262"/>
        </pc:sldMkLst>
      </pc:sldChg>
      <pc:sldChg chg="add">
        <pc:chgData name="Ramya R Assistant Professor" userId="813cc53b-cdf4-4ce6-80b4-4511270466ca" providerId="ADAL" clId="{DDC0B6D3-D0E5-4D9B-92A2-FCCEB819BD5D}" dt="2022-01-31T12:32:41.497" v="258"/>
        <pc:sldMkLst>
          <pc:docMk/>
          <pc:sldMk cId="865844983" sldId="263"/>
        </pc:sldMkLst>
      </pc:sldChg>
    </pc:docChg>
  </pc:docChgLst>
  <pc:docChgLst>
    <pc:chgData name="Sharmila B Technical Trainer" userId="S::sharmila.placement@rathinam.in::9f201489-9e2d-45df-a4f3-bc629776521b" providerId="AD" clId="Web-{EDDC1CB0-252F-40A4-89C6-82728F2235CB}"/>
    <pc:docChg chg="addSld delSld modSld">
      <pc:chgData name="Sharmila B Technical Trainer" userId="S::sharmila.placement@rathinam.in::9f201489-9e2d-45df-a4f3-bc629776521b" providerId="AD" clId="Web-{EDDC1CB0-252F-40A4-89C6-82728F2235CB}" dt="2022-02-11T04:15:41.509" v="21"/>
      <pc:docMkLst>
        <pc:docMk/>
      </pc:docMkLst>
      <pc:sldChg chg="add del">
        <pc:chgData name="Sharmila B Technical Trainer" userId="S::sharmila.placement@rathinam.in::9f201489-9e2d-45df-a4f3-bc629776521b" providerId="AD" clId="Web-{EDDC1CB0-252F-40A4-89C6-82728F2235CB}" dt="2022-02-11T04:15:34.650" v="19"/>
        <pc:sldMkLst>
          <pc:docMk/>
          <pc:sldMk cId="0" sldId="256"/>
        </pc:sldMkLst>
      </pc:sldChg>
      <pc:sldChg chg="modSp add replId">
        <pc:chgData name="Sharmila B Technical Trainer" userId="S::sharmila.placement@rathinam.in::9f201489-9e2d-45df-a4f3-bc629776521b" providerId="AD" clId="Web-{EDDC1CB0-252F-40A4-89C6-82728F2235CB}" dt="2022-02-11T04:15:17.884" v="15" actId="20577"/>
        <pc:sldMkLst>
          <pc:docMk/>
          <pc:sldMk cId="2274880555" sldId="264"/>
        </pc:sldMkLst>
        <pc:spChg chg="mod">
          <ac:chgData name="Sharmila B Technical Trainer" userId="S::sharmila.placement@rathinam.in::9f201489-9e2d-45df-a4f3-bc629776521b" providerId="AD" clId="Web-{EDDC1CB0-252F-40A4-89C6-82728F2235CB}" dt="2022-02-11T04:15:17.884" v="15" actId="20577"/>
          <ac:spMkLst>
            <pc:docMk/>
            <pc:sldMk cId="2274880555" sldId="264"/>
            <ac:spMk id="22" creationId="{00000000-0000-0000-0000-000000000000}"/>
          </ac:spMkLst>
        </pc:spChg>
      </pc:sldChg>
      <pc:sldChg chg="add del replId">
        <pc:chgData name="Sharmila B Technical Trainer" userId="S::sharmila.placement@rathinam.in::9f201489-9e2d-45df-a4f3-bc629776521b" providerId="AD" clId="Web-{EDDC1CB0-252F-40A4-89C6-82728F2235CB}" dt="2022-02-11T04:15:41.509" v="21"/>
        <pc:sldMkLst>
          <pc:docMk/>
          <pc:sldMk cId="916932149" sldId="265"/>
        </pc:sldMkLst>
      </pc:sldChg>
    </pc:docChg>
  </pc:docChgLst>
  <pc:docChgLst>
    <pc:chgData name="Ramya R Assistant Professor" userId="S::ramya.ece@rathinam.in::813cc53b-cdf4-4ce6-80b4-4511270466ca" providerId="AD" clId="Web-{AF503B24-2ADC-4348-9DA7-7415A7705BA8}"/>
    <pc:docChg chg="modSld">
      <pc:chgData name="Ramya R Assistant Professor" userId="S::ramya.ece@rathinam.in::813cc53b-cdf4-4ce6-80b4-4511270466ca" providerId="AD" clId="Web-{AF503B24-2ADC-4348-9DA7-7415A7705BA8}" dt="2022-02-01T06:16:30.867" v="7" actId="20577"/>
      <pc:docMkLst>
        <pc:docMk/>
      </pc:docMkLst>
      <pc:sldChg chg="modSp">
        <pc:chgData name="Ramya R Assistant Professor" userId="S::ramya.ece@rathinam.in::813cc53b-cdf4-4ce6-80b4-4511270466ca" providerId="AD" clId="Web-{AF503B24-2ADC-4348-9DA7-7415A7705BA8}" dt="2022-02-01T06:16:05.022" v="0" actId="20577"/>
        <pc:sldMkLst>
          <pc:docMk/>
          <pc:sldMk cId="0" sldId="256"/>
        </pc:sldMkLst>
        <pc:spChg chg="mod">
          <ac:chgData name="Ramya R Assistant Professor" userId="S::ramya.ece@rathinam.in::813cc53b-cdf4-4ce6-80b4-4511270466ca" providerId="AD" clId="Web-{AF503B24-2ADC-4348-9DA7-7415A7705BA8}" dt="2022-02-01T06:16:05.022" v="0" actId="20577"/>
          <ac:spMkLst>
            <pc:docMk/>
            <pc:sldMk cId="0" sldId="256"/>
            <ac:spMk id="23" creationId="{00000000-0000-0000-0000-000000000000}"/>
          </ac:spMkLst>
        </pc:spChg>
      </pc:sldChg>
      <pc:sldChg chg="modSp">
        <pc:chgData name="Ramya R Assistant Professor" userId="S::ramya.ece@rathinam.in::813cc53b-cdf4-4ce6-80b4-4511270466ca" providerId="AD" clId="Web-{AF503B24-2ADC-4348-9DA7-7415A7705BA8}" dt="2022-02-01T06:16:24.476" v="4" actId="20577"/>
        <pc:sldMkLst>
          <pc:docMk/>
          <pc:sldMk cId="0" sldId="257"/>
        </pc:sldMkLst>
        <pc:spChg chg="mod">
          <ac:chgData name="Ramya R Assistant Professor" userId="S::ramya.ece@rathinam.in::813cc53b-cdf4-4ce6-80b4-4511270466ca" providerId="AD" clId="Web-{AF503B24-2ADC-4348-9DA7-7415A7705BA8}" dt="2022-02-01T06:16:24.476" v="4" actId="20577"/>
          <ac:spMkLst>
            <pc:docMk/>
            <pc:sldMk cId="0" sldId="257"/>
            <ac:spMk id="5" creationId="{6B14E422-75F0-4715-92C9-A1677C1D3E40}"/>
          </ac:spMkLst>
        </pc:spChg>
        <pc:spChg chg="mod">
          <ac:chgData name="Ramya R Assistant Professor" userId="S::ramya.ece@rathinam.in::813cc53b-cdf4-4ce6-80b4-4511270466ca" providerId="AD" clId="Web-{AF503B24-2ADC-4348-9DA7-7415A7705BA8}" dt="2022-02-01T06:16:22.288" v="2" actId="20577"/>
          <ac:spMkLst>
            <pc:docMk/>
            <pc:sldMk cId="0" sldId="257"/>
            <ac:spMk id="28" creationId="{00000000-0000-0000-0000-000000000000}"/>
          </ac:spMkLst>
        </pc:spChg>
      </pc:sldChg>
      <pc:sldChg chg="modSp">
        <pc:chgData name="Ramya R Assistant Professor" userId="S::ramya.ece@rathinam.in::813cc53b-cdf4-4ce6-80b4-4511270466ca" providerId="AD" clId="Web-{AF503B24-2ADC-4348-9DA7-7415A7705BA8}" dt="2022-02-01T06:16:16.507" v="1" actId="20577"/>
        <pc:sldMkLst>
          <pc:docMk/>
          <pc:sldMk cId="1847126465" sldId="258"/>
        </pc:sldMkLst>
        <pc:spChg chg="mod">
          <ac:chgData name="Ramya R Assistant Professor" userId="S::ramya.ece@rathinam.in::813cc53b-cdf4-4ce6-80b4-4511270466ca" providerId="AD" clId="Web-{AF503B24-2ADC-4348-9DA7-7415A7705BA8}" dt="2022-02-01T06:16:16.507" v="1" actId="20577"/>
          <ac:spMkLst>
            <pc:docMk/>
            <pc:sldMk cId="1847126465" sldId="258"/>
            <ac:spMk id="23" creationId="{00000000-0000-0000-0000-000000000000}"/>
          </ac:spMkLst>
        </pc:spChg>
      </pc:sldChg>
      <pc:sldChg chg="modSp">
        <pc:chgData name="Ramya R Assistant Professor" userId="S::ramya.ece@rathinam.in::813cc53b-cdf4-4ce6-80b4-4511270466ca" providerId="AD" clId="Web-{AF503B24-2ADC-4348-9DA7-7415A7705BA8}" dt="2022-02-01T06:16:30.867" v="7" actId="20577"/>
        <pc:sldMkLst>
          <pc:docMk/>
          <pc:sldMk cId="865844983" sldId="263"/>
        </pc:sldMkLst>
        <pc:spChg chg="mod">
          <ac:chgData name="Ramya R Assistant Professor" userId="S::ramya.ece@rathinam.in::813cc53b-cdf4-4ce6-80b4-4511270466ca" providerId="AD" clId="Web-{AF503B24-2ADC-4348-9DA7-7415A7705BA8}" dt="2022-02-01T06:16:30.867" v="7" actId="20577"/>
          <ac:spMkLst>
            <pc:docMk/>
            <pc:sldMk cId="865844983" sldId="263"/>
            <ac:spMk id="5" creationId="{6B14E422-75F0-4715-92C9-A1677C1D3E40}"/>
          </ac:spMkLst>
        </pc:spChg>
        <pc:spChg chg="mod">
          <ac:chgData name="Ramya R Assistant Professor" userId="S::ramya.ece@rathinam.in::813cc53b-cdf4-4ce6-80b4-4511270466ca" providerId="AD" clId="Web-{AF503B24-2ADC-4348-9DA7-7415A7705BA8}" dt="2022-02-01T06:16:28.773" v="5" actId="20577"/>
          <ac:spMkLst>
            <pc:docMk/>
            <pc:sldMk cId="865844983" sldId="263"/>
            <ac:spMk id="28" creationId="{00000000-0000-0000-0000-000000000000}"/>
          </ac:spMkLst>
        </pc:spChg>
      </pc:sldChg>
    </pc:docChg>
  </pc:docChgLst>
  <pc:docChgLst>
    <pc:chgData name="Sharmila B Technical Trainer" userId="S::sharmila.placement@rathinam.in::9f201489-9e2d-45df-a4f3-bc629776521b" providerId="AD" clId="Web-{9076C0A9-32C5-4E0F-83BA-D4654094EC40}"/>
    <pc:docChg chg="modSld">
      <pc:chgData name="Sharmila B Technical Trainer" userId="S::sharmila.placement@rathinam.in::9f201489-9e2d-45df-a4f3-bc629776521b" providerId="AD" clId="Web-{9076C0A9-32C5-4E0F-83BA-D4654094EC40}" dt="2022-02-01T07:18:51.429" v="1" actId="20577"/>
      <pc:docMkLst>
        <pc:docMk/>
      </pc:docMkLst>
      <pc:sldChg chg="modSp">
        <pc:chgData name="Sharmila B Technical Trainer" userId="S::sharmila.placement@rathinam.in::9f201489-9e2d-45df-a4f3-bc629776521b" providerId="AD" clId="Web-{9076C0A9-32C5-4E0F-83BA-D4654094EC40}" dt="2022-02-01T07:18:51.429" v="1" actId="20577"/>
        <pc:sldMkLst>
          <pc:docMk/>
          <pc:sldMk cId="0" sldId="256"/>
        </pc:sldMkLst>
        <pc:spChg chg="mod">
          <ac:chgData name="Sharmila B Technical Trainer" userId="S::sharmila.placement@rathinam.in::9f201489-9e2d-45df-a4f3-bc629776521b" providerId="AD" clId="Web-{9076C0A9-32C5-4E0F-83BA-D4654094EC40}" dt="2022-02-01T07:18:51.429" v="1" actId="20577"/>
          <ac:spMkLst>
            <pc:docMk/>
            <pc:sldMk cId="0" sldId="256"/>
            <ac:spMk id="2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787420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E logo nn.png" descr="COE logo n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46623" y="11999998"/>
            <a:ext cx="3690754" cy="191124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3099423" y="205599"/>
            <a:ext cx="20828001" cy="1006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2286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2743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3200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3657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355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711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066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422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y…"/>
          <p:cNvSpPr txBox="1"/>
          <p:nvPr/>
        </p:nvSpPr>
        <p:spPr>
          <a:xfrm>
            <a:off x="18357937" y="11410215"/>
            <a:ext cx="3137077" cy="2195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by</a:t>
            </a:r>
          </a:p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Mr</a:t>
            </a:r>
            <a:r>
              <a:rPr lang="en-IN" dirty="0"/>
              <a:t>s</a:t>
            </a:r>
            <a:r>
              <a:rPr dirty="0" smtClean="0"/>
              <a:t>.</a:t>
            </a:r>
            <a:r>
              <a:rPr lang="en-IN" dirty="0" err="1" smtClean="0"/>
              <a:t>B.Sharmila</a:t>
            </a:r>
            <a:endParaRPr dirty="0"/>
          </a:p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IN" dirty="0" smtClean="0"/>
              <a:t>Technical trainer</a:t>
            </a:r>
            <a:endParaRPr dirty="0"/>
          </a:p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22" name="RATHINAM…"/>
          <p:cNvSpPr txBox="1"/>
          <p:nvPr/>
        </p:nvSpPr>
        <p:spPr>
          <a:xfrm>
            <a:off x="1416014" y="335111"/>
            <a:ext cx="22399679" cy="183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0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RATHINAM 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CENTRE OF EXCELLENCE</a:t>
            </a:r>
          </a:p>
        </p:txBody>
      </p:sp>
      <p:sp>
        <p:nvSpPr>
          <p:cNvPr id="23" name="Course Title"/>
          <p:cNvSpPr txBox="1"/>
          <p:nvPr/>
        </p:nvSpPr>
        <p:spPr>
          <a:xfrm>
            <a:off x="698296" y="5838702"/>
            <a:ext cx="2368570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rPr lang="en-IN" dirty="0" smtClean="0"/>
              <a:t>Database Management System</a:t>
            </a:r>
            <a:endParaRPr lang="en-IN" dirty="0"/>
          </a:p>
        </p:txBody>
      </p:sp>
      <p:sp>
        <p:nvSpPr>
          <p:cNvPr id="7" name="Course Title"/>
          <p:cNvSpPr txBox="1"/>
          <p:nvPr/>
        </p:nvSpPr>
        <p:spPr>
          <a:xfrm>
            <a:off x="850696" y="5991102"/>
            <a:ext cx="2368570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endParaRPr lang="en-IN"/>
          </a:p>
        </p:txBody>
      </p:sp>
      <p:sp>
        <p:nvSpPr>
          <p:cNvPr id="8" name="Sub Title"/>
          <p:cNvSpPr txBox="1"/>
          <p:nvPr/>
        </p:nvSpPr>
        <p:spPr>
          <a:xfrm>
            <a:off x="466469" y="7030693"/>
            <a:ext cx="2368570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5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ER Diagrams</a:t>
            </a:r>
            <a:endParaRPr lang="en-US" sz="5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1264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Entity Set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56509" y="2046100"/>
            <a:ext cx="20227636" cy="10926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set is a collection or set of all entities of a particular entity type at any point in </a:t>
            </a:r>
            <a:r>
              <a:rPr lang="en-US" sz="4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4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of all the entities should be the same</a:t>
            </a:r>
            <a:r>
              <a:rPr lang="en-US" sz="4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US" sz="44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44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44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44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44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44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44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4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algn="l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The collection of all the students from the student table at a particular instant of time</a:t>
            </a:r>
            <a:r>
              <a:rPr lang="en-US" sz="4400" b="0" dirty="0">
                <a:latin typeface="Arial" panose="020B0604020202020204" pitchFamily="34" charset="0"/>
                <a:cs typeface="Arial" panose="020B0604020202020204" pitchFamily="34" charset="0"/>
              </a:rPr>
              <a:t> is an example of an entity </a:t>
            </a:r>
            <a:r>
              <a:rPr lang="en-US" sz="4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set.</a:t>
            </a:r>
          </a:p>
          <a:p>
            <a:pPr algn="l"/>
            <a:endParaRPr lang="en-US" sz="44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collection of all the employees from the employee table at a particular instant of time</a:t>
            </a:r>
            <a:r>
              <a:rPr lang="en-US" sz="4400" b="0" dirty="0">
                <a:latin typeface="Arial" panose="020B0604020202020204" pitchFamily="34" charset="0"/>
                <a:cs typeface="Arial" panose="020B0604020202020204" pitchFamily="34" charset="0"/>
              </a:rPr>
              <a:t> is an example of an entity set.</a:t>
            </a:r>
            <a:endParaRPr lang="en-US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765932" y="4133113"/>
            <a:ext cx="3114675" cy="4001948"/>
            <a:chOff x="13644134" y="3561613"/>
            <a:chExt cx="3114675" cy="4001948"/>
          </a:xfrm>
        </p:grpSpPr>
        <p:sp>
          <p:nvSpPr>
            <p:cNvPr id="2" name="Oval 1"/>
            <p:cNvSpPr/>
            <p:nvPr/>
          </p:nvSpPr>
          <p:spPr>
            <a:xfrm rot="21540000">
              <a:off x="14449406" y="3561613"/>
              <a:ext cx="1504133" cy="3462338"/>
            </a:xfrm>
            <a:prstGeom prst="ellipse">
              <a:avLst/>
            </a:prstGeom>
            <a:noFill/>
            <a:ln w="57150" cap="flat">
              <a:solidFill>
                <a:srgbClr val="00206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E1 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sz="3200" b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E2 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sz="3200" b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E3</a:t>
              </a: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3644134" y="6999304"/>
              <a:ext cx="3114675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Entity Set</a:t>
              </a:r>
              <a:endPara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78891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764630"/>
              </p:ext>
            </p:extLst>
          </p:nvPr>
        </p:nvGraphicFramePr>
        <p:xfrm>
          <a:off x="1514475" y="1925104"/>
          <a:ext cx="21288374" cy="1024015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644187"/>
                <a:gridCol w="10644187"/>
              </a:tblGrid>
              <a:tr h="731408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 Entity Set</a:t>
                      </a:r>
                      <a:endParaRPr lang="en-US" sz="3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 Entity Set</a:t>
                      </a:r>
                      <a:endParaRPr lang="en-US" sz="3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731408">
                <a:tc>
                  <a:txBody>
                    <a:bodyPr/>
                    <a:lstStyle/>
                    <a:p>
                      <a:pPr algn="l"/>
                      <a:r>
                        <a:rPr lang="en-US" sz="3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 entity set </a:t>
                      </a:r>
                      <a:r>
                        <a:rPr lang="en-US" sz="3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always has a primary key</a:t>
                      </a:r>
                      <a:endParaRPr lang="en-US" sz="3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does </a:t>
                      </a:r>
                      <a:r>
                        <a:rPr lang="en-US" sz="3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have enough attributes to build a primary key.</a:t>
                      </a:r>
                      <a:endParaRPr lang="en-US" sz="3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731408">
                <a:tc>
                  <a:txBody>
                    <a:bodyPr/>
                    <a:lstStyle/>
                    <a:p>
                      <a:pPr marL="0" marR="0" lvl="0" indent="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is represented by a </a:t>
                      </a:r>
                      <a:r>
                        <a:rPr lang="en-US" sz="3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rectangle symbol.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is represented by </a:t>
                      </a:r>
                      <a:r>
                        <a:rPr lang="en-US" sz="3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double rectangle symbol. </a:t>
                      </a:r>
                    </a:p>
                  </a:txBody>
                  <a:tcPr/>
                </a:tc>
              </a:tr>
              <a:tr h="1316534">
                <a:tc>
                  <a:txBody>
                    <a:bodyPr/>
                    <a:lstStyle/>
                    <a:p>
                      <a:pPr algn="l"/>
                      <a:r>
                        <a:rPr lang="en-US" sz="3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contains a </a:t>
                      </a:r>
                      <a:r>
                        <a:rPr lang="en-US" sz="3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key represented by the underline symbol. </a:t>
                      </a:r>
                      <a:endParaRPr lang="en-US" sz="3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contains a </a:t>
                      </a:r>
                      <a:r>
                        <a:rPr lang="en-US" sz="3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Partial Key which is represented by a dashed underline symbol.</a:t>
                      </a:r>
                      <a:endParaRPr lang="en-US" sz="3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316534">
                <a:tc>
                  <a:txBody>
                    <a:bodyPr/>
                    <a:lstStyle/>
                    <a:p>
                      <a:pPr algn="l"/>
                      <a:r>
                        <a:rPr lang="en-US" sz="3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member of a strong entity set is called as </a:t>
                      </a:r>
                      <a:r>
                        <a:rPr lang="en-US" sz="3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dominant entity set. </a:t>
                      </a:r>
                      <a:endParaRPr lang="en-US" sz="3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member of a weak entity set called as a </a:t>
                      </a:r>
                      <a:r>
                        <a:rPr lang="en-US" sz="3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subordinate entity set.</a:t>
                      </a:r>
                      <a:endParaRPr lang="en-US" sz="3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316534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Key is one of its attributes which helps to identify its member</a:t>
                      </a:r>
                      <a:r>
                        <a:rPr lang="en-US" sz="3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endParaRPr lang="en-US" sz="3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is a combination </a:t>
                      </a:r>
                      <a:r>
                        <a:rPr lang="en-US" sz="3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 primary key and partial key of the strong entity set. </a:t>
                      </a:r>
                      <a:endParaRPr lang="en-US" sz="3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316534">
                <a:tc>
                  <a:txBody>
                    <a:bodyPr/>
                    <a:lstStyle/>
                    <a:p>
                      <a:pPr algn="l"/>
                      <a:r>
                        <a:rPr lang="en-US" sz="3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the ER diagram, the relationship between two strong entity set shown by</a:t>
                      </a:r>
                      <a:r>
                        <a:rPr lang="en-US" sz="3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using a diamond symbol.</a:t>
                      </a:r>
                      <a:endParaRPr lang="en-US" sz="3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relationship between one strong and a weak entity set shown by </a:t>
                      </a:r>
                      <a:r>
                        <a:rPr lang="en-US" sz="3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using the double diamond symbol.</a:t>
                      </a:r>
                      <a:endParaRPr lang="en-US" sz="3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901660">
                <a:tc>
                  <a:txBody>
                    <a:bodyPr/>
                    <a:lstStyle/>
                    <a:p>
                      <a:pPr algn="l"/>
                      <a:r>
                        <a:rPr lang="en-US" sz="3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connecting line of the strong entity set with the relationship </a:t>
                      </a:r>
                      <a:r>
                        <a:rPr lang="en-US" sz="3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single. </a:t>
                      </a:r>
                      <a:endParaRPr lang="en-US" sz="3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line connecting the weak entity set for identifying relationship </a:t>
                      </a:r>
                      <a:r>
                        <a:rPr lang="en-US" sz="3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double.</a:t>
                      </a:r>
                    </a:p>
                    <a:p>
                      <a:pPr algn="l"/>
                      <a:endParaRPr lang="en-US" sz="3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Difference Between Strong and weak entity set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8775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Title"/>
          <p:cNvSpPr txBox="1"/>
          <p:nvPr/>
        </p:nvSpPr>
        <p:spPr>
          <a:xfrm>
            <a:off x="1155496" y="2937193"/>
            <a:ext cx="15196345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algn="l"/>
            <a:endParaRPr lang="en-IN" sz="6000">
              <a:latin typeface="+mn-lt"/>
            </a:endParaRPr>
          </a:p>
        </p:txBody>
      </p:sp>
      <p:sp>
        <p:nvSpPr>
          <p:cNvPr id="5" name="Course Title">
            <a:extLst>
              <a:ext uri="{FF2B5EF4-FFF2-40B4-BE49-F238E27FC236}">
                <a16:creationId xmlns="" xmlns:a16="http://schemas.microsoft.com/office/drawing/2014/main" id="{6B14E422-75F0-4715-92C9-A1677C1D3E40}"/>
              </a:ext>
            </a:extLst>
          </p:cNvPr>
          <p:cNvSpPr txBox="1"/>
          <p:nvPr/>
        </p:nvSpPr>
        <p:spPr>
          <a:xfrm>
            <a:off x="1641271" y="1419171"/>
            <a:ext cx="21695325" cy="9582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 marL="685800" indent="-685800" algn="l" fontAlgn="base">
              <a:buFont typeface="Wingdings" panose="05000000000000000000" pitchFamily="2" charset="2"/>
              <a:buChar char="Ø"/>
            </a:pPr>
            <a:r>
              <a:rPr lang="en-US" sz="4400" b="0" dirty="0">
                <a:latin typeface="Arial" panose="020B0604020202020204" pitchFamily="34" charset="0"/>
                <a:cs typeface="Arial" panose="020B0604020202020204" pitchFamily="34" charset="0"/>
              </a:rPr>
              <a:t>An attribute describes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the property of an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entity.</a:t>
            </a:r>
          </a:p>
          <a:p>
            <a:pPr marL="685800" indent="-685800" algn="l" fontAlgn="base">
              <a:buFont typeface="Wingdings" panose="05000000000000000000" pitchFamily="2" charset="2"/>
              <a:buChar char="Ø"/>
            </a:pPr>
            <a:endParaRPr lang="en-US" sz="44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l" fontAlgn="base">
              <a:buFont typeface="Wingdings" panose="05000000000000000000" pitchFamily="2" charset="2"/>
              <a:buChar char="Ø"/>
            </a:pPr>
            <a:r>
              <a:rPr lang="en-US" sz="4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4400" b="0" dirty="0">
                <a:latin typeface="Arial" panose="020B0604020202020204" pitchFamily="34" charset="0"/>
                <a:cs typeface="Arial" panose="020B0604020202020204" pitchFamily="34" charset="0"/>
              </a:rPr>
              <a:t>attribute is represented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as Oval in an ER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diagram.</a:t>
            </a:r>
          </a:p>
          <a:p>
            <a:pPr marL="685800" indent="-685800" algn="l" fontAlgn="base">
              <a:buFont typeface="Wingdings" panose="05000000000000000000" pitchFamily="2" charset="2"/>
              <a:buChar char="Ø"/>
            </a:pPr>
            <a:endParaRPr lang="en-US" sz="44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l" fontAlgn="base">
              <a:buFont typeface="Wingdings" panose="05000000000000000000" pitchFamily="2" charset="2"/>
              <a:buChar char="Ø"/>
            </a:pPr>
            <a:endParaRPr lang="en-US" sz="44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l" fontAlgn="base">
              <a:buFont typeface="Wingdings" panose="05000000000000000000" pitchFamily="2" charset="2"/>
              <a:buChar char="Ø"/>
            </a:pPr>
            <a:endParaRPr lang="en-US" sz="4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l" fontAlgn="base">
              <a:buFont typeface="Wingdings" panose="05000000000000000000" pitchFamily="2" charset="2"/>
              <a:buChar char="Ø"/>
            </a:pPr>
            <a:endParaRPr lang="en-US" sz="44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l" fontAlgn="base">
              <a:buFont typeface="Wingdings" panose="05000000000000000000" pitchFamily="2" charset="2"/>
              <a:buChar char="Ø"/>
            </a:pPr>
            <a:endParaRPr lang="en-US" sz="4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l" fontAlgn="base">
              <a:buFont typeface="Wingdings" panose="05000000000000000000" pitchFamily="2" charset="2"/>
              <a:buChar char="Ø"/>
            </a:pPr>
            <a:r>
              <a:rPr lang="en-US" sz="4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There </a:t>
            </a:r>
            <a:r>
              <a:rPr lang="en-US" sz="4400" b="0" dirty="0">
                <a:latin typeface="Arial" panose="020B0604020202020204" pitchFamily="34" charset="0"/>
                <a:cs typeface="Arial" panose="020B0604020202020204" pitchFamily="34" charset="0"/>
              </a:rPr>
              <a:t>are four types of attributes: </a:t>
            </a:r>
            <a:endParaRPr lang="en-US" sz="44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l" fontAlgn="base">
              <a:buFont typeface="Wingdings" panose="05000000000000000000" pitchFamily="2" charset="2"/>
              <a:buChar char="Ø"/>
            </a:pPr>
            <a:endParaRPr lang="en-US" sz="44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indent="-914400" algn="l" fontAlgn="base">
              <a:buAutoNum type="arabicPeriod"/>
            </a:pPr>
            <a:r>
              <a:rPr lang="en-US" sz="4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Key </a:t>
            </a:r>
            <a:r>
              <a:rPr lang="en-US" sz="4400" b="0" dirty="0">
                <a:latin typeface="Arial" panose="020B0604020202020204" pitchFamily="34" charset="0"/>
                <a:cs typeface="Arial" panose="020B0604020202020204" pitchFamily="34" charset="0"/>
              </a:rPr>
              <a:t>attribute </a:t>
            </a:r>
            <a:endParaRPr lang="en-US" sz="44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indent="-914400" algn="l" fontAlgn="base">
              <a:buAutoNum type="arabicPeriod"/>
            </a:pPr>
            <a:r>
              <a:rPr lang="en-US" sz="4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Composite </a:t>
            </a:r>
            <a:r>
              <a:rPr lang="en-US" sz="4400" b="0" dirty="0">
                <a:latin typeface="Arial" panose="020B0604020202020204" pitchFamily="34" charset="0"/>
                <a:cs typeface="Arial" panose="020B0604020202020204" pitchFamily="34" charset="0"/>
              </a:rPr>
              <a:t>attribute </a:t>
            </a:r>
            <a:endParaRPr lang="en-US" sz="44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indent="-914400" algn="l" fontAlgn="base">
              <a:buAutoNum type="arabicPeriod"/>
            </a:pPr>
            <a:r>
              <a:rPr lang="en-US" sz="4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Multivalued </a:t>
            </a:r>
            <a:r>
              <a:rPr lang="en-US" sz="4400" b="0" dirty="0">
                <a:latin typeface="Arial" panose="020B0604020202020204" pitchFamily="34" charset="0"/>
                <a:cs typeface="Arial" panose="020B0604020202020204" pitchFamily="34" charset="0"/>
              </a:rPr>
              <a:t>attribute </a:t>
            </a:r>
            <a:endParaRPr lang="en-US" sz="44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indent="-914400" algn="l" fontAlgn="base">
              <a:buAutoNum type="arabicPeriod"/>
            </a:pPr>
            <a:r>
              <a:rPr lang="en-US" sz="4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Derived </a:t>
            </a:r>
            <a:r>
              <a:rPr lang="en-US" sz="4400" b="0" dirty="0">
                <a:latin typeface="Arial" panose="020B0604020202020204" pitchFamily="34" charset="0"/>
                <a:cs typeface="Arial" panose="020B0604020202020204" pitchFamily="34" charset="0"/>
              </a:rPr>
              <a:t>attribute </a:t>
            </a:r>
            <a:endParaRPr lang="en-US" sz="44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Attribute</a:t>
            </a:r>
          </a:p>
          <a:p>
            <a:r>
              <a:rPr sz="4400" dirty="0" smtClean="0">
                <a:latin typeface="Arial" pitchFamily="34" charset="0"/>
                <a:cs typeface="Arial" pitchFamily="34" charset="0"/>
              </a:rPr>
              <a:t> 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469225" y="4459265"/>
            <a:ext cx="6646825" cy="1780460"/>
            <a:chOff x="7469225" y="4459265"/>
            <a:chExt cx="6646825" cy="1780460"/>
          </a:xfrm>
        </p:grpSpPr>
        <p:sp>
          <p:nvSpPr>
            <p:cNvPr id="2" name="Oval 1"/>
            <p:cNvSpPr/>
            <p:nvPr/>
          </p:nvSpPr>
          <p:spPr>
            <a:xfrm>
              <a:off x="7469225" y="4459265"/>
              <a:ext cx="6646825" cy="1780460"/>
            </a:xfrm>
            <a:prstGeom prst="ellipse">
              <a:avLst/>
            </a:prstGeom>
            <a:noFill/>
            <a:ln w="57150" cap="flat">
              <a:solidFill>
                <a:srgbClr val="00206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735237" y="5152842"/>
              <a:ext cx="411480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 Neue"/>
                </a:rPr>
                <a:t>Attribute</a:t>
              </a:r>
              <a:endParaRPr kumimoji="0" 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56516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Title"/>
          <p:cNvSpPr txBox="1"/>
          <p:nvPr/>
        </p:nvSpPr>
        <p:spPr>
          <a:xfrm>
            <a:off x="1155496" y="2937193"/>
            <a:ext cx="15196345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algn="l"/>
            <a:endParaRPr lang="en-IN" sz="6000">
              <a:latin typeface="+mn-lt"/>
            </a:endParaRPr>
          </a:p>
        </p:txBody>
      </p:sp>
      <p:sp>
        <p:nvSpPr>
          <p:cNvPr id="5" name="Course Title">
            <a:extLst>
              <a:ext uri="{FF2B5EF4-FFF2-40B4-BE49-F238E27FC236}">
                <a16:creationId xmlns="" xmlns:a16="http://schemas.microsoft.com/office/drawing/2014/main" id="{6B14E422-75F0-4715-92C9-A1677C1D3E40}"/>
              </a:ext>
            </a:extLst>
          </p:cNvPr>
          <p:cNvSpPr txBox="1"/>
          <p:nvPr/>
        </p:nvSpPr>
        <p:spPr>
          <a:xfrm>
            <a:off x="1669846" y="1788971"/>
            <a:ext cx="21695325" cy="484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 marL="685800" indent="-685800" algn="l" fontAlgn="base">
              <a:buFont typeface="Wingdings" panose="05000000000000000000" pitchFamily="2" charset="2"/>
              <a:buChar char="Ø"/>
            </a:pPr>
            <a:r>
              <a:rPr lang="en-US" sz="4400" b="0" dirty="0">
                <a:latin typeface="Arial" panose="020B0604020202020204" pitchFamily="34" charset="0"/>
                <a:cs typeface="Arial" panose="020B0604020202020204" pitchFamily="34" charset="0"/>
              </a:rPr>
              <a:t>A key attribute can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uniquely identify an entity from an entity set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 fontAlgn="base"/>
            <a:endParaRPr lang="en-US" sz="44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l" fontAlgn="base">
              <a:buFont typeface="Wingdings" panose="05000000000000000000" pitchFamily="2" charset="2"/>
              <a:buChar char="Ø"/>
            </a:pPr>
            <a:r>
              <a:rPr lang="en-US" sz="4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4400" b="0" dirty="0">
                <a:latin typeface="Arial" panose="020B0604020202020204" pitchFamily="34" charset="0"/>
                <a:cs typeface="Arial" panose="020B0604020202020204" pitchFamily="34" charset="0"/>
              </a:rPr>
              <a:t>example, student roll number can uniquely identify a student from a set of </a:t>
            </a:r>
            <a:r>
              <a:rPr lang="en-US" sz="4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students.</a:t>
            </a:r>
          </a:p>
          <a:p>
            <a:pPr marL="685800" indent="-685800" algn="l" fontAlgn="base">
              <a:buFont typeface="Wingdings" panose="05000000000000000000" pitchFamily="2" charset="2"/>
              <a:buChar char="Ø"/>
            </a:pPr>
            <a:endParaRPr lang="en-US" sz="44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l" fontAlgn="base">
              <a:buFont typeface="Wingdings" panose="05000000000000000000" pitchFamily="2" charset="2"/>
              <a:buChar char="Ø"/>
            </a:pPr>
            <a:r>
              <a:rPr lang="en-US" sz="4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Key </a:t>
            </a:r>
            <a:r>
              <a:rPr lang="en-US" sz="4400" b="0" dirty="0">
                <a:latin typeface="Arial" panose="020B0604020202020204" pitchFamily="34" charset="0"/>
                <a:cs typeface="Arial" panose="020B0604020202020204" pitchFamily="34" charset="0"/>
              </a:rPr>
              <a:t>attribute is represented by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oval</a:t>
            </a:r>
            <a:r>
              <a:rPr lang="en-US" sz="4400" b="0" dirty="0">
                <a:latin typeface="Arial" panose="020B0604020202020204" pitchFamily="34" charset="0"/>
                <a:cs typeface="Arial" panose="020B0604020202020204" pitchFamily="34" charset="0"/>
              </a:rPr>
              <a:t> same as other attributes however the text of key attribute is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underlined</a:t>
            </a:r>
            <a:r>
              <a:rPr lang="en-US" sz="4400" b="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44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Key Attribute</a:t>
            </a:r>
          </a:p>
          <a:p>
            <a:r>
              <a:rPr sz="4400" dirty="0" smtClean="0">
                <a:latin typeface="Arial" pitchFamily="34" charset="0"/>
                <a:cs typeface="Arial" pitchFamily="34" charset="0"/>
              </a:rPr>
              <a:t> 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783550" y="8121010"/>
            <a:ext cx="6646825" cy="1780460"/>
            <a:chOff x="7469225" y="4459265"/>
            <a:chExt cx="6646825" cy="1780460"/>
          </a:xfrm>
        </p:grpSpPr>
        <p:sp>
          <p:nvSpPr>
            <p:cNvPr id="9" name="Oval 8"/>
            <p:cNvSpPr/>
            <p:nvPr/>
          </p:nvSpPr>
          <p:spPr>
            <a:xfrm>
              <a:off x="7469225" y="4459265"/>
              <a:ext cx="6646825" cy="1780460"/>
            </a:xfrm>
            <a:prstGeom prst="ellipse">
              <a:avLst/>
            </a:prstGeom>
            <a:noFill/>
            <a:ln w="57150" cap="flat">
              <a:solidFill>
                <a:srgbClr val="00206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735237" y="5152842"/>
              <a:ext cx="411480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0" u="sng" strike="noStrike" cap="none" spc="0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 Neue"/>
                </a:rPr>
                <a:t>RollNo</a:t>
              </a:r>
              <a:endParaRPr kumimoji="0" lang="en-US" sz="36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99151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Title"/>
          <p:cNvSpPr txBox="1"/>
          <p:nvPr/>
        </p:nvSpPr>
        <p:spPr>
          <a:xfrm>
            <a:off x="1155496" y="2937193"/>
            <a:ext cx="15196345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algn="l"/>
            <a:endParaRPr lang="en-IN" sz="6000">
              <a:latin typeface="+mn-lt"/>
            </a:endParaRPr>
          </a:p>
        </p:txBody>
      </p:sp>
      <p:sp>
        <p:nvSpPr>
          <p:cNvPr id="5" name="Course Title">
            <a:extLst>
              <a:ext uri="{FF2B5EF4-FFF2-40B4-BE49-F238E27FC236}">
                <a16:creationId xmlns="" xmlns:a16="http://schemas.microsoft.com/office/drawing/2014/main" id="{6B14E422-75F0-4715-92C9-A1677C1D3E40}"/>
              </a:ext>
            </a:extLst>
          </p:cNvPr>
          <p:cNvSpPr txBox="1"/>
          <p:nvPr/>
        </p:nvSpPr>
        <p:spPr>
          <a:xfrm>
            <a:off x="1669846" y="1788971"/>
            <a:ext cx="21695325" cy="484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 marL="685800" indent="-685800" algn="l" fontAlgn="base">
              <a:buFont typeface="Wingdings" panose="05000000000000000000" pitchFamily="2" charset="2"/>
              <a:buChar char="Ø"/>
            </a:pPr>
            <a:r>
              <a:rPr lang="en-US" sz="4400" b="0" dirty="0">
                <a:latin typeface="Arial" panose="020B0604020202020204" pitchFamily="34" charset="0"/>
                <a:cs typeface="Arial" panose="020B0604020202020204" pitchFamily="34" charset="0"/>
              </a:rPr>
              <a:t>A key attribute can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uniquely identify an entity from an entity set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 fontAlgn="base"/>
            <a:endParaRPr lang="en-US" sz="44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l" fontAlgn="base">
              <a:buFont typeface="Wingdings" panose="05000000000000000000" pitchFamily="2" charset="2"/>
              <a:buChar char="Ø"/>
            </a:pPr>
            <a:r>
              <a:rPr lang="en-US" sz="4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4400" b="0" dirty="0">
                <a:latin typeface="Arial" panose="020B0604020202020204" pitchFamily="34" charset="0"/>
                <a:cs typeface="Arial" panose="020B0604020202020204" pitchFamily="34" charset="0"/>
              </a:rPr>
              <a:t>example, student roll number can uniquely identify a student from a set of </a:t>
            </a:r>
            <a:r>
              <a:rPr lang="en-US" sz="4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students.</a:t>
            </a:r>
          </a:p>
          <a:p>
            <a:pPr marL="685800" indent="-685800" algn="l" fontAlgn="base">
              <a:buFont typeface="Wingdings" panose="05000000000000000000" pitchFamily="2" charset="2"/>
              <a:buChar char="Ø"/>
            </a:pPr>
            <a:endParaRPr lang="en-US" sz="44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l" fontAlgn="base">
              <a:buFont typeface="Wingdings" panose="05000000000000000000" pitchFamily="2" charset="2"/>
              <a:buChar char="Ø"/>
            </a:pPr>
            <a:r>
              <a:rPr lang="en-US" sz="4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Key </a:t>
            </a:r>
            <a:r>
              <a:rPr lang="en-US" sz="4400" b="0" dirty="0">
                <a:latin typeface="Arial" panose="020B0604020202020204" pitchFamily="34" charset="0"/>
                <a:cs typeface="Arial" panose="020B0604020202020204" pitchFamily="34" charset="0"/>
              </a:rPr>
              <a:t>attribute is represented by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oval</a:t>
            </a:r>
            <a:r>
              <a:rPr lang="en-US" sz="4400" b="0" dirty="0">
                <a:latin typeface="Arial" panose="020B0604020202020204" pitchFamily="34" charset="0"/>
                <a:cs typeface="Arial" panose="020B0604020202020204" pitchFamily="34" charset="0"/>
              </a:rPr>
              <a:t> same as other attributes however the text of key attribute is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underlined</a:t>
            </a:r>
            <a:r>
              <a:rPr lang="en-US" sz="4400" b="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44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Key Attribute</a:t>
            </a:r>
          </a:p>
          <a:p>
            <a:r>
              <a:rPr sz="4400" dirty="0" smtClean="0">
                <a:latin typeface="Arial" pitchFamily="34" charset="0"/>
                <a:cs typeface="Arial" pitchFamily="34" charset="0"/>
              </a:rPr>
              <a:t> 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783550" y="8121010"/>
            <a:ext cx="6646825" cy="1780460"/>
            <a:chOff x="7469225" y="4459265"/>
            <a:chExt cx="6646825" cy="1780460"/>
          </a:xfrm>
        </p:grpSpPr>
        <p:sp>
          <p:nvSpPr>
            <p:cNvPr id="9" name="Oval 8"/>
            <p:cNvSpPr/>
            <p:nvPr/>
          </p:nvSpPr>
          <p:spPr>
            <a:xfrm>
              <a:off x="7469225" y="4459265"/>
              <a:ext cx="6646825" cy="1780460"/>
            </a:xfrm>
            <a:prstGeom prst="ellipse">
              <a:avLst/>
            </a:prstGeom>
            <a:noFill/>
            <a:ln w="57150" cap="flat">
              <a:solidFill>
                <a:srgbClr val="00206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735237" y="5152842"/>
              <a:ext cx="411480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0" u="sng" strike="noStrike" cap="none" spc="0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 Neue"/>
                </a:rPr>
                <a:t>RollNo</a:t>
              </a:r>
              <a:endParaRPr kumimoji="0" lang="en-US" sz="36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2905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Title"/>
          <p:cNvSpPr txBox="1"/>
          <p:nvPr/>
        </p:nvSpPr>
        <p:spPr>
          <a:xfrm>
            <a:off x="1155496" y="2937193"/>
            <a:ext cx="15196345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algn="l"/>
            <a:endParaRPr lang="en-IN" sz="6000">
              <a:latin typeface="+mn-lt"/>
            </a:endParaRPr>
          </a:p>
        </p:txBody>
      </p:sp>
      <p:sp>
        <p:nvSpPr>
          <p:cNvPr id="7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Key Attribute</a:t>
            </a:r>
          </a:p>
          <a:p>
            <a:r>
              <a:rPr sz="4400" dirty="0" smtClean="0">
                <a:latin typeface="Arial" pitchFamily="34" charset="0"/>
                <a:cs typeface="Arial" pitchFamily="34" charset="0"/>
              </a:rPr>
              <a:t> 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50" y="3450154"/>
            <a:ext cx="14859000" cy="527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462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Title"/>
          <p:cNvSpPr txBox="1"/>
          <p:nvPr/>
        </p:nvSpPr>
        <p:spPr>
          <a:xfrm>
            <a:off x="1155496" y="2937193"/>
            <a:ext cx="15196345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algn="l"/>
            <a:endParaRPr lang="en-IN" sz="6000">
              <a:latin typeface="+mn-lt"/>
            </a:endParaRPr>
          </a:p>
        </p:txBody>
      </p:sp>
      <p:sp>
        <p:nvSpPr>
          <p:cNvPr id="5" name="Course Title">
            <a:extLst>
              <a:ext uri="{FF2B5EF4-FFF2-40B4-BE49-F238E27FC236}">
                <a16:creationId xmlns="" xmlns:a16="http://schemas.microsoft.com/office/drawing/2014/main" id="{6B14E422-75F0-4715-92C9-A1677C1D3E40}"/>
              </a:ext>
            </a:extLst>
          </p:cNvPr>
          <p:cNvSpPr txBox="1"/>
          <p:nvPr/>
        </p:nvSpPr>
        <p:spPr>
          <a:xfrm>
            <a:off x="1669846" y="2466079"/>
            <a:ext cx="21695325" cy="3488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 marL="685800" indent="-685800" algn="l" fontAlgn="base">
              <a:buFont typeface="Wingdings" panose="05000000000000000000" pitchFamily="2" charset="2"/>
              <a:buChar char="Ø"/>
            </a:pPr>
            <a:r>
              <a:rPr lang="en-US" sz="4400" b="0" dirty="0">
                <a:latin typeface="Arial" panose="020B0604020202020204" pitchFamily="34" charset="0"/>
                <a:cs typeface="Arial" panose="020B0604020202020204" pitchFamily="34" charset="0"/>
              </a:rPr>
              <a:t>An attribute that is a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combination of other attributes is known as composite attribute</a:t>
            </a:r>
            <a:r>
              <a:rPr lang="en-US" sz="4400" b="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44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l" fontAlgn="base">
              <a:buFont typeface="Wingdings" panose="05000000000000000000" pitchFamily="2" charset="2"/>
              <a:buChar char="Ø"/>
            </a:pPr>
            <a:endParaRPr lang="en-US" sz="44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l" fontAlgn="base">
              <a:buFont typeface="Wingdings" panose="05000000000000000000" pitchFamily="2" charset="2"/>
              <a:buChar char="Ø"/>
            </a:pPr>
            <a:r>
              <a:rPr lang="en-US" sz="4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4400" b="0" dirty="0">
                <a:latin typeface="Arial" panose="020B0604020202020204" pitchFamily="34" charset="0"/>
                <a:cs typeface="Arial" panose="020B0604020202020204" pitchFamily="34" charset="0"/>
              </a:rPr>
              <a:t>example, In student entity, the student address is a composite attribute as an address is composed of other attributes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such as pin code, state, country. </a:t>
            </a:r>
            <a:endParaRPr lang="en-US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Composite Attribute</a:t>
            </a:r>
          </a:p>
          <a:p>
            <a:r>
              <a:rPr sz="4400" dirty="0" smtClean="0">
                <a:latin typeface="Arial" pitchFamily="34" charset="0"/>
                <a:cs typeface="Arial" pitchFamily="34" charset="0"/>
              </a:rPr>
              <a:t> 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495868" y="7905798"/>
            <a:ext cx="4600575" cy="2171700"/>
            <a:chOff x="3495868" y="7905798"/>
            <a:chExt cx="4600575" cy="2171700"/>
          </a:xfrm>
        </p:grpSpPr>
        <p:sp>
          <p:nvSpPr>
            <p:cNvPr id="2" name="Flowchart: Process 1"/>
            <p:cNvSpPr/>
            <p:nvPr/>
          </p:nvSpPr>
          <p:spPr>
            <a:xfrm>
              <a:off x="3495868" y="7905798"/>
              <a:ext cx="4600575" cy="2171700"/>
            </a:xfrm>
            <a:prstGeom prst="flowChartProcess">
              <a:avLst/>
            </a:prstGeom>
            <a:noFill/>
            <a:ln w="57150" cap="flat">
              <a:solidFill>
                <a:srgbClr val="00206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139187" y="8860052"/>
              <a:ext cx="3343275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Student</a:t>
              </a:r>
              <a:endPara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0001249" y="8228346"/>
            <a:ext cx="4429125" cy="1554480"/>
            <a:chOff x="10001249" y="8228346"/>
            <a:chExt cx="4429125" cy="1554480"/>
          </a:xfrm>
        </p:grpSpPr>
        <p:sp>
          <p:nvSpPr>
            <p:cNvPr id="3" name="Oval 2"/>
            <p:cNvSpPr/>
            <p:nvPr/>
          </p:nvSpPr>
          <p:spPr>
            <a:xfrm>
              <a:off x="10001249" y="8228346"/>
              <a:ext cx="4429125" cy="1554480"/>
            </a:xfrm>
            <a:prstGeom prst="ellipse">
              <a:avLst/>
            </a:prstGeom>
            <a:noFill/>
            <a:ln w="57150" cap="flat">
              <a:solidFill>
                <a:srgbClr val="00206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544173" y="8700870"/>
              <a:ext cx="3343275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Address</a:t>
              </a:r>
              <a:endPara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7253382" y="11862649"/>
            <a:ext cx="4429125" cy="1554480"/>
            <a:chOff x="17253382" y="11862649"/>
            <a:chExt cx="4429125" cy="1554480"/>
          </a:xfrm>
        </p:grpSpPr>
        <p:sp>
          <p:nvSpPr>
            <p:cNvPr id="16" name="Oval 15"/>
            <p:cNvSpPr/>
            <p:nvPr/>
          </p:nvSpPr>
          <p:spPr>
            <a:xfrm>
              <a:off x="17253382" y="11862649"/>
              <a:ext cx="4429125" cy="1554480"/>
            </a:xfrm>
            <a:prstGeom prst="ellipse">
              <a:avLst/>
            </a:prstGeom>
            <a:noFill/>
            <a:ln w="57150" cap="flat">
              <a:solidFill>
                <a:srgbClr val="00206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753443" y="12357760"/>
              <a:ext cx="3343275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Country</a:t>
              </a:r>
              <a:endPara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7210521" y="8908431"/>
            <a:ext cx="4429125" cy="1554480"/>
            <a:chOff x="17210521" y="8908431"/>
            <a:chExt cx="4429125" cy="1554480"/>
          </a:xfrm>
        </p:grpSpPr>
        <p:sp>
          <p:nvSpPr>
            <p:cNvPr id="14" name="Oval 13"/>
            <p:cNvSpPr/>
            <p:nvPr/>
          </p:nvSpPr>
          <p:spPr>
            <a:xfrm>
              <a:off x="17210521" y="8908431"/>
              <a:ext cx="4429125" cy="1554480"/>
            </a:xfrm>
            <a:prstGeom prst="ellipse">
              <a:avLst/>
            </a:prstGeom>
            <a:noFill/>
            <a:ln w="57150" cap="flat">
              <a:solidFill>
                <a:srgbClr val="00206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753444" y="9424309"/>
              <a:ext cx="3343275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State</a:t>
              </a:r>
              <a:endPara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210522" y="6238272"/>
            <a:ext cx="4429125" cy="1554480"/>
            <a:chOff x="17210522" y="6238272"/>
            <a:chExt cx="4429125" cy="1554480"/>
          </a:xfrm>
        </p:grpSpPr>
        <p:sp>
          <p:nvSpPr>
            <p:cNvPr id="15" name="Oval 14"/>
            <p:cNvSpPr/>
            <p:nvPr/>
          </p:nvSpPr>
          <p:spPr>
            <a:xfrm>
              <a:off x="17210522" y="6238272"/>
              <a:ext cx="4429125" cy="1554480"/>
            </a:xfrm>
            <a:prstGeom prst="ellipse">
              <a:avLst/>
            </a:prstGeom>
            <a:noFill/>
            <a:ln w="57150" cap="flat">
              <a:solidFill>
                <a:srgbClr val="00206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753445" y="6809151"/>
              <a:ext cx="3343275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 err="1" smtClean="0"/>
                <a:t>Pincode</a:t>
              </a:r>
              <a:r>
                <a:rPr lang="en-US" dirty="0" smtClean="0"/>
                <a:t>	</a:t>
              </a:r>
              <a:endPara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21" name="Straight Connector 20"/>
          <p:cNvCxnSpPr>
            <a:stCxn id="2" idx="3"/>
            <a:endCxn id="3" idx="2"/>
          </p:cNvCxnSpPr>
          <p:nvPr/>
        </p:nvCxnSpPr>
        <p:spPr>
          <a:xfrm>
            <a:off x="8096443" y="8991648"/>
            <a:ext cx="1904806" cy="13938"/>
          </a:xfrm>
          <a:prstGeom prst="line">
            <a:avLst/>
          </a:prstGeom>
          <a:noFill/>
          <a:ln w="25400" cap="flat">
            <a:solidFill>
              <a:srgbClr val="00206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/>
          <p:cNvCxnSpPr>
            <a:endCxn id="15" idx="2"/>
          </p:cNvCxnSpPr>
          <p:nvPr/>
        </p:nvCxnSpPr>
        <p:spPr>
          <a:xfrm flipV="1">
            <a:off x="14430372" y="7015512"/>
            <a:ext cx="2780150" cy="1983105"/>
          </a:xfrm>
          <a:prstGeom prst="line">
            <a:avLst/>
          </a:prstGeom>
          <a:noFill/>
          <a:ln w="25400" cap="flat">
            <a:solidFill>
              <a:srgbClr val="00206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/>
          <p:cNvCxnSpPr>
            <a:endCxn id="16" idx="2"/>
          </p:cNvCxnSpPr>
          <p:nvPr/>
        </p:nvCxnSpPr>
        <p:spPr>
          <a:xfrm>
            <a:off x="14335218" y="8976029"/>
            <a:ext cx="2918164" cy="3663860"/>
          </a:xfrm>
          <a:prstGeom prst="line">
            <a:avLst/>
          </a:prstGeom>
          <a:noFill/>
          <a:ln w="25400" cap="flat">
            <a:solidFill>
              <a:srgbClr val="00206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Connector 26"/>
          <p:cNvCxnSpPr/>
          <p:nvPr/>
        </p:nvCxnSpPr>
        <p:spPr>
          <a:xfrm>
            <a:off x="14447035" y="8999588"/>
            <a:ext cx="2720626" cy="776269"/>
          </a:xfrm>
          <a:prstGeom prst="line">
            <a:avLst/>
          </a:prstGeom>
          <a:noFill/>
          <a:ln w="25400" cap="flat">
            <a:solidFill>
              <a:srgbClr val="00206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4542918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Title"/>
          <p:cNvSpPr txBox="1"/>
          <p:nvPr/>
        </p:nvSpPr>
        <p:spPr>
          <a:xfrm>
            <a:off x="1155496" y="2937193"/>
            <a:ext cx="15196345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algn="l"/>
            <a:endParaRPr lang="en-IN" sz="6000">
              <a:latin typeface="+mn-lt"/>
            </a:endParaRPr>
          </a:p>
        </p:txBody>
      </p:sp>
      <p:sp>
        <p:nvSpPr>
          <p:cNvPr id="5" name="Course Title">
            <a:extLst>
              <a:ext uri="{FF2B5EF4-FFF2-40B4-BE49-F238E27FC236}">
                <a16:creationId xmlns="" xmlns:a16="http://schemas.microsoft.com/office/drawing/2014/main" id="{6B14E422-75F0-4715-92C9-A1677C1D3E40}"/>
              </a:ext>
            </a:extLst>
          </p:cNvPr>
          <p:cNvSpPr txBox="1"/>
          <p:nvPr/>
        </p:nvSpPr>
        <p:spPr>
          <a:xfrm>
            <a:off x="1784146" y="1323866"/>
            <a:ext cx="21695325" cy="4165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 marL="685800" indent="-685800" algn="l" fontAlgn="base">
              <a:buFont typeface="Wingdings" panose="05000000000000000000" pitchFamily="2" charset="2"/>
              <a:buChar char="Ø"/>
            </a:pPr>
            <a:r>
              <a:rPr lang="en-US" sz="4400" b="0" dirty="0">
                <a:latin typeface="Arial" panose="020B0604020202020204" pitchFamily="34" charset="0"/>
                <a:cs typeface="Arial" panose="020B0604020202020204" pitchFamily="34" charset="0"/>
              </a:rPr>
              <a:t>An attribute that can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hold multiple values is known as multivalued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attribute.</a:t>
            </a:r>
          </a:p>
          <a:p>
            <a:pPr marL="685800" indent="-685800" algn="l" fontAlgn="base">
              <a:buFont typeface="Wingdings" panose="05000000000000000000" pitchFamily="2" charset="2"/>
              <a:buChar char="Ø"/>
            </a:pPr>
            <a:endParaRPr lang="en-US" sz="44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l" fontAlgn="base">
              <a:buFont typeface="Wingdings" panose="05000000000000000000" pitchFamily="2" charset="2"/>
              <a:buChar char="Ø"/>
            </a:pPr>
            <a:r>
              <a:rPr lang="en-US" sz="4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4400" b="0" dirty="0">
                <a:latin typeface="Arial" panose="020B0604020202020204" pitchFamily="34" charset="0"/>
                <a:cs typeface="Arial" panose="020B0604020202020204" pitchFamily="34" charset="0"/>
              </a:rPr>
              <a:t>is represented with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double ovals in an ER Diagram. </a:t>
            </a:r>
            <a:endParaRPr lang="en-US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l" fontAlgn="base">
              <a:buFont typeface="Wingdings" panose="05000000000000000000" pitchFamily="2" charset="2"/>
              <a:buChar char="Ø"/>
            </a:pPr>
            <a:endParaRPr lang="en-US" sz="44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l" fontAlgn="base">
              <a:buFont typeface="Wingdings" panose="05000000000000000000" pitchFamily="2" charset="2"/>
              <a:buChar char="Ø"/>
            </a:pPr>
            <a:r>
              <a:rPr lang="en-US" sz="4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4400" b="0" dirty="0">
                <a:latin typeface="Arial" panose="020B0604020202020204" pitchFamily="34" charset="0"/>
                <a:cs typeface="Arial" panose="020B0604020202020204" pitchFamily="34" charset="0"/>
              </a:rPr>
              <a:t>example – A </a:t>
            </a:r>
            <a:r>
              <a:rPr lang="en-US" sz="4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Student can </a:t>
            </a:r>
            <a:r>
              <a:rPr lang="en-US" sz="4400" b="0" dirty="0">
                <a:latin typeface="Arial" panose="020B0604020202020204" pitchFamily="34" charset="0"/>
                <a:cs typeface="Arial" panose="020B0604020202020204" pitchFamily="34" charset="0"/>
              </a:rPr>
              <a:t>have more than one phone numbers so the phone number attribute is multivalued</a:t>
            </a:r>
            <a:r>
              <a:rPr lang="en-US" sz="4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Multivalued Attribute</a:t>
            </a:r>
          </a:p>
          <a:p>
            <a:r>
              <a:rPr sz="4400" dirty="0" smtClean="0">
                <a:latin typeface="Arial" pitchFamily="34" charset="0"/>
                <a:cs typeface="Arial" pitchFamily="34" charset="0"/>
              </a:rPr>
              <a:t> 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Flowchart: Process 1"/>
          <p:cNvSpPr/>
          <p:nvPr/>
        </p:nvSpPr>
        <p:spPr>
          <a:xfrm>
            <a:off x="3495868" y="7905798"/>
            <a:ext cx="4600575" cy="2171700"/>
          </a:xfrm>
          <a:prstGeom prst="flowChartProcess">
            <a:avLst/>
          </a:prstGeom>
          <a:noFill/>
          <a:ln w="5715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7210521" y="8908431"/>
            <a:ext cx="4429125" cy="1554480"/>
          </a:xfrm>
          <a:prstGeom prst="ellipse">
            <a:avLst/>
          </a:prstGeom>
          <a:noFill/>
          <a:ln w="5715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210522" y="6238272"/>
            <a:ext cx="4429125" cy="1554480"/>
          </a:xfrm>
          <a:prstGeom prst="ellipse">
            <a:avLst/>
          </a:prstGeom>
          <a:noFill/>
          <a:ln w="5715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7253382" y="11862649"/>
            <a:ext cx="4429125" cy="1554480"/>
          </a:xfrm>
          <a:prstGeom prst="ellipse">
            <a:avLst/>
          </a:prstGeom>
          <a:noFill/>
          <a:ln w="5715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39187" y="8860052"/>
            <a:ext cx="3343275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Student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753443" y="12357760"/>
            <a:ext cx="3343275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Phone3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753444" y="9424309"/>
            <a:ext cx="3343275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Phone2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753445" y="6809151"/>
            <a:ext cx="3343275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Phone1	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1" name="Straight Connector 20"/>
          <p:cNvCxnSpPr>
            <a:stCxn id="2" idx="3"/>
            <a:endCxn id="3" idx="2"/>
          </p:cNvCxnSpPr>
          <p:nvPr/>
        </p:nvCxnSpPr>
        <p:spPr>
          <a:xfrm>
            <a:off x="8096443" y="8991648"/>
            <a:ext cx="1904806" cy="13938"/>
          </a:xfrm>
          <a:prstGeom prst="line">
            <a:avLst/>
          </a:prstGeom>
          <a:noFill/>
          <a:ln w="25400" cap="flat">
            <a:solidFill>
              <a:srgbClr val="00206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/>
          <p:cNvCxnSpPr>
            <a:endCxn id="15" idx="2"/>
          </p:cNvCxnSpPr>
          <p:nvPr/>
        </p:nvCxnSpPr>
        <p:spPr>
          <a:xfrm flipV="1">
            <a:off x="14430372" y="7015512"/>
            <a:ext cx="2780150" cy="1983105"/>
          </a:xfrm>
          <a:prstGeom prst="line">
            <a:avLst/>
          </a:prstGeom>
          <a:noFill/>
          <a:ln w="25400" cap="flat">
            <a:solidFill>
              <a:srgbClr val="00206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/>
          <p:cNvCxnSpPr>
            <a:endCxn id="16" idx="2"/>
          </p:cNvCxnSpPr>
          <p:nvPr/>
        </p:nvCxnSpPr>
        <p:spPr>
          <a:xfrm>
            <a:off x="14335218" y="8976029"/>
            <a:ext cx="2918164" cy="3663860"/>
          </a:xfrm>
          <a:prstGeom prst="line">
            <a:avLst/>
          </a:prstGeom>
          <a:noFill/>
          <a:ln w="25400" cap="flat">
            <a:solidFill>
              <a:srgbClr val="00206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Connector 26"/>
          <p:cNvCxnSpPr/>
          <p:nvPr/>
        </p:nvCxnSpPr>
        <p:spPr>
          <a:xfrm>
            <a:off x="14447035" y="8999588"/>
            <a:ext cx="2720626" cy="776269"/>
          </a:xfrm>
          <a:prstGeom prst="line">
            <a:avLst/>
          </a:prstGeom>
          <a:noFill/>
          <a:ln w="25400" cap="flat">
            <a:solidFill>
              <a:srgbClr val="00206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Oval 7"/>
          <p:cNvSpPr/>
          <p:nvPr/>
        </p:nvSpPr>
        <p:spPr>
          <a:xfrm>
            <a:off x="10144126" y="8411226"/>
            <a:ext cx="4148232" cy="1188720"/>
          </a:xfrm>
          <a:prstGeom prst="ellipse">
            <a:avLst/>
          </a:prstGeom>
          <a:noFill/>
          <a:ln w="5715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001249" y="8228346"/>
            <a:ext cx="4429125" cy="1554480"/>
            <a:chOff x="10001249" y="8228346"/>
            <a:chExt cx="4429125" cy="1554480"/>
          </a:xfrm>
        </p:grpSpPr>
        <p:sp>
          <p:nvSpPr>
            <p:cNvPr id="3" name="Oval 2"/>
            <p:cNvSpPr/>
            <p:nvPr/>
          </p:nvSpPr>
          <p:spPr>
            <a:xfrm>
              <a:off x="10001249" y="8228346"/>
              <a:ext cx="4429125" cy="1554480"/>
            </a:xfrm>
            <a:prstGeom prst="ellipse">
              <a:avLst/>
            </a:prstGeom>
            <a:noFill/>
            <a:ln w="57150" cap="flat">
              <a:solidFill>
                <a:srgbClr val="00206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658046" y="8609977"/>
              <a:ext cx="3020376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Mobile Number</a:t>
              </a:r>
              <a:endPara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72581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Title"/>
          <p:cNvSpPr txBox="1"/>
          <p:nvPr/>
        </p:nvSpPr>
        <p:spPr>
          <a:xfrm>
            <a:off x="1155496" y="2937193"/>
            <a:ext cx="15196345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algn="l"/>
            <a:endParaRPr lang="en-IN" sz="6000">
              <a:latin typeface="+mn-lt"/>
            </a:endParaRPr>
          </a:p>
        </p:txBody>
      </p:sp>
      <p:sp>
        <p:nvSpPr>
          <p:cNvPr id="5" name="Course Title">
            <a:extLst>
              <a:ext uri="{FF2B5EF4-FFF2-40B4-BE49-F238E27FC236}">
                <a16:creationId xmlns="" xmlns:a16="http://schemas.microsoft.com/office/drawing/2014/main" id="{6B14E422-75F0-4715-92C9-A1677C1D3E40}"/>
              </a:ext>
            </a:extLst>
          </p:cNvPr>
          <p:cNvSpPr txBox="1"/>
          <p:nvPr/>
        </p:nvSpPr>
        <p:spPr>
          <a:xfrm>
            <a:off x="1698421" y="1444185"/>
            <a:ext cx="21695325" cy="484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 marL="685800" indent="-685800" algn="l" fontAlgn="base">
              <a:buFont typeface="Wingdings" panose="05000000000000000000" pitchFamily="2" charset="2"/>
              <a:buChar char="Ø"/>
            </a:pPr>
            <a:r>
              <a:rPr lang="en-US" sz="4400" b="0" dirty="0">
                <a:latin typeface="Arial" panose="020B0604020202020204" pitchFamily="34" charset="0"/>
                <a:cs typeface="Arial" panose="020B0604020202020204" pitchFamily="34" charset="0"/>
              </a:rPr>
              <a:t>A derived attribute is one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whose value is dynamic and derived from another attribute. </a:t>
            </a:r>
            <a:endParaRPr lang="en-US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l" fontAlgn="base">
              <a:buFont typeface="Wingdings" panose="05000000000000000000" pitchFamily="2" charset="2"/>
              <a:buChar char="Ø"/>
            </a:pPr>
            <a:endParaRPr lang="en-US" sz="44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l" fontAlgn="base">
              <a:buFont typeface="Wingdings" panose="05000000000000000000" pitchFamily="2" charset="2"/>
              <a:buChar char="Ø"/>
            </a:pPr>
            <a:r>
              <a:rPr lang="en-US" sz="4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4400" b="0" dirty="0">
                <a:latin typeface="Arial" panose="020B0604020202020204" pitchFamily="34" charset="0"/>
                <a:cs typeface="Arial" panose="020B0604020202020204" pitchFamily="34" charset="0"/>
              </a:rPr>
              <a:t>is represented by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dashed oval in an ER Diagram. </a:t>
            </a:r>
            <a:endParaRPr lang="en-US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l" fontAlgn="base">
              <a:buFont typeface="Wingdings" panose="05000000000000000000" pitchFamily="2" charset="2"/>
              <a:buChar char="Ø"/>
            </a:pPr>
            <a:endParaRPr lang="en-US" sz="4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l" fontAlgn="base">
              <a:buFont typeface="Wingdings" panose="05000000000000000000" pitchFamily="2" charset="2"/>
              <a:buChar char="Ø"/>
            </a:pPr>
            <a:r>
              <a:rPr lang="en-US" sz="4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4400" b="0" dirty="0">
                <a:latin typeface="Arial" panose="020B0604020202020204" pitchFamily="34" charset="0"/>
                <a:cs typeface="Arial" panose="020B0604020202020204" pitchFamily="34" charset="0"/>
              </a:rPr>
              <a:t>example – Person age is a derived attribute as it changes over time and can be derived from another attribute (Date of birth). </a:t>
            </a:r>
            <a:endParaRPr lang="en-US" sz="44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Derived Attributes</a:t>
            </a:r>
          </a:p>
          <a:p>
            <a:r>
              <a:rPr sz="4400" dirty="0" smtClean="0">
                <a:latin typeface="Arial" pitchFamily="34" charset="0"/>
                <a:cs typeface="Arial" pitchFamily="34" charset="0"/>
              </a:rPr>
              <a:t> 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Flowchart: Process 1"/>
          <p:cNvSpPr/>
          <p:nvPr/>
        </p:nvSpPr>
        <p:spPr>
          <a:xfrm>
            <a:off x="7704009" y="7988742"/>
            <a:ext cx="4600575" cy="2171700"/>
          </a:xfrm>
          <a:prstGeom prst="flowChartProcess">
            <a:avLst/>
          </a:prstGeom>
          <a:noFill/>
          <a:ln w="5715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210522" y="6238272"/>
            <a:ext cx="4429125" cy="1554480"/>
          </a:xfrm>
          <a:prstGeom prst="ellipse">
            <a:avLst/>
          </a:prstGeom>
          <a:noFill/>
          <a:ln w="5715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7424832" y="9917156"/>
            <a:ext cx="4429125" cy="1554480"/>
          </a:xfrm>
          <a:prstGeom prst="ellipse">
            <a:avLst/>
          </a:prstGeom>
          <a:noFill/>
          <a:ln w="57150" cap="flat">
            <a:solidFill>
              <a:srgbClr val="00206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94471" y="8899795"/>
            <a:ext cx="3343275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Student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753445" y="6809151"/>
            <a:ext cx="3343275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DateOfBirth</a:t>
            </a:r>
            <a:r>
              <a:rPr lang="en-US" dirty="0" smtClean="0"/>
              <a:t>	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3" name="Straight Connector 22"/>
          <p:cNvCxnSpPr>
            <a:stCxn id="2" idx="3"/>
            <a:endCxn id="15" idx="2"/>
          </p:cNvCxnSpPr>
          <p:nvPr/>
        </p:nvCxnSpPr>
        <p:spPr>
          <a:xfrm flipV="1">
            <a:off x="12304584" y="7015512"/>
            <a:ext cx="4905938" cy="2059080"/>
          </a:xfrm>
          <a:prstGeom prst="line">
            <a:avLst/>
          </a:prstGeom>
          <a:noFill/>
          <a:ln w="25400" cap="flat">
            <a:solidFill>
              <a:srgbClr val="00206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/>
          <p:cNvCxnSpPr>
            <a:stCxn id="2" idx="3"/>
            <a:endCxn id="16" idx="2"/>
          </p:cNvCxnSpPr>
          <p:nvPr/>
        </p:nvCxnSpPr>
        <p:spPr>
          <a:xfrm>
            <a:off x="12304584" y="9074592"/>
            <a:ext cx="5120248" cy="1619804"/>
          </a:xfrm>
          <a:prstGeom prst="line">
            <a:avLst/>
          </a:prstGeom>
          <a:noFill/>
          <a:ln w="25400" cap="flat">
            <a:solidFill>
              <a:srgbClr val="00206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Box 23"/>
          <p:cNvSpPr txBox="1"/>
          <p:nvPr/>
        </p:nvSpPr>
        <p:spPr>
          <a:xfrm>
            <a:off x="17967756" y="10370363"/>
            <a:ext cx="3343275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Age	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748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Activity – Finding the type of Attributes</a:t>
            </a:r>
          </a:p>
          <a:p>
            <a:r>
              <a:rPr sz="4400" dirty="0" smtClean="0">
                <a:latin typeface="Arial" pitchFamily="34" charset="0"/>
                <a:cs typeface="Arial" pitchFamily="34" charset="0"/>
              </a:rPr>
              <a:t> 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Flowchart: Process 1"/>
          <p:cNvSpPr/>
          <p:nvPr/>
        </p:nvSpPr>
        <p:spPr>
          <a:xfrm>
            <a:off x="2589084" y="4522363"/>
            <a:ext cx="4600575" cy="2171700"/>
          </a:xfrm>
          <a:prstGeom prst="flowChartProcess">
            <a:avLst/>
          </a:prstGeom>
          <a:noFill/>
          <a:ln w="5715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067022" y="3088120"/>
            <a:ext cx="4429125" cy="1554480"/>
          </a:xfrm>
          <a:prstGeom prst="ellipse">
            <a:avLst/>
          </a:prstGeom>
          <a:noFill/>
          <a:ln w="57150" cap="flat">
            <a:solidFill>
              <a:srgbClr val="00206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13137" y="5408992"/>
            <a:ext cx="3343275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Student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5" name="Straight Connector 24"/>
          <p:cNvCxnSpPr>
            <a:stCxn id="2" idx="3"/>
            <a:endCxn id="16" idx="2"/>
          </p:cNvCxnSpPr>
          <p:nvPr/>
        </p:nvCxnSpPr>
        <p:spPr>
          <a:xfrm flipV="1">
            <a:off x="7189659" y="3865360"/>
            <a:ext cx="4877363" cy="1742853"/>
          </a:xfrm>
          <a:prstGeom prst="line">
            <a:avLst/>
          </a:prstGeom>
          <a:noFill/>
          <a:ln w="25400" cap="flat">
            <a:solidFill>
              <a:srgbClr val="00206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Box 23"/>
          <p:cNvSpPr txBox="1"/>
          <p:nvPr/>
        </p:nvSpPr>
        <p:spPr>
          <a:xfrm>
            <a:off x="6967437" y="8908398"/>
            <a:ext cx="3343275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Name	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2537794" y="5973249"/>
            <a:ext cx="4429125" cy="1554480"/>
            <a:chOff x="10001249" y="8228346"/>
            <a:chExt cx="4429125" cy="1554480"/>
          </a:xfrm>
        </p:grpSpPr>
        <p:sp>
          <p:nvSpPr>
            <p:cNvPr id="18" name="Oval 17"/>
            <p:cNvSpPr/>
            <p:nvPr/>
          </p:nvSpPr>
          <p:spPr>
            <a:xfrm>
              <a:off x="10001249" y="8228346"/>
              <a:ext cx="4429125" cy="1554480"/>
            </a:xfrm>
            <a:prstGeom prst="ellipse">
              <a:avLst/>
            </a:prstGeom>
            <a:noFill/>
            <a:ln w="57150" cap="flat">
              <a:solidFill>
                <a:srgbClr val="00206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658046" y="8609977"/>
              <a:ext cx="3020376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Mobile Number</a:t>
              </a:r>
              <a:endPara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1" name="Oval 20"/>
          <p:cNvSpPr/>
          <p:nvPr/>
        </p:nvSpPr>
        <p:spPr>
          <a:xfrm>
            <a:off x="12678240" y="6156129"/>
            <a:ext cx="4148232" cy="1188720"/>
          </a:xfrm>
          <a:prstGeom prst="ellipse">
            <a:avLst/>
          </a:prstGeom>
          <a:noFill/>
          <a:ln w="5715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411849" y="8651407"/>
            <a:ext cx="4148232" cy="1188720"/>
          </a:xfrm>
          <a:prstGeom prst="ellipse">
            <a:avLst/>
          </a:prstGeom>
          <a:noFill/>
          <a:ln w="5715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59446" y="8651407"/>
            <a:ext cx="4148232" cy="1188720"/>
          </a:xfrm>
          <a:prstGeom prst="ellipse">
            <a:avLst/>
          </a:prstGeom>
          <a:noFill/>
          <a:ln w="5715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155496" y="8742975"/>
            <a:ext cx="4148232" cy="1188720"/>
          </a:xfrm>
          <a:prstGeom prst="ellipse">
            <a:avLst/>
          </a:prstGeom>
          <a:noFill/>
          <a:ln w="5715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7303959" y="5608213"/>
            <a:ext cx="5207688" cy="1123678"/>
          </a:xfrm>
          <a:prstGeom prst="line">
            <a:avLst/>
          </a:prstGeom>
          <a:noFill/>
          <a:ln w="25400" cap="flat">
            <a:solidFill>
              <a:srgbClr val="00206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Connector 30"/>
          <p:cNvCxnSpPr>
            <a:stCxn id="2" idx="3"/>
            <a:endCxn id="22" idx="1"/>
          </p:cNvCxnSpPr>
          <p:nvPr/>
        </p:nvCxnSpPr>
        <p:spPr>
          <a:xfrm>
            <a:off x="7189659" y="5608213"/>
            <a:ext cx="4829685" cy="3217278"/>
          </a:xfrm>
          <a:prstGeom prst="line">
            <a:avLst/>
          </a:prstGeom>
          <a:noFill/>
          <a:ln w="25400" cap="flat">
            <a:solidFill>
              <a:srgbClr val="00206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Connector 31"/>
          <p:cNvCxnSpPr/>
          <p:nvPr/>
        </p:nvCxnSpPr>
        <p:spPr>
          <a:xfrm>
            <a:off x="7163512" y="5691120"/>
            <a:ext cx="1170050" cy="3051855"/>
          </a:xfrm>
          <a:prstGeom prst="line">
            <a:avLst/>
          </a:prstGeom>
          <a:noFill/>
          <a:ln w="25400" cap="flat">
            <a:solidFill>
              <a:srgbClr val="00206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Connector 33"/>
          <p:cNvCxnSpPr>
            <a:stCxn id="2" idx="2"/>
            <a:endCxn id="27" idx="0"/>
          </p:cNvCxnSpPr>
          <p:nvPr/>
        </p:nvCxnSpPr>
        <p:spPr>
          <a:xfrm flipH="1">
            <a:off x="3229612" y="6694063"/>
            <a:ext cx="1659760" cy="2048912"/>
          </a:xfrm>
          <a:prstGeom prst="line">
            <a:avLst/>
          </a:prstGeom>
          <a:noFill/>
          <a:ln w="25400" cap="flat">
            <a:solidFill>
              <a:srgbClr val="00206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TextBox 39"/>
          <p:cNvSpPr txBox="1"/>
          <p:nvPr/>
        </p:nvSpPr>
        <p:spPr>
          <a:xfrm>
            <a:off x="11777752" y="8963638"/>
            <a:ext cx="3343275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Date Of Birth	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537794" y="3504091"/>
            <a:ext cx="3343275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Age	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54215" y="9055206"/>
            <a:ext cx="3343275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ID	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282296" y="1953785"/>
            <a:ext cx="4148232" cy="1188720"/>
          </a:xfrm>
          <a:prstGeom prst="ellipse">
            <a:avLst/>
          </a:prstGeom>
          <a:noFill/>
          <a:ln w="5715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05262" y="2234801"/>
            <a:ext cx="3343275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Address	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5063317" y="3111289"/>
            <a:ext cx="1073659" cy="1411074"/>
          </a:xfrm>
          <a:prstGeom prst="line">
            <a:avLst/>
          </a:prstGeom>
          <a:noFill/>
          <a:ln w="25400" cap="flat">
            <a:solidFill>
              <a:srgbClr val="00206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Oval 47"/>
          <p:cNvSpPr/>
          <p:nvPr/>
        </p:nvSpPr>
        <p:spPr>
          <a:xfrm>
            <a:off x="12207468" y="3307470"/>
            <a:ext cx="4148232" cy="1188720"/>
          </a:xfrm>
          <a:prstGeom prst="ellipse">
            <a:avLst/>
          </a:prstGeom>
          <a:noFill/>
          <a:ln w="5715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583319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Title"/>
          <p:cNvSpPr txBox="1"/>
          <p:nvPr/>
        </p:nvSpPr>
        <p:spPr>
          <a:xfrm>
            <a:off x="1155496" y="2937193"/>
            <a:ext cx="15196345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algn="l"/>
            <a:endParaRPr lang="en-IN" sz="6000">
              <a:latin typeface="+mn-lt"/>
            </a:endParaRPr>
          </a:p>
        </p:txBody>
      </p:sp>
      <p:sp>
        <p:nvSpPr>
          <p:cNvPr id="5" name="Course Title">
            <a:extLst>
              <a:ext uri="{FF2B5EF4-FFF2-40B4-BE49-F238E27FC236}">
                <a16:creationId xmlns="" xmlns:a16="http://schemas.microsoft.com/office/drawing/2014/main" id="{6B14E422-75F0-4715-92C9-A1677C1D3E40}"/>
              </a:ext>
            </a:extLst>
          </p:cNvPr>
          <p:cNvSpPr txBox="1"/>
          <p:nvPr/>
        </p:nvSpPr>
        <p:spPr>
          <a:xfrm>
            <a:off x="2212771" y="6591260"/>
            <a:ext cx="11274629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 algn="l"/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1551709" y="3179943"/>
            <a:ext cx="20511877" cy="754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400" b="0" dirty="0">
                <a:latin typeface="Arial" panose="020B0604020202020204" pitchFamily="34" charset="0"/>
                <a:cs typeface="Arial" panose="020B0604020202020204" pitchFamily="34" charset="0"/>
              </a:rPr>
              <a:t>ER Model is used to model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the logical view of the system from data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perspective.</a:t>
            </a:r>
          </a:p>
          <a:p>
            <a:pPr algn="l"/>
            <a:endParaRPr lang="en-US" sz="44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4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An ER model is a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design or blueprint of a database</a:t>
            </a:r>
            <a:r>
              <a:rPr lang="en-US" sz="4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that can later be implemented as a database. </a:t>
            </a:r>
          </a:p>
          <a:p>
            <a:pPr algn="l"/>
            <a:endParaRPr lang="en-US" sz="44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4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The main components of E-R Diagram are:</a:t>
            </a:r>
          </a:p>
          <a:p>
            <a:pPr algn="l"/>
            <a:r>
              <a:rPr lang="en-US" sz="4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Entity set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Relationship set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Introduction to ER Model</a:t>
            </a:r>
          </a:p>
          <a:p>
            <a:r>
              <a:rPr sz="4400" dirty="0" smtClean="0">
                <a:latin typeface="Arial" pitchFamily="34" charset="0"/>
                <a:cs typeface="Arial" pitchFamily="34" charset="0"/>
              </a:rPr>
              <a:t> 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5235" y="1830412"/>
            <a:ext cx="22093084" cy="10926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Wingdings" panose="05000000000000000000" pitchFamily="2" charset="2"/>
              <a:buChar char="Ø"/>
            </a:pPr>
            <a:r>
              <a:rPr lang="en-US" sz="4400" dirty="0" smtClean="0"/>
              <a:t>Relationships</a:t>
            </a:r>
            <a:r>
              <a:rPr lang="en-US" sz="4400" dirty="0"/>
              <a:t> are associations of one entity with another entity through a foreign key. </a:t>
            </a:r>
            <a:endParaRPr lang="en-US" sz="4400" dirty="0" smtClean="0"/>
          </a:p>
          <a:p>
            <a:pPr marL="685800" indent="-685800" algn="l">
              <a:buFont typeface="Wingdings" panose="05000000000000000000" pitchFamily="2" charset="2"/>
              <a:buChar char="Ø"/>
            </a:pPr>
            <a:endParaRPr lang="en-US" sz="4400" dirty="0" smtClean="0"/>
          </a:p>
          <a:p>
            <a:pPr marL="685800" indent="-685800" algn="l">
              <a:buFont typeface="Wingdings" panose="05000000000000000000" pitchFamily="2" charset="2"/>
              <a:buChar char="Ø"/>
            </a:pPr>
            <a:r>
              <a:rPr lang="en-US" sz="4400" dirty="0" smtClean="0"/>
              <a:t>Each </a:t>
            </a:r>
            <a:r>
              <a:rPr lang="en-US" sz="4400" dirty="0"/>
              <a:t>relationship has a name </a:t>
            </a:r>
            <a:r>
              <a:rPr lang="en-US" sz="4400" dirty="0" smtClean="0"/>
              <a:t>.</a:t>
            </a:r>
            <a:endParaRPr lang="en-US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For example, </a:t>
            </a:r>
            <a:r>
              <a:rPr lang="en-US" sz="4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Teacher teaches student.</a:t>
            </a:r>
          </a:p>
          <a:p>
            <a:pPr algn="l"/>
            <a:endParaRPr lang="en-US" sz="44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4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So Teacher entity </a:t>
            </a:r>
            <a:r>
              <a:rPr lang="en-US" sz="4400" b="0" dirty="0">
                <a:latin typeface="Arial" panose="020B0604020202020204" pitchFamily="34" charset="0"/>
                <a:cs typeface="Arial" panose="020B0604020202020204" pitchFamily="34" charset="0"/>
              </a:rPr>
              <a:t>is related to </a:t>
            </a:r>
            <a:r>
              <a:rPr lang="en-US" sz="4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Student entity </a:t>
            </a:r>
            <a:r>
              <a:rPr lang="en-US" sz="4400" b="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4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teaches relationship</a:t>
            </a:r>
            <a:r>
              <a:rPr lang="en-US" sz="4400" b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US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44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44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4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44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4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4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In ER diagram, relationship type is represented by a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diamond and connecting the entities with lines. 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Relationship</a:t>
            </a:r>
          </a:p>
          <a:p>
            <a:r>
              <a:rPr sz="4400" dirty="0" smtClean="0">
                <a:latin typeface="Arial" pitchFamily="34" charset="0"/>
                <a:cs typeface="Arial" pitchFamily="34" charset="0"/>
              </a:rPr>
              <a:t> 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3495868" y="7905798"/>
            <a:ext cx="4600575" cy="2171700"/>
          </a:xfrm>
          <a:prstGeom prst="flowChartProcess">
            <a:avLst/>
          </a:prstGeom>
          <a:noFill/>
          <a:ln w="5715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93526" y="8601797"/>
            <a:ext cx="3343275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Teacher</a:t>
            </a:r>
            <a:endParaRPr kumimoji="0" lang="en-US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711199" y="8601797"/>
            <a:ext cx="3343275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Student</a:t>
            </a:r>
            <a:endParaRPr kumimoji="0" lang="en-US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14800834" y="7854049"/>
            <a:ext cx="4600575" cy="2171700"/>
          </a:xfrm>
          <a:prstGeom prst="flowChartProcess">
            <a:avLst/>
          </a:prstGeom>
          <a:noFill/>
          <a:ln w="5715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Flowchart: Decision 10"/>
          <p:cNvSpPr/>
          <p:nvPr/>
        </p:nvSpPr>
        <p:spPr>
          <a:xfrm>
            <a:off x="9561799" y="8025529"/>
            <a:ext cx="3796145" cy="1932236"/>
          </a:xfrm>
          <a:prstGeom prst="flowChartDecision">
            <a:avLst/>
          </a:prstGeom>
          <a:noFill/>
          <a:ln w="5715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77001" y="8601797"/>
            <a:ext cx="3343275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teaches</a:t>
            </a:r>
            <a:endParaRPr kumimoji="0" lang="en-US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" name="Straight Connector 13"/>
          <p:cNvCxnSpPr>
            <a:endCxn id="11" idx="1"/>
          </p:cNvCxnSpPr>
          <p:nvPr/>
        </p:nvCxnSpPr>
        <p:spPr>
          <a:xfrm>
            <a:off x="8047243" y="8991647"/>
            <a:ext cx="1463040" cy="0"/>
          </a:xfrm>
          <a:prstGeom prst="line">
            <a:avLst/>
          </a:prstGeom>
          <a:noFill/>
          <a:ln w="25400" cap="flat">
            <a:solidFill>
              <a:srgbClr val="00206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/>
          <p:cNvCxnSpPr/>
          <p:nvPr/>
        </p:nvCxnSpPr>
        <p:spPr>
          <a:xfrm>
            <a:off x="13357944" y="8939899"/>
            <a:ext cx="1514555" cy="0"/>
          </a:xfrm>
          <a:prstGeom prst="line">
            <a:avLst/>
          </a:prstGeom>
          <a:noFill/>
          <a:ln w="25400" cap="flat">
            <a:solidFill>
              <a:srgbClr val="00206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6115321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5336" y="1830412"/>
            <a:ext cx="20362607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The number of entity sets </a:t>
            </a:r>
            <a:r>
              <a:rPr lang="en-US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participating in a relationship</a:t>
            </a:r>
            <a:r>
              <a:rPr lang="en-US" sz="5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is called as </a:t>
            </a:r>
            <a:r>
              <a:rPr lang="en-US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degree of a relationship .  </a:t>
            </a:r>
          </a:p>
          <a:p>
            <a:pPr algn="l"/>
            <a:endParaRPr lang="en-US" sz="50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50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5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Unary relationship</a:t>
            </a:r>
          </a:p>
          <a:p>
            <a:pPr algn="l">
              <a:buFont typeface="Wingdings" pitchFamily="2" charset="2"/>
              <a:buChar char="Ø"/>
            </a:pPr>
            <a:r>
              <a:rPr lang="en-US" sz="5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Binary relationship</a:t>
            </a:r>
          </a:p>
          <a:p>
            <a:pPr algn="l">
              <a:buFont typeface="Wingdings" pitchFamily="2" charset="2"/>
              <a:buChar char="Ø"/>
            </a:pPr>
            <a:r>
              <a:rPr lang="en-US" sz="5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Ternary relationship</a:t>
            </a:r>
          </a:p>
        </p:txBody>
      </p:sp>
      <p:sp>
        <p:nvSpPr>
          <p:cNvPr id="4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Degree of a Relationship</a:t>
            </a:r>
            <a:r>
              <a:rPr sz="4400" dirty="0" smtClean="0">
                <a:latin typeface="Arial" pitchFamily="34" charset="0"/>
                <a:cs typeface="Arial" pitchFamily="34" charset="0"/>
              </a:rPr>
              <a:t> 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Unary Relationship </a:t>
            </a:r>
            <a:r>
              <a:rPr sz="4400" dirty="0" smtClean="0">
                <a:latin typeface="Arial" pitchFamily="34" charset="0"/>
                <a:cs typeface="Arial" pitchFamily="34" charset="0"/>
              </a:rPr>
              <a:t> 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95055" y="2135319"/>
            <a:ext cx="199228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When there is 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only ONE entity set </a:t>
            </a: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participating in a relation, the relationship is called as unary relationship. 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597687" y="4543425"/>
            <a:ext cx="10918788" cy="5010246"/>
            <a:chOff x="6597687" y="4543425"/>
            <a:chExt cx="10918788" cy="5010246"/>
          </a:xfrm>
        </p:grpSpPr>
        <p:sp>
          <p:nvSpPr>
            <p:cNvPr id="7" name="Flowchart: Process 6"/>
            <p:cNvSpPr/>
            <p:nvPr/>
          </p:nvSpPr>
          <p:spPr>
            <a:xfrm>
              <a:off x="6597687" y="5962698"/>
              <a:ext cx="4600575" cy="2171700"/>
            </a:xfrm>
            <a:prstGeom prst="flowChartProcess">
              <a:avLst/>
            </a:prstGeom>
            <a:noFill/>
            <a:ln w="57150" cap="flat">
              <a:solidFill>
                <a:srgbClr val="00206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95345" y="6658697"/>
              <a:ext cx="3343275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dirty="0" smtClean="0"/>
                <a:t>Employee</a:t>
              </a:r>
              <a:endParaRPr kumimoji="0" lang="en-US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" name="Flowchart: Decision 8"/>
            <p:cNvSpPr/>
            <p:nvPr/>
          </p:nvSpPr>
          <p:spPr>
            <a:xfrm>
              <a:off x="12663618" y="6082429"/>
              <a:ext cx="4852857" cy="1932236"/>
            </a:xfrm>
            <a:prstGeom prst="flowChartDecision">
              <a:avLst/>
            </a:prstGeom>
            <a:noFill/>
            <a:ln w="57150" cap="flat">
              <a:solidFill>
                <a:srgbClr val="00206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116488" y="6658697"/>
              <a:ext cx="3343275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dirty="0" smtClean="0"/>
                <a:t>Reports to</a:t>
              </a:r>
              <a:endParaRPr kumimoji="0" lang="en-US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2" name="Straight Connector 11"/>
            <p:cNvCxnSpPr>
              <a:stCxn id="7" idx="0"/>
            </p:cNvCxnSpPr>
            <p:nvPr/>
          </p:nvCxnSpPr>
          <p:spPr>
            <a:xfrm flipV="1">
              <a:off x="8897975" y="4543425"/>
              <a:ext cx="0" cy="1419273"/>
            </a:xfrm>
            <a:prstGeom prst="line">
              <a:avLst/>
            </a:prstGeom>
            <a:noFill/>
            <a:ln w="57150" cap="flat">
              <a:solidFill>
                <a:srgbClr val="00206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897975" y="4543425"/>
              <a:ext cx="6189625" cy="0"/>
            </a:xfrm>
            <a:prstGeom prst="line">
              <a:avLst/>
            </a:prstGeom>
            <a:noFill/>
            <a:ln w="57150" cap="flat">
              <a:solidFill>
                <a:srgbClr val="00206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Connector 15"/>
            <p:cNvCxnSpPr>
              <a:stCxn id="9" idx="0"/>
            </p:cNvCxnSpPr>
            <p:nvPr/>
          </p:nvCxnSpPr>
          <p:spPr>
            <a:xfrm flipH="1" flipV="1">
              <a:off x="15087600" y="4543425"/>
              <a:ext cx="2447" cy="1539004"/>
            </a:xfrm>
            <a:prstGeom prst="line">
              <a:avLst/>
            </a:prstGeom>
            <a:noFill/>
            <a:ln w="57150" cap="flat">
              <a:solidFill>
                <a:srgbClr val="00206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897975" y="9553671"/>
              <a:ext cx="6189625" cy="0"/>
            </a:xfrm>
            <a:prstGeom prst="line">
              <a:avLst/>
            </a:prstGeom>
            <a:noFill/>
            <a:ln w="57150" cap="flat">
              <a:solidFill>
                <a:srgbClr val="00206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8897975" y="8134398"/>
              <a:ext cx="0" cy="1419273"/>
            </a:xfrm>
            <a:prstGeom prst="line">
              <a:avLst/>
            </a:prstGeom>
            <a:noFill/>
            <a:ln w="57150" cap="flat">
              <a:solidFill>
                <a:srgbClr val="00206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15079700" y="8014666"/>
              <a:ext cx="7900" cy="1539005"/>
            </a:xfrm>
            <a:prstGeom prst="line">
              <a:avLst/>
            </a:prstGeom>
            <a:noFill/>
            <a:ln w="57150" cap="flat">
              <a:solidFill>
                <a:srgbClr val="00206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20928448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Binary Relationship</a:t>
            </a:r>
          </a:p>
          <a:p>
            <a:r>
              <a:rPr sz="4400" dirty="0" smtClean="0">
                <a:latin typeface="Arial" pitchFamily="34" charset="0"/>
                <a:cs typeface="Arial" pitchFamily="34" charset="0"/>
              </a:rPr>
              <a:t> 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95055" y="2135319"/>
            <a:ext cx="199228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When there are 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association among two entities</a:t>
            </a:r>
            <a:r>
              <a:rPr lang="en-US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then the relationship is </a:t>
            </a: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called as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r>
              <a:rPr lang="en-US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3495868" y="6588750"/>
            <a:ext cx="4600575" cy="2171700"/>
          </a:xfrm>
          <a:prstGeom prst="flowChartProcess">
            <a:avLst/>
          </a:prstGeom>
          <a:noFill/>
          <a:ln w="5715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93526" y="7284749"/>
            <a:ext cx="3343275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Student</a:t>
            </a:r>
            <a:endParaRPr kumimoji="0" lang="en-US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9561799" y="6708481"/>
            <a:ext cx="3796145" cy="1932236"/>
          </a:xfrm>
          <a:prstGeom prst="flowChartDecision">
            <a:avLst/>
          </a:prstGeom>
          <a:noFill/>
          <a:ln w="5715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77001" y="7284749"/>
            <a:ext cx="3343275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Enrolled</a:t>
            </a:r>
            <a:endParaRPr kumimoji="0" lang="en-US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15047301" y="6588749"/>
            <a:ext cx="4600575" cy="2171700"/>
          </a:xfrm>
          <a:prstGeom prst="flowChartProcess">
            <a:avLst/>
          </a:prstGeom>
          <a:noFill/>
          <a:ln w="5715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675950" y="7201621"/>
            <a:ext cx="3343275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Course</a:t>
            </a:r>
            <a:endParaRPr kumimoji="0" lang="en-US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" name="Straight Connector 12"/>
          <p:cNvCxnSpPr>
            <a:stCxn id="7" idx="3"/>
            <a:endCxn id="9" idx="1"/>
          </p:cNvCxnSpPr>
          <p:nvPr/>
        </p:nvCxnSpPr>
        <p:spPr>
          <a:xfrm flipV="1">
            <a:off x="8096443" y="7674599"/>
            <a:ext cx="1465356" cy="1"/>
          </a:xfrm>
          <a:prstGeom prst="line">
            <a:avLst/>
          </a:prstGeom>
          <a:noFill/>
          <a:ln w="57150" cap="flat">
            <a:solidFill>
              <a:srgbClr val="00206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Connector 13"/>
          <p:cNvCxnSpPr/>
          <p:nvPr/>
        </p:nvCxnSpPr>
        <p:spPr>
          <a:xfrm flipV="1">
            <a:off x="13331747" y="7627066"/>
            <a:ext cx="1711823" cy="38053"/>
          </a:xfrm>
          <a:prstGeom prst="line">
            <a:avLst/>
          </a:prstGeom>
          <a:noFill/>
          <a:ln w="57150" cap="flat">
            <a:solidFill>
              <a:srgbClr val="00206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805690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Ternary Relationship</a:t>
            </a:r>
            <a:r>
              <a:rPr sz="4400" dirty="0" smtClean="0">
                <a:latin typeface="Arial" pitchFamily="34" charset="0"/>
                <a:cs typeface="Arial" pitchFamily="34" charset="0"/>
              </a:rPr>
              <a:t> 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95055" y="2135319"/>
            <a:ext cx="199228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When there are 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association among three entities</a:t>
            </a:r>
            <a:r>
              <a:rPr lang="en-US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then the relationship is </a:t>
            </a: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called as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Ternary relationship</a:t>
            </a:r>
            <a:r>
              <a:rPr lang="en-US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495868" y="4482229"/>
            <a:ext cx="16152008" cy="5309519"/>
            <a:chOff x="3495868" y="3367804"/>
            <a:chExt cx="16152008" cy="5309519"/>
          </a:xfrm>
        </p:grpSpPr>
        <p:sp>
          <p:nvSpPr>
            <p:cNvPr id="7" name="Flowchart: Process 6"/>
            <p:cNvSpPr/>
            <p:nvPr/>
          </p:nvSpPr>
          <p:spPr>
            <a:xfrm>
              <a:off x="3495868" y="6505623"/>
              <a:ext cx="4600575" cy="2171700"/>
            </a:xfrm>
            <a:prstGeom prst="flowChartProcess">
              <a:avLst/>
            </a:prstGeom>
            <a:noFill/>
            <a:ln w="57150" cap="flat">
              <a:solidFill>
                <a:srgbClr val="00206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93526" y="7201622"/>
              <a:ext cx="3343275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Subject</a:t>
              </a:r>
              <a:endParaRPr kumimoji="0" lang="en-US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" name="Flowchart: Decision 8"/>
            <p:cNvSpPr/>
            <p:nvPr/>
          </p:nvSpPr>
          <p:spPr>
            <a:xfrm>
              <a:off x="9561799" y="6625354"/>
              <a:ext cx="3796145" cy="1932236"/>
            </a:xfrm>
            <a:prstGeom prst="flowChartDecision">
              <a:avLst/>
            </a:prstGeom>
            <a:noFill/>
            <a:ln w="57150" cap="flat">
              <a:solidFill>
                <a:srgbClr val="00206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777001" y="7201622"/>
              <a:ext cx="3343275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Teaches</a:t>
              </a:r>
              <a:endParaRPr kumimoji="0" lang="en-US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5047301" y="6505622"/>
              <a:ext cx="4600575" cy="2171700"/>
            </a:xfrm>
            <a:prstGeom prst="flowChartProcess">
              <a:avLst/>
            </a:prstGeom>
            <a:noFill/>
            <a:ln w="57150" cap="flat">
              <a:solidFill>
                <a:srgbClr val="00206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675950" y="7201621"/>
              <a:ext cx="3343275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Student</a:t>
              </a:r>
              <a:endParaRPr kumimoji="0" lang="en-US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3" name="Straight Connector 12"/>
            <p:cNvCxnSpPr>
              <a:stCxn id="7" idx="3"/>
              <a:endCxn id="9" idx="1"/>
            </p:cNvCxnSpPr>
            <p:nvPr/>
          </p:nvCxnSpPr>
          <p:spPr>
            <a:xfrm flipV="1">
              <a:off x="8096443" y="7591472"/>
              <a:ext cx="1465356" cy="1"/>
            </a:xfrm>
            <a:prstGeom prst="line">
              <a:avLst/>
            </a:prstGeom>
            <a:noFill/>
            <a:ln w="57150" cap="flat">
              <a:solidFill>
                <a:srgbClr val="00206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13331747" y="7543939"/>
              <a:ext cx="1711823" cy="38053"/>
            </a:xfrm>
            <a:prstGeom prst="line">
              <a:avLst/>
            </a:prstGeom>
            <a:noFill/>
            <a:ln w="57150" cap="flat">
              <a:solidFill>
                <a:srgbClr val="00206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" name="Flowchart: Process 14"/>
            <p:cNvSpPr/>
            <p:nvPr/>
          </p:nvSpPr>
          <p:spPr>
            <a:xfrm>
              <a:off x="9159583" y="3367804"/>
              <a:ext cx="4600575" cy="2171700"/>
            </a:xfrm>
            <a:prstGeom prst="flowChartProcess">
              <a:avLst/>
            </a:prstGeom>
            <a:noFill/>
            <a:ln w="57150" cap="flat">
              <a:solidFill>
                <a:srgbClr val="00206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618051" y="4063803"/>
              <a:ext cx="3343275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Teacher</a:t>
              </a:r>
              <a:endParaRPr kumimoji="0" lang="en-US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7" name="Straight Connector 16"/>
            <p:cNvCxnSpPr>
              <a:stCxn id="9" idx="0"/>
              <a:endCxn id="15" idx="2"/>
            </p:cNvCxnSpPr>
            <p:nvPr/>
          </p:nvCxnSpPr>
          <p:spPr>
            <a:xfrm flipH="1" flipV="1">
              <a:off x="11459871" y="5539504"/>
              <a:ext cx="1" cy="1085850"/>
            </a:xfrm>
            <a:prstGeom prst="line">
              <a:avLst/>
            </a:prstGeom>
            <a:noFill/>
            <a:ln w="57150" cap="flat">
              <a:solidFill>
                <a:srgbClr val="00206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7261367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Cardinality of Relations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95055" y="2135319"/>
            <a:ext cx="1992283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Maximum number of relationship instance</a:t>
            </a:r>
            <a:r>
              <a:rPr lang="en-US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that an entity can participate in.</a:t>
            </a:r>
          </a:p>
          <a:p>
            <a:pPr algn="l"/>
            <a:endParaRPr lang="en-US" sz="4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Cardinality ratio can be,</a:t>
            </a:r>
          </a:p>
          <a:p>
            <a:pPr algn="l"/>
            <a:endParaRPr lang="en-US" sz="40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One to One (1:1)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One to Many (1:N)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Many to One (N:1)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Many to Many (M:M)</a:t>
            </a:r>
          </a:p>
          <a:p>
            <a:pPr algn="l"/>
            <a:endParaRPr lang="en-US" sz="4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4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086" y="8029802"/>
            <a:ext cx="10617777" cy="3020608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15704229" y="8101784"/>
            <a:ext cx="3555321" cy="2948626"/>
            <a:chOff x="18772354" y="8154860"/>
            <a:chExt cx="4716296" cy="4595881"/>
          </a:xfrm>
        </p:grpSpPr>
        <p:sp>
          <p:nvSpPr>
            <p:cNvPr id="34" name="Oval 33"/>
            <p:cNvSpPr/>
            <p:nvPr/>
          </p:nvSpPr>
          <p:spPr>
            <a:xfrm rot="21540000">
              <a:off x="18772354" y="8154860"/>
              <a:ext cx="1504133" cy="3237948"/>
            </a:xfrm>
            <a:prstGeom prst="ellipse">
              <a:avLst/>
            </a:prstGeom>
            <a:solidFill>
              <a:srgbClr val="00B0F0"/>
            </a:solidFill>
            <a:ln w="5715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2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elvetica Neue Medium"/>
                </a:rPr>
                <a:t>X</a:t>
              </a:r>
              <a:endParaRPr lang="en-US" sz="3200" b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X</a:t>
              </a:r>
              <a:endParaRPr lang="en-US" sz="3200" b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X</a:t>
              </a: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 rot="21540000">
              <a:off x="21572704" y="8154860"/>
              <a:ext cx="1504133" cy="3237948"/>
            </a:xfrm>
            <a:prstGeom prst="ellipse">
              <a:avLst/>
            </a:prstGeom>
            <a:solidFill>
              <a:srgbClr val="92D050"/>
            </a:solidFill>
            <a:ln w="5715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X</a:t>
              </a:r>
              <a:endParaRPr lang="en-US" sz="3200" b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X</a:t>
              </a:r>
              <a:endParaRPr lang="en-US" sz="3200" b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X</a:t>
              </a: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19524420" y="8772525"/>
              <a:ext cx="2678355" cy="100130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9585418" y="9773833"/>
              <a:ext cx="2617357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9870301" y="10482688"/>
              <a:ext cx="2332473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9" name="TextBox 38"/>
            <p:cNvSpPr txBox="1"/>
            <p:nvPr/>
          </p:nvSpPr>
          <p:spPr>
            <a:xfrm>
              <a:off x="19288125" y="11909485"/>
              <a:ext cx="4200525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smtClean="0"/>
                <a:t>N :1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smtClean="0"/>
                <a:t>Many to one relationship</a:t>
              </a:r>
              <a:endPara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26147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One to One Relations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95055" y="2135319"/>
            <a:ext cx="199228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When a single instance of an entity is associated with a single instance of another entity then it is called one to one relationship. 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example, a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employee manages the department.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95868" y="6588749"/>
            <a:ext cx="16152008" cy="2171701"/>
            <a:chOff x="3495868" y="6588749"/>
            <a:chExt cx="16152008" cy="2171701"/>
          </a:xfrm>
        </p:grpSpPr>
        <p:sp>
          <p:nvSpPr>
            <p:cNvPr id="13" name="Flowchart: Process 12"/>
            <p:cNvSpPr/>
            <p:nvPr/>
          </p:nvSpPr>
          <p:spPr>
            <a:xfrm>
              <a:off x="3495868" y="6588750"/>
              <a:ext cx="4600575" cy="2171700"/>
            </a:xfrm>
            <a:prstGeom prst="flowChartProcess">
              <a:avLst/>
            </a:prstGeom>
            <a:noFill/>
            <a:ln w="57150" cap="flat">
              <a:solidFill>
                <a:srgbClr val="00206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93526" y="7284749"/>
              <a:ext cx="3343275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Employee</a:t>
              </a:r>
              <a:endParaRPr kumimoji="0" lang="en-US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" name="Flowchart: Decision 14"/>
            <p:cNvSpPr/>
            <p:nvPr/>
          </p:nvSpPr>
          <p:spPr>
            <a:xfrm>
              <a:off x="9561799" y="6708481"/>
              <a:ext cx="3796145" cy="1932236"/>
            </a:xfrm>
            <a:prstGeom prst="flowChartDecision">
              <a:avLst/>
            </a:prstGeom>
            <a:noFill/>
            <a:ln w="57150" cap="flat">
              <a:solidFill>
                <a:srgbClr val="00206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777001" y="7284749"/>
              <a:ext cx="3343275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manages</a:t>
              </a:r>
              <a:endParaRPr kumimoji="0" lang="en-US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" name="Flowchart: Process 16"/>
            <p:cNvSpPr/>
            <p:nvPr/>
          </p:nvSpPr>
          <p:spPr>
            <a:xfrm>
              <a:off x="15047301" y="6588749"/>
              <a:ext cx="4600575" cy="2171700"/>
            </a:xfrm>
            <a:prstGeom prst="flowChartProcess">
              <a:avLst/>
            </a:prstGeom>
            <a:noFill/>
            <a:ln w="57150" cap="flat">
              <a:solidFill>
                <a:srgbClr val="00206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675950" y="7201621"/>
              <a:ext cx="3343275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Department</a:t>
              </a:r>
              <a:endParaRPr kumimoji="0" lang="en-US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9" name="Straight Connector 18"/>
            <p:cNvCxnSpPr>
              <a:stCxn id="13" idx="3"/>
              <a:endCxn id="15" idx="1"/>
            </p:cNvCxnSpPr>
            <p:nvPr/>
          </p:nvCxnSpPr>
          <p:spPr>
            <a:xfrm flipV="1">
              <a:off x="8096443" y="7674599"/>
              <a:ext cx="1465356" cy="1"/>
            </a:xfrm>
            <a:prstGeom prst="line">
              <a:avLst/>
            </a:prstGeom>
            <a:noFill/>
            <a:ln w="57150" cap="flat">
              <a:solidFill>
                <a:srgbClr val="00206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3331747" y="7627066"/>
              <a:ext cx="1711823" cy="38053"/>
            </a:xfrm>
            <a:prstGeom prst="line">
              <a:avLst/>
            </a:prstGeom>
            <a:noFill/>
            <a:ln w="57150" cap="flat">
              <a:solidFill>
                <a:srgbClr val="00206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" name="TextBox 5"/>
            <p:cNvSpPr txBox="1"/>
            <p:nvPr/>
          </p:nvSpPr>
          <p:spPr>
            <a:xfrm>
              <a:off x="8672945" y="6672923"/>
              <a:ext cx="692728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640229" y="6720492"/>
              <a:ext cx="692728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80288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One to Many Relations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95055" y="2135319"/>
            <a:ext cx="199228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dirty="0"/>
              <a:t>When a single instance of an entity is associated with more than one instances of another entity then it is called one to many relationship. </a:t>
            </a:r>
            <a:endParaRPr lang="en-US" sz="3600" dirty="0" smtClean="0"/>
          </a:p>
          <a:p>
            <a:pPr algn="l"/>
            <a:endParaRPr lang="en-US" sz="3600" dirty="0"/>
          </a:p>
          <a:p>
            <a:pPr algn="l"/>
            <a:r>
              <a:rPr lang="en-US" sz="3600" dirty="0" smtClean="0"/>
              <a:t>For </a:t>
            </a:r>
            <a:r>
              <a:rPr lang="en-US" sz="3600" dirty="0"/>
              <a:t>example – </a:t>
            </a:r>
            <a:r>
              <a:rPr lang="en-US" sz="3600" dirty="0" smtClean="0"/>
              <a:t>Any number of students can be enrolled in a course and a course can be enrolled by any number of students.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95868" y="6588749"/>
            <a:ext cx="16152008" cy="2171701"/>
            <a:chOff x="3495868" y="6588749"/>
            <a:chExt cx="16152008" cy="2171701"/>
          </a:xfrm>
        </p:grpSpPr>
        <p:sp>
          <p:nvSpPr>
            <p:cNvPr id="13" name="Flowchart: Process 12"/>
            <p:cNvSpPr/>
            <p:nvPr/>
          </p:nvSpPr>
          <p:spPr>
            <a:xfrm>
              <a:off x="3495868" y="6588750"/>
              <a:ext cx="4600575" cy="2171700"/>
            </a:xfrm>
            <a:prstGeom prst="flowChartProcess">
              <a:avLst/>
            </a:prstGeom>
            <a:noFill/>
            <a:ln w="57150" cap="flat">
              <a:solidFill>
                <a:srgbClr val="00206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93526" y="7284749"/>
              <a:ext cx="3343275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Student</a:t>
              </a:r>
              <a:endParaRPr kumimoji="0" lang="en-US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" name="Flowchart: Decision 14"/>
            <p:cNvSpPr/>
            <p:nvPr/>
          </p:nvSpPr>
          <p:spPr>
            <a:xfrm>
              <a:off x="9561799" y="6708481"/>
              <a:ext cx="3796145" cy="1932236"/>
            </a:xfrm>
            <a:prstGeom prst="flowChartDecision">
              <a:avLst/>
            </a:prstGeom>
            <a:noFill/>
            <a:ln w="57150" cap="flat">
              <a:solidFill>
                <a:srgbClr val="00206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777001" y="7284749"/>
              <a:ext cx="3343275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dirty="0" smtClean="0"/>
                <a:t>Enrolled in</a:t>
              </a:r>
              <a:endParaRPr kumimoji="0" lang="en-US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" name="Flowchart: Process 16"/>
            <p:cNvSpPr/>
            <p:nvPr/>
          </p:nvSpPr>
          <p:spPr>
            <a:xfrm>
              <a:off x="15047301" y="6588749"/>
              <a:ext cx="4600575" cy="2171700"/>
            </a:xfrm>
            <a:prstGeom prst="flowChartProcess">
              <a:avLst/>
            </a:prstGeom>
            <a:noFill/>
            <a:ln w="57150" cap="flat">
              <a:solidFill>
                <a:srgbClr val="00206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675950" y="7201621"/>
              <a:ext cx="3343275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Course</a:t>
              </a:r>
              <a:endParaRPr kumimoji="0" lang="en-US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9" name="Straight Connector 18"/>
            <p:cNvCxnSpPr>
              <a:stCxn id="13" idx="3"/>
              <a:endCxn id="15" idx="1"/>
            </p:cNvCxnSpPr>
            <p:nvPr/>
          </p:nvCxnSpPr>
          <p:spPr>
            <a:xfrm flipV="1">
              <a:off x="8096443" y="7674599"/>
              <a:ext cx="1465356" cy="1"/>
            </a:xfrm>
            <a:prstGeom prst="line">
              <a:avLst/>
            </a:prstGeom>
            <a:noFill/>
            <a:ln w="57150" cap="flat">
              <a:solidFill>
                <a:srgbClr val="00206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3331747" y="7627066"/>
              <a:ext cx="1711823" cy="38053"/>
            </a:xfrm>
            <a:prstGeom prst="line">
              <a:avLst/>
            </a:prstGeom>
            <a:noFill/>
            <a:ln w="57150" cap="flat">
              <a:solidFill>
                <a:srgbClr val="00206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" name="TextBox 5"/>
            <p:cNvSpPr txBox="1"/>
            <p:nvPr/>
          </p:nvSpPr>
          <p:spPr>
            <a:xfrm>
              <a:off x="8672945" y="6672923"/>
              <a:ext cx="692728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N</a:t>
              </a:r>
              <a:endPara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640229" y="6720492"/>
              <a:ext cx="692728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6735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Many to Many Relations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95055" y="2135319"/>
            <a:ext cx="199228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dirty="0"/>
              <a:t>When more than one instances of an entity is associated with more than one instances of another entity then it is called many to many </a:t>
            </a:r>
            <a:r>
              <a:rPr lang="en-US" sz="3600" dirty="0" smtClean="0"/>
              <a:t>relationship.</a:t>
            </a:r>
          </a:p>
          <a:p>
            <a:pPr algn="l"/>
            <a:endParaRPr lang="en-US" sz="3600" dirty="0"/>
          </a:p>
          <a:p>
            <a:pPr algn="l"/>
            <a:r>
              <a:rPr lang="en-US" sz="3600" dirty="0" smtClean="0"/>
              <a:t>For </a:t>
            </a:r>
            <a:r>
              <a:rPr lang="en-US" sz="3600" dirty="0"/>
              <a:t>example, </a:t>
            </a:r>
            <a:r>
              <a:rPr lang="en-US" sz="3600" dirty="0" smtClean="0"/>
              <a:t>Any number of students studies in any number of subject.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95868" y="6588749"/>
            <a:ext cx="16152008" cy="2171701"/>
            <a:chOff x="3495868" y="6588749"/>
            <a:chExt cx="16152008" cy="2171701"/>
          </a:xfrm>
        </p:grpSpPr>
        <p:sp>
          <p:nvSpPr>
            <p:cNvPr id="13" name="Flowchart: Process 12"/>
            <p:cNvSpPr/>
            <p:nvPr/>
          </p:nvSpPr>
          <p:spPr>
            <a:xfrm>
              <a:off x="3495868" y="6588750"/>
              <a:ext cx="4600575" cy="2171700"/>
            </a:xfrm>
            <a:prstGeom prst="flowChartProcess">
              <a:avLst/>
            </a:prstGeom>
            <a:noFill/>
            <a:ln w="57150" cap="flat">
              <a:solidFill>
                <a:srgbClr val="00206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93526" y="7284749"/>
              <a:ext cx="3343275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Student</a:t>
              </a:r>
              <a:endParaRPr kumimoji="0" lang="en-US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" name="Flowchart: Decision 14"/>
            <p:cNvSpPr/>
            <p:nvPr/>
          </p:nvSpPr>
          <p:spPr>
            <a:xfrm>
              <a:off x="9561799" y="6708481"/>
              <a:ext cx="3796145" cy="1932236"/>
            </a:xfrm>
            <a:prstGeom prst="flowChartDecision">
              <a:avLst/>
            </a:prstGeom>
            <a:noFill/>
            <a:ln w="57150" cap="flat">
              <a:solidFill>
                <a:srgbClr val="00206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777001" y="7284749"/>
              <a:ext cx="3343275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dirty="0" smtClean="0"/>
                <a:t>studies</a:t>
              </a:r>
              <a:endParaRPr kumimoji="0" lang="en-US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" name="Flowchart: Process 16"/>
            <p:cNvSpPr/>
            <p:nvPr/>
          </p:nvSpPr>
          <p:spPr>
            <a:xfrm>
              <a:off x="15047301" y="6588749"/>
              <a:ext cx="4600575" cy="2171700"/>
            </a:xfrm>
            <a:prstGeom prst="flowChartProcess">
              <a:avLst/>
            </a:prstGeom>
            <a:noFill/>
            <a:ln w="57150" cap="flat">
              <a:solidFill>
                <a:srgbClr val="00206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675950" y="7201621"/>
              <a:ext cx="3343275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Subject</a:t>
              </a:r>
              <a:endParaRPr kumimoji="0" lang="en-US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9" name="Straight Connector 18"/>
            <p:cNvCxnSpPr>
              <a:stCxn id="13" idx="3"/>
              <a:endCxn id="15" idx="1"/>
            </p:cNvCxnSpPr>
            <p:nvPr/>
          </p:nvCxnSpPr>
          <p:spPr>
            <a:xfrm flipV="1">
              <a:off x="8096443" y="7674599"/>
              <a:ext cx="1465356" cy="1"/>
            </a:xfrm>
            <a:prstGeom prst="line">
              <a:avLst/>
            </a:prstGeom>
            <a:noFill/>
            <a:ln w="57150" cap="flat">
              <a:solidFill>
                <a:srgbClr val="00206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3331747" y="7627066"/>
              <a:ext cx="1711823" cy="38053"/>
            </a:xfrm>
            <a:prstGeom prst="line">
              <a:avLst/>
            </a:prstGeom>
            <a:noFill/>
            <a:ln w="57150" cap="flat">
              <a:solidFill>
                <a:srgbClr val="00206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" name="TextBox 5"/>
            <p:cNvSpPr txBox="1"/>
            <p:nvPr/>
          </p:nvSpPr>
          <p:spPr>
            <a:xfrm>
              <a:off x="8672945" y="6672923"/>
              <a:ext cx="692728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N</a:t>
              </a:r>
              <a:endPara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640229" y="6720492"/>
              <a:ext cx="692728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N</a:t>
              </a:r>
              <a:endPara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64847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Crowfoot Notations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95055" y="2135319"/>
            <a:ext cx="199228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600" dirty="0"/>
              <a:t>Crow foot notation is one of the approaches to represent the cardinality of relationship in an ER </a:t>
            </a:r>
            <a:r>
              <a:rPr lang="en-US" sz="3600" dirty="0" smtClean="0"/>
              <a:t>Model.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3600" dirty="0" smtClean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600" dirty="0" smtClean="0"/>
              <a:t>The </a:t>
            </a:r>
            <a:r>
              <a:rPr lang="en-US" sz="3600" dirty="0"/>
              <a:t>notation comprises of four symbols and one of them needs to be used for each entity in a relationship.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958" y="5641102"/>
            <a:ext cx="5781242" cy="542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193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Title"/>
          <p:cNvSpPr txBox="1"/>
          <p:nvPr/>
        </p:nvSpPr>
        <p:spPr>
          <a:xfrm>
            <a:off x="1155496" y="2937193"/>
            <a:ext cx="15196345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algn="l"/>
            <a:endParaRPr lang="en-IN" sz="6000">
              <a:latin typeface="+mn-lt"/>
            </a:endParaRPr>
          </a:p>
        </p:txBody>
      </p:sp>
      <p:sp>
        <p:nvSpPr>
          <p:cNvPr id="5" name="Course Title">
            <a:extLst>
              <a:ext uri="{FF2B5EF4-FFF2-40B4-BE49-F238E27FC236}">
                <a16:creationId xmlns="" xmlns:a16="http://schemas.microsoft.com/office/drawing/2014/main" id="{6B14E422-75F0-4715-92C9-A1677C1D3E40}"/>
              </a:ext>
            </a:extLst>
          </p:cNvPr>
          <p:cNvSpPr txBox="1"/>
          <p:nvPr/>
        </p:nvSpPr>
        <p:spPr>
          <a:xfrm>
            <a:off x="2212771" y="6591260"/>
            <a:ext cx="11274629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 algn="l"/>
            <a:endParaRPr lang="en-US" sz="2800"/>
          </a:p>
        </p:txBody>
      </p:sp>
      <p:sp>
        <p:nvSpPr>
          <p:cNvPr id="7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Introduction to ER Model</a:t>
            </a:r>
          </a:p>
          <a:p>
            <a:r>
              <a:rPr sz="4400" dirty="0" smtClean="0">
                <a:latin typeface="Arial" pitchFamily="34" charset="0"/>
                <a:cs typeface="Arial" pitchFamily="34" charset="0"/>
              </a:rPr>
              <a:t> 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 descr="Page3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5497" y="3179942"/>
            <a:ext cx="22258686" cy="529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158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Example Crowfoot Notations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crow-feet-exampl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5436287" y="4973445"/>
            <a:ext cx="6923376" cy="401781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21339" y="2572512"/>
            <a:ext cx="210628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</a:rPr>
              <a:t>Let us say the relationship between employee and computer is such that a computer must be allocated to one and only one employee but an employee can be allocated with zero or any number of computers. Such a relationship is represented by the diagram below:</a:t>
            </a:r>
            <a:endParaRPr lang="en-US" sz="4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5564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6291" y="2229337"/>
            <a:ext cx="199988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Specifies whether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existence of an entity depends on its being related to another entity.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84415" y="4290255"/>
            <a:ext cx="501130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Total Participation</a:t>
            </a:r>
          </a:p>
          <a:p>
            <a:pPr algn="l">
              <a:buFont typeface="Wingdings" pitchFamily="2" charset="2"/>
              <a:buChar char="Ø"/>
            </a:pPr>
            <a:endParaRPr lang="en-US" sz="40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Partial Participation</a:t>
            </a:r>
            <a:endParaRPr lang="en-US" sz="4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Participation Constraints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19693" y="7349505"/>
            <a:ext cx="16152008" cy="2408472"/>
            <a:chOff x="3495868" y="6351978"/>
            <a:chExt cx="16152008" cy="2408472"/>
          </a:xfrm>
        </p:grpSpPr>
        <p:sp>
          <p:nvSpPr>
            <p:cNvPr id="7" name="Flowchart: Process 6"/>
            <p:cNvSpPr/>
            <p:nvPr/>
          </p:nvSpPr>
          <p:spPr>
            <a:xfrm>
              <a:off x="3495868" y="6588750"/>
              <a:ext cx="4600575" cy="2171700"/>
            </a:xfrm>
            <a:prstGeom prst="flowChartProcess">
              <a:avLst/>
            </a:prstGeom>
            <a:noFill/>
            <a:ln w="57150" cap="flat">
              <a:solidFill>
                <a:srgbClr val="00206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93526" y="7284749"/>
              <a:ext cx="3343275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Employees</a:t>
              </a:r>
              <a:endParaRPr kumimoji="0" lang="en-US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" name="Flowchart: Decision 8"/>
            <p:cNvSpPr/>
            <p:nvPr/>
          </p:nvSpPr>
          <p:spPr>
            <a:xfrm>
              <a:off x="9561799" y="6708481"/>
              <a:ext cx="3796145" cy="1932236"/>
            </a:xfrm>
            <a:prstGeom prst="flowChartDecision">
              <a:avLst/>
            </a:prstGeom>
            <a:noFill/>
            <a:ln w="57150" cap="flat">
              <a:solidFill>
                <a:srgbClr val="00206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777001" y="7284749"/>
              <a:ext cx="3343275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dirty="0" smtClean="0"/>
                <a:t>manages</a:t>
              </a:r>
              <a:endParaRPr kumimoji="0" lang="en-US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5047301" y="6588749"/>
              <a:ext cx="4600575" cy="2171700"/>
            </a:xfrm>
            <a:prstGeom prst="flowChartProcess">
              <a:avLst/>
            </a:prstGeom>
            <a:noFill/>
            <a:ln w="57150" cap="flat">
              <a:solidFill>
                <a:srgbClr val="00206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675950" y="7201621"/>
              <a:ext cx="3343275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Department</a:t>
              </a:r>
              <a:endParaRPr kumimoji="0" lang="en-US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3" name="Straight Connector 12"/>
            <p:cNvCxnSpPr>
              <a:stCxn id="7" idx="3"/>
              <a:endCxn id="9" idx="1"/>
            </p:cNvCxnSpPr>
            <p:nvPr/>
          </p:nvCxnSpPr>
          <p:spPr>
            <a:xfrm flipV="1">
              <a:off x="8096443" y="7674599"/>
              <a:ext cx="1465356" cy="1"/>
            </a:xfrm>
            <a:prstGeom prst="line">
              <a:avLst/>
            </a:prstGeom>
            <a:noFill/>
            <a:ln w="57150" cap="flat">
              <a:solidFill>
                <a:srgbClr val="00206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13331747" y="7627066"/>
              <a:ext cx="1711823" cy="38053"/>
            </a:xfrm>
            <a:prstGeom prst="line">
              <a:avLst/>
            </a:prstGeom>
            <a:noFill/>
            <a:ln w="57150" cap="flat">
              <a:solidFill>
                <a:srgbClr val="00206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" name="TextBox 14"/>
            <p:cNvSpPr txBox="1"/>
            <p:nvPr/>
          </p:nvSpPr>
          <p:spPr>
            <a:xfrm>
              <a:off x="6763639" y="6426352"/>
              <a:ext cx="4684999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Partial participation</a:t>
              </a:r>
              <a:endPara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372814" y="6351978"/>
              <a:ext cx="3726419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Total Participation</a:t>
              </a:r>
              <a:endPara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17" name="Straight Connector 16"/>
          <p:cNvCxnSpPr/>
          <p:nvPr/>
        </p:nvCxnSpPr>
        <p:spPr>
          <a:xfrm flipV="1">
            <a:off x="13061031" y="8816842"/>
            <a:ext cx="1906364" cy="1"/>
          </a:xfrm>
          <a:prstGeom prst="line">
            <a:avLst/>
          </a:prstGeom>
          <a:noFill/>
          <a:ln w="57150" cap="flat">
            <a:solidFill>
              <a:srgbClr val="00206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 txBox="1"/>
          <p:nvPr/>
        </p:nvSpPr>
        <p:spPr>
          <a:xfrm>
            <a:off x="8886647" y="719720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Participation Constraints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3519055" y="2849603"/>
            <a:ext cx="15128015" cy="7412738"/>
            <a:chOff x="3352800" y="1491858"/>
            <a:chExt cx="15128015" cy="7412738"/>
          </a:xfrm>
        </p:grpSpPr>
        <p:sp>
          <p:nvSpPr>
            <p:cNvPr id="26" name="Oval 25"/>
            <p:cNvSpPr/>
            <p:nvPr/>
          </p:nvSpPr>
          <p:spPr>
            <a:xfrm rot="21540000">
              <a:off x="4267563" y="2672388"/>
              <a:ext cx="2341998" cy="6232208"/>
            </a:xfrm>
            <a:prstGeom prst="ellipse">
              <a:avLst/>
            </a:prstGeom>
            <a:solidFill>
              <a:srgbClr val="00B0F0"/>
            </a:solidFill>
            <a:ln w="5715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2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elvetica Neue Medium"/>
                </a:rPr>
                <a:t>E1</a:t>
              </a:r>
              <a:endParaRPr lang="en-US" sz="3200" b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E2</a:t>
              </a:r>
              <a:endParaRPr lang="en-US" sz="3200" b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E3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sz="3200" b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E4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E5</a:t>
              </a: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 rot="21540000">
              <a:off x="10147980" y="2672387"/>
              <a:ext cx="2341998" cy="6232208"/>
            </a:xfrm>
            <a:prstGeom prst="ellipse">
              <a:avLst/>
            </a:prstGeom>
            <a:solidFill>
              <a:srgbClr val="00B0F0"/>
            </a:solidFill>
            <a:ln w="5715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2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elvetica Neue Medium"/>
                </a:rPr>
                <a:t>M1</a:t>
              </a:r>
              <a:endParaRPr lang="en-US" sz="3200" b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M2</a:t>
              </a:r>
              <a:endParaRPr lang="en-US" sz="3200" b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M3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sz="3200" b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M4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 rot="21540000">
              <a:off x="16138817" y="2730909"/>
              <a:ext cx="2341998" cy="5539740"/>
            </a:xfrm>
            <a:prstGeom prst="ellipse">
              <a:avLst/>
            </a:prstGeom>
            <a:solidFill>
              <a:srgbClr val="00B0F0"/>
            </a:solidFill>
            <a:ln w="5715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200" b="0" dirty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elvetica Neue Medium"/>
                </a:rPr>
                <a:t>D</a:t>
              </a:r>
              <a:r>
                <a:rPr lang="en-US" sz="3200" b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elvetica Neue Medium"/>
                </a:rPr>
                <a:t>1</a:t>
              </a:r>
              <a:endParaRPr lang="en-US" sz="3200" b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200" b="0" dirty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elvetica Neue Medium"/>
                </a:rPr>
                <a:t>D</a:t>
              </a: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2</a:t>
              </a:r>
              <a:endParaRPr lang="en-US" sz="3200" b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200" b="0" dirty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elvetica Neue Medium"/>
                </a:rPr>
                <a:t>D</a:t>
              </a: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3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sz="3200" b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200" b="0" dirty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elvetica Neue Medium"/>
                </a:rPr>
                <a:t>D</a:t>
              </a: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680364" y="3796145"/>
              <a:ext cx="5292436" cy="8312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672123" y="4613563"/>
              <a:ext cx="5292436" cy="8312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769374" y="5746927"/>
              <a:ext cx="5292436" cy="8312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769374" y="6657829"/>
              <a:ext cx="5292436" cy="8312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1665158" y="3796145"/>
              <a:ext cx="5292436" cy="8312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1665158" y="4707230"/>
              <a:ext cx="5292436" cy="8312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1567613" y="5774637"/>
              <a:ext cx="5292436" cy="8312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1665158" y="6758916"/>
              <a:ext cx="5292436" cy="8312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7" name="TextBox 36"/>
            <p:cNvSpPr txBox="1"/>
            <p:nvPr/>
          </p:nvSpPr>
          <p:spPr>
            <a:xfrm>
              <a:off x="3352800" y="1558309"/>
              <a:ext cx="4682836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Employees</a:t>
              </a:r>
              <a:endPara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720392" y="1491858"/>
              <a:ext cx="4682836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Manages</a:t>
              </a:r>
              <a:endPara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4782430" y="2849602"/>
            <a:ext cx="4682836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Department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963302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0374" y="3877581"/>
            <a:ext cx="2076572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Wingdings" panose="05000000000000000000" pitchFamily="2" charset="2"/>
              <a:buChar char="Ø"/>
            </a:pPr>
            <a:r>
              <a:rPr lang="en-US" sz="4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Each entity in the entity set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 must participate</a:t>
            </a:r>
            <a:r>
              <a:rPr lang="en-US" sz="4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 in the relationship. </a:t>
            </a:r>
          </a:p>
          <a:p>
            <a:pPr marL="685800" indent="-685800" algn="l">
              <a:buFont typeface="Wingdings" panose="05000000000000000000" pitchFamily="2" charset="2"/>
              <a:buChar char="Ø"/>
            </a:pPr>
            <a:endParaRPr lang="en-US" sz="48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l">
              <a:buFont typeface="Wingdings" panose="05000000000000000000" pitchFamily="2" charset="2"/>
              <a:buChar char="Ø"/>
            </a:pPr>
            <a:r>
              <a:rPr lang="en-US" sz="4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If each student must enroll in a course, the participation of student will be total. </a:t>
            </a:r>
          </a:p>
          <a:p>
            <a:pPr marL="685800" indent="-685800" algn="l">
              <a:buFont typeface="Wingdings" panose="05000000000000000000" pitchFamily="2" charset="2"/>
              <a:buChar char="Ø"/>
            </a:pPr>
            <a:r>
              <a:rPr lang="en-US" sz="4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Total participation is shown by double line in ER diagram. 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Title"/>
          <p:cNvSpPr txBox="1"/>
          <p:nvPr/>
        </p:nvSpPr>
        <p:spPr>
          <a:xfrm>
            <a:off x="8886647" y="719720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Total Participation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33832" y="3081168"/>
            <a:ext cx="194678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Wingdings" panose="05000000000000000000" pitchFamily="2" charset="2"/>
              <a:buChar char="Ø"/>
            </a:pPr>
            <a:r>
              <a:rPr lang="en-US" sz="4800" b="0" dirty="0">
                <a:latin typeface="Arial" panose="020B0604020202020204" pitchFamily="34" charset="0"/>
                <a:cs typeface="Arial" panose="020B0604020202020204" pitchFamily="34" charset="0"/>
              </a:rPr>
              <a:t>The entity in the entity set may or may NOT participate in the relationship. </a:t>
            </a:r>
          </a:p>
          <a:p>
            <a:pPr marL="685800" indent="-685800" algn="l">
              <a:buFont typeface="Wingdings" panose="05000000000000000000" pitchFamily="2" charset="2"/>
              <a:buChar char="Ø"/>
            </a:pPr>
            <a:endParaRPr lang="en-US" sz="4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l">
              <a:buFont typeface="Wingdings" panose="05000000000000000000" pitchFamily="2" charset="2"/>
              <a:buChar char="Ø"/>
            </a:pPr>
            <a:r>
              <a:rPr lang="en-US" sz="4800" b="0" dirty="0">
                <a:latin typeface="Arial" panose="020B0604020202020204" pitchFamily="34" charset="0"/>
                <a:cs typeface="Arial" panose="020B0604020202020204" pitchFamily="34" charset="0"/>
              </a:rPr>
              <a:t>If some courses are not enrolled by any of the student, the participation of course will be partial. </a:t>
            </a:r>
          </a:p>
        </p:txBody>
      </p:sp>
      <p:sp>
        <p:nvSpPr>
          <p:cNvPr id="5" name="Slide Title"/>
          <p:cNvSpPr txBox="1"/>
          <p:nvPr/>
        </p:nvSpPr>
        <p:spPr>
          <a:xfrm>
            <a:off x="8886647" y="719720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Partial Participation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81419" y="6017342"/>
            <a:ext cx="2923878" cy="1487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Quiz </a:t>
            </a:r>
            <a:endParaRPr kumimoji="0" lang="en-US" sz="9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3998" y="1262653"/>
            <a:ext cx="22014427" cy="13018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b="0" dirty="0" smtClean="0"/>
              <a:t>1.The entity relationship set is represented in E-R diagram as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b="0" dirty="0" smtClean="0"/>
              <a:t>a) Double diamonds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b="0" dirty="0" smtClean="0"/>
              <a:t>b) Undivided rectangles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b="0" dirty="0" smtClean="0"/>
              <a:t>c) Dashed lines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b="0" dirty="0" smtClean="0"/>
              <a:t>d) Diamond</a:t>
            </a:r>
          </a:p>
          <a:p>
            <a:pPr algn="l"/>
            <a:endParaRPr lang="en-US" sz="4000" b="0" dirty="0" smtClean="0"/>
          </a:p>
          <a:p>
            <a:pPr algn="l"/>
            <a:r>
              <a:rPr lang="en-US" sz="4000" b="0" dirty="0" smtClean="0"/>
              <a:t>2. An entity set that does not have sufficient attributes to form a primary key is termed a __________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b="0" dirty="0" smtClean="0"/>
              <a:t>a) Strong entity set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b="0" dirty="0" smtClean="0"/>
              <a:t>b) Variant set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b="0" dirty="0" smtClean="0"/>
              <a:t>c) Weak entity set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b="0" dirty="0" smtClean="0"/>
              <a:t>d) Variable set</a:t>
            </a:r>
          </a:p>
          <a:p>
            <a:pPr algn="l"/>
            <a:endParaRPr lang="en-US" sz="4000" b="0" dirty="0" smtClean="0"/>
          </a:p>
          <a:p>
            <a:pPr algn="l"/>
            <a:r>
              <a:rPr lang="en-US" sz="4000" b="0" dirty="0" smtClean="0"/>
              <a:t>3. If you were collecting and storing information about your music collection, an album would be considered a(n) _____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b="0" dirty="0" smtClean="0"/>
              <a:t>a) Relation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b="0" dirty="0" smtClean="0"/>
              <a:t>b) Entity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b="0" dirty="0" smtClean="0"/>
              <a:t>c) Instance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b="0" dirty="0" smtClean="0"/>
              <a:t>d) Attribute</a:t>
            </a:r>
          </a:p>
          <a:p>
            <a:pPr algn="l"/>
            <a:endParaRPr lang="en-US" sz="4000" b="0" dirty="0" smtClean="0"/>
          </a:p>
          <a:p>
            <a:pPr algn="l"/>
            <a:endParaRPr lang="en-US" sz="4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3393" y="943897"/>
            <a:ext cx="19202400" cy="136447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4.Ellipses represents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0" dirty="0" smtClean="0"/>
              <a:t>a)Relationship sets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b)Attributes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0" dirty="0" smtClean="0"/>
              <a:t>c)Derived attributes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d)</a:t>
            </a:r>
            <a:r>
              <a:rPr kumimoji="0" lang="en-US" sz="4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Multivalued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attributes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0" baseline="0" dirty="0" smtClean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5.Diamond represents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/>
            <a:r>
              <a:rPr lang="en-US" sz="4000" b="0" dirty="0" smtClean="0"/>
              <a:t>a)Relationship sets</a:t>
            </a:r>
          </a:p>
          <a:p>
            <a:pPr algn="l"/>
            <a:r>
              <a:rPr lang="en-US" sz="4000" b="0" dirty="0" smtClean="0"/>
              <a:t>b)Attributes</a:t>
            </a:r>
          </a:p>
          <a:p>
            <a:pPr algn="l"/>
            <a:r>
              <a:rPr lang="en-US" sz="4000" b="0" dirty="0" smtClean="0"/>
              <a:t>c)Derived attributes</a:t>
            </a:r>
          </a:p>
          <a:p>
            <a:pPr algn="l"/>
            <a:r>
              <a:rPr lang="en-US" sz="4000" b="0" dirty="0" smtClean="0"/>
              <a:t>d)</a:t>
            </a:r>
            <a:r>
              <a:rPr lang="en-US" sz="4000" b="0" dirty="0" err="1" smtClean="0"/>
              <a:t>Multivalued</a:t>
            </a:r>
            <a:r>
              <a:rPr lang="en-US" sz="4000" b="0" dirty="0" smtClean="0"/>
              <a:t> attributes</a:t>
            </a:r>
          </a:p>
          <a:p>
            <a:pPr algn="l"/>
            <a:endParaRPr lang="en-US" sz="4000" b="0" dirty="0" smtClean="0"/>
          </a:p>
          <a:p>
            <a:pPr algn="l"/>
            <a:r>
              <a:rPr lang="en-US" sz="4000" b="0" dirty="0" smtClean="0"/>
              <a:t>6.Which of the following diagram links attributes to entity sets and entity to relationship sets</a:t>
            </a:r>
          </a:p>
          <a:p>
            <a:pPr algn="l"/>
            <a:r>
              <a:rPr lang="en-US" sz="4000" b="0" dirty="0" smtClean="0"/>
              <a:t>a)Double lines </a:t>
            </a:r>
          </a:p>
          <a:p>
            <a:pPr algn="l"/>
            <a:r>
              <a:rPr lang="en-US" sz="4000" b="0" dirty="0" smtClean="0"/>
              <a:t>a)Dashed lines </a:t>
            </a:r>
          </a:p>
          <a:p>
            <a:pPr algn="l"/>
            <a:r>
              <a:rPr lang="en-US" sz="4000" b="0" dirty="0" smtClean="0"/>
              <a:t>a)lines </a:t>
            </a:r>
          </a:p>
          <a:p>
            <a:pPr algn="l"/>
            <a:endParaRPr lang="en-US" sz="4000" b="0" dirty="0" smtClean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95949" y="526532"/>
            <a:ext cx="19684180" cy="13018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b="0" dirty="0" smtClean="0"/>
              <a:t>5.Double ellipses represents</a:t>
            </a:r>
          </a:p>
          <a:p>
            <a:pPr algn="l"/>
            <a:endParaRPr lang="en-US" sz="4000" b="0" dirty="0" smtClean="0"/>
          </a:p>
          <a:p>
            <a:pPr algn="l"/>
            <a:r>
              <a:rPr lang="en-US" sz="4000" b="0" dirty="0" smtClean="0"/>
              <a:t>a)Weak entity sets</a:t>
            </a:r>
          </a:p>
          <a:p>
            <a:pPr algn="l"/>
            <a:r>
              <a:rPr lang="en-US" sz="4000" b="0" dirty="0" smtClean="0"/>
              <a:t>b)Attributes</a:t>
            </a:r>
          </a:p>
          <a:p>
            <a:pPr algn="l"/>
            <a:r>
              <a:rPr lang="en-US" sz="4000" b="0" dirty="0" smtClean="0"/>
              <a:t>c)Derived attributes</a:t>
            </a:r>
          </a:p>
          <a:p>
            <a:pPr algn="l"/>
            <a:r>
              <a:rPr lang="en-US" sz="4000" b="0" dirty="0" smtClean="0"/>
              <a:t>d)</a:t>
            </a:r>
            <a:r>
              <a:rPr lang="en-US" sz="4000" b="0" dirty="0" err="1" smtClean="0"/>
              <a:t>Multivalued</a:t>
            </a:r>
            <a:r>
              <a:rPr lang="en-US" sz="4000" b="0" dirty="0" smtClean="0"/>
              <a:t> attributes</a:t>
            </a:r>
          </a:p>
          <a:p>
            <a:pPr algn="l"/>
            <a:endParaRPr lang="en-US" sz="4000" b="0" dirty="0" smtClean="0"/>
          </a:p>
          <a:p>
            <a:pPr algn="l"/>
            <a:r>
              <a:rPr lang="en-US" sz="4000" b="0" dirty="0" smtClean="0"/>
              <a:t>6.The number of entities to which another entity can be related through a relationship set is called?</a:t>
            </a:r>
          </a:p>
          <a:p>
            <a:pPr algn="l"/>
            <a:r>
              <a:rPr lang="en-US" sz="4000" b="0" dirty="0" smtClean="0"/>
              <a:t>(A). Cardinality</a:t>
            </a:r>
            <a:br>
              <a:rPr lang="en-US" sz="4000" b="0" dirty="0" smtClean="0"/>
            </a:br>
            <a:r>
              <a:rPr lang="en-US" sz="4000" b="0" dirty="0" smtClean="0"/>
              <a:t>(B). Entity</a:t>
            </a:r>
            <a:br>
              <a:rPr lang="en-US" sz="4000" b="0" dirty="0" smtClean="0"/>
            </a:br>
            <a:r>
              <a:rPr lang="en-US" sz="4000" b="0" dirty="0" smtClean="0"/>
              <a:t>(C). Schema</a:t>
            </a:r>
            <a:br>
              <a:rPr lang="en-US" sz="4000" b="0" dirty="0" smtClean="0"/>
            </a:br>
            <a:r>
              <a:rPr lang="en-US" sz="4000" b="0" dirty="0" smtClean="0"/>
              <a:t>(D). Attributes</a:t>
            </a:r>
          </a:p>
          <a:p>
            <a:pPr algn="l"/>
            <a:endParaRPr lang="en-US" sz="4000" b="0" dirty="0" smtClean="0"/>
          </a:p>
          <a:p>
            <a:pPr algn="l"/>
            <a:r>
              <a:rPr lang="en-US" sz="4000" b="0" dirty="0" smtClean="0"/>
              <a:t>7. If two entities have many to many relationships mostly results in how many tables.</a:t>
            </a:r>
          </a:p>
          <a:p>
            <a:pPr algn="l"/>
            <a:r>
              <a:rPr lang="en-US" sz="4000" b="0" dirty="0" smtClean="0"/>
              <a:t>(A). Three</a:t>
            </a:r>
            <a:br>
              <a:rPr lang="en-US" sz="4000" b="0" dirty="0" smtClean="0"/>
            </a:br>
            <a:r>
              <a:rPr lang="en-US" sz="4000" b="0" dirty="0" smtClean="0"/>
              <a:t>(B). Two</a:t>
            </a:r>
            <a:br>
              <a:rPr lang="en-US" sz="4000" b="0" dirty="0" smtClean="0"/>
            </a:br>
            <a:r>
              <a:rPr lang="en-US" sz="4000" b="0" dirty="0" smtClean="0"/>
              <a:t>(C). One</a:t>
            </a:r>
            <a:br>
              <a:rPr lang="en-US" sz="4000" b="0" dirty="0" smtClean="0"/>
            </a:br>
            <a:r>
              <a:rPr lang="en-US" sz="4000" b="0" dirty="0" smtClean="0"/>
              <a:t>(D). Four</a:t>
            </a:r>
          </a:p>
          <a:p>
            <a:pPr algn="l"/>
            <a:endParaRPr lang="en-US" sz="4000" b="0" dirty="0" smtClean="0"/>
          </a:p>
          <a:p>
            <a:pPr algn="l"/>
            <a:endParaRPr lang="en-US" sz="4000" b="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6954" y="1267794"/>
            <a:ext cx="20067639" cy="11787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b="0" dirty="0" smtClean="0"/>
              <a:t>8.How the Every weak entity set can be changed into a strong entity set through?</a:t>
            </a:r>
          </a:p>
          <a:p>
            <a:pPr algn="l"/>
            <a:r>
              <a:rPr lang="en-US" sz="4000" b="0" dirty="0" smtClean="0"/>
              <a:t>(A). using generalization</a:t>
            </a:r>
            <a:br>
              <a:rPr lang="en-US" sz="4000" b="0" dirty="0" smtClean="0"/>
            </a:br>
            <a:r>
              <a:rPr lang="en-US" sz="4000" b="0" dirty="0" smtClean="0"/>
              <a:t>(B). using aggregation</a:t>
            </a:r>
            <a:br>
              <a:rPr lang="en-US" sz="4000" b="0" dirty="0" smtClean="0"/>
            </a:br>
            <a:r>
              <a:rPr lang="en-US" sz="4000" b="0" dirty="0" smtClean="0"/>
              <a:t>(C). adding appropriate attributes</a:t>
            </a:r>
            <a:br>
              <a:rPr lang="en-US" sz="4000" b="0" dirty="0" smtClean="0"/>
            </a:br>
            <a:r>
              <a:rPr lang="en-US" sz="4000" b="0" dirty="0" smtClean="0"/>
              <a:t>(D). none of the above</a:t>
            </a:r>
          </a:p>
          <a:p>
            <a:pPr algn="l"/>
            <a:endParaRPr lang="en-US" sz="4000" b="0" dirty="0" smtClean="0"/>
          </a:p>
          <a:p>
            <a:pPr algn="l"/>
            <a:r>
              <a:rPr lang="en-US" sz="4000" b="0" dirty="0" smtClean="0"/>
              <a:t>9.The attribute AGE is?</a:t>
            </a:r>
          </a:p>
          <a:p>
            <a:pPr algn="l"/>
            <a:r>
              <a:rPr lang="en-US" sz="4000" b="0" dirty="0" smtClean="0"/>
              <a:t>(A). Single valued</a:t>
            </a:r>
            <a:br>
              <a:rPr lang="en-US" sz="4000" b="0" dirty="0" smtClean="0"/>
            </a:br>
            <a:r>
              <a:rPr lang="en-US" sz="4000" b="0" dirty="0" smtClean="0"/>
              <a:t>(B). Derived</a:t>
            </a:r>
            <a:br>
              <a:rPr lang="en-US" sz="4000" b="0" dirty="0" smtClean="0"/>
            </a:br>
            <a:r>
              <a:rPr lang="en-US" sz="4000" b="0" dirty="0" smtClean="0"/>
              <a:t>(C). Composite</a:t>
            </a:r>
            <a:br>
              <a:rPr lang="en-US" sz="4000" b="0" dirty="0" smtClean="0"/>
            </a:br>
            <a:r>
              <a:rPr lang="en-US" sz="4000" b="0" dirty="0" smtClean="0"/>
              <a:t>(D). Multi-valued</a:t>
            </a:r>
          </a:p>
          <a:p>
            <a:pPr algn="l"/>
            <a:endParaRPr lang="en-US" sz="4000" b="0" dirty="0" smtClean="0"/>
          </a:p>
          <a:p>
            <a:pPr algn="l"/>
            <a:r>
              <a:rPr lang="en-US" sz="4000" b="0" dirty="0" smtClean="0"/>
              <a:t>10. The primary key in a many to one relationship, acts as a foreign key on which side?</a:t>
            </a:r>
          </a:p>
          <a:p>
            <a:pPr algn="l"/>
            <a:r>
              <a:rPr lang="en-US" sz="4000" b="0" dirty="0" smtClean="0"/>
              <a:t>(A). On the side where many relationships are defined</a:t>
            </a:r>
            <a:br>
              <a:rPr lang="en-US" sz="4000" b="0" dirty="0" smtClean="0"/>
            </a:br>
            <a:r>
              <a:rPr lang="en-US" sz="4000" b="0" dirty="0" smtClean="0"/>
              <a:t>(B). On the side where a single (one) relationship is defined</a:t>
            </a:r>
            <a:br>
              <a:rPr lang="en-US" sz="4000" b="0" dirty="0" smtClean="0"/>
            </a:br>
            <a:r>
              <a:rPr lang="en-US" sz="4000" b="0" dirty="0" smtClean="0"/>
              <a:t>(C). On both the sides</a:t>
            </a:r>
            <a:br>
              <a:rPr lang="en-US" sz="4000" b="0" dirty="0" smtClean="0"/>
            </a:br>
            <a:r>
              <a:rPr lang="en-US" sz="4000" b="0" dirty="0" smtClean="0"/>
              <a:t>(D). Neither of them</a:t>
            </a:r>
          </a:p>
          <a:p>
            <a:pPr algn="l"/>
            <a:endParaRPr lang="en-US" sz="4000" b="0" dirty="0" smtClean="0"/>
          </a:p>
          <a:p>
            <a:pPr algn="l"/>
            <a:endParaRPr lang="en-US" sz="4000" b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0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535" y="1088300"/>
            <a:ext cx="13981471" cy="1109962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Title"/>
          <p:cNvSpPr txBox="1"/>
          <p:nvPr/>
        </p:nvSpPr>
        <p:spPr>
          <a:xfrm>
            <a:off x="1155496" y="2937193"/>
            <a:ext cx="15196345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algn="l"/>
            <a:endParaRPr lang="en-IN" sz="6000">
              <a:latin typeface="+mn-lt"/>
            </a:endParaRPr>
          </a:p>
        </p:txBody>
      </p:sp>
      <p:sp>
        <p:nvSpPr>
          <p:cNvPr id="5" name="Course Title">
            <a:extLst>
              <a:ext uri="{FF2B5EF4-FFF2-40B4-BE49-F238E27FC236}">
                <a16:creationId xmlns="" xmlns:a16="http://schemas.microsoft.com/office/drawing/2014/main" id="{6B14E422-75F0-4715-92C9-A1677C1D3E40}"/>
              </a:ext>
            </a:extLst>
          </p:cNvPr>
          <p:cNvSpPr txBox="1"/>
          <p:nvPr/>
        </p:nvSpPr>
        <p:spPr>
          <a:xfrm>
            <a:off x="1155496" y="1809894"/>
            <a:ext cx="21695325" cy="8227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 marL="685800" indent="-685800" algn="l" fontAlgn="base">
              <a:buFont typeface="Wingdings" panose="05000000000000000000" pitchFamily="2" charset="2"/>
              <a:buChar char="Ø"/>
            </a:pPr>
            <a:endParaRPr lang="en-US" sz="50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l" fontAlgn="base">
              <a:buFont typeface="Wingdings" panose="05000000000000000000" pitchFamily="2" charset="2"/>
              <a:buChar char="Ø"/>
            </a:pPr>
            <a:r>
              <a:rPr lang="en-US" sz="5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An Entity may be an </a:t>
            </a:r>
            <a:r>
              <a:rPr lang="en-US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object with a physical or conceptual existence. </a:t>
            </a:r>
          </a:p>
          <a:p>
            <a:pPr marL="685800" indent="-685800" algn="l" fontAlgn="base">
              <a:buFont typeface="Wingdings" panose="05000000000000000000" pitchFamily="2" charset="2"/>
              <a:buChar char="Ø"/>
            </a:pPr>
            <a:endParaRPr lang="en-US" sz="5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l" fontAlgn="base">
              <a:buFont typeface="Wingdings" panose="05000000000000000000" pitchFamily="2" charset="2"/>
              <a:buChar char="Ø"/>
            </a:pPr>
            <a:r>
              <a:rPr lang="en-US" sz="5400" b="0" dirty="0">
                <a:latin typeface="Arial" panose="020B0604020202020204" pitchFamily="34" charset="0"/>
                <a:cs typeface="Arial" panose="020B0604020202020204" pitchFamily="34" charset="0"/>
              </a:rPr>
              <a:t>An 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ntity</a:t>
            </a:r>
            <a:r>
              <a:rPr lang="en-US" sz="5400" b="0" dirty="0">
                <a:latin typeface="Arial" panose="020B0604020202020204" pitchFamily="34" charset="0"/>
                <a:cs typeface="Arial" panose="020B0604020202020204" pitchFamily="34" charset="0"/>
              </a:rPr>
              <a:t> is something that is present in an organization or institute and needs to be represented in the </a:t>
            </a:r>
            <a:r>
              <a:rPr lang="en-US" sz="5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database.</a:t>
            </a:r>
          </a:p>
          <a:p>
            <a:pPr marL="685800" indent="-685800" algn="l" fontAlgn="base">
              <a:buFont typeface="Wingdings" panose="05000000000000000000" pitchFamily="2" charset="2"/>
              <a:buChar char="Ø"/>
            </a:pPr>
            <a:endParaRPr lang="en-US" sz="54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l" fontAlgn="base">
              <a:buFont typeface="Wingdings" panose="05000000000000000000" pitchFamily="2" charset="2"/>
              <a:buChar char="Ø"/>
            </a:pPr>
            <a:r>
              <a:rPr lang="en-US" sz="5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They </a:t>
            </a:r>
            <a:r>
              <a:rPr lang="en-US" sz="5400" b="0" dirty="0">
                <a:latin typeface="Arial" panose="020B0604020202020204" pitchFamily="34" charset="0"/>
                <a:cs typeface="Arial" panose="020B0604020202020204" pitchFamily="34" charset="0"/>
              </a:rPr>
              <a:t>are primarily 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nouns</a:t>
            </a:r>
            <a:r>
              <a:rPr lang="en-US" sz="5400" b="0" dirty="0">
                <a:latin typeface="Arial" panose="020B0604020202020204" pitchFamily="34" charset="0"/>
                <a:cs typeface="Arial" panose="020B0604020202020204" pitchFamily="34" charset="0"/>
              </a:rPr>
              <a:t> such as customer, location, concept, event, or person. </a:t>
            </a:r>
            <a:endParaRPr lang="en-US" sz="54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l" fontAlgn="base">
              <a:buFont typeface="Wingdings" panose="05000000000000000000" pitchFamily="2" charset="2"/>
              <a:buChar char="Ø"/>
            </a:pPr>
            <a:endParaRPr lang="en-US" sz="54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l" fontAlgn="base">
              <a:buFont typeface="Wingdings" panose="05000000000000000000" pitchFamily="2" charset="2"/>
              <a:buChar char="Ø"/>
            </a:pPr>
            <a:r>
              <a:rPr lang="en-US" sz="5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They </a:t>
            </a:r>
            <a:r>
              <a:rPr lang="en-US" sz="5400" b="0" dirty="0">
                <a:latin typeface="Arial" panose="020B0604020202020204" pitchFamily="34" charset="0"/>
                <a:cs typeface="Arial" panose="020B0604020202020204" pitchFamily="34" charset="0"/>
              </a:rPr>
              <a:t>are essential for the 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representation of data</a:t>
            </a:r>
            <a:r>
              <a:rPr lang="en-US" sz="5400" b="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54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Entity</a:t>
            </a:r>
          </a:p>
          <a:p>
            <a:r>
              <a:rPr sz="4400" dirty="0" smtClean="0">
                <a:latin typeface="Arial" pitchFamily="34" charset="0"/>
                <a:cs typeface="Arial" pitchFamily="34" charset="0"/>
              </a:rPr>
              <a:t> 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8449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Title"/>
          <p:cNvSpPr txBox="1"/>
          <p:nvPr/>
        </p:nvSpPr>
        <p:spPr>
          <a:xfrm>
            <a:off x="1155496" y="2937193"/>
            <a:ext cx="15196345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algn="l"/>
            <a:endParaRPr lang="en-IN" sz="6000">
              <a:latin typeface="+mn-lt"/>
            </a:endParaRPr>
          </a:p>
        </p:txBody>
      </p:sp>
      <p:sp>
        <p:nvSpPr>
          <p:cNvPr id="7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Example of Entities</a:t>
            </a:r>
          </a:p>
          <a:p>
            <a:r>
              <a:rPr sz="4400" dirty="0" smtClean="0">
                <a:latin typeface="Arial" pitchFamily="34" charset="0"/>
                <a:cs typeface="Arial" pitchFamily="34" charset="0"/>
              </a:rPr>
              <a:t> 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er-model-0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201891" y="4322618"/>
            <a:ext cx="7897091" cy="6096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16728" y="2352418"/>
            <a:ext cx="209757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dirty="0">
                <a:latin typeface="Arial" panose="020B0604020202020204" pitchFamily="34" charset="0"/>
                <a:ea typeface="Times New Roman" panose="02020603050405020304" pitchFamily="18" charset="0"/>
              </a:rPr>
              <a:t>A sample ER Diagram representing the Employee entity along with its attributes is presented below:</a:t>
            </a:r>
            <a:endParaRPr lang="en-US" sz="4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0661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4617" y="2055261"/>
            <a:ext cx="213637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There are three different types of entities, and we will briefly discuss them along with their symbols</a:t>
            </a:r>
            <a:r>
              <a:rPr lang="en-US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34834" y="4380123"/>
            <a:ext cx="5569527" cy="2492990"/>
          </a:xfrm>
          <a:prstGeom prst="rect">
            <a:avLst/>
          </a:prstGeom>
          <a:noFill/>
          <a:ln w="5715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4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Neue Medium"/>
              </a:rPr>
              <a:t>Entity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 Medium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28363" y="4041569"/>
            <a:ext cx="1335578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Strong entities are also referred to as the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parent entity as sometimes weak entities can rely on them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0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They </a:t>
            </a: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also have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primary keys </a:t>
            </a: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distinguishing them from the other categories.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Categories of Entities</a:t>
            </a:r>
          </a:p>
          <a:p>
            <a:r>
              <a:rPr sz="4400" dirty="0" smtClean="0">
                <a:latin typeface="Arial" pitchFamily="34" charset="0"/>
                <a:cs typeface="Arial" pitchFamily="34" charset="0"/>
              </a:rPr>
              <a:t> 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Frame 7"/>
          <p:cNvSpPr/>
          <p:nvPr/>
        </p:nvSpPr>
        <p:spPr>
          <a:xfrm>
            <a:off x="1634835" y="8693118"/>
            <a:ext cx="5569526" cy="3131127"/>
          </a:xfrm>
          <a:prstGeom prst="frame">
            <a:avLst/>
          </a:prstGeom>
          <a:noFill/>
          <a:ln w="5715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52251" y="9791886"/>
            <a:ext cx="3934691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Weak Entity</a:t>
            </a:r>
            <a:endParaRPr kumimoji="0" lang="en-US" sz="5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28363" y="8981407"/>
            <a:ext cx="12192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/>
              <a:t>An entity that depends on another entity called a weak </a:t>
            </a:r>
            <a:r>
              <a:rPr lang="en-US" sz="4000" b="0" dirty="0" smtClean="0"/>
              <a:t>entity</a:t>
            </a:r>
            <a:r>
              <a:rPr lang="en-US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0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They </a:t>
            </a: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lose their meaning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if a parent entity does not exist</a:t>
            </a: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they have no primary key</a:t>
            </a: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0949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Categories of Entities</a:t>
            </a:r>
          </a:p>
          <a:p>
            <a:r>
              <a:rPr sz="4400" dirty="0" smtClean="0">
                <a:latin typeface="Arial" pitchFamily="34" charset="0"/>
                <a:cs typeface="Arial" pitchFamily="34" charset="0"/>
              </a:rPr>
              <a:t> 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537852" y="3041100"/>
            <a:ext cx="5957455" cy="2639263"/>
            <a:chOff x="9753599" y="6464320"/>
            <a:chExt cx="5957455" cy="2014662"/>
          </a:xfrm>
        </p:grpSpPr>
        <p:sp>
          <p:nvSpPr>
            <p:cNvPr id="6" name="Flowchart: Process 5"/>
            <p:cNvSpPr/>
            <p:nvPr/>
          </p:nvSpPr>
          <p:spPr>
            <a:xfrm>
              <a:off x="9753599" y="6483927"/>
              <a:ext cx="5957455" cy="1967346"/>
            </a:xfrm>
            <a:prstGeom prst="flowChartProcess">
              <a:avLst/>
            </a:prstGeom>
            <a:noFill/>
            <a:ln w="57150" cap="flat">
              <a:solidFill>
                <a:srgbClr val="00206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7" name="Flowchart: Decision 6"/>
            <p:cNvSpPr/>
            <p:nvPr/>
          </p:nvSpPr>
          <p:spPr>
            <a:xfrm>
              <a:off x="9753599" y="6464320"/>
              <a:ext cx="5957455" cy="2014662"/>
            </a:xfrm>
            <a:prstGeom prst="flowChartDecision">
              <a:avLst/>
            </a:prstGeom>
            <a:noFill/>
            <a:ln w="57150" cap="flat">
              <a:solidFill>
                <a:srgbClr val="00206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258288" y="3996352"/>
            <a:ext cx="4987637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Associative Entity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65673" y="3257688"/>
            <a:ext cx="1219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4400" b="0" dirty="0">
                <a:latin typeface="Arial" panose="020B0604020202020204" pitchFamily="34" charset="0"/>
                <a:cs typeface="Arial" panose="020B0604020202020204" pitchFamily="34" charset="0"/>
              </a:rPr>
              <a:t>They tend to associate several entity types together depending on the several </a:t>
            </a:r>
            <a:r>
              <a:rPr lang="en-US" sz="4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instances.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44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4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They </a:t>
            </a:r>
            <a:r>
              <a:rPr lang="en-US" sz="4400" b="0" dirty="0">
                <a:latin typeface="Arial" panose="020B0604020202020204" pitchFamily="34" charset="0"/>
                <a:cs typeface="Arial" panose="020B0604020202020204" pitchFamily="34" charset="0"/>
              </a:rPr>
              <a:t>are also known to contain the attributes for the relationship between those entity types.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2154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Entity Type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56509" y="2046100"/>
            <a:ext cx="20227636" cy="10926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It refers to the category that a particular entity belongs to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 fontAlgn="base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 fontAlgn="base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44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endParaRPr lang="en-US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en-US" sz="4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lang="en-US" sz="4400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571500" lvl="0" indent="-571500" algn="l" fontAlgn="base">
              <a:buFont typeface="Wingdings" panose="05000000000000000000" pitchFamily="2" charset="2"/>
              <a:buChar char="Ø"/>
            </a:pPr>
            <a:r>
              <a:rPr lang="en-US" sz="4400" b="0" dirty="0">
                <a:latin typeface="Arial" panose="020B0604020202020204" pitchFamily="34" charset="0"/>
                <a:cs typeface="Arial" panose="020B0604020202020204" pitchFamily="34" charset="0"/>
              </a:rPr>
              <a:t>A table named student in a university database.</a:t>
            </a:r>
          </a:p>
          <a:p>
            <a:pPr marL="571500" lvl="0" indent="-571500" algn="l" fontAlgn="base">
              <a:buFont typeface="Wingdings" panose="05000000000000000000" pitchFamily="2" charset="2"/>
              <a:buChar char="Ø"/>
            </a:pPr>
            <a:r>
              <a:rPr lang="en-US" sz="4400" b="0" dirty="0">
                <a:latin typeface="Arial" panose="020B0604020202020204" pitchFamily="34" charset="0"/>
                <a:cs typeface="Arial" panose="020B0604020202020204" pitchFamily="34" charset="0"/>
              </a:rPr>
              <a:t>A table named employee in a company database</a:t>
            </a:r>
            <a:r>
              <a:rPr lang="en-US" sz="4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lvl="0" indent="-571500" algn="l" fontAlgn="base">
              <a:buFont typeface="Wingdings" panose="05000000000000000000" pitchFamily="2" charset="2"/>
              <a:buChar char="Ø"/>
            </a:pPr>
            <a:endParaRPr lang="en-US" sz="4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en-US" sz="4400" u="sng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:</a:t>
            </a:r>
          </a:p>
          <a:p>
            <a:pPr marL="571500" lvl="0" indent="-571500" algn="l" fontAlgn="base"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category of a particular entity in the relation in RDBMS is called the entity type.</a:t>
            </a:r>
          </a:p>
          <a:p>
            <a:pPr marL="571500" lvl="0" indent="-571500" algn="l" fontAlgn="base"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represented by the name of the table and its schema.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b="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693896" y="3629891"/>
            <a:ext cx="4895270" cy="1638339"/>
            <a:chOff x="7693896" y="3629891"/>
            <a:chExt cx="4895270" cy="1638339"/>
          </a:xfrm>
        </p:grpSpPr>
        <p:sp>
          <p:nvSpPr>
            <p:cNvPr id="9" name="Flowchart: Process 8"/>
            <p:cNvSpPr/>
            <p:nvPr/>
          </p:nvSpPr>
          <p:spPr>
            <a:xfrm>
              <a:off x="7767785" y="3629891"/>
              <a:ext cx="4821381" cy="914400"/>
            </a:xfrm>
            <a:prstGeom prst="flowChartProcess">
              <a:avLst/>
            </a:prstGeom>
            <a:noFill/>
            <a:ln w="57150" cap="flat">
              <a:solidFill>
                <a:srgbClr val="00206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986984" y="3789573"/>
              <a:ext cx="2382982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l" fontAlgn="base"/>
              <a:r>
                <a:rPr lang="en-US" sz="3200" dirty="0"/>
                <a:t>Student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93896" y="4703973"/>
              <a:ext cx="4682836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Entity Type</a:t>
              </a:r>
              <a:endPara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88718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d700b74-4753-4cc1-b098-967ca100b6aa">
      <Terms xmlns="http://schemas.microsoft.com/office/infopath/2007/PartnerControls"/>
    </lcf76f155ced4ddcb4097134ff3c332f>
    <TaxCatchAll xmlns="13520366-d6e0-41a1-9306-ab244ee3243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4479A0A6A4C54480AA42067788A9B1" ma:contentTypeVersion="15" ma:contentTypeDescription="Create a new document." ma:contentTypeScope="" ma:versionID="036e6fad683264d45053416690d9273d">
  <xsd:schema xmlns:xsd="http://www.w3.org/2001/XMLSchema" xmlns:xs="http://www.w3.org/2001/XMLSchema" xmlns:p="http://schemas.microsoft.com/office/2006/metadata/properties" xmlns:ns2="cd700b74-4753-4cc1-b098-967ca100b6aa" xmlns:ns3="13520366-d6e0-41a1-9306-ab244ee3243a" targetNamespace="http://schemas.microsoft.com/office/2006/metadata/properties" ma:root="true" ma:fieldsID="833a08da67a52d7929de3d96412862eb" ns2:_="" ns3:_="">
    <xsd:import namespace="cd700b74-4753-4cc1-b098-967ca100b6aa"/>
    <xsd:import namespace="13520366-d6e0-41a1-9306-ab244ee324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700b74-4753-4cc1-b098-967ca100b6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8120280-282a-414d-b305-f8f94c4499c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20366-d6e0-41a1-9306-ab244ee3243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4f1dc5d7-c3b4-40b9-9e45-ec693090086f}" ma:internalName="TaxCatchAll" ma:showField="CatchAllData" ma:web="13520366-d6e0-41a1-9306-ab244ee3243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6B6829-635A-44B8-90D6-49FF00741C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5B7658-6AF3-43C4-BE0A-5D3F1A5ADF49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1172519-6AC9-4DBC-B995-74156D9BF3CC}"/>
</file>

<file path=docProps/app.xml><?xml version="1.0" encoding="utf-8"?>
<Properties xmlns="http://schemas.openxmlformats.org/officeDocument/2006/extended-properties" xmlns:vt="http://schemas.openxmlformats.org/officeDocument/2006/docPropsVTypes">
  <TotalTime>4084</TotalTime>
  <Words>1248</Words>
  <Application>Microsoft Office PowerPoint</Application>
  <PresentationFormat>Custom</PresentationFormat>
  <Paragraphs>364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Helvetica Neue</vt:lpstr>
      <vt:lpstr>Helvetica Neue Light</vt:lpstr>
      <vt:lpstr>Helvetica Neue Medium</vt:lpstr>
      <vt:lpstr>Times New Roman</vt:lpstr>
      <vt:lpstr>Wingdings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sharmila</cp:lastModifiedBy>
  <cp:revision>103</cp:revision>
  <dcterms:modified xsi:type="dcterms:W3CDTF">2022-04-24T14:13:19Z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0x010100394479A0A6A4C54480AA42067788A9B1</vt:lpwstr>
  </property>
</Properties>
</file>