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6"/>
  </p:notesMasterIdLst>
  <p:sldIdLst>
    <p:sldId id="265" r:id="rId5"/>
    <p:sldId id="355" r:id="rId6"/>
    <p:sldId id="363" r:id="rId7"/>
    <p:sldId id="364" r:id="rId8"/>
    <p:sldId id="356" r:id="rId9"/>
    <p:sldId id="357" r:id="rId10"/>
    <p:sldId id="358" r:id="rId11"/>
    <p:sldId id="257" r:id="rId12"/>
    <p:sldId id="332" r:id="rId13"/>
    <p:sldId id="365" r:id="rId14"/>
    <p:sldId id="366" r:id="rId15"/>
    <p:sldId id="359" r:id="rId16"/>
    <p:sldId id="360" r:id="rId17"/>
    <p:sldId id="367" r:id="rId18"/>
    <p:sldId id="368" r:id="rId19"/>
    <p:sldId id="369" r:id="rId20"/>
    <p:sldId id="370" r:id="rId21"/>
    <p:sldId id="371" r:id="rId22"/>
    <p:sldId id="372" r:id="rId23"/>
    <p:sldId id="361" r:id="rId24"/>
    <p:sldId id="362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ya R Assistant Professor" initials="RRAP" lastIdx="2" clrIdx="0">
    <p:extLst>
      <p:ext uri="{19B8F6BF-5375-455C-9EA6-DF929625EA0E}">
        <p15:presenceInfo xmlns:p15="http://schemas.microsoft.com/office/powerpoint/2012/main" userId="Ramya R Assistant Profess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8A3E6-89FD-4F56-98A8-F8661240A691}" v="19" dt="2022-03-07T09:15:55.334"/>
    <p1510:client id="{9076C0A9-32C5-4E0F-83BA-D4654094EC40}" v="2" dt="2022-02-01T07:18:51.429"/>
    <p1510:client id="{AF503B24-2ADC-4348-9DA7-7415A7705BA8}" v="18" dt="2022-02-01T06:16:31.429"/>
    <p1510:client id="{BC990361-EE61-4B0E-92DC-AA9F301E682C}" v="18" dt="2022-02-04T05:30:28.659"/>
    <p1510:client id="{EDDC1CB0-252F-40A4-89C6-82728F2235CB}" v="38" dt="2022-02-11T04:15:41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80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OR REPLACE FUNCTION ADD(NUM1 int,NUM2 int)</a:t>
            </a:r>
          </a:p>
          <a:p>
            <a:r>
              <a:rPr lang="en-US" dirty="0"/>
              <a:t>RETURNS int AS</a:t>
            </a:r>
          </a:p>
          <a:p>
            <a:r>
              <a:rPr lang="en-US" dirty="0"/>
              <a:t>$$</a:t>
            </a:r>
          </a:p>
          <a:p>
            <a:r>
              <a:rPr lang="en-US" dirty="0"/>
              <a:t>DECLARE </a:t>
            </a:r>
          </a:p>
          <a:p>
            <a:r>
              <a:rPr lang="en-US" dirty="0"/>
              <a:t>RES INT;</a:t>
            </a:r>
          </a:p>
          <a:p>
            <a:r>
              <a:rPr lang="en-US" dirty="0"/>
              <a:t>BEGIN</a:t>
            </a:r>
          </a:p>
          <a:p>
            <a:endParaRPr lang="en-US" dirty="0"/>
          </a:p>
          <a:p>
            <a:r>
              <a:rPr lang="en-US" dirty="0"/>
              <a:t>	RES= NUM1+NUM2;</a:t>
            </a:r>
          </a:p>
          <a:p>
            <a:r>
              <a:rPr lang="en-US" dirty="0"/>
              <a:t>	RETURN RES;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$$</a:t>
            </a:r>
          </a:p>
          <a:p>
            <a:r>
              <a:rPr lang="en-US" dirty="0"/>
              <a:t>LANGUAGE </a:t>
            </a:r>
            <a:r>
              <a:rPr lang="en-US" dirty="0" err="1"/>
              <a:t>plpgsql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ADD(10,20);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17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OR REPLACE FUNCTION ADDITION(NUM1 int,NUM2 int)</a:t>
            </a:r>
          </a:p>
          <a:p>
            <a:r>
              <a:rPr lang="en-US" dirty="0"/>
              <a:t>RETURNS void AS</a:t>
            </a:r>
          </a:p>
          <a:p>
            <a:r>
              <a:rPr lang="en-US" dirty="0"/>
              <a:t>$$</a:t>
            </a:r>
          </a:p>
          <a:p>
            <a:r>
              <a:rPr lang="en-US" dirty="0"/>
              <a:t>DECLARE </a:t>
            </a:r>
          </a:p>
          <a:p>
            <a:r>
              <a:rPr lang="en-US" dirty="0"/>
              <a:t>RES INT;</a:t>
            </a:r>
          </a:p>
          <a:p>
            <a:r>
              <a:rPr lang="en-US" dirty="0"/>
              <a:t>BEGIN</a:t>
            </a:r>
          </a:p>
          <a:p>
            <a:endParaRPr lang="en-US" dirty="0"/>
          </a:p>
          <a:p>
            <a:r>
              <a:rPr lang="en-US" dirty="0"/>
              <a:t>	RES= NUM1+NUM2;</a:t>
            </a:r>
          </a:p>
          <a:p>
            <a:r>
              <a:rPr lang="en-US" dirty="0"/>
              <a:t>	RAISE NOTICE 'RESULT IS %',RES;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$$</a:t>
            </a:r>
          </a:p>
          <a:p>
            <a:r>
              <a:rPr lang="en-US" dirty="0"/>
              <a:t>LANGUAGE </a:t>
            </a:r>
            <a:r>
              <a:rPr lang="en-US" dirty="0" err="1"/>
              <a:t>plpgsql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 ADDITION(10,20);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88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OR REPLACE FUNCTION </a:t>
            </a:r>
            <a:r>
              <a:rPr lang="en-US" dirty="0" err="1"/>
              <a:t>ADDITION_out</a:t>
            </a:r>
            <a:r>
              <a:rPr lang="en-US" dirty="0"/>
              <a:t>(NUM1 int,NUM2 int,num3 out int,num4 out int)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$$</a:t>
            </a:r>
          </a:p>
          <a:p>
            <a:r>
              <a:rPr lang="en-US" dirty="0"/>
              <a:t>BEGIN</a:t>
            </a:r>
          </a:p>
          <a:p>
            <a:endParaRPr lang="en-US" dirty="0"/>
          </a:p>
          <a:p>
            <a:r>
              <a:rPr lang="en-US" dirty="0"/>
              <a:t>	num4= NUM1+NUM2;</a:t>
            </a:r>
          </a:p>
          <a:p>
            <a:r>
              <a:rPr lang="en-US" dirty="0"/>
              <a:t>	num3=num1-num2;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$$</a:t>
            </a:r>
          </a:p>
          <a:p>
            <a:r>
              <a:rPr lang="en-US" dirty="0"/>
              <a:t>LANGUAGE </a:t>
            </a:r>
            <a:r>
              <a:rPr lang="en-US" dirty="0" err="1"/>
              <a:t>plpgsql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ADDITION_out</a:t>
            </a:r>
            <a:r>
              <a:rPr lang="en-US" dirty="0"/>
              <a:t>(10,20);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48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CREATE OR REPLACE FUNCTION ISNUM(NUM1 int)</a:t>
            </a:r>
          </a:p>
          <a:p>
            <a:r>
              <a:rPr lang="en-IN" dirty="0"/>
              <a:t>RETURNS TEXT</a:t>
            </a:r>
          </a:p>
          <a:p>
            <a:r>
              <a:rPr lang="en-IN" dirty="0"/>
              <a:t>AS</a:t>
            </a:r>
          </a:p>
          <a:p>
            <a:r>
              <a:rPr lang="en-IN" dirty="0"/>
              <a:t>$$</a:t>
            </a:r>
          </a:p>
          <a:p>
            <a:r>
              <a:rPr lang="en-IN" dirty="0"/>
              <a:t>DECLARE</a:t>
            </a:r>
          </a:p>
          <a:p>
            <a:r>
              <a:rPr lang="en-IN" dirty="0"/>
              <a:t>	OUTPUT VARCHAR(100);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	if num1&lt;0 then </a:t>
            </a:r>
          </a:p>
          <a:p>
            <a:r>
              <a:rPr lang="en-IN" dirty="0"/>
              <a:t>		output='Negative';</a:t>
            </a:r>
          </a:p>
          <a:p>
            <a:r>
              <a:rPr lang="en-IN" dirty="0"/>
              <a:t>	</a:t>
            </a:r>
            <a:r>
              <a:rPr lang="en-IN" dirty="0" err="1"/>
              <a:t>elsif</a:t>
            </a:r>
            <a:r>
              <a:rPr lang="en-IN" dirty="0"/>
              <a:t> num1&gt;0 then</a:t>
            </a:r>
          </a:p>
          <a:p>
            <a:r>
              <a:rPr lang="en-IN" dirty="0"/>
              <a:t>		output ='Positive';</a:t>
            </a:r>
          </a:p>
          <a:p>
            <a:r>
              <a:rPr lang="en-IN" dirty="0"/>
              <a:t>	else</a:t>
            </a:r>
          </a:p>
          <a:p>
            <a:r>
              <a:rPr lang="en-IN" dirty="0"/>
              <a:t>		output ='Zero';</a:t>
            </a:r>
          </a:p>
          <a:p>
            <a:r>
              <a:rPr lang="en-IN" dirty="0"/>
              <a:t>	end if;</a:t>
            </a:r>
          </a:p>
          <a:p>
            <a:r>
              <a:rPr lang="en-IN" dirty="0"/>
              <a:t>	return output;</a:t>
            </a:r>
          </a:p>
          <a:p>
            <a:r>
              <a:rPr lang="en-IN" dirty="0"/>
              <a:t>END;</a:t>
            </a:r>
          </a:p>
          <a:p>
            <a:r>
              <a:rPr lang="en-IN" dirty="0"/>
              <a:t>$$</a:t>
            </a:r>
          </a:p>
          <a:p>
            <a:r>
              <a:rPr lang="en-IN" dirty="0"/>
              <a:t>LANGUAGE </a:t>
            </a:r>
            <a:r>
              <a:rPr lang="en-IN" dirty="0" err="1"/>
              <a:t>plpgsql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SELECT </a:t>
            </a:r>
            <a:r>
              <a:rPr lang="en-IN" dirty="0" err="1"/>
              <a:t>Isnum</a:t>
            </a:r>
            <a:r>
              <a:rPr lang="en-IN" dirty="0"/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424680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CREATE OR REPLACE FUNCTION ISNUM(NUM1 int)</a:t>
            </a:r>
          </a:p>
          <a:p>
            <a:r>
              <a:rPr lang="en-IN" dirty="0"/>
              <a:t>RETURNS TEXT</a:t>
            </a:r>
          </a:p>
          <a:p>
            <a:r>
              <a:rPr lang="en-IN" dirty="0"/>
              <a:t>AS</a:t>
            </a:r>
          </a:p>
          <a:p>
            <a:r>
              <a:rPr lang="en-IN" dirty="0"/>
              <a:t>$$</a:t>
            </a:r>
          </a:p>
          <a:p>
            <a:r>
              <a:rPr lang="en-IN" dirty="0"/>
              <a:t>DECLARE</a:t>
            </a:r>
          </a:p>
          <a:p>
            <a:r>
              <a:rPr lang="en-IN" dirty="0"/>
              <a:t>	OUTPUT VARCHAR(100);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	if num1&lt;0 then </a:t>
            </a:r>
          </a:p>
          <a:p>
            <a:r>
              <a:rPr lang="en-IN" dirty="0"/>
              <a:t>		output=num2 ||' is a Negative number';</a:t>
            </a:r>
          </a:p>
          <a:p>
            <a:r>
              <a:rPr lang="en-IN" dirty="0"/>
              <a:t>	</a:t>
            </a:r>
            <a:r>
              <a:rPr lang="en-IN" dirty="0" err="1"/>
              <a:t>elsif</a:t>
            </a:r>
            <a:r>
              <a:rPr lang="en-IN" dirty="0"/>
              <a:t> num1&gt;0 then</a:t>
            </a:r>
          </a:p>
          <a:p>
            <a:r>
              <a:rPr lang="en-IN" dirty="0"/>
              <a:t>		output =num1 ||' is a Positive number';</a:t>
            </a:r>
          </a:p>
          <a:p>
            <a:r>
              <a:rPr lang="en-IN" dirty="0"/>
              <a:t>	else</a:t>
            </a:r>
          </a:p>
          <a:p>
            <a:r>
              <a:rPr lang="en-IN" dirty="0"/>
              <a:t>		output ='Zero';</a:t>
            </a:r>
          </a:p>
          <a:p>
            <a:r>
              <a:rPr lang="en-IN" dirty="0"/>
              <a:t>	end if;</a:t>
            </a:r>
          </a:p>
          <a:p>
            <a:r>
              <a:rPr lang="en-IN" dirty="0"/>
              <a:t>	return output;</a:t>
            </a:r>
          </a:p>
          <a:p>
            <a:r>
              <a:rPr lang="en-IN" dirty="0"/>
              <a:t>END;</a:t>
            </a:r>
          </a:p>
          <a:p>
            <a:r>
              <a:rPr lang="en-IN" dirty="0"/>
              <a:t>$$</a:t>
            </a:r>
          </a:p>
          <a:p>
            <a:r>
              <a:rPr lang="en-IN" dirty="0"/>
              <a:t>LANGUAGE </a:t>
            </a:r>
            <a:r>
              <a:rPr lang="en-IN" dirty="0" err="1"/>
              <a:t>plpgsql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SELECT </a:t>
            </a:r>
            <a:r>
              <a:rPr lang="en-IN" dirty="0" err="1"/>
              <a:t>Isnum</a:t>
            </a:r>
            <a:r>
              <a:rPr lang="en-IN" dirty="0"/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10973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OR REPLACE FUNCTION Fact(NUM1 int)</a:t>
            </a:r>
          </a:p>
          <a:p>
            <a:r>
              <a:rPr lang="en-US" dirty="0"/>
              <a:t>RETURNS TEXT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$$</a:t>
            </a:r>
          </a:p>
          <a:p>
            <a:r>
              <a:rPr lang="en-US" dirty="0"/>
              <a:t>DECLARE</a:t>
            </a:r>
          </a:p>
          <a:p>
            <a:r>
              <a:rPr lang="en-US" dirty="0"/>
              <a:t>	Res int=1;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	While (num1&gt;0) loop</a:t>
            </a:r>
          </a:p>
          <a:p>
            <a:r>
              <a:rPr lang="en-US" dirty="0"/>
              <a:t>		Res=res*num1;</a:t>
            </a:r>
          </a:p>
          <a:p>
            <a:r>
              <a:rPr lang="en-US" dirty="0"/>
              <a:t>		num1=num1-1;</a:t>
            </a:r>
          </a:p>
          <a:p>
            <a:r>
              <a:rPr lang="en-US" dirty="0"/>
              <a:t>	end loop;</a:t>
            </a:r>
          </a:p>
          <a:p>
            <a:r>
              <a:rPr lang="en-US" dirty="0"/>
              <a:t>	return Res;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$$</a:t>
            </a:r>
          </a:p>
          <a:p>
            <a:r>
              <a:rPr lang="en-US" dirty="0"/>
              <a:t>LANGUAGE </a:t>
            </a:r>
            <a:r>
              <a:rPr lang="en-US" dirty="0" err="1"/>
              <a:t>plpgsql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 Fact(5);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18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OR REPLACE FUNCTION </a:t>
            </a:r>
            <a:r>
              <a:rPr lang="en-US" dirty="0" err="1"/>
              <a:t>Fact_for</a:t>
            </a:r>
            <a:r>
              <a:rPr lang="en-US" dirty="0"/>
              <a:t>(NUM1 int)</a:t>
            </a:r>
          </a:p>
          <a:p>
            <a:r>
              <a:rPr lang="en-US" dirty="0"/>
              <a:t>RETURNS TEXT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$$</a:t>
            </a:r>
          </a:p>
          <a:p>
            <a:r>
              <a:rPr lang="en-US" dirty="0"/>
              <a:t>DECLARE</a:t>
            </a:r>
          </a:p>
          <a:p>
            <a:r>
              <a:rPr lang="en-US" dirty="0"/>
              <a:t>	Res int=1;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1..num1 loop</a:t>
            </a:r>
          </a:p>
          <a:p>
            <a:r>
              <a:rPr lang="en-US" dirty="0"/>
              <a:t>		Res=res*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end loop;</a:t>
            </a:r>
          </a:p>
          <a:p>
            <a:r>
              <a:rPr lang="en-US" dirty="0"/>
              <a:t>	return Res;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$$</a:t>
            </a:r>
          </a:p>
          <a:p>
            <a:r>
              <a:rPr lang="en-US" dirty="0"/>
              <a:t>LANGUAGE </a:t>
            </a:r>
            <a:r>
              <a:rPr lang="en-US" dirty="0" err="1"/>
              <a:t>plpgsql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Fact_for</a:t>
            </a:r>
            <a:r>
              <a:rPr lang="en-US" dirty="0"/>
              <a:t>(4);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44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Drop function </a:t>
            </a:r>
            <a:r>
              <a:rPr lang="en-IN" dirty="0" err="1"/>
              <a:t>Fact_for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004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E logo nn.png" descr="COE logo 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623" y="11999998"/>
            <a:ext cx="3690754" cy="191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99423" y="205599"/>
            <a:ext cx="20828001" cy="100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FAAEB-DD21-4507-0CBC-10CBB48AFEFF}"/>
              </a:ext>
            </a:extLst>
          </p:cNvPr>
          <p:cNvSpPr txBox="1"/>
          <p:nvPr userDrawn="1"/>
        </p:nvSpPr>
        <p:spPr>
          <a:xfrm>
            <a:off x="2139696" y="12510327"/>
            <a:ext cx="577900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DBMS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8357937" y="11410215"/>
            <a:ext cx="3565079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by</a:t>
            </a: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Mr</a:t>
            </a:r>
            <a:r>
              <a:rPr lang="en-IN" dirty="0"/>
              <a:t>s</a:t>
            </a:r>
            <a:r>
              <a:rPr dirty="0"/>
              <a:t>.</a:t>
            </a:r>
            <a:r>
              <a:rPr lang="en-IN" dirty="0" err="1"/>
              <a:t>B.Sharmila</a:t>
            </a:r>
            <a:endParaRPr dirty="0"/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dirty="0"/>
              <a:t>Assistant Professor</a:t>
            </a:r>
            <a:endParaRPr dirty="0"/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>
            <a:off x="466469" y="5874633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IN" dirty="0"/>
              <a:t> Procedural language in PGSQL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51918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>
            <a:extLst>
              <a:ext uri="{FF2B5EF4-FFF2-40B4-BE49-F238E27FC236}">
                <a16:creationId xmlns:a16="http://schemas.microsoft.com/office/drawing/2014/main" id="{CFC16B5C-A757-602F-E53E-FAC89595497D}"/>
              </a:ext>
            </a:extLst>
          </p:cNvPr>
          <p:cNvSpPr txBox="1"/>
          <p:nvPr/>
        </p:nvSpPr>
        <p:spPr>
          <a:xfrm>
            <a:off x="12682330" y="634089"/>
            <a:ext cx="1093932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Syntax of Functions 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6A047-FEEC-6DD0-7BF8-72A46609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3" y="2861050"/>
            <a:ext cx="14010678" cy="6792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4A95B-EBFF-39FF-BFC2-0214E7AC8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5772" y="8549391"/>
            <a:ext cx="8196942" cy="369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942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24E21-AD17-42CB-061B-30F28795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49" y="2848197"/>
            <a:ext cx="11044656" cy="2021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AEEC9-E4AC-C3C8-620C-1663343B9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776" y="6038637"/>
            <a:ext cx="8410484" cy="4079397"/>
          </a:xfrm>
          <a:prstGeom prst="rect">
            <a:avLst/>
          </a:prstGeom>
        </p:spPr>
      </p:pic>
      <p:sp>
        <p:nvSpPr>
          <p:cNvPr id="6" name="RATHINAM…">
            <a:extLst>
              <a:ext uri="{FF2B5EF4-FFF2-40B4-BE49-F238E27FC236}">
                <a16:creationId xmlns:a16="http://schemas.microsoft.com/office/drawing/2014/main" id="{059B9D2B-CF84-2F15-53B6-6E28D6FBE259}"/>
              </a:ext>
            </a:extLst>
          </p:cNvPr>
          <p:cNvSpPr txBox="1"/>
          <p:nvPr/>
        </p:nvSpPr>
        <p:spPr>
          <a:xfrm>
            <a:off x="10058400" y="634089"/>
            <a:ext cx="1356325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Execution statements of Function 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564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89C592-3447-ECE6-A5D3-459C9812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AE8F3-D6BB-8B83-92EA-E4C8F7B73FA6}"/>
              </a:ext>
            </a:extLst>
          </p:cNvPr>
          <p:cNvSpPr txBox="1"/>
          <p:nvPr/>
        </p:nvSpPr>
        <p:spPr>
          <a:xfrm>
            <a:off x="12794899" y="3496053"/>
            <a:ext cx="8945217" cy="4708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CREATE OR REPLACE FUNCTION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totalRecords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RETURNS integer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AS $total$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declare total integer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BEGIN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0" dirty="0">
                <a:latin typeface="var(--bs-font-monospace)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SELECT count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(*)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total FROM COMPANY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endParaRPr lang="en-US" altLang="en-US" sz="3200" b="0" dirty="0"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RETURN total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$total$ LANGUAGE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plpgsql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358D7-4BFD-67BF-710A-36FDBA9AB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45" y="2647605"/>
            <a:ext cx="8396392" cy="7041982"/>
          </a:xfrm>
          <a:prstGeom prst="rect">
            <a:avLst/>
          </a:prstGeom>
        </p:spPr>
      </p:pic>
      <p:sp>
        <p:nvSpPr>
          <p:cNvPr id="7" name="RATHINAM…">
            <a:extLst>
              <a:ext uri="{FF2B5EF4-FFF2-40B4-BE49-F238E27FC236}">
                <a16:creationId xmlns:a16="http://schemas.microsoft.com/office/drawing/2014/main" id="{2A4EDDA9-D212-0DA8-D302-5AD2F9513742}"/>
              </a:ext>
            </a:extLst>
          </p:cNvPr>
          <p:cNvSpPr txBox="1"/>
          <p:nvPr/>
        </p:nvSpPr>
        <p:spPr>
          <a:xfrm>
            <a:off x="11807687" y="766476"/>
            <a:ext cx="1135696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Examples of functions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745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8432E0-C49A-0D05-1D13-2D0CDF14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31" y="3627285"/>
            <a:ext cx="9660834" cy="1978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B5AA78-1268-4BE4-0873-7CD652BB9775}"/>
              </a:ext>
            </a:extLst>
          </p:cNvPr>
          <p:cNvSpPr txBox="1"/>
          <p:nvPr/>
        </p:nvSpPr>
        <p:spPr>
          <a:xfrm>
            <a:off x="2266122" y="2749306"/>
            <a:ext cx="1299375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u="sng" dirty="0"/>
              <a:t>Executing a Function:</a:t>
            </a:r>
            <a:endParaRPr kumimoji="0" lang="en-IN" sz="30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ATHINAM…">
            <a:extLst>
              <a:ext uri="{FF2B5EF4-FFF2-40B4-BE49-F238E27FC236}">
                <a16:creationId xmlns:a16="http://schemas.microsoft.com/office/drawing/2014/main" id="{73AC8F63-C456-FE9B-5EF5-2BC107C47D66}"/>
              </a:ext>
            </a:extLst>
          </p:cNvPr>
          <p:cNvSpPr txBox="1"/>
          <p:nvPr/>
        </p:nvSpPr>
        <p:spPr>
          <a:xfrm>
            <a:off x="11807687" y="766476"/>
            <a:ext cx="1135696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Examples of functions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F4E91-33C3-C9AC-087F-EF8A59108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046" y="7700736"/>
            <a:ext cx="6584085" cy="3166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0CDB5B-6E67-1F99-C9AF-70D1CACA1352}"/>
              </a:ext>
            </a:extLst>
          </p:cNvPr>
          <p:cNvSpPr txBox="1"/>
          <p:nvPr/>
        </p:nvSpPr>
        <p:spPr>
          <a:xfrm>
            <a:off x="15778959" y="6482906"/>
            <a:ext cx="12195312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u="sng" dirty="0"/>
              <a:t>Output:</a:t>
            </a:r>
            <a:endParaRPr kumimoji="0" lang="en-IN" sz="30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674962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6A6FFA-EFF2-F0C7-8C4F-FCDE143C4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04" y="2277111"/>
            <a:ext cx="10015213" cy="5216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BA7D0-3127-5F53-D9B0-98213CDF3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804" y="8010940"/>
            <a:ext cx="10015212" cy="2604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62153-EDC7-6F32-1AB0-2D774E7B1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6994" y="5870015"/>
            <a:ext cx="8356202" cy="2856542"/>
          </a:xfrm>
          <a:prstGeom prst="rect">
            <a:avLst/>
          </a:prstGeom>
        </p:spPr>
      </p:pic>
      <p:sp>
        <p:nvSpPr>
          <p:cNvPr id="8" name="RATHINAM…">
            <a:extLst>
              <a:ext uri="{FF2B5EF4-FFF2-40B4-BE49-F238E27FC236}">
                <a16:creationId xmlns:a16="http://schemas.microsoft.com/office/drawing/2014/main" id="{2F504254-94F2-9A73-2FC9-22518C33D79A}"/>
              </a:ext>
            </a:extLst>
          </p:cNvPr>
          <p:cNvSpPr txBox="1"/>
          <p:nvPr/>
        </p:nvSpPr>
        <p:spPr>
          <a:xfrm>
            <a:off x="11807687" y="766476"/>
            <a:ext cx="1135696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Use Of RAISE in functions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384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1A2F23-BE91-0462-82A3-CA79D611D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16" y="3154154"/>
            <a:ext cx="13184076" cy="6566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2C6A88-306A-DC90-87CA-A5A99BAAF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1756" y="8179904"/>
            <a:ext cx="7076661" cy="3081130"/>
          </a:xfrm>
          <a:prstGeom prst="rect">
            <a:avLst/>
          </a:prstGeom>
        </p:spPr>
      </p:pic>
      <p:sp>
        <p:nvSpPr>
          <p:cNvPr id="6" name="RATHINAM…">
            <a:extLst>
              <a:ext uri="{FF2B5EF4-FFF2-40B4-BE49-F238E27FC236}">
                <a16:creationId xmlns:a16="http://schemas.microsoft.com/office/drawing/2014/main" id="{CFF65A47-6E05-5672-FB19-455595354F92}"/>
              </a:ext>
            </a:extLst>
          </p:cNvPr>
          <p:cNvSpPr txBox="1"/>
          <p:nvPr/>
        </p:nvSpPr>
        <p:spPr>
          <a:xfrm>
            <a:off x="9980575" y="766476"/>
            <a:ext cx="1318407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Use Of out parameter in functions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361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77F83-6D8D-0A89-0E25-3407FC355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88" y="2741348"/>
            <a:ext cx="13103203" cy="6780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AD4BBB-E3DC-3661-6F59-3E118B4E8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3733" y="7204942"/>
            <a:ext cx="7280879" cy="3628709"/>
          </a:xfrm>
          <a:prstGeom prst="rect">
            <a:avLst/>
          </a:prstGeom>
        </p:spPr>
      </p:pic>
      <p:sp>
        <p:nvSpPr>
          <p:cNvPr id="6" name="RATHINAM…">
            <a:extLst>
              <a:ext uri="{FF2B5EF4-FFF2-40B4-BE49-F238E27FC236}">
                <a16:creationId xmlns:a16="http://schemas.microsoft.com/office/drawing/2014/main" id="{B4CE4EAE-5BCF-5655-CBC3-484DDB900572}"/>
              </a:ext>
            </a:extLst>
          </p:cNvPr>
          <p:cNvSpPr txBox="1"/>
          <p:nvPr/>
        </p:nvSpPr>
        <p:spPr>
          <a:xfrm>
            <a:off x="6241774" y="766476"/>
            <a:ext cx="1692287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Positive or negative number using functions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70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B9547-A661-CCE4-8F86-DB93AA3AB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153" y="2377050"/>
            <a:ext cx="11200959" cy="7562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F1328-F89C-8249-9D5F-82BA52EDA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1348" y="4623077"/>
            <a:ext cx="6944129" cy="3714471"/>
          </a:xfrm>
          <a:prstGeom prst="rect">
            <a:avLst/>
          </a:prstGeom>
        </p:spPr>
      </p:pic>
      <p:sp>
        <p:nvSpPr>
          <p:cNvPr id="6" name="RATHINAM…">
            <a:extLst>
              <a:ext uri="{FF2B5EF4-FFF2-40B4-BE49-F238E27FC236}">
                <a16:creationId xmlns:a16="http://schemas.microsoft.com/office/drawing/2014/main" id="{A19A03A7-21FB-31D1-A028-F14E88F82428}"/>
              </a:ext>
            </a:extLst>
          </p:cNvPr>
          <p:cNvSpPr txBox="1"/>
          <p:nvPr/>
        </p:nvSpPr>
        <p:spPr>
          <a:xfrm>
            <a:off x="6241774" y="766476"/>
            <a:ext cx="1692287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Positive or negative number using functions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838E3-09EC-40A2-B987-031971AD8DA5}"/>
              </a:ext>
            </a:extLst>
          </p:cNvPr>
          <p:cNvSpPr txBox="1"/>
          <p:nvPr/>
        </p:nvSpPr>
        <p:spPr>
          <a:xfrm>
            <a:off x="1928191" y="11010332"/>
            <a:ext cx="1977887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|| is used to </a:t>
            </a:r>
            <a:r>
              <a:rPr kumimoji="0" lang="en-IN" sz="44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concate</a:t>
            </a:r>
            <a:r>
              <a:rPr kumimoji="0" lang="en-IN" sz="4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the text with variables.</a:t>
            </a:r>
          </a:p>
        </p:txBody>
      </p:sp>
    </p:spTree>
    <p:extLst>
      <p:ext uri="{BB962C8B-B14F-4D97-AF65-F5344CB8AC3E}">
        <p14:creationId xmlns:p14="http://schemas.microsoft.com/office/powerpoint/2010/main" val="249855924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D4E16-7441-4D08-F409-A5ED3022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05" y="2578874"/>
            <a:ext cx="11769769" cy="6342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95E89-F1FA-A8E5-0498-E61DD4C7E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04" y="9560483"/>
            <a:ext cx="11769769" cy="1713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9E127-EE49-D4DA-82D6-8192C17F2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4918" y="5497287"/>
            <a:ext cx="8749564" cy="4302696"/>
          </a:xfrm>
          <a:prstGeom prst="rect">
            <a:avLst/>
          </a:prstGeom>
        </p:spPr>
      </p:pic>
      <p:sp>
        <p:nvSpPr>
          <p:cNvPr id="8" name="RATHINAM…">
            <a:extLst>
              <a:ext uri="{FF2B5EF4-FFF2-40B4-BE49-F238E27FC236}">
                <a16:creationId xmlns:a16="http://schemas.microsoft.com/office/drawing/2014/main" id="{F57F7BCB-D932-CC5B-D9B7-0C30C75C328C}"/>
              </a:ext>
            </a:extLst>
          </p:cNvPr>
          <p:cNvSpPr txBox="1"/>
          <p:nvPr/>
        </p:nvSpPr>
        <p:spPr>
          <a:xfrm>
            <a:off x="6241774" y="766476"/>
            <a:ext cx="1692287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Factorial of a number using functions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824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>
            <a:extLst>
              <a:ext uri="{FF2B5EF4-FFF2-40B4-BE49-F238E27FC236}">
                <a16:creationId xmlns:a16="http://schemas.microsoft.com/office/drawing/2014/main" id="{2D864A10-139C-2B3D-3F46-76C9C0DAF8B2}"/>
              </a:ext>
            </a:extLst>
          </p:cNvPr>
          <p:cNvSpPr txBox="1"/>
          <p:nvPr/>
        </p:nvSpPr>
        <p:spPr>
          <a:xfrm>
            <a:off x="5406888" y="766476"/>
            <a:ext cx="1775776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Factorial of a number using functions – For loop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0A078-8E14-99F1-1514-310F0575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628" y="2692357"/>
            <a:ext cx="11603807" cy="7465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34B988-A2BA-493B-428C-CDEC039F8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7931" y="6570713"/>
            <a:ext cx="8171441" cy="34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90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FUNCTIONS</a:t>
            </a:r>
            <a:endParaRPr dirty="0"/>
          </a:p>
        </p:txBody>
      </p:sp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5" name="Course Title">
            <a:extLst>
              <a:ext uri="{FF2B5EF4-FFF2-40B4-BE49-F238E27FC236}">
                <a16:creationId xmlns:a16="http://schemas.microsoft.com/office/drawing/2014/main" id="{6B14E422-75F0-4715-92C9-A1677C1D3E40}"/>
              </a:ext>
            </a:extLst>
          </p:cNvPr>
          <p:cNvSpPr txBox="1"/>
          <p:nvPr/>
        </p:nvSpPr>
        <p:spPr>
          <a:xfrm>
            <a:off x="2212771" y="6591260"/>
            <a:ext cx="1127462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algn="l"/>
            <a:endParaRPr lang="en-US" sz="2800"/>
          </a:p>
        </p:txBody>
      </p:sp>
      <p:sp>
        <p:nvSpPr>
          <p:cNvPr id="7" name="RATHINAM…">
            <a:extLst>
              <a:ext uri="{FF2B5EF4-FFF2-40B4-BE49-F238E27FC236}">
                <a16:creationId xmlns:a16="http://schemas.microsoft.com/office/drawing/2014/main" id="{6A816A8A-A427-4DC6-9A50-1E52866944D3}"/>
              </a:ext>
            </a:extLst>
          </p:cNvPr>
          <p:cNvSpPr txBox="1"/>
          <p:nvPr/>
        </p:nvSpPr>
        <p:spPr>
          <a:xfrm>
            <a:off x="14430180" y="574454"/>
            <a:ext cx="919147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Why we need function?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urse Title">
            <a:extLst>
              <a:ext uri="{FF2B5EF4-FFF2-40B4-BE49-F238E27FC236}">
                <a16:creationId xmlns:a16="http://schemas.microsoft.com/office/drawing/2014/main" id="{9EE8625A-5CED-41BE-861B-FE6CC68F11CA}"/>
              </a:ext>
            </a:extLst>
          </p:cNvPr>
          <p:cNvSpPr txBox="1"/>
          <p:nvPr/>
        </p:nvSpPr>
        <p:spPr>
          <a:xfrm>
            <a:off x="8351815" y="7097912"/>
            <a:ext cx="843592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marL="857250" indent="-857250" algn="l">
              <a:buFont typeface="Wingdings" panose="05000000000000000000" pitchFamily="2" charset="2"/>
              <a:buChar char="v"/>
            </a:pPr>
            <a:endParaRPr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4B5E9-BBC0-1A99-AACB-2BFE1CD9B566}"/>
              </a:ext>
            </a:extLst>
          </p:cNvPr>
          <p:cNvSpPr txBox="1"/>
          <p:nvPr/>
        </p:nvSpPr>
        <p:spPr>
          <a:xfrm>
            <a:off x="1895611" y="3744203"/>
            <a:ext cx="1775128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0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What is the need of SQL?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4F2635-DB46-C633-9BBB-386E33FEE563}"/>
              </a:ext>
            </a:extLst>
          </p:cNvPr>
          <p:cNvCxnSpPr>
            <a:cxnSpLocks/>
          </p:cNvCxnSpPr>
          <p:nvPr/>
        </p:nvCxnSpPr>
        <p:spPr>
          <a:xfrm>
            <a:off x="8351815" y="4142399"/>
            <a:ext cx="2074572" cy="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20CC7E-846A-1C17-0767-7AD798856DC2}"/>
              </a:ext>
            </a:extLst>
          </p:cNvPr>
          <p:cNvSpPr txBox="1"/>
          <p:nvPr/>
        </p:nvSpPr>
        <p:spPr>
          <a:xfrm>
            <a:off x="10771254" y="3413995"/>
            <a:ext cx="7647722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Storing and Retrieving Data from 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BB26B-BCD5-421C-5A0F-CE2CF7E6BBFD}"/>
              </a:ext>
            </a:extLst>
          </p:cNvPr>
          <p:cNvSpPr txBox="1"/>
          <p:nvPr/>
        </p:nvSpPr>
        <p:spPr>
          <a:xfrm>
            <a:off x="2849217" y="6572242"/>
            <a:ext cx="1868556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5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But, What if you want to use programming in SQL? </a:t>
            </a:r>
          </a:p>
        </p:txBody>
      </p:sp>
    </p:spTree>
    <p:extLst>
      <p:ext uri="{BB962C8B-B14F-4D97-AF65-F5344CB8AC3E}">
        <p14:creationId xmlns:p14="http://schemas.microsoft.com/office/powerpoint/2010/main" val="3903862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>
            <a:extLst>
              <a:ext uri="{FF2B5EF4-FFF2-40B4-BE49-F238E27FC236}">
                <a16:creationId xmlns:a16="http://schemas.microsoft.com/office/drawing/2014/main" id="{F9445DCF-15C5-0D98-71B9-ABF262FA93B8}"/>
              </a:ext>
            </a:extLst>
          </p:cNvPr>
          <p:cNvSpPr txBox="1"/>
          <p:nvPr/>
        </p:nvSpPr>
        <p:spPr>
          <a:xfrm>
            <a:off x="11807687" y="766476"/>
            <a:ext cx="1135696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Deleting a Functions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A1171-A89B-B241-0DE9-A2240C3B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83" y="3483812"/>
            <a:ext cx="12215191" cy="289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098B6-7DC5-5736-109F-702DEB45B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8549" y="6571009"/>
            <a:ext cx="8206102" cy="29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306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190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>
            <a:extLst>
              <a:ext uri="{FF2B5EF4-FFF2-40B4-BE49-F238E27FC236}">
                <a16:creationId xmlns:a16="http://schemas.microsoft.com/office/drawing/2014/main" id="{37C70F26-8B02-3ED3-DE7C-5D51314CACC6}"/>
              </a:ext>
            </a:extLst>
          </p:cNvPr>
          <p:cNvSpPr txBox="1"/>
          <p:nvPr/>
        </p:nvSpPr>
        <p:spPr>
          <a:xfrm>
            <a:off x="14430180" y="574454"/>
            <a:ext cx="919147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PLSQL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E4277-E4D8-5293-D04B-E7F25DD04126}"/>
              </a:ext>
            </a:extLst>
          </p:cNvPr>
          <p:cNvSpPr txBox="1"/>
          <p:nvPr/>
        </p:nvSpPr>
        <p:spPr>
          <a:xfrm>
            <a:off x="2504662" y="3549027"/>
            <a:ext cx="7354956" cy="44114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Programming Features?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sz="4000" dirty="0">
              <a:solidFill>
                <a:srgbClr val="00B050"/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0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If else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4000" dirty="0">
                <a:solidFill>
                  <a:srgbClr val="00B050"/>
                </a:solidFill>
              </a:rPr>
              <a:t>For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0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4000" dirty="0">
                <a:solidFill>
                  <a:srgbClr val="00B050"/>
                </a:solidFill>
              </a:rPr>
              <a:t>Functions</a:t>
            </a:r>
            <a:endParaRPr kumimoji="0" lang="en-IN" sz="40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2F2F167-3581-B1AF-E3DA-4A024A65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384" y="3762341"/>
            <a:ext cx="4464327" cy="493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0E263F8-EF32-1F88-BFFB-E8D51E8941B6}"/>
              </a:ext>
            </a:extLst>
          </p:cNvPr>
          <p:cNvSpPr/>
          <p:nvPr/>
        </p:nvSpPr>
        <p:spPr>
          <a:xfrm>
            <a:off x="10475842" y="5754758"/>
            <a:ext cx="2206487" cy="1103241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A03C9-1862-2986-A318-85C3A03D878E}"/>
              </a:ext>
            </a:extLst>
          </p:cNvPr>
          <p:cNvSpPr txBox="1"/>
          <p:nvPr/>
        </p:nvSpPr>
        <p:spPr>
          <a:xfrm>
            <a:off x="2126974" y="10094972"/>
            <a:ext cx="188048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Programming language in SQL is called PLSQL</a:t>
            </a:r>
          </a:p>
        </p:txBody>
      </p:sp>
    </p:spTree>
    <p:extLst>
      <p:ext uri="{BB962C8B-B14F-4D97-AF65-F5344CB8AC3E}">
        <p14:creationId xmlns:p14="http://schemas.microsoft.com/office/powerpoint/2010/main" val="8252634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>
            <a:extLst>
              <a:ext uri="{FF2B5EF4-FFF2-40B4-BE49-F238E27FC236}">
                <a16:creationId xmlns:a16="http://schemas.microsoft.com/office/drawing/2014/main" id="{6DF117C9-A627-14B7-3519-EC421BEEC62F}"/>
              </a:ext>
            </a:extLst>
          </p:cNvPr>
          <p:cNvSpPr txBox="1"/>
          <p:nvPr/>
        </p:nvSpPr>
        <p:spPr>
          <a:xfrm>
            <a:off x="12682330" y="574454"/>
            <a:ext cx="1093932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What is the need of PLSQL?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0DBC1E1-C6C5-4AC0-9CA8-1F4EEFED4F1C}"/>
              </a:ext>
            </a:extLst>
          </p:cNvPr>
          <p:cNvGraphicFramePr>
            <a:graphicFrameLocks noGrp="1"/>
          </p:cNvGraphicFramePr>
          <p:nvPr/>
        </p:nvGraphicFramePr>
        <p:xfrm>
          <a:off x="2632764" y="2830811"/>
          <a:ext cx="1625600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19648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90976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149080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126697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IN" sz="3600" dirty="0">
                          <a:solidFill>
                            <a:srgbClr val="0070C0"/>
                          </a:solidFill>
                        </a:rPr>
                        <a:t>Student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8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 err="1"/>
                        <a:t>RegNo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0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75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Aruna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759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87E6D24-566B-01F0-ACAD-56A50ABE4FE2}"/>
              </a:ext>
            </a:extLst>
          </p:cNvPr>
          <p:cNvSpPr txBox="1"/>
          <p:nvPr/>
        </p:nvSpPr>
        <p:spPr>
          <a:xfrm>
            <a:off x="2493616" y="6139855"/>
            <a:ext cx="1778221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4000" dirty="0">
                <a:solidFill>
                  <a:srgbClr val="FF0000"/>
                </a:solidFill>
              </a:rPr>
              <a:t>What if we want to update the grade column based on the marks?</a:t>
            </a:r>
            <a:endParaRPr kumimoji="0" lang="en-IN" sz="4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FB9AA-AA67-9EDB-C142-532329D4506C}"/>
              </a:ext>
            </a:extLst>
          </p:cNvPr>
          <p:cNvSpPr txBox="1"/>
          <p:nvPr/>
        </p:nvSpPr>
        <p:spPr>
          <a:xfrm>
            <a:off x="178904" y="7878163"/>
            <a:ext cx="84283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10F96-F873-A1CC-7D13-0A060379DF83}"/>
              </a:ext>
            </a:extLst>
          </p:cNvPr>
          <p:cNvSpPr txBox="1"/>
          <p:nvPr/>
        </p:nvSpPr>
        <p:spPr>
          <a:xfrm>
            <a:off x="14060555" y="7878163"/>
            <a:ext cx="84283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114E7-0F7B-B9BD-5602-544D1F6F027D}"/>
              </a:ext>
            </a:extLst>
          </p:cNvPr>
          <p:cNvSpPr txBox="1"/>
          <p:nvPr/>
        </p:nvSpPr>
        <p:spPr>
          <a:xfrm>
            <a:off x="7119730" y="7697384"/>
            <a:ext cx="842838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3200" dirty="0">
                <a:solidFill>
                  <a:srgbClr val="A60A2F"/>
                </a:solidFill>
              </a:rPr>
              <a:t>Multiple </a:t>
            </a:r>
            <a:r>
              <a:rPr lang="en-IN" sz="3200" dirty="0" err="1">
                <a:solidFill>
                  <a:srgbClr val="A60A2F"/>
                </a:solidFill>
              </a:rPr>
              <a:t>updatation</a:t>
            </a:r>
            <a:r>
              <a:rPr lang="en-IN" sz="3200" dirty="0">
                <a:solidFill>
                  <a:srgbClr val="A60A2F"/>
                </a:solidFill>
              </a:rPr>
              <a:t> of co</a:t>
            </a:r>
            <a:r>
              <a:rPr kumimoji="0" lang="en-IN" sz="3200" b="1" i="0" u="none" strike="noStrike" cap="none" spc="0" normalizeH="0" baseline="0" dirty="0">
                <a:ln>
                  <a:noFill/>
                </a:ln>
                <a:solidFill>
                  <a:srgbClr val="A60A2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nditions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7C19A-8A01-7DFC-3D2C-D894AB4D25BE}"/>
              </a:ext>
            </a:extLst>
          </p:cNvPr>
          <p:cNvSpPr txBox="1"/>
          <p:nvPr/>
        </p:nvSpPr>
        <p:spPr>
          <a:xfrm>
            <a:off x="2632764" y="9833465"/>
            <a:ext cx="1889539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4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Embedding programming </a:t>
            </a:r>
            <a:r>
              <a:rPr lang="en-IN" sz="4400" dirty="0">
                <a:solidFill>
                  <a:schemeClr val="accent6">
                    <a:lumMod val="75000"/>
                  </a:schemeClr>
                </a:solidFill>
              </a:rPr>
              <a:t>features in SQL is called PLSQL</a:t>
            </a:r>
            <a:endParaRPr kumimoji="0" lang="en-IN" sz="44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D0EEB0-7038-33CA-B8E7-AFDC869711DC}"/>
              </a:ext>
            </a:extLst>
          </p:cNvPr>
          <p:cNvCxnSpPr>
            <a:cxnSpLocks/>
          </p:cNvCxnSpPr>
          <p:nvPr/>
        </p:nvCxnSpPr>
        <p:spPr>
          <a:xfrm>
            <a:off x="5903843" y="8368748"/>
            <a:ext cx="10197548" cy="0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scene3d>
            <a:camera prst="perspectiveLef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142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4BBE1A-970E-46AA-8AAC-D48BBE52A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6" t="20313" r="14349" b="10547"/>
          <a:stretch/>
        </p:blipFill>
        <p:spPr>
          <a:xfrm>
            <a:off x="3171824" y="1371600"/>
            <a:ext cx="18716626" cy="101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66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E60E1-A450-46E8-9825-71D22E988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5" t="20313" r="12811" b="13281"/>
          <a:stretch/>
        </p:blipFill>
        <p:spPr>
          <a:xfrm>
            <a:off x="2490787" y="600074"/>
            <a:ext cx="19402425" cy="111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451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E60E1-A450-46E8-9825-71D22E988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5" t="20313" r="12811" b="13281"/>
          <a:stretch/>
        </p:blipFill>
        <p:spPr>
          <a:xfrm>
            <a:off x="12192000" y="800353"/>
            <a:ext cx="11053764" cy="107022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C69F48-3287-4E20-B28A-27FBE9649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6" t="20313" r="14349" b="10547"/>
          <a:stretch/>
        </p:blipFill>
        <p:spPr>
          <a:xfrm>
            <a:off x="1981200" y="1085976"/>
            <a:ext cx="9715501" cy="101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442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5" name="Course Title">
            <a:extLst>
              <a:ext uri="{FF2B5EF4-FFF2-40B4-BE49-F238E27FC236}">
                <a16:creationId xmlns:a16="http://schemas.microsoft.com/office/drawing/2014/main" id="{6B14E422-75F0-4715-92C9-A1677C1D3E40}"/>
              </a:ext>
            </a:extLst>
          </p:cNvPr>
          <p:cNvSpPr txBox="1"/>
          <p:nvPr/>
        </p:nvSpPr>
        <p:spPr>
          <a:xfrm>
            <a:off x="2212771" y="6591260"/>
            <a:ext cx="1127462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algn="l"/>
            <a:endParaRPr lang="en-US" sz="2800"/>
          </a:p>
        </p:txBody>
      </p:sp>
      <p:sp>
        <p:nvSpPr>
          <p:cNvPr id="7" name="RATHINAM…">
            <a:extLst>
              <a:ext uri="{FF2B5EF4-FFF2-40B4-BE49-F238E27FC236}">
                <a16:creationId xmlns:a16="http://schemas.microsoft.com/office/drawing/2014/main" id="{6A816A8A-A427-4DC6-9A50-1E52866944D3}"/>
              </a:ext>
            </a:extLst>
          </p:cNvPr>
          <p:cNvSpPr txBox="1"/>
          <p:nvPr/>
        </p:nvSpPr>
        <p:spPr>
          <a:xfrm>
            <a:off x="12841357" y="766476"/>
            <a:ext cx="1032329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Introduction to function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5D77F-1323-0E44-C954-44A364C4F306}"/>
              </a:ext>
            </a:extLst>
          </p:cNvPr>
          <p:cNvSpPr txBox="1"/>
          <p:nvPr/>
        </p:nvSpPr>
        <p:spPr>
          <a:xfrm>
            <a:off x="1219349" y="1738649"/>
            <a:ext cx="19653316" cy="10772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000" u="sng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Definition:</a:t>
            </a:r>
          </a:p>
          <a:p>
            <a:pPr algn="l"/>
            <a:endParaRPr lang="en-US" sz="4000" b="0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4000" b="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40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function is a set of SQL statements that carried out any operation, such as select, insert delete, and update. </a:t>
            </a:r>
          </a:p>
          <a:p>
            <a:pPr algn="l"/>
            <a:endParaRPr lang="en-US" sz="4000" b="0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4000" u="sng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algn="l"/>
            <a:endParaRPr lang="en-US" sz="4000" u="sng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CREATE [OR REPLACE] FUNCTION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function_name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(arguments) </a:t>
            </a:r>
          </a:p>
          <a:p>
            <a:pPr algn="l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RETURNS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return_datatype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bs-font-monospace)"/>
            </a:endParaRPr>
          </a:p>
          <a:p>
            <a:pPr algn="l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AS $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variable_name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$ </a:t>
            </a:r>
          </a:p>
          <a:p>
            <a:pPr algn="l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DECLARE declaration; [...] </a:t>
            </a:r>
          </a:p>
          <a:p>
            <a:pPr algn="l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BEGIN &lt;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function_body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&gt; [...] </a:t>
            </a:r>
          </a:p>
          <a:p>
            <a:pPr algn="l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RETURN {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variable_name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| value }</a:t>
            </a:r>
          </a:p>
          <a:p>
            <a:pPr algn="l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END; </a:t>
            </a:r>
          </a:p>
          <a:p>
            <a:pPr algn="l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LANGUAGE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plpgsql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4000" u="sng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4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3358F8-FE26-9B9C-6033-34E406679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ub title">
            <a:extLst>
              <a:ext uri="{FF2B5EF4-FFF2-40B4-BE49-F238E27FC236}">
                <a16:creationId xmlns:a16="http://schemas.microsoft.com/office/drawing/2014/main" id="{9117049C-B772-C77E-8A06-8A7DE76FA3C0}"/>
              </a:ext>
            </a:extLst>
          </p:cNvPr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FUNCTIONS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FUNCTIONS</a:t>
            </a:r>
            <a:endParaRPr dirty="0"/>
          </a:p>
        </p:txBody>
      </p:sp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5" name="Course Title">
            <a:extLst>
              <a:ext uri="{FF2B5EF4-FFF2-40B4-BE49-F238E27FC236}">
                <a16:creationId xmlns:a16="http://schemas.microsoft.com/office/drawing/2014/main" id="{6B14E422-75F0-4715-92C9-A1677C1D3E40}"/>
              </a:ext>
            </a:extLst>
          </p:cNvPr>
          <p:cNvSpPr txBox="1"/>
          <p:nvPr/>
        </p:nvSpPr>
        <p:spPr>
          <a:xfrm>
            <a:off x="2212771" y="6591260"/>
            <a:ext cx="1127462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algn="l"/>
            <a:endParaRPr lang="en-US" sz="2800"/>
          </a:p>
        </p:txBody>
      </p:sp>
      <p:sp>
        <p:nvSpPr>
          <p:cNvPr id="7" name="RATHINAM…">
            <a:extLst>
              <a:ext uri="{FF2B5EF4-FFF2-40B4-BE49-F238E27FC236}">
                <a16:creationId xmlns:a16="http://schemas.microsoft.com/office/drawing/2014/main" id="{6A816A8A-A427-4DC6-9A50-1E52866944D3}"/>
              </a:ext>
            </a:extLst>
          </p:cNvPr>
          <p:cNvSpPr txBox="1"/>
          <p:nvPr/>
        </p:nvSpPr>
        <p:spPr>
          <a:xfrm>
            <a:off x="15029365" y="766476"/>
            <a:ext cx="813528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8674B-C3F0-E770-4022-4234D3219455}"/>
              </a:ext>
            </a:extLst>
          </p:cNvPr>
          <p:cNvSpPr txBox="1"/>
          <p:nvPr/>
        </p:nvSpPr>
        <p:spPr>
          <a:xfrm>
            <a:off x="1752429" y="2372071"/>
            <a:ext cx="19179380" cy="9510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function-name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specifies the name of the function.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[OR REPLACE] option allows modifying an existing function.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The function must contain a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return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statement.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RETURN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clause specifies that data type you are going to return from the function. The 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return_datatype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can be a base, composite, or domain type, or can reference the type of a table column.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function-body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contains the executable part.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The AS keyword is used for creating a standalone function.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1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plpgsql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is the name of the language that the function is implemented in. Here, we use this option for PostgreSQL, it Can be SQL, C, internal, or the name of a user-defined procedural language. For backward compatibility, the name can be enclosed by single quotes.</a:t>
            </a:r>
          </a:p>
        </p:txBody>
      </p:sp>
    </p:spTree>
    <p:extLst>
      <p:ext uri="{BB962C8B-B14F-4D97-AF65-F5344CB8AC3E}">
        <p14:creationId xmlns:p14="http://schemas.microsoft.com/office/powerpoint/2010/main" val="1335913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15" ma:contentTypeDescription="Create a new document." ma:contentTypeScope="" ma:versionID="036e6fad683264d45053416690d9273d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833a08da67a52d7929de3d96412862eb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f1dc5d7-c3b4-40b9-9e45-ec693090086f}" ma:internalName="TaxCatchAll" ma:showField="CatchAllData" ma:web="13520366-d6e0-41a1-9306-ab244ee32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00b74-4753-4cc1-b098-967ca100b6aa">
      <Terms xmlns="http://schemas.microsoft.com/office/infopath/2007/PartnerControls"/>
    </lcf76f155ced4ddcb4097134ff3c332f>
    <TaxCatchAll xmlns="13520366-d6e0-41a1-9306-ab244ee3243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57A4EB-C2A3-4883-9BA8-BC777BDAEC11}"/>
</file>

<file path=customXml/itemProps2.xml><?xml version="1.0" encoding="utf-8"?>
<ds:datastoreItem xmlns:ds="http://schemas.openxmlformats.org/officeDocument/2006/customXml" ds:itemID="{205B7658-6AF3-43C4-BE0A-5D3F1A5ADF4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6B6829-635A-44B8-90D6-49FF00741C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856</Words>
  <Application>Microsoft Office PowerPoint</Application>
  <PresentationFormat>Custom</PresentationFormat>
  <Paragraphs>212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Helvetica Neue</vt:lpstr>
      <vt:lpstr>Helvetica Neue Light</vt:lpstr>
      <vt:lpstr>Helvetica Neue Medium</vt:lpstr>
      <vt:lpstr>Nunito</vt:lpstr>
      <vt:lpstr>var(--bs-font-monospace)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sharmila basheer</cp:lastModifiedBy>
  <cp:revision>265</cp:revision>
  <dcterms:modified xsi:type="dcterms:W3CDTF">2022-09-22T09:42:45Z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  <property fmtid="{D5CDD505-2E9C-101B-9397-08002B2CF9AE}" pid="3" name="MediaServiceImageTags">
    <vt:lpwstr/>
  </property>
</Properties>
</file>