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51"/>
  </p:notesMasterIdLst>
  <p:handoutMasterIdLst>
    <p:handoutMasterId r:id="rId52"/>
  </p:handoutMasterIdLst>
  <p:sldIdLst>
    <p:sldId id="256" r:id="rId5"/>
    <p:sldId id="278" r:id="rId6"/>
    <p:sldId id="265" r:id="rId7"/>
    <p:sldId id="269" r:id="rId8"/>
    <p:sldId id="266" r:id="rId9"/>
    <p:sldId id="272" r:id="rId10"/>
    <p:sldId id="268" r:id="rId11"/>
    <p:sldId id="274" r:id="rId12"/>
    <p:sldId id="257" r:id="rId13"/>
    <p:sldId id="280" r:id="rId14"/>
    <p:sldId id="271" r:id="rId15"/>
    <p:sldId id="300" r:id="rId16"/>
    <p:sldId id="270" r:id="rId17"/>
    <p:sldId id="281" r:id="rId18"/>
    <p:sldId id="263" r:id="rId19"/>
    <p:sldId id="264" r:id="rId20"/>
    <p:sldId id="260" r:id="rId21"/>
    <p:sldId id="275" r:id="rId22"/>
    <p:sldId id="283" r:id="rId23"/>
    <p:sldId id="284" r:id="rId24"/>
    <p:sldId id="285" r:id="rId25"/>
    <p:sldId id="286" r:id="rId26"/>
    <p:sldId id="289" r:id="rId27"/>
    <p:sldId id="288" r:id="rId28"/>
    <p:sldId id="290" r:id="rId29"/>
    <p:sldId id="292" r:id="rId30"/>
    <p:sldId id="293" r:id="rId31"/>
    <p:sldId id="291" r:id="rId32"/>
    <p:sldId id="294" r:id="rId33"/>
    <p:sldId id="295" r:id="rId34"/>
    <p:sldId id="296" r:id="rId35"/>
    <p:sldId id="298" r:id="rId36"/>
    <p:sldId id="299" r:id="rId37"/>
    <p:sldId id="297" r:id="rId38"/>
    <p:sldId id="307" r:id="rId39"/>
    <p:sldId id="309" r:id="rId40"/>
    <p:sldId id="302" r:id="rId41"/>
    <p:sldId id="303" r:id="rId42"/>
    <p:sldId id="304" r:id="rId43"/>
    <p:sldId id="305" r:id="rId44"/>
    <p:sldId id="306" r:id="rId45"/>
    <p:sldId id="310" r:id="rId46"/>
    <p:sldId id="311" r:id="rId47"/>
    <p:sldId id="312" r:id="rId48"/>
    <p:sldId id="301" r:id="rId49"/>
    <p:sldId id="277" r:id="rId5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1pPr>
    <a:lvl2pPr marL="0" marR="0" indent="457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2pPr>
    <a:lvl3pPr marL="0" marR="0" indent="914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3pPr>
    <a:lvl4pPr marL="0" marR="0" indent="1371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4pPr>
    <a:lvl5pPr marL="0" marR="0" indent="18288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5pPr>
    <a:lvl6pPr marL="0" marR="0" indent="22860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6pPr>
    <a:lvl7pPr marL="0" marR="0" indent="27432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7pPr>
    <a:lvl8pPr marL="0" marR="0" indent="32004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8pPr>
    <a:lvl9pPr marL="0" marR="0" indent="365760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lvl9pPr>
  </p:defaultTextStyle>
  <p:extLst>
    <p:ext uri="{EFAFB233-063F-42B5-8137-9DF3F51BA10A}">
      <p15:sldGuideLst xmlns:p15="http://schemas.microsoft.com/office/powerpoint/2012/main">
        <p15:guide id="1" orient="horz" pos="4320">
          <p15:clr>
            <a:srgbClr val="A4A3A4"/>
          </p15:clr>
        </p15:guide>
        <p15:guide id="2" pos="76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B6A57-5CC0-4D17-85B4-D0A9AD022E7E}" v="3" dt="2024-04-05T05:41:21.51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000" autoAdjust="0"/>
    <p:restoredTop sz="94660"/>
  </p:normalViewPr>
  <p:slideViewPr>
    <p:cSldViewPr snapToGrid="0">
      <p:cViewPr varScale="1">
        <p:scale>
          <a:sx n="40" d="100"/>
          <a:sy n="40" d="100"/>
        </p:scale>
        <p:origin x="710" y="24"/>
      </p:cViewPr>
      <p:guideLst>
        <p:guide orient="horz" pos="4320"/>
        <p:guide pos="7680"/>
      </p:guideLst>
    </p:cSldViewPr>
  </p:slideViewPr>
  <p:notesTextViewPr>
    <p:cViewPr>
      <p:scale>
        <a:sx n="100" d="100"/>
        <a:sy n="100" d="100"/>
      </p:scale>
      <p:origin x="0" y="0"/>
    </p:cViewPr>
  </p:notesTextViewPr>
  <p:sorterViewPr>
    <p:cViewPr>
      <p:scale>
        <a:sx n="100" d="100"/>
        <a:sy n="100" d="100"/>
      </p:scale>
      <p:origin x="0" y="-56256"/>
    </p:cViewPr>
  </p:sorterViewPr>
  <p:notesViewPr>
    <p:cSldViewPr snapToGrid="0">
      <p:cViewPr varScale="1">
        <p:scale>
          <a:sx n="57" d="100"/>
          <a:sy n="57" d="100"/>
        </p:scale>
        <p:origin x="283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s Sharmila B Technical Trainer - COE" userId="S::sharmila.placement@rathinam.in::9f201489-9e2d-45df-a4f3-bc629776521b" providerId="AD" clId="Web-{67B83886-292E-C0F1-E42D-4DB83A40E2D9}"/>
    <pc:docChg chg="modSld">
      <pc:chgData name="Mrs Sharmila B Technical Trainer - COE" userId="S::sharmila.placement@rathinam.in::9f201489-9e2d-45df-a4f3-bc629776521b" providerId="AD" clId="Web-{67B83886-292E-C0F1-E42D-4DB83A40E2D9}" dt="2024-02-29T04:47:55.328" v="3" actId="20577"/>
      <pc:docMkLst>
        <pc:docMk/>
      </pc:docMkLst>
      <pc:sldChg chg="modSp">
        <pc:chgData name="Mrs Sharmila B Technical Trainer - COE" userId="S::sharmila.placement@rathinam.in::9f201489-9e2d-45df-a4f3-bc629776521b" providerId="AD" clId="Web-{67B83886-292E-C0F1-E42D-4DB83A40E2D9}" dt="2024-02-29T04:47:55.328" v="3" actId="20577"/>
        <pc:sldMkLst>
          <pc:docMk/>
          <pc:sldMk cId="0" sldId="256"/>
        </pc:sldMkLst>
        <pc:spChg chg="mod">
          <ac:chgData name="Mrs Sharmila B Technical Trainer - COE" userId="S::sharmila.placement@rathinam.in::9f201489-9e2d-45df-a4f3-bc629776521b" providerId="AD" clId="Web-{67B83886-292E-C0F1-E42D-4DB83A40E2D9}" dt="2024-02-29T04:47:55.328" v="3" actId="20577"/>
          <ac:spMkLst>
            <pc:docMk/>
            <pc:sldMk cId="0" sldId="256"/>
            <ac:spMk id="23" creationId="{00000000-0000-0000-0000-000000000000}"/>
          </ac:spMkLst>
        </pc:spChg>
      </pc:sldChg>
    </pc:docChg>
  </pc:docChgLst>
  <pc:docChgLst>
    <pc:chgData name="Ramya R Assistant Professor" userId="813cc53b-cdf4-4ce6-80b4-4511270466ca" providerId="ADAL" clId="{DDC0B6D3-D0E5-4D9B-92A2-FCCEB819BD5D}"/>
    <pc:docChg chg="custSel addSld delSld modSld">
      <pc:chgData name="Ramya R Assistant Professor" userId="813cc53b-cdf4-4ce6-80b4-4511270466ca" providerId="ADAL" clId="{DDC0B6D3-D0E5-4D9B-92A2-FCCEB819BD5D}" dt="2022-01-31T12:32:41.497" v="258"/>
      <pc:docMkLst>
        <pc:docMk/>
      </pc:docMkLst>
      <pc:sldChg chg="delSp modSp mod">
        <pc:chgData name="Ramya R Assistant Professor" userId="813cc53b-cdf4-4ce6-80b4-4511270466ca" providerId="ADAL" clId="{DDC0B6D3-D0E5-4D9B-92A2-FCCEB819BD5D}" dt="2022-01-31T12:23:49.559" v="101" actId="21"/>
        <pc:sldMkLst>
          <pc:docMk/>
          <pc:sldMk cId="0" sldId="256"/>
        </pc:sldMkLst>
        <pc:spChg chg="mod">
          <ac:chgData name="Ramya R Assistant Professor" userId="813cc53b-cdf4-4ce6-80b4-4511270466ca" providerId="ADAL" clId="{DDC0B6D3-D0E5-4D9B-92A2-FCCEB819BD5D}" dt="2022-01-31T12:10:03.948" v="98" actId="20577"/>
          <ac:spMkLst>
            <pc:docMk/>
            <pc:sldMk cId="0" sldId="256"/>
            <ac:spMk id="21" creationId="{00000000-0000-0000-0000-000000000000}"/>
          </ac:spMkLst>
        </pc:spChg>
        <pc:spChg chg="mod">
          <ac:chgData name="Ramya R Assistant Professor" userId="813cc53b-cdf4-4ce6-80b4-4511270466ca" providerId="ADAL" clId="{DDC0B6D3-D0E5-4D9B-92A2-FCCEB819BD5D}" dt="2022-01-31T12:09:07.569" v="33" actId="20577"/>
          <ac:spMkLst>
            <pc:docMk/>
            <pc:sldMk cId="0" sldId="256"/>
            <ac:spMk id="23" creationId="{00000000-0000-0000-0000-000000000000}"/>
          </ac:spMkLst>
        </pc:spChg>
        <pc:spChg chg="del mod">
          <ac:chgData name="Ramya R Assistant Professor" userId="813cc53b-cdf4-4ce6-80b4-4511270466ca" providerId="ADAL" clId="{DDC0B6D3-D0E5-4D9B-92A2-FCCEB819BD5D}" dt="2022-01-31T12:23:49.559" v="101" actId="21"/>
          <ac:spMkLst>
            <pc:docMk/>
            <pc:sldMk cId="0" sldId="256"/>
            <ac:spMk id="24" creationId="{00000000-0000-0000-0000-000000000000}"/>
          </ac:spMkLst>
        </pc:spChg>
      </pc:sldChg>
      <pc:sldChg chg="addSp modSp mod">
        <pc:chgData name="Ramya R Assistant Professor" userId="813cc53b-cdf4-4ce6-80b4-4511270466ca" providerId="ADAL" clId="{DDC0B6D3-D0E5-4D9B-92A2-FCCEB819BD5D}" dt="2022-01-31T12:31:57.892" v="256" actId="14100"/>
        <pc:sldMkLst>
          <pc:docMk/>
          <pc:sldMk cId="0" sldId="257"/>
        </pc:sldMkLst>
        <pc:spChg chg="add mod">
          <ac:chgData name="Ramya R Assistant Professor" userId="813cc53b-cdf4-4ce6-80b4-4511270466ca" providerId="ADAL" clId="{DDC0B6D3-D0E5-4D9B-92A2-FCCEB819BD5D}" dt="2022-01-31T12:31:57.892" v="256" actId="14100"/>
          <ac:spMkLst>
            <pc:docMk/>
            <pc:sldMk cId="0" sldId="257"/>
            <ac:spMk id="5" creationId="{6B14E422-75F0-4715-92C9-A1677C1D3E40}"/>
          </ac:spMkLst>
        </pc:spChg>
        <pc:spChg chg="mod">
          <ac:chgData name="Ramya R Assistant Professor" userId="813cc53b-cdf4-4ce6-80b4-4511270466ca" providerId="ADAL" clId="{DDC0B6D3-D0E5-4D9B-92A2-FCCEB819BD5D}" dt="2022-01-31T12:26:55.931" v="199" actId="20577"/>
          <ac:spMkLst>
            <pc:docMk/>
            <pc:sldMk cId="0" sldId="257"/>
            <ac:spMk id="26" creationId="{00000000-0000-0000-0000-000000000000}"/>
          </ac:spMkLst>
        </pc:spChg>
        <pc:spChg chg="mod">
          <ac:chgData name="Ramya R Assistant Professor" userId="813cc53b-cdf4-4ce6-80b4-4511270466ca" providerId="ADAL" clId="{DDC0B6D3-D0E5-4D9B-92A2-FCCEB819BD5D}" dt="2022-01-31T12:27:35.683" v="217" actId="20577"/>
          <ac:spMkLst>
            <pc:docMk/>
            <pc:sldMk cId="0" sldId="257"/>
            <ac:spMk id="27" creationId="{00000000-0000-0000-0000-000000000000}"/>
          </ac:spMkLst>
        </pc:spChg>
        <pc:spChg chg="mod">
          <ac:chgData name="Ramya R Assistant Professor" userId="813cc53b-cdf4-4ce6-80b4-4511270466ca" providerId="ADAL" clId="{DDC0B6D3-D0E5-4D9B-92A2-FCCEB819BD5D}" dt="2022-01-31T12:31:51.621" v="255" actId="1076"/>
          <ac:spMkLst>
            <pc:docMk/>
            <pc:sldMk cId="0" sldId="257"/>
            <ac:spMk id="28" creationId="{00000000-0000-0000-0000-000000000000}"/>
          </ac:spMkLst>
        </pc:spChg>
      </pc:sldChg>
      <pc:sldChg chg="delSp modSp add mod">
        <pc:chgData name="Ramya R Assistant Professor" userId="813cc53b-cdf4-4ce6-80b4-4511270466ca" providerId="ADAL" clId="{DDC0B6D3-D0E5-4D9B-92A2-FCCEB819BD5D}" dt="2022-01-31T12:26:21.932" v="178" actId="1076"/>
        <pc:sldMkLst>
          <pc:docMk/>
          <pc:sldMk cId="1847126465" sldId="258"/>
        </pc:sldMkLst>
        <pc:spChg chg="mod">
          <ac:chgData name="Ramya R Assistant Professor" userId="813cc53b-cdf4-4ce6-80b4-4511270466ca" providerId="ADAL" clId="{DDC0B6D3-D0E5-4D9B-92A2-FCCEB819BD5D}" dt="2022-01-31T12:26:21.932" v="178" actId="1076"/>
          <ac:spMkLst>
            <pc:docMk/>
            <pc:sldMk cId="1847126465" sldId="258"/>
            <ac:spMk id="23" creationId="{00000000-0000-0000-0000-000000000000}"/>
          </ac:spMkLst>
        </pc:spChg>
        <pc:spChg chg="del mod">
          <ac:chgData name="Ramya R Assistant Professor" userId="813cc53b-cdf4-4ce6-80b4-4511270466ca" providerId="ADAL" clId="{DDC0B6D3-D0E5-4D9B-92A2-FCCEB819BD5D}" dt="2022-01-31T12:26:17.735" v="177" actId="21"/>
          <ac:spMkLst>
            <pc:docMk/>
            <pc:sldMk cId="1847126465" sldId="258"/>
            <ac:spMk id="24" creationId="{00000000-0000-0000-0000-000000000000}"/>
          </ac:spMkLst>
        </pc:spChg>
      </pc:sldChg>
      <pc:sldChg chg="add del">
        <pc:chgData name="Ramya R Assistant Professor" userId="813cc53b-cdf4-4ce6-80b4-4511270466ca" providerId="ADAL" clId="{DDC0B6D3-D0E5-4D9B-92A2-FCCEB819BD5D}" dt="2022-01-31T12:27:08.734" v="201" actId="47"/>
        <pc:sldMkLst>
          <pc:docMk/>
          <pc:sldMk cId="3887289802" sldId="259"/>
        </pc:sldMkLst>
      </pc:sldChg>
      <pc:sldChg chg="add">
        <pc:chgData name="Ramya R Assistant Professor" userId="813cc53b-cdf4-4ce6-80b4-4511270466ca" providerId="ADAL" clId="{DDC0B6D3-D0E5-4D9B-92A2-FCCEB819BD5D}" dt="2022-01-31T12:27:06.222" v="200"/>
        <pc:sldMkLst>
          <pc:docMk/>
          <pc:sldMk cId="3829886052" sldId="260"/>
        </pc:sldMkLst>
      </pc:sldChg>
      <pc:sldChg chg="new">
        <pc:chgData name="Ramya R Assistant Professor" userId="813cc53b-cdf4-4ce6-80b4-4511270466ca" providerId="ADAL" clId="{DDC0B6D3-D0E5-4D9B-92A2-FCCEB819BD5D}" dt="2022-01-31T12:28:10.877" v="218" actId="680"/>
        <pc:sldMkLst>
          <pc:docMk/>
          <pc:sldMk cId="296657569" sldId="261"/>
        </pc:sldMkLst>
      </pc:sldChg>
      <pc:sldChg chg="new">
        <pc:chgData name="Ramya R Assistant Professor" userId="813cc53b-cdf4-4ce6-80b4-4511270466ca" providerId="ADAL" clId="{DDC0B6D3-D0E5-4D9B-92A2-FCCEB819BD5D}" dt="2022-01-31T12:32:34.617" v="257" actId="680"/>
        <pc:sldMkLst>
          <pc:docMk/>
          <pc:sldMk cId="4130304615" sldId="262"/>
        </pc:sldMkLst>
      </pc:sldChg>
      <pc:sldChg chg="add">
        <pc:chgData name="Ramya R Assistant Professor" userId="813cc53b-cdf4-4ce6-80b4-4511270466ca" providerId="ADAL" clId="{DDC0B6D3-D0E5-4D9B-92A2-FCCEB819BD5D}" dt="2022-01-31T12:32:41.497" v="258"/>
        <pc:sldMkLst>
          <pc:docMk/>
          <pc:sldMk cId="865844983" sldId="263"/>
        </pc:sldMkLst>
      </pc:sldChg>
    </pc:docChg>
  </pc:docChgLst>
  <pc:docChgLst>
    <pc:chgData name="Mrs Kaviyakalimuthu Trainer - Center of Excellence" userId="S::kaviyakalimuthu@rathinam.in::5d2f9ade-42d0-4ff3-b692-21e633f7f1bc" providerId="AD" clId="Web-{2F4B6A57-5CC0-4D17-85B4-D0A9AD022E7E}"/>
    <pc:docChg chg="modSld">
      <pc:chgData name="Mrs Kaviyakalimuthu Trainer - Center of Excellence" userId="S::kaviyakalimuthu@rathinam.in::5d2f9ade-42d0-4ff3-b692-21e633f7f1bc" providerId="AD" clId="Web-{2F4B6A57-5CC0-4D17-85B4-D0A9AD022E7E}" dt="2024-04-05T05:41:21.517" v="2" actId="1076"/>
      <pc:docMkLst>
        <pc:docMk/>
      </pc:docMkLst>
      <pc:sldChg chg="modSp">
        <pc:chgData name="Mrs Kaviyakalimuthu Trainer - Center of Excellence" userId="S::kaviyakalimuthu@rathinam.in::5d2f9ade-42d0-4ff3-b692-21e633f7f1bc" providerId="AD" clId="Web-{2F4B6A57-5CC0-4D17-85B4-D0A9AD022E7E}" dt="2024-04-05T05:41:21.517" v="2" actId="1076"/>
        <pc:sldMkLst>
          <pc:docMk/>
          <pc:sldMk cId="2022912636" sldId="294"/>
        </pc:sldMkLst>
        <pc:spChg chg="mod">
          <ac:chgData name="Mrs Kaviyakalimuthu Trainer - Center of Excellence" userId="S::kaviyakalimuthu@rathinam.in::5d2f9ade-42d0-4ff3-b692-21e633f7f1bc" providerId="AD" clId="Web-{2F4B6A57-5CC0-4D17-85B4-D0A9AD022E7E}" dt="2024-04-05T05:41:14.501" v="0" actId="1076"/>
          <ac:spMkLst>
            <pc:docMk/>
            <pc:sldMk cId="2022912636" sldId="294"/>
            <ac:spMk id="2" creationId="{00000000-0000-0000-0000-000000000000}"/>
          </ac:spMkLst>
        </pc:spChg>
        <pc:spChg chg="mod">
          <ac:chgData name="Mrs Kaviyakalimuthu Trainer - Center of Excellence" userId="S::kaviyakalimuthu@rathinam.in::5d2f9ade-42d0-4ff3-b692-21e633f7f1bc" providerId="AD" clId="Web-{2F4B6A57-5CC0-4D17-85B4-D0A9AD022E7E}" dt="2024-04-05T05:41:21.517" v="2" actId="1076"/>
          <ac:spMkLst>
            <pc:docMk/>
            <pc:sldMk cId="2022912636" sldId="294"/>
            <ac:spMk id="3" creationId="{00000000-0000-0000-0000-000000000000}"/>
          </ac:spMkLst>
        </pc:spChg>
      </pc:sldChg>
    </pc:docChg>
  </pc:docChgLst>
  <pc:docChgLst>
    <pc:chgData name="Ramya R Assistant Professor" userId="S::ramya.ece@rathinam.in::813cc53b-cdf4-4ce6-80b4-4511270466ca" providerId="AD" clId="Web-{AF503B24-2ADC-4348-9DA7-7415A7705BA8}"/>
    <pc:docChg chg="modSld">
      <pc:chgData name="Ramya R Assistant Professor" userId="S::ramya.ece@rathinam.in::813cc53b-cdf4-4ce6-80b4-4511270466ca" providerId="AD" clId="Web-{AF503B24-2ADC-4348-9DA7-7415A7705BA8}" dt="2022-02-01T06:16:30.867" v="7" actId="20577"/>
      <pc:docMkLst>
        <pc:docMk/>
      </pc:docMkLst>
      <pc:sldChg chg="modSp">
        <pc:chgData name="Ramya R Assistant Professor" userId="S::ramya.ece@rathinam.in::813cc53b-cdf4-4ce6-80b4-4511270466ca" providerId="AD" clId="Web-{AF503B24-2ADC-4348-9DA7-7415A7705BA8}" dt="2022-02-01T06:16:05.022" v="0" actId="20577"/>
        <pc:sldMkLst>
          <pc:docMk/>
          <pc:sldMk cId="0" sldId="256"/>
        </pc:sldMkLst>
        <pc:spChg chg="mod">
          <ac:chgData name="Ramya R Assistant Professor" userId="S::ramya.ece@rathinam.in::813cc53b-cdf4-4ce6-80b4-4511270466ca" providerId="AD" clId="Web-{AF503B24-2ADC-4348-9DA7-7415A7705BA8}" dt="2022-02-01T06:16:05.022" v="0" actId="20577"/>
          <ac:spMkLst>
            <pc:docMk/>
            <pc:sldMk cId="0" sldId="256"/>
            <ac:spMk id="23" creationId="{00000000-0000-0000-0000-000000000000}"/>
          </ac:spMkLst>
        </pc:spChg>
      </pc:sldChg>
      <pc:sldChg chg="modSp">
        <pc:chgData name="Ramya R Assistant Professor" userId="S::ramya.ece@rathinam.in::813cc53b-cdf4-4ce6-80b4-4511270466ca" providerId="AD" clId="Web-{AF503B24-2ADC-4348-9DA7-7415A7705BA8}" dt="2022-02-01T06:16:24.476" v="4" actId="20577"/>
        <pc:sldMkLst>
          <pc:docMk/>
          <pc:sldMk cId="0" sldId="257"/>
        </pc:sldMkLst>
        <pc:spChg chg="mod">
          <ac:chgData name="Ramya R Assistant Professor" userId="S::ramya.ece@rathinam.in::813cc53b-cdf4-4ce6-80b4-4511270466ca" providerId="AD" clId="Web-{AF503B24-2ADC-4348-9DA7-7415A7705BA8}" dt="2022-02-01T06:16:24.476" v="4" actId="20577"/>
          <ac:spMkLst>
            <pc:docMk/>
            <pc:sldMk cId="0" sldId="257"/>
            <ac:spMk id="5" creationId="{6B14E422-75F0-4715-92C9-A1677C1D3E40}"/>
          </ac:spMkLst>
        </pc:spChg>
        <pc:spChg chg="mod">
          <ac:chgData name="Ramya R Assistant Professor" userId="S::ramya.ece@rathinam.in::813cc53b-cdf4-4ce6-80b4-4511270466ca" providerId="AD" clId="Web-{AF503B24-2ADC-4348-9DA7-7415A7705BA8}" dt="2022-02-01T06:16:22.288" v="2" actId="20577"/>
          <ac:spMkLst>
            <pc:docMk/>
            <pc:sldMk cId="0" sldId="257"/>
            <ac:spMk id="28" creationId="{00000000-0000-0000-0000-000000000000}"/>
          </ac:spMkLst>
        </pc:spChg>
      </pc:sldChg>
      <pc:sldChg chg="modSp">
        <pc:chgData name="Ramya R Assistant Professor" userId="S::ramya.ece@rathinam.in::813cc53b-cdf4-4ce6-80b4-4511270466ca" providerId="AD" clId="Web-{AF503B24-2ADC-4348-9DA7-7415A7705BA8}" dt="2022-02-01T06:16:16.507" v="1" actId="20577"/>
        <pc:sldMkLst>
          <pc:docMk/>
          <pc:sldMk cId="1847126465" sldId="258"/>
        </pc:sldMkLst>
        <pc:spChg chg="mod">
          <ac:chgData name="Ramya R Assistant Professor" userId="S::ramya.ece@rathinam.in::813cc53b-cdf4-4ce6-80b4-4511270466ca" providerId="AD" clId="Web-{AF503B24-2ADC-4348-9DA7-7415A7705BA8}" dt="2022-02-01T06:16:16.507" v="1" actId="20577"/>
          <ac:spMkLst>
            <pc:docMk/>
            <pc:sldMk cId="1847126465" sldId="258"/>
            <ac:spMk id="23" creationId="{00000000-0000-0000-0000-000000000000}"/>
          </ac:spMkLst>
        </pc:spChg>
      </pc:sldChg>
      <pc:sldChg chg="modSp">
        <pc:chgData name="Ramya R Assistant Professor" userId="S::ramya.ece@rathinam.in::813cc53b-cdf4-4ce6-80b4-4511270466ca" providerId="AD" clId="Web-{AF503B24-2ADC-4348-9DA7-7415A7705BA8}" dt="2022-02-01T06:16:30.867" v="7" actId="20577"/>
        <pc:sldMkLst>
          <pc:docMk/>
          <pc:sldMk cId="865844983" sldId="263"/>
        </pc:sldMkLst>
        <pc:spChg chg="mod">
          <ac:chgData name="Ramya R Assistant Professor" userId="S::ramya.ece@rathinam.in::813cc53b-cdf4-4ce6-80b4-4511270466ca" providerId="AD" clId="Web-{AF503B24-2ADC-4348-9DA7-7415A7705BA8}" dt="2022-02-01T06:16:30.867" v="7" actId="20577"/>
          <ac:spMkLst>
            <pc:docMk/>
            <pc:sldMk cId="865844983" sldId="263"/>
            <ac:spMk id="5" creationId="{6B14E422-75F0-4715-92C9-A1677C1D3E40}"/>
          </ac:spMkLst>
        </pc:spChg>
        <pc:spChg chg="mod">
          <ac:chgData name="Ramya R Assistant Professor" userId="S::ramya.ece@rathinam.in::813cc53b-cdf4-4ce6-80b4-4511270466ca" providerId="AD" clId="Web-{AF503B24-2ADC-4348-9DA7-7415A7705BA8}" dt="2022-02-01T06:16:28.773" v="5" actId="20577"/>
          <ac:spMkLst>
            <pc:docMk/>
            <pc:sldMk cId="865844983" sldId="263"/>
            <ac:spMk id="28" creationId="{00000000-0000-0000-0000-000000000000}"/>
          </ac:spMkLst>
        </pc:spChg>
      </pc:sldChg>
    </pc:docChg>
  </pc:docChgLst>
  <pc:docChgLst>
    <pc:chgData name="Sharmila B Technical Trainer" userId="S::sharmila.placement@rathinam.in::9f201489-9e2d-45df-a4f3-bc629776521b" providerId="AD" clId="Web-{9076C0A9-32C5-4E0F-83BA-D4654094EC40}"/>
    <pc:docChg chg="modSld">
      <pc:chgData name="Sharmila B Technical Trainer" userId="S::sharmila.placement@rathinam.in::9f201489-9e2d-45df-a4f3-bc629776521b" providerId="AD" clId="Web-{9076C0A9-32C5-4E0F-83BA-D4654094EC40}" dt="2022-02-01T07:18:51.429" v="1" actId="20577"/>
      <pc:docMkLst>
        <pc:docMk/>
      </pc:docMkLst>
      <pc:sldChg chg="modSp">
        <pc:chgData name="Sharmila B Technical Trainer" userId="S::sharmila.placement@rathinam.in::9f201489-9e2d-45df-a4f3-bc629776521b" providerId="AD" clId="Web-{9076C0A9-32C5-4E0F-83BA-D4654094EC40}" dt="2022-02-01T07:18:51.429" v="1" actId="20577"/>
        <pc:sldMkLst>
          <pc:docMk/>
          <pc:sldMk cId="0" sldId="256"/>
        </pc:sldMkLst>
        <pc:spChg chg="mod">
          <ac:chgData name="Sharmila B Technical Trainer" userId="S::sharmila.placement@rathinam.in::9f201489-9e2d-45df-a4f3-bc629776521b" providerId="AD" clId="Web-{9076C0A9-32C5-4E0F-83BA-D4654094EC40}" dt="2022-02-01T07:18:51.429" v="1" actId="20577"/>
          <ac:spMkLst>
            <pc:docMk/>
            <pc:sldMk cId="0" sldId="256"/>
            <ac:spMk id="21"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3DF32F-C001-4487-9D56-112AA38C5ED8}" type="datetimeFigureOut">
              <a:rPr lang="en-US" smtClean="0"/>
              <a:pPr/>
              <a:t>4/4/2024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DBMS</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07E1ED5-7807-4B15-9900-650C7A48D027}" type="slidenum">
              <a:rPr lang="en-US" smtClean="0"/>
              <a:pPr/>
              <a:t>‹#›</a:t>
            </a:fld>
            <a:endParaRPr lang="en-US"/>
          </a:p>
        </p:txBody>
      </p:sp>
    </p:spTree>
    <p:extLst>
      <p:ext uri="{BB962C8B-B14F-4D97-AF65-F5344CB8AC3E}">
        <p14:creationId xmlns:p14="http://schemas.microsoft.com/office/powerpoint/2010/main" val="244950258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hape 18"/>
          <p:cNvSpPr>
            <a:spLocks noGrp="1" noRot="1" noChangeAspect="1"/>
          </p:cNvSpPr>
          <p:nvPr>
            <p:ph type="sldImg"/>
          </p:nvPr>
        </p:nvSpPr>
        <p:spPr>
          <a:xfrm>
            <a:off x="1143000" y="685800"/>
            <a:ext cx="4572000" cy="3429000"/>
          </a:xfrm>
          <a:prstGeom prst="rect">
            <a:avLst/>
          </a:prstGeom>
        </p:spPr>
        <p:txBody>
          <a:bodyPr/>
          <a:lstStyle/>
          <a:p>
            <a:endParaRPr/>
          </a:p>
        </p:txBody>
      </p:sp>
      <p:sp>
        <p:nvSpPr>
          <p:cNvPr id="19" name="Shape 1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08813971"/>
      </p:ext>
    </p:extLst>
  </p:cSld>
  <p:clrMap bg1="lt1" tx1="dk1" bg2="lt2" tx2="dk2" accent1="accent1" accent2="accent2" accent3="accent3" accent4="accent4" accent5="accent5" accent6="accent6" hlink="hlink" folHlink="folHlink"/>
  <p:hf hdr="0" dt="0"/>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227698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879526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98144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eaLnBrk="1" fontAlgn="auto" latinLnBrk="0" hangingPunct="1">
              <a:lnSpc>
                <a:spcPct val="117999"/>
              </a:lnSpc>
              <a:spcBef>
                <a:spcPts val="0"/>
              </a:spcBef>
              <a:spcAft>
                <a:spcPts val="0"/>
              </a:spcAft>
              <a:buClrTx/>
              <a:buSzTx/>
              <a:buFontTx/>
              <a:buNone/>
              <a:tabLst/>
              <a:defRPr/>
            </a:pPr>
            <a:r>
              <a:rPr lang="en-US" sz="2400" dirty="0"/>
              <a:t>Whenever a user submits a query, the database checks against the granted privileges and rejects the query if it is not authorized.</a:t>
            </a:r>
          </a:p>
          <a:p>
            <a:endParaRPr lang="en-US" dirty="0"/>
          </a:p>
        </p:txBody>
      </p:sp>
    </p:spTree>
    <p:extLst>
      <p:ext uri="{BB962C8B-B14F-4D97-AF65-F5344CB8AC3E}">
        <p14:creationId xmlns:p14="http://schemas.microsoft.com/office/powerpoint/2010/main" val="3259232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07619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6071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50400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pPr marL="0" marR="0" indent="0" defTabSz="457200" eaLnBrk="1" fontAlgn="auto" latinLnBrk="0" hangingPunct="1">
              <a:lnSpc>
                <a:spcPct val="117999"/>
              </a:lnSpc>
              <a:spcBef>
                <a:spcPts val="0"/>
              </a:spcBef>
              <a:spcAft>
                <a:spcPts val="0"/>
              </a:spcAft>
              <a:buClrTx/>
              <a:buSzTx/>
              <a:buFontTx/>
              <a:buNone/>
              <a:tabLst/>
              <a:defRPr/>
            </a:pPr>
            <a:r>
              <a:rPr lang="en-US" dirty="0"/>
              <a:t>For</a:t>
            </a:r>
            <a:r>
              <a:rPr lang="en-US" baseline="0" dirty="0"/>
              <a:t> example, student information </a:t>
            </a:r>
            <a:r>
              <a:rPr lang="en-US" sz="2400" b="0" dirty="0"/>
              <a:t> </a:t>
            </a:r>
            <a:r>
              <a:rPr lang="en-US" sz="2400" b="0" dirty="0" err="1"/>
              <a:t>Ramesh</a:t>
            </a:r>
            <a:r>
              <a:rPr lang="en-US" sz="2400" b="0" dirty="0"/>
              <a:t>, </a:t>
            </a:r>
            <a:r>
              <a:rPr lang="en-US" sz="2200" dirty="0">
                <a:latin typeface="Helvetica Neue"/>
                <a:ea typeface="Helvetica Neue"/>
                <a:cs typeface="Helvetica Neue"/>
                <a:sym typeface="Helvetica Neue"/>
              </a:rPr>
              <a:t>Chennai</a:t>
            </a:r>
            <a:r>
              <a:rPr lang="en-US" sz="2400" b="0" dirty="0"/>
              <a:t>, 11, 80.</a:t>
            </a:r>
            <a:endParaRPr lang="en-US" dirty="0"/>
          </a:p>
          <a:p>
            <a:endParaRPr lang="en-US" dirty="0"/>
          </a:p>
        </p:txBody>
      </p:sp>
    </p:spTree>
    <p:extLst>
      <p:ext uri="{BB962C8B-B14F-4D97-AF65-F5344CB8AC3E}">
        <p14:creationId xmlns:p14="http://schemas.microsoft.com/office/powerpoint/2010/main" val="725833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237846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cs typeface="Calibri"/>
              </a:rPr>
              <a:t>Example : </a:t>
            </a:r>
            <a:r>
              <a:rPr lang="en-US" dirty="0" err="1">
                <a:cs typeface="Calibri"/>
              </a:rPr>
              <a:t>Youtube</a:t>
            </a:r>
            <a:r>
              <a:rPr lang="en-US" dirty="0">
                <a:cs typeface="Calibri"/>
              </a:rPr>
              <a:t> is a DB which contains large amount of videos (</a:t>
            </a:r>
            <a:r>
              <a:rPr lang="en-US" dirty="0" err="1">
                <a:cs typeface="Calibri"/>
              </a:rPr>
              <a:t>i.e</a:t>
            </a:r>
            <a:r>
              <a:rPr lang="en-US" dirty="0">
                <a:cs typeface="Calibri"/>
              </a:rPr>
              <a:t>) Data. Search bar is a query processor which will display the videos based on the query search.</a:t>
            </a:r>
          </a:p>
        </p:txBody>
      </p:sp>
    </p:spTree>
    <p:extLst>
      <p:ext uri="{BB962C8B-B14F-4D97-AF65-F5344CB8AC3E}">
        <p14:creationId xmlns:p14="http://schemas.microsoft.com/office/powerpoint/2010/main" val="3330111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cs typeface="Calibri"/>
            </a:endParaRPr>
          </a:p>
        </p:txBody>
      </p:sp>
    </p:spTree>
    <p:extLst>
      <p:ext uri="{BB962C8B-B14F-4D97-AF65-F5344CB8AC3E}">
        <p14:creationId xmlns:p14="http://schemas.microsoft.com/office/powerpoint/2010/main" val="2669718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6751136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348686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characteristics that allows program data independence is called Data Abstractions.</a:t>
            </a:r>
          </a:p>
        </p:txBody>
      </p:sp>
    </p:spTree>
    <p:extLst>
      <p:ext uri="{BB962C8B-B14F-4D97-AF65-F5344CB8AC3E}">
        <p14:creationId xmlns:p14="http://schemas.microsoft.com/office/powerpoint/2010/main" val="3563446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ttps://www.bing.com/videos/search?q=animated+video+fro+DBMS+architecture&amp;&amp;view=detail&amp;mid=24941CC8F6C06090EB7324941CC8F6C06090EB73&amp;&amp;FORM=VRDGAR&amp;ru=%2Fvideos%2Fsearch%3Fq%3Danimated%2520video%2520fro%2520DBMS%2520architecture%26qs%3Dn%26form%3DQBVR%26%3D%2525eManage%2520Your%2520Search%2520History%2525E%26sp%3D-1%26pq%3Danimated%2520video%2520fro%2520dbms%2520architecture%26sc%3D1-36%26sk%3D%26cvid%3D0349CE955C654A83913DBB8E4D643299</a:t>
            </a:r>
          </a:p>
        </p:txBody>
      </p:sp>
    </p:spTree>
    <p:extLst>
      <p:ext uri="{BB962C8B-B14F-4D97-AF65-F5344CB8AC3E}">
        <p14:creationId xmlns:p14="http://schemas.microsoft.com/office/powerpoint/2010/main" val="1995678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2" name="Slide Number"/>
          <p:cNvSpPr txBox="1">
            <a:spLocks noGrp="1"/>
          </p:cNvSpPr>
          <p:nvPr>
            <p:ph type="sldNum" sz="quarter" idx="2"/>
          </p:nvPr>
        </p:nvSpPr>
        <p:spPr>
          <a:prstGeom prst="rect">
            <a:avLst/>
          </a:prstGeom>
        </p:spPr>
        <p:txBody>
          <a:bodyPr/>
          <a:lstStyle/>
          <a:p>
            <a:fld id="{86CB4B4D-7CA3-9044-876B-883B54F8677D}" type="slidenum">
              <a:rPr/>
              <a:p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BEBEB"/>
        </a:solidFill>
        <a:effectLst/>
      </p:bgPr>
    </p:bg>
    <p:spTree>
      <p:nvGrpSpPr>
        <p:cNvPr id="1" name=""/>
        <p:cNvGrpSpPr/>
        <p:nvPr/>
      </p:nvGrpSpPr>
      <p:grpSpPr>
        <a:xfrm>
          <a:off x="0" y="0"/>
          <a:ext cx="0" cy="0"/>
          <a:chOff x="0" y="0"/>
          <a:chExt cx="0" cy="0"/>
        </a:xfrm>
      </p:grpSpPr>
      <p:pic>
        <p:nvPicPr>
          <p:cNvPr id="2" name="COE logo nn.png" descr="COE logo nn.png"/>
          <p:cNvPicPr>
            <a:picLocks noChangeAspect="1"/>
          </p:cNvPicPr>
          <p:nvPr/>
        </p:nvPicPr>
        <p:blipFill>
          <a:blip r:embed="rId3" cstate="print"/>
          <a:stretch>
            <a:fillRect/>
          </a:stretch>
        </p:blipFill>
        <p:spPr>
          <a:xfrm>
            <a:off x="10346623" y="11999998"/>
            <a:ext cx="3690754" cy="1911241"/>
          </a:xfrm>
          <a:prstGeom prst="rect">
            <a:avLst/>
          </a:prstGeom>
          <a:ln w="12700">
            <a:miter lim="400000"/>
          </a:ln>
        </p:spPr>
      </p:pic>
      <p:sp>
        <p:nvSpPr>
          <p:cNvPr id="3" name="Title Text"/>
          <p:cNvSpPr txBox="1">
            <a:spLocks noGrp="1"/>
          </p:cNvSpPr>
          <p:nvPr>
            <p:ph type="title"/>
          </p:nvPr>
        </p:nvSpPr>
        <p:spPr>
          <a:xfrm>
            <a:off x="3099423" y="205599"/>
            <a:ext cx="20828001" cy="10068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4" name="Body Level One…"/>
          <p:cNvSpPr txBox="1">
            <a:spLocks noGrp="1"/>
          </p:cNvSpPr>
          <p:nvPr>
            <p:ph type="body" idx="1"/>
          </p:nvPr>
        </p:nvSpPr>
        <p:spPr>
          <a:xfrm>
            <a:off x="1778000" y="7073900"/>
            <a:ext cx="20828000" cy="1587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sz="2400" b="0">
                <a:latin typeface="Helvetica Neue Light"/>
                <a:ea typeface="Helvetica Neue Light"/>
                <a:cs typeface="Helvetica Neue Light"/>
                <a:sym typeface="Helvetica Neue Light"/>
              </a:defRPr>
            </a:lvl1pPr>
          </a:lstStyle>
          <a:p>
            <a:fld id="{86CB4B4D-7CA3-9044-876B-883B54F8677D}" type="slidenum">
              <a:rPr/>
              <a:pPr/>
              <a:t>‹#›</a:t>
            </a:fld>
            <a:endParaRPr/>
          </a:p>
        </p:txBody>
      </p:sp>
      <p:sp>
        <p:nvSpPr>
          <p:cNvPr id="6" name="Body Level One…"/>
          <p:cNvSpPr txBox="1">
            <a:spLocks/>
          </p:cNvSpPr>
          <p:nvPr userDrawn="1"/>
        </p:nvSpPr>
        <p:spPr>
          <a:xfrm>
            <a:off x="801877" y="12697577"/>
            <a:ext cx="4595092" cy="516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55000" lnSpcReduction="20000"/>
          </a:bodyPr>
          <a:lst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a:lstStyle>
          <a:p>
            <a:pPr hangingPunct="1"/>
            <a:r>
              <a:rPr lang="en-US" dirty="0"/>
              <a:t>DBMS</a:t>
            </a:r>
          </a:p>
          <a:p>
            <a:pPr hangingPunct="1"/>
            <a:endParaRPr lang="en-US" dirty="0"/>
          </a:p>
        </p:txBody>
      </p:sp>
      <p:sp>
        <p:nvSpPr>
          <p:cNvPr id="7" name="Body Level One…"/>
          <p:cNvSpPr txBox="1">
            <a:spLocks/>
          </p:cNvSpPr>
          <p:nvPr userDrawn="1"/>
        </p:nvSpPr>
        <p:spPr>
          <a:xfrm>
            <a:off x="18701949" y="12747686"/>
            <a:ext cx="4595092" cy="516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fontScale="55000" lnSpcReduction="20000"/>
          </a:bodyPr>
          <a:lst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a:lstStyle>
          <a:p>
            <a:pPr hangingPunct="1"/>
            <a:r>
              <a:rPr lang="en-US"/>
              <a:t>Introduction to DBMS</a:t>
            </a:r>
          </a:p>
          <a:p>
            <a:pPr hangingPunct="1"/>
            <a:endParaRPr lang="en-US" dirty="0"/>
          </a:p>
        </p:txBody>
      </p:sp>
    </p:spTree>
  </p:cSld>
  <p:clrMap bg1="lt1" tx1="dk1" bg2="lt2" tx2="dk2" accent1="accent1" accent2="accent2" accent3="accent3" accent4="accent4" accent5="accent5" accent6="accent6" hlink="hlink" folHlink="folHlink"/>
  <p:sldLayoutIdLst>
    <p:sldLayoutId id="2147483649" r:id="rId1"/>
  </p:sldLayoutIdLst>
  <p:transition spd="med"/>
  <p:hf sldNum="0" hdr="0" dt="0"/>
  <p:txStyles>
    <p:titleStyle>
      <a:lvl1pPr marL="0" marR="0" indent="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1pPr>
      <a:lvl2pPr marL="0" marR="0" indent="457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2pPr>
      <a:lvl3pPr marL="0" marR="0" indent="914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3pPr>
      <a:lvl4pPr marL="0" marR="0" indent="1371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4pPr>
      <a:lvl5pPr marL="0" marR="0" indent="18288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5pPr>
      <a:lvl6pPr marL="0" marR="0" indent="22860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6pPr>
      <a:lvl7pPr marL="0" marR="0" indent="27432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7pPr>
      <a:lvl8pPr marL="0" marR="0" indent="32004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8pPr>
      <a:lvl9pPr marL="0" marR="0" indent="3657600" algn="r" defTabSz="825500" latinLnBrk="0">
        <a:lnSpc>
          <a:spcPct val="100000"/>
        </a:lnSpc>
        <a:spcBef>
          <a:spcPts val="0"/>
        </a:spcBef>
        <a:spcAft>
          <a:spcPts val="0"/>
        </a:spcAft>
        <a:buClrTx/>
        <a:buSzTx/>
        <a:buFontTx/>
        <a:buNone/>
        <a:tabLst/>
        <a:defRPr sz="4000" b="1" i="0" u="none" strike="noStrike" cap="none" spc="0" baseline="0">
          <a:solidFill>
            <a:srgbClr val="000000"/>
          </a:solidFill>
          <a:uFillTx/>
          <a:latin typeface="Calibri"/>
          <a:ea typeface="Calibri"/>
          <a:cs typeface="Calibri"/>
          <a:sym typeface="Calibri"/>
        </a:defRPr>
      </a:lvl9pPr>
    </p:titleStyle>
    <p:bodyStyle>
      <a:lvl1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1pPr>
      <a:lvl2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2pPr>
      <a:lvl3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3pPr>
      <a:lvl4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4pPr>
      <a:lvl5pPr marL="0" marR="0" indent="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5pPr>
      <a:lvl6pPr marL="0" marR="0" indent="3556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6pPr>
      <a:lvl7pPr marL="0" marR="0" indent="7112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7pPr>
      <a:lvl8pPr marL="0" marR="0" indent="10668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8pPr>
      <a:lvl9pPr marL="0" marR="0" indent="1422400" algn="ctr" defTabSz="825500" rtl="0" latinLnBrk="0">
        <a:lnSpc>
          <a:spcPct val="100000"/>
        </a:lnSpc>
        <a:spcBef>
          <a:spcPts val="0"/>
        </a:spcBef>
        <a:spcAft>
          <a:spcPts val="0"/>
        </a:spcAft>
        <a:buClrTx/>
        <a:buSzTx/>
        <a:buFontTx/>
        <a:buNone/>
        <a:tabLst/>
        <a:defRPr sz="54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1pPr>
      <a:lvl2pPr marL="0" marR="0" indent="457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2pPr>
      <a:lvl3pPr marL="0" marR="0" indent="914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3pPr>
      <a:lvl4pPr marL="0" marR="0" indent="1371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4pPr>
      <a:lvl5pPr marL="0" marR="0" indent="18288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5pPr>
      <a:lvl6pPr marL="0" marR="0" indent="22860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6pPr>
      <a:lvl7pPr marL="0" marR="0" indent="27432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7pPr>
      <a:lvl8pPr marL="0" marR="0" indent="32004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8pPr>
      <a:lvl9pPr marL="0" marR="0" indent="3657600" algn="ctr" defTabSz="825500" rtl="0" latinLnBrk="0">
        <a:lnSpc>
          <a:spcPct val="100000"/>
        </a:lnSpc>
        <a:spcBef>
          <a:spcPts val="0"/>
        </a:spcBef>
        <a:spcAft>
          <a:spcPts val="0"/>
        </a:spcAft>
        <a:buClrTx/>
        <a:buSzTx/>
        <a:buFontTx/>
        <a:buNone/>
        <a:tabLst/>
        <a:defRPr sz="24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file:///D:\COE\Sample%20Files\MyFile.xlsx" TargetMode="External"/><Relationship Id="rId1" Type="http://schemas.openxmlformats.org/officeDocument/2006/relationships/slideLayout" Target="../slideLayouts/slideLayout1.xml"/><Relationship Id="rId5" Type="http://schemas.openxmlformats.org/officeDocument/2006/relationships/hyperlink" Target="file:///D:\COE\Sample%20Files\MyFileV1.xlsx" TargetMode="External"/><Relationship Id="rId4" Type="http://schemas.openxmlformats.org/officeDocument/2006/relationships/hyperlink" Target="file:///D:\COE\Sample%20Files\MyFileV2.xls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y…"/>
          <p:cNvSpPr txBox="1"/>
          <p:nvPr/>
        </p:nvSpPr>
        <p:spPr>
          <a:xfrm>
            <a:off x="18357937" y="12195045"/>
            <a:ext cx="102657" cy="6258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p>
            <a:pPr algn="l">
              <a:defRPr sz="3400">
                <a:solidFill>
                  <a:srgbClr val="011993"/>
                </a:solidFill>
                <a:latin typeface="Calibri"/>
                <a:ea typeface="Calibri"/>
                <a:cs typeface="Calibri"/>
                <a:sym typeface="Calibri"/>
              </a:defRPr>
            </a:pPr>
            <a:endParaRPr lang="en-US" dirty="0"/>
          </a:p>
        </p:txBody>
      </p:sp>
      <p:sp>
        <p:nvSpPr>
          <p:cNvPr id="22" name="RATHINAM…"/>
          <p:cNvSpPr txBox="1"/>
          <p:nvPr/>
        </p:nvSpPr>
        <p:spPr>
          <a:xfrm>
            <a:off x="1416014" y="335111"/>
            <a:ext cx="22399679" cy="18365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p>
            <a:pPr>
              <a:defRPr sz="8000">
                <a:solidFill>
                  <a:srgbClr val="011993"/>
                </a:solidFill>
                <a:latin typeface="Calibri"/>
                <a:ea typeface="Calibri"/>
                <a:cs typeface="Calibri"/>
                <a:sym typeface="Calibri"/>
              </a:defRPr>
            </a:pPr>
            <a:r>
              <a:t>RATHINAM </a:t>
            </a:r>
          </a:p>
          <a:p>
            <a:pPr>
              <a:defRPr sz="3800">
                <a:solidFill>
                  <a:srgbClr val="011993"/>
                </a:solidFill>
                <a:latin typeface="Calibri"/>
                <a:ea typeface="Calibri"/>
                <a:cs typeface="Calibri"/>
                <a:sym typeface="Calibri"/>
              </a:defRPr>
            </a:pPr>
            <a:r>
              <a:t>CENTRE OF EXCELLENCE</a:t>
            </a:r>
          </a:p>
        </p:txBody>
      </p:sp>
      <p:sp>
        <p:nvSpPr>
          <p:cNvPr id="23" name="Course Title"/>
          <p:cNvSpPr txBox="1"/>
          <p:nvPr/>
        </p:nvSpPr>
        <p:spPr>
          <a:xfrm>
            <a:off x="466469" y="5920800"/>
            <a:ext cx="23685704" cy="11182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r>
              <a:rPr lang="en-US" sz="6600" dirty="0">
                <a:latin typeface="Times New Roman"/>
                <a:cs typeface="Times New Roman"/>
              </a:rPr>
              <a:t>D</a:t>
            </a:r>
            <a:r>
              <a:rPr lang="en-IN" sz="6600" err="1">
                <a:latin typeface="Times New Roman"/>
                <a:cs typeface="Times New Roman"/>
              </a:rPr>
              <a:t>atabase</a:t>
            </a:r>
            <a:r>
              <a:rPr lang="en-IN" sz="6600" dirty="0">
                <a:latin typeface="Times New Roman"/>
                <a:cs typeface="Times New Roman"/>
              </a:rPr>
              <a:t> Management System</a:t>
            </a:r>
            <a:endParaRPr lang="en-US" sz="6600" dirty="0">
              <a:latin typeface="Times New Roman"/>
              <a:cs typeface="Times New Roman"/>
            </a:endParaRPr>
          </a:p>
        </p:txBody>
      </p:sp>
      <p:sp>
        <p:nvSpPr>
          <p:cNvPr id="6" name="by…"/>
          <p:cNvSpPr txBox="1"/>
          <p:nvPr/>
        </p:nvSpPr>
        <p:spPr>
          <a:xfrm>
            <a:off x="18508717" y="11019362"/>
            <a:ext cx="4635061" cy="25648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3400">
                <a:solidFill>
                  <a:srgbClr val="011993"/>
                </a:solidFill>
                <a:latin typeface="Calibri"/>
                <a:ea typeface="Calibri"/>
                <a:cs typeface="Calibri"/>
                <a:sym typeface="Calibri"/>
              </a:defRPr>
            </a:pPr>
            <a:r>
              <a:rPr lang="en-US" sz="4000" dirty="0">
                <a:latin typeface="Arial" pitchFamily="34" charset="0"/>
                <a:cs typeface="Arial" pitchFamily="34" charset="0"/>
              </a:rPr>
              <a:t>          </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r>
              <a:rPr sz="4000" err="1">
                <a:latin typeface="Arial" pitchFamily="34" charset="0"/>
                <a:cs typeface="Arial" pitchFamily="34" charset="0"/>
              </a:rPr>
              <a:t>Mr</a:t>
            </a:r>
            <a:r>
              <a:rPr lang="en-IN" sz="4000" dirty="0">
                <a:latin typeface="Arial" pitchFamily="34" charset="0"/>
                <a:cs typeface="Arial" pitchFamily="34" charset="0"/>
              </a:rPr>
              <a:t>s</a:t>
            </a:r>
            <a:r>
              <a:rPr sz="4000">
                <a:latin typeface="Arial" pitchFamily="34" charset="0"/>
                <a:cs typeface="Arial" pitchFamily="34" charset="0"/>
              </a:rPr>
              <a:t>.</a:t>
            </a:r>
            <a:r>
              <a:rPr lang="en-IN" sz="4000" dirty="0" err="1">
                <a:latin typeface="Arial" pitchFamily="34" charset="0"/>
                <a:cs typeface="Arial" pitchFamily="34" charset="0"/>
              </a:rPr>
              <a:t>B.Sharmila</a:t>
            </a:r>
            <a:endParaRPr lang="en-IN" sz="4000" dirty="0">
              <a:latin typeface="Arial" pitchFamily="34" charset="0"/>
              <a:cs typeface="Arial" pitchFamily="34" charset="0"/>
            </a:endParaRPr>
          </a:p>
          <a:p>
            <a:pPr algn="l">
              <a:defRPr sz="3400">
                <a:solidFill>
                  <a:srgbClr val="011993"/>
                </a:solidFill>
                <a:latin typeface="Calibri"/>
                <a:ea typeface="Calibri"/>
                <a:cs typeface="Calibri"/>
                <a:sym typeface="Calibri"/>
              </a:defRPr>
            </a:pPr>
            <a:r>
              <a:rPr lang="en-IN" sz="4000" dirty="0">
                <a:solidFill>
                  <a:srgbClr val="011993"/>
                </a:solidFill>
                <a:latin typeface="Arial" pitchFamily="34" charset="0"/>
                <a:ea typeface="Calibri"/>
                <a:cs typeface="Arial" pitchFamily="34" charset="0"/>
                <a:sym typeface="Calibri"/>
              </a:rPr>
              <a:t>Te</a:t>
            </a:r>
            <a:r>
              <a:rPr lang="en-US" sz="4000" dirty="0">
                <a:solidFill>
                  <a:srgbClr val="011993"/>
                </a:solidFill>
                <a:latin typeface="Arial" pitchFamily="34" charset="0"/>
                <a:ea typeface="Calibri"/>
                <a:cs typeface="Arial" pitchFamily="34" charset="0"/>
                <a:sym typeface="Calibri"/>
              </a:rPr>
              <a:t>c</a:t>
            </a:r>
            <a:r>
              <a:rPr lang="en-IN" sz="4000" dirty="0" err="1">
                <a:solidFill>
                  <a:srgbClr val="011993"/>
                </a:solidFill>
                <a:latin typeface="Arial" pitchFamily="34" charset="0"/>
                <a:ea typeface="Calibri"/>
                <a:cs typeface="Arial" pitchFamily="34" charset="0"/>
                <a:sym typeface="Calibri"/>
              </a:rPr>
              <a:t>hni</a:t>
            </a:r>
            <a:r>
              <a:rPr lang="en-US" sz="4000" dirty="0">
                <a:solidFill>
                  <a:srgbClr val="011993"/>
                </a:solidFill>
                <a:latin typeface="Arial" pitchFamily="34" charset="0"/>
                <a:ea typeface="Calibri"/>
                <a:cs typeface="Arial" pitchFamily="34" charset="0"/>
                <a:sym typeface="Calibri"/>
              </a:rPr>
              <a:t>c</a:t>
            </a:r>
            <a:r>
              <a:rPr lang="en-IN" sz="4000" dirty="0">
                <a:solidFill>
                  <a:srgbClr val="011993"/>
                </a:solidFill>
                <a:latin typeface="Arial" pitchFamily="34" charset="0"/>
                <a:ea typeface="Calibri"/>
                <a:cs typeface="Arial" pitchFamily="34" charset="0"/>
                <a:sym typeface="Calibri"/>
              </a:rPr>
              <a:t>al </a:t>
            </a:r>
            <a:r>
              <a:rPr lang="en-IN" sz="4000" dirty="0">
                <a:latin typeface="Arial" pitchFamily="34" charset="0"/>
                <a:cs typeface="Arial" pitchFamily="34" charset="0"/>
              </a:rPr>
              <a:t>Trainer</a:t>
            </a:r>
            <a:endParaRPr sz="4000">
              <a:latin typeface="Arial" pitchFamily="34" charset="0"/>
              <a:cs typeface="Arial" pitchFamily="34" charset="0"/>
            </a:endParaRPr>
          </a:p>
          <a:p>
            <a:pPr algn="l">
              <a:defRPr sz="3400">
                <a:solidFill>
                  <a:srgbClr val="011993"/>
                </a:solidFill>
                <a:latin typeface="Calibri"/>
                <a:ea typeface="Calibri"/>
                <a:cs typeface="Calibri"/>
                <a:sym typeface="Calibri"/>
              </a:defRPr>
            </a:pPr>
            <a:endParaRPr sz="4000">
              <a:latin typeface="Arial" pitchFamily="34" charset="0"/>
              <a:cs typeface="Arial"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urse title"/>
          <p:cNvSpPr/>
          <p:nvPr/>
        </p:nvSpPr>
        <p:spPr>
          <a:xfrm>
            <a:off x="380999"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27" name="Sub title"/>
          <p:cNvSpPr/>
          <p:nvPr/>
        </p:nvSpPr>
        <p:spPr>
          <a:xfrm>
            <a:off x="15029365"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5" name="Course Title">
            <a:extLst>
              <a:ext uri="{FF2B5EF4-FFF2-40B4-BE49-F238E27FC236}">
                <a16:creationId xmlns:a16="http://schemas.microsoft.com/office/drawing/2014/main" id="{6B14E422-75F0-4715-92C9-A1677C1D3E40}"/>
              </a:ext>
            </a:extLst>
          </p:cNvPr>
          <p:cNvSpPr txBox="1"/>
          <p:nvPr/>
        </p:nvSpPr>
        <p:spPr>
          <a:xfrm>
            <a:off x="2212771" y="6591260"/>
            <a:ext cx="1127462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000"/>
            </a:lvl1pPr>
          </a:lstStyle>
          <a:p>
            <a:pPr algn="l"/>
            <a:endParaRPr lang="en-US" sz="2800"/>
          </a:p>
        </p:txBody>
      </p:sp>
      <p:sp>
        <p:nvSpPr>
          <p:cNvPr id="8" name="Rectangle 7"/>
          <p:cNvSpPr/>
          <p:nvPr/>
        </p:nvSpPr>
        <p:spPr>
          <a:xfrm>
            <a:off x="1801090" y="1080656"/>
            <a:ext cx="19728873" cy="1323439"/>
          </a:xfrm>
          <a:prstGeom prst="rect">
            <a:avLst/>
          </a:prstGeom>
        </p:spPr>
        <p:txBody>
          <a:bodyPr wrap="square">
            <a:spAutoFit/>
          </a:bodyPr>
          <a:lstStyle/>
          <a:p>
            <a:pPr algn="l"/>
            <a:r>
              <a:rPr lang="en-US" sz="8000" dirty="0">
                <a:solidFill>
                  <a:srgbClr val="011993"/>
                </a:solidFill>
                <a:latin typeface="Arial" pitchFamily="34" charset="0"/>
                <a:ea typeface="Calibri"/>
                <a:cs typeface="Arial" pitchFamily="34" charset="0"/>
                <a:sym typeface="Calibri"/>
              </a:rPr>
              <a:t>Relational Database</a:t>
            </a:r>
          </a:p>
        </p:txBody>
      </p:sp>
      <p:sp>
        <p:nvSpPr>
          <p:cNvPr id="33" name="Rectangle 32"/>
          <p:cNvSpPr/>
          <p:nvPr/>
        </p:nvSpPr>
        <p:spPr>
          <a:xfrm>
            <a:off x="7651995" y="6236532"/>
            <a:ext cx="908000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7" name="Rectangle 36"/>
          <p:cNvSpPr/>
          <p:nvPr/>
        </p:nvSpPr>
        <p:spPr>
          <a:xfrm>
            <a:off x="1717964" y="2382982"/>
            <a:ext cx="18620508" cy="9725891"/>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31544" tIns="131544" rIns="131544" bIns="131544" numCol="1" spcCol="1270" anchor="ctr" anchorCtr="0">
            <a:noAutofit/>
          </a:bodyPr>
          <a:lstStyle/>
          <a:p>
            <a:pPr lvl="0" algn="l" defTabSz="1111250" rtl="0">
              <a:lnSpc>
                <a:spcPct val="100000"/>
              </a:lnSpc>
              <a:spcBef>
                <a:spcPct val="0"/>
              </a:spcBef>
              <a:spcAft>
                <a:spcPct val="35000"/>
              </a:spcAft>
            </a:pPr>
            <a:endParaRPr lang="en-US" sz="2500" b="0" kern="1200" dirty="0">
              <a:latin typeface="Arial"/>
              <a:cs typeface="Arial"/>
            </a:endParaRPr>
          </a:p>
        </p:txBody>
      </p:sp>
      <p:grpSp>
        <p:nvGrpSpPr>
          <p:cNvPr id="2" name="Group 37"/>
          <p:cNvGrpSpPr/>
          <p:nvPr/>
        </p:nvGrpSpPr>
        <p:grpSpPr>
          <a:xfrm>
            <a:off x="1985486" y="2592786"/>
            <a:ext cx="14898918" cy="5039081"/>
            <a:chOff x="-4383319" y="-2241945"/>
            <a:chExt cx="14898918" cy="5039081"/>
          </a:xfrm>
        </p:grpSpPr>
        <p:sp>
          <p:nvSpPr>
            <p:cNvPr id="39" name="Rectangle 38"/>
            <p:cNvSpPr/>
            <p:nvPr/>
          </p:nvSpPr>
          <p:spPr>
            <a:xfrm>
              <a:off x="1435590" y="1554201"/>
              <a:ext cx="908000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0" name="Rectangle 39"/>
            <p:cNvSpPr/>
            <p:nvPr/>
          </p:nvSpPr>
          <p:spPr>
            <a:xfrm>
              <a:off x="-4383319" y="-2241945"/>
              <a:ext cx="9080009" cy="1242935"/>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31544" tIns="131544" rIns="131544" bIns="131544" numCol="1" spcCol="1270" anchor="ctr" anchorCtr="0">
              <a:noAutofit/>
            </a:bodyPr>
            <a:lstStyle/>
            <a:p>
              <a:pPr lvl="0" algn="l" defTabSz="1111250">
                <a:lnSpc>
                  <a:spcPct val="100000"/>
                </a:lnSpc>
                <a:spcBef>
                  <a:spcPct val="0"/>
                </a:spcBef>
                <a:spcAft>
                  <a:spcPct val="35000"/>
                </a:spcAft>
              </a:pPr>
              <a:endParaRPr lang="en-US" sz="2500" kern="1200" dirty="0">
                <a:latin typeface="Arial"/>
                <a:cs typeface="Arial"/>
              </a:endParaRPr>
            </a:p>
          </p:txBody>
        </p:sp>
      </p:grpSp>
      <p:sp>
        <p:nvSpPr>
          <p:cNvPr id="41" name="Rectangle 40"/>
          <p:cNvSpPr/>
          <p:nvPr/>
        </p:nvSpPr>
        <p:spPr>
          <a:xfrm>
            <a:off x="1995055" y="2687782"/>
            <a:ext cx="20532436" cy="11603176"/>
          </a:xfrm>
          <a:prstGeom prst="rect">
            <a:avLst/>
          </a:prstGeom>
        </p:spPr>
        <p:txBody>
          <a:bodyPr wrap="square">
            <a:spAutoFit/>
          </a:bodyPr>
          <a:lstStyle/>
          <a:p>
            <a:pPr lvl="0" algn="l"/>
            <a:endParaRPr lang="en-US" sz="4400" b="0" dirty="0">
              <a:solidFill>
                <a:schemeClr val="tx1"/>
              </a:solidFill>
              <a:latin typeface="Arial" pitchFamily="34" charset="0"/>
              <a:ea typeface="+mn-lt"/>
              <a:cs typeface="Arial" pitchFamily="34" charset="0"/>
            </a:endParaRPr>
          </a:p>
          <a:p>
            <a:pPr lvl="0" algn="l"/>
            <a:r>
              <a:rPr lang="en-US" sz="4400" b="0" dirty="0">
                <a:solidFill>
                  <a:schemeClr val="tx1"/>
                </a:solidFill>
                <a:latin typeface="Arial" pitchFamily="34" charset="0"/>
                <a:ea typeface="+mn-lt"/>
                <a:cs typeface="Arial" pitchFamily="34" charset="0"/>
              </a:rPr>
              <a:t>A Relational Database organizes data in to</a:t>
            </a:r>
            <a:r>
              <a:rPr lang="en-US" sz="4400" b="0" dirty="0"/>
              <a:t> a table-based data structure, with a strict, predefined schema required.</a:t>
            </a:r>
            <a:r>
              <a:rPr lang="en-US" sz="4400" b="0" dirty="0">
                <a:solidFill>
                  <a:schemeClr val="tx1"/>
                </a:solidFill>
                <a:latin typeface="Arial" pitchFamily="34" charset="0"/>
                <a:ea typeface="+mn-lt"/>
                <a:cs typeface="Arial" pitchFamily="34" charset="0"/>
              </a:rPr>
              <a:t>.</a:t>
            </a:r>
          </a:p>
          <a:p>
            <a:pPr lvl="0" algn="l"/>
            <a:endParaRPr lang="en-US" sz="4400" b="0" dirty="0">
              <a:solidFill>
                <a:schemeClr val="tx1"/>
              </a:solidFill>
              <a:latin typeface="Arial" pitchFamily="34" charset="0"/>
              <a:ea typeface="+mn-lt"/>
              <a:cs typeface="Arial" pitchFamily="34" charset="0"/>
            </a:endParaRPr>
          </a:p>
          <a:p>
            <a:pPr lvl="0" algn="l"/>
            <a:r>
              <a:rPr lang="en-US" sz="4400" b="0" dirty="0">
                <a:solidFill>
                  <a:schemeClr val="tx1"/>
                </a:solidFill>
                <a:latin typeface="Arial" pitchFamily="34" charset="0"/>
                <a:ea typeface="+mn-lt"/>
                <a:cs typeface="Arial" pitchFamily="34" charset="0"/>
              </a:rPr>
              <a:t>Each table has a column and rows.</a:t>
            </a: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p:txBody>
      </p:sp>
      <p:sp>
        <p:nvSpPr>
          <p:cNvPr id="6146" name="AutoShape 2" descr="data:image/svg+xml;charset=utf8,%20%3Csvg%20width%3D'295'%20height%3D'295'%20xmlns%3D'http%3A%2F%2Fwww.w3.org%2F2000%2Fsvg'%20xmlns%3Axlink%3D'http%3A%2F%2Fwww.w3.org%2F1999%2Fxlink'%20overflow%3D'hidden'%3E%3Cdefs%3E%3CclipPath%20id%3D'clip0'%3E%3Crect%20x%3D'0'%20y%3D'0'%20width%3D'295'%20height%3D'295'%2F%3E%3C%2FclipPath%3E%3C%2Fdefs%3E%3Cg%20clip-path%3D'url(%23clip0)'%3E%3Cpath%20d%3D'M233.542%2055.3125C233.542%2068.8895%20195.02%2079.8958%20147.5%2079.8958%2099.9805%2079.8958%2061.4584%2068.8895%2061.4584%2055.3125%2061.4584%2041.7355%2099.9805%2030.7292%20147.5%2030.7292%20195.02%2030.7292%20233.542%2041.7355%20233.542%2055.3125Z'%20stroke%3D'%234472C4'%20stroke-width%3D'3.07292'%20fill%3D'%234472C4'%2F%3E%3Cpath%20d%3D'M208.958%20116.771C205.271%20116.771%20202.813%20114.313%20202.813%20110.625%20202.813%20106.938%20205.271%20104.479%20208.958%20104.479%20212.646%20104.479%20215.104%20106.938%20215.104%20110.625%20215.104%20114.313%20212.646%20116.771%20208.958%20116.771ZM147.5%2092.1875C100.177%2092.1875%2061.4584%2081.125%2061.4584%2067.6042L61.4584%20116.771C61.4584%20130.292%20100.177%20141.354%20147.5%20141.354%20194.823%20141.354%20233.542%20130.292%20233.542%20116.771L233.542%2067.6042C233.542%2081.125%20194.823%2092.1875%20147.5%2092.1875Z'%20stroke%3D'%234472C4'%20stroke-width%3D'3.07292'%20fill%3D'%234472C4'%2F%3E%3Cpath%20d%3D'M208.958%20178.229C205.271%20178.229%20202.813%20175.771%20202.813%20172.083%20202.813%20168.396%20205.271%20165.938%20208.958%20165.938%20212.646%20165.938%20215.104%20168.396%20215.104%20172.083%20215.104%20175.771%20212.646%20178.229%20208.958%20178.229ZM147.5%20153.646C100.177%20153.646%2061.4584%20142.583%2061.4584%20129.063L61.4584%20178.229C61.4584%20191.75%20100.177%20202.812%20147.5%20202.812%20194.823%20202.812%20233.542%20191.75%20233.542%20178.229L233.542%20129.063C233.542%20142.583%20194.823%20153.646%20147.5%20153.646Z'%20stroke%3D'%234472C4'%20stroke-width%3D'3.07292'%20fill%3D'%234472C4'%2F%3E%3Cpath%20d%3D'M208.958%20239.687C205.271%20239.687%20202.813%20237.229%20202.813%20233.542%20202.813%20229.854%20205.271%20227.396%20208.958%20227.396%20212.646%20227.396%20215.104%20229.854%20215.104%20233.542%20215.104%20237.229%20212.646%20239.687%20208.958%20239.687ZM147.5%20215.104C100.177%20215.104%2061.4584%20204.042%2061.4584%20190.521L61.4584%20239.687C61.4584%20253.208%20100.177%20264.271%20147.5%20264.271%20194.823%20264.271%20233.542%20253.208%20233.542%20239.687L233.542%20190.521C233.542%20204.042%20194.823%20215.104%20147.5%20215.104Z'%20stroke%3D'%234472C4'%20stroke-width%3D'3.07292'%20fill%3D'%234472C4'%2F%3E%3C%2Fg%3E%3C%2Fsvg%3E"/>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noChangeArrowheads="1"/>
          </p:cNvPicPr>
          <p:nvPr/>
        </p:nvPicPr>
        <p:blipFill>
          <a:blip r:embed="rId3"/>
          <a:srcRect/>
          <a:stretch>
            <a:fillRect/>
          </a:stretch>
        </p:blipFill>
        <p:spPr bwMode="auto">
          <a:xfrm>
            <a:off x="7703127" y="6262255"/>
            <a:ext cx="5320145" cy="5098472"/>
          </a:xfrm>
          <a:prstGeom prst="rect">
            <a:avLst/>
          </a:prstGeom>
          <a:noFill/>
          <a:ln w="9525">
            <a:noFill/>
            <a:miter lim="800000"/>
            <a:headEnd/>
            <a:tailEnd/>
          </a:ln>
          <a:effec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hlinkClick r:id="rId2" action="ppaction://hlinkfile"/>
          </p:cNvPr>
          <p:cNvPicPr>
            <a:picLocks noChangeAspect="1" noChangeArrowheads="1"/>
          </p:cNvPicPr>
          <p:nvPr/>
        </p:nvPicPr>
        <p:blipFill>
          <a:blip r:embed="rId3"/>
          <a:srcRect/>
          <a:stretch>
            <a:fillRect/>
          </a:stretch>
        </p:blipFill>
        <p:spPr bwMode="auto">
          <a:xfrm>
            <a:off x="6086475" y="2265653"/>
            <a:ext cx="2457450" cy="2867025"/>
          </a:xfrm>
          <a:prstGeom prst="rect">
            <a:avLst/>
          </a:prstGeom>
          <a:noFill/>
          <a:ln w="9525">
            <a:noFill/>
            <a:miter lim="800000"/>
            <a:headEnd/>
            <a:tailEnd/>
          </a:ln>
          <a:effectLst/>
        </p:spPr>
      </p:pic>
      <p:sp>
        <p:nvSpPr>
          <p:cNvPr id="3" name="TextBox 2"/>
          <p:cNvSpPr txBox="1"/>
          <p:nvPr/>
        </p:nvSpPr>
        <p:spPr>
          <a:xfrm>
            <a:off x="3352801" y="1911928"/>
            <a:ext cx="1828800"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4" name="TextBox 3"/>
          <p:cNvSpPr txBox="1"/>
          <p:nvPr/>
        </p:nvSpPr>
        <p:spPr>
          <a:xfrm>
            <a:off x="3158836" y="3075709"/>
            <a:ext cx="249381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My File</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pic>
        <p:nvPicPr>
          <p:cNvPr id="5" name="Picture 2">
            <a:hlinkClick r:id="rId4" action="ppaction://hlinkfile"/>
          </p:cNvPr>
          <p:cNvPicPr>
            <a:picLocks noChangeAspect="1" noChangeArrowheads="1"/>
          </p:cNvPicPr>
          <p:nvPr/>
        </p:nvPicPr>
        <p:blipFill>
          <a:blip r:embed="rId3"/>
          <a:srcRect/>
          <a:stretch>
            <a:fillRect/>
          </a:stretch>
        </p:blipFill>
        <p:spPr bwMode="auto">
          <a:xfrm>
            <a:off x="10395240" y="6768380"/>
            <a:ext cx="2457450" cy="2867025"/>
          </a:xfrm>
          <a:prstGeom prst="rect">
            <a:avLst/>
          </a:prstGeom>
          <a:noFill/>
          <a:ln w="9525">
            <a:noFill/>
            <a:miter lim="800000"/>
            <a:headEnd/>
            <a:tailEnd/>
          </a:ln>
          <a:effectLst/>
        </p:spPr>
      </p:pic>
      <p:pic>
        <p:nvPicPr>
          <p:cNvPr id="6" name="Picture 2">
            <a:hlinkClick r:id="rId5" action="ppaction://hlinkfile"/>
          </p:cNvPr>
          <p:cNvPicPr>
            <a:picLocks noChangeAspect="1" noChangeArrowheads="1"/>
          </p:cNvPicPr>
          <p:nvPr/>
        </p:nvPicPr>
        <p:blipFill>
          <a:blip r:embed="rId3"/>
          <a:srcRect/>
          <a:stretch>
            <a:fillRect/>
          </a:stretch>
        </p:blipFill>
        <p:spPr bwMode="auto">
          <a:xfrm>
            <a:off x="2899929" y="6837654"/>
            <a:ext cx="2457450" cy="2867025"/>
          </a:xfrm>
          <a:prstGeom prst="rect">
            <a:avLst/>
          </a:prstGeom>
          <a:noFill/>
          <a:ln w="9525">
            <a:noFill/>
            <a:miter lim="800000"/>
            <a:headEnd/>
            <a:tailEnd/>
          </a:ln>
          <a:effectLst/>
        </p:spPr>
      </p:pic>
      <p:sp>
        <p:nvSpPr>
          <p:cNvPr id="7" name="TextBox 6"/>
          <p:cNvSpPr txBox="1"/>
          <p:nvPr/>
        </p:nvSpPr>
        <p:spPr>
          <a:xfrm>
            <a:off x="3325091" y="4821382"/>
            <a:ext cx="2050473"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8" name="TextBox 7"/>
          <p:cNvSpPr txBox="1"/>
          <p:nvPr/>
        </p:nvSpPr>
        <p:spPr>
          <a:xfrm>
            <a:off x="10349346" y="5888182"/>
            <a:ext cx="249381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My File – V2</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9" name="TextBox 8"/>
          <p:cNvSpPr txBox="1"/>
          <p:nvPr/>
        </p:nvSpPr>
        <p:spPr>
          <a:xfrm>
            <a:off x="2909454" y="6012873"/>
            <a:ext cx="2493819"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dirty="0"/>
              <a:t>My File – V1</a:t>
            </a:r>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0" name="TextBox 9"/>
          <p:cNvSpPr txBox="1"/>
          <p:nvPr/>
        </p:nvSpPr>
        <p:spPr>
          <a:xfrm>
            <a:off x="2632364" y="10169236"/>
            <a:ext cx="19340945" cy="15799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r>
              <a:rPr lang="en-US" sz="4800" dirty="0"/>
              <a:t>This results in </a:t>
            </a:r>
            <a:r>
              <a:rPr kumimoji="0" lang="en-US" sz="4800" b="1" i="0" u="none" strike="noStrike" cap="none" spc="0" normalizeH="0" dirty="0">
                <a:ln>
                  <a:noFill/>
                </a:ln>
                <a:solidFill>
                  <a:srgbClr val="000000"/>
                </a:solidFill>
                <a:effectLst/>
                <a:uFillTx/>
                <a:latin typeface="Helvetica Neue"/>
                <a:ea typeface="Helvetica Neue"/>
                <a:cs typeface="Helvetica Neue"/>
                <a:sym typeface="Helvetica Neue"/>
              </a:rPr>
              <a:t>re</a:t>
            </a:r>
            <a:r>
              <a:rPr lang="en-US" sz="4800" dirty="0"/>
              <a:t>d</a:t>
            </a:r>
            <a:r>
              <a:rPr kumimoji="0" lang="en-US" sz="4800" b="1" i="0" u="none" strike="noStrike" cap="none" spc="0" normalizeH="0" dirty="0">
                <a:ln>
                  <a:noFill/>
                </a:ln>
                <a:solidFill>
                  <a:srgbClr val="000000"/>
                </a:solidFill>
                <a:effectLst/>
                <a:uFillTx/>
                <a:latin typeface="Helvetica Neue"/>
                <a:ea typeface="Helvetica Neue"/>
                <a:cs typeface="Helvetica Neue"/>
                <a:sym typeface="Helvetica Neue"/>
              </a:rPr>
              <a:t>un</a:t>
            </a:r>
            <a:r>
              <a:rPr lang="en-US" sz="4800" dirty="0"/>
              <a:t>d</a:t>
            </a:r>
            <a:r>
              <a:rPr kumimoji="0" lang="en-US" sz="4800" b="1" i="0" u="none" strike="noStrike" cap="none" spc="0" normalizeH="0" dirty="0">
                <a:ln>
                  <a:noFill/>
                </a:ln>
                <a:solidFill>
                  <a:srgbClr val="000000"/>
                </a:solidFill>
                <a:effectLst/>
                <a:uFillTx/>
                <a:latin typeface="Helvetica Neue"/>
                <a:ea typeface="Helvetica Neue"/>
                <a:cs typeface="Helvetica Neue"/>
                <a:sym typeface="Helvetica Neue"/>
              </a:rPr>
              <a:t>an</a:t>
            </a:r>
            <a:r>
              <a:rPr lang="en-US" sz="4800" dirty="0"/>
              <a:t>c</a:t>
            </a:r>
            <a:r>
              <a:rPr kumimoji="0" lang="en-US" sz="4800" b="1" i="0" u="none" strike="noStrike" cap="none" spc="0" normalizeH="0" dirty="0">
                <a:ln>
                  <a:noFill/>
                </a:ln>
                <a:solidFill>
                  <a:srgbClr val="000000"/>
                </a:solidFill>
                <a:effectLst/>
                <a:uFillTx/>
                <a:latin typeface="Helvetica Neue"/>
                <a:ea typeface="Helvetica Neue"/>
                <a:cs typeface="Helvetica Neue"/>
                <a:sym typeface="Helvetica Neue"/>
              </a:rPr>
              <a:t>y an</a:t>
            </a:r>
            <a:r>
              <a:rPr lang="en-US" sz="4800" dirty="0"/>
              <a:t>d</a:t>
            </a:r>
            <a:r>
              <a:rPr kumimoji="0" lang="en-US" sz="4800" b="1" i="0" u="none" strike="noStrike" cap="none" spc="0" normalizeH="0" dirty="0">
                <a:ln>
                  <a:noFill/>
                </a:ln>
                <a:solidFill>
                  <a:srgbClr val="000000"/>
                </a:solidFill>
                <a:effectLst/>
                <a:uFillTx/>
                <a:latin typeface="Helvetica Neue"/>
                <a:ea typeface="Helvetica Neue"/>
                <a:cs typeface="Helvetica Neue"/>
                <a:sym typeface="Helvetica Neue"/>
              </a:rPr>
              <a:t> </a:t>
            </a:r>
            <a:r>
              <a:rPr lang="en-US" sz="4800" dirty="0"/>
              <a:t>inconsistency of data and also results in wastage of </a:t>
            </a:r>
            <a:r>
              <a:rPr lang="en-US" sz="4800"/>
              <a:t>storage space</a:t>
            </a:r>
            <a:r>
              <a:rPr lang="en-US" sz="4800" dirty="0"/>
              <a:t>. </a:t>
            </a:r>
            <a:endParaRPr kumimoji="0" lang="en-US" sz="48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11" name="Rectangle 10"/>
          <p:cNvSpPr/>
          <p:nvPr/>
        </p:nvSpPr>
        <p:spPr>
          <a:xfrm>
            <a:off x="1939636" y="762091"/>
            <a:ext cx="12469091" cy="1323439"/>
          </a:xfrm>
          <a:prstGeom prst="rect">
            <a:avLst/>
          </a:prstGeom>
        </p:spPr>
        <p:txBody>
          <a:bodyPr wrap="square">
            <a:spAutoFit/>
          </a:bodyPr>
          <a:lstStyle/>
          <a:p>
            <a:pPr algn="l"/>
            <a:r>
              <a:rPr lang="en-US" sz="8000" dirty="0">
                <a:solidFill>
                  <a:srgbClr val="011993"/>
                </a:solidFill>
                <a:latin typeface="Arial" pitchFamily="34" charset="0"/>
                <a:ea typeface="Calibri"/>
                <a:cs typeface="Arial" pitchFamily="34" charset="0"/>
                <a:sym typeface="Calibri"/>
              </a:rPr>
              <a:t>File System Vs DBMS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5886429"/>
              </p:ext>
            </p:extLst>
          </p:nvPr>
        </p:nvGraphicFramePr>
        <p:xfrm>
          <a:off x="3339532" y="2082801"/>
          <a:ext cx="18783867" cy="9483018"/>
        </p:xfrm>
        <a:graphic>
          <a:graphicData uri="http://schemas.openxmlformats.org/drawingml/2006/table">
            <a:tbl>
              <a:tblPr/>
              <a:tblGrid>
                <a:gridCol w="6261289">
                  <a:extLst>
                    <a:ext uri="{9D8B030D-6E8A-4147-A177-3AD203B41FA5}">
                      <a16:colId xmlns:a16="http://schemas.microsoft.com/office/drawing/2014/main" val="20000"/>
                    </a:ext>
                  </a:extLst>
                </a:gridCol>
                <a:gridCol w="6261289">
                  <a:extLst>
                    <a:ext uri="{9D8B030D-6E8A-4147-A177-3AD203B41FA5}">
                      <a16:colId xmlns:a16="http://schemas.microsoft.com/office/drawing/2014/main" val="20001"/>
                    </a:ext>
                  </a:extLst>
                </a:gridCol>
                <a:gridCol w="6261289">
                  <a:extLst>
                    <a:ext uri="{9D8B030D-6E8A-4147-A177-3AD203B41FA5}">
                      <a16:colId xmlns:a16="http://schemas.microsoft.com/office/drawing/2014/main" val="20002"/>
                    </a:ext>
                  </a:extLst>
                </a:gridCol>
              </a:tblGrid>
              <a:tr h="589672">
                <a:tc>
                  <a:txBody>
                    <a:bodyPr/>
                    <a:lstStyle/>
                    <a:p>
                      <a:pPr algn="l" fontAlgn="auto"/>
                      <a:r>
                        <a:rPr lang="en-US" sz="3800" b="1" i="0" dirty="0">
                          <a:solidFill>
                            <a:srgbClr val="FFFFFF"/>
                          </a:solidFill>
                          <a:effectLst/>
                          <a:latin typeface="Arial" panose="020B0604020202020204" pitchFamily="34" charset="0"/>
                        </a:rPr>
                        <a:t>​</a:t>
                      </a: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29051"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3800" b="1" i="0" u="none" strike="noStrike">
                          <a:solidFill>
                            <a:srgbClr val="FFFFFF"/>
                          </a:solidFill>
                          <a:effectLst/>
                          <a:latin typeface="Arial" panose="020B0604020202020204" pitchFamily="34" charset="0"/>
                        </a:rPr>
                        <a:t>File System</a:t>
                      </a:r>
                      <a:r>
                        <a:rPr lang="en-US" sz="3800" b="1" i="0">
                          <a:solidFill>
                            <a:srgbClr val="FFFFFF"/>
                          </a:solidFill>
                          <a:effectLst/>
                          <a:latin typeface="Arial" panose="020B0604020202020204" pitchFamily="34" charset="0"/>
                        </a:rPr>
                        <a:t>​</a:t>
                      </a:r>
                      <a:endParaRPr lang="en-US" sz="3800" b="1" i="0">
                        <a:solidFill>
                          <a:srgbClr val="FFFFFF"/>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29051" cap="flat" cmpd="sng" algn="ctr">
                      <a:solidFill>
                        <a:srgbClr val="FFFFFF"/>
                      </a:solidFill>
                      <a:prstDash val="solid"/>
                      <a:round/>
                      <a:headEnd type="none" w="med" len="med"/>
                      <a:tailEnd type="none" w="med" len="med"/>
                    </a:lnB>
                    <a:solidFill>
                      <a:srgbClr val="4472C4"/>
                    </a:solidFill>
                  </a:tcPr>
                </a:tc>
                <a:tc>
                  <a:txBody>
                    <a:bodyPr/>
                    <a:lstStyle/>
                    <a:p>
                      <a:pPr algn="l" fontAlgn="base"/>
                      <a:r>
                        <a:rPr lang="en-US" sz="3800" b="1" i="0">
                          <a:solidFill>
                            <a:srgbClr val="FFFFFF"/>
                          </a:solidFill>
                          <a:effectLst/>
                          <a:latin typeface="Arial" panose="020B0604020202020204" pitchFamily="34" charset="0"/>
                        </a:rPr>
                        <a:t>DBMS​</a:t>
                      </a:r>
                      <a:endParaRPr lang="en-US" sz="3800" b="1" i="0">
                        <a:solidFill>
                          <a:srgbClr val="FFFFFF"/>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29051"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1143624">
                <a:tc>
                  <a:txBody>
                    <a:bodyPr/>
                    <a:lstStyle/>
                    <a:p>
                      <a:pPr algn="l" fontAlgn="base"/>
                      <a:r>
                        <a:rPr lang="en-US" sz="3800" b="1" i="0" u="none" strike="noStrike">
                          <a:solidFill>
                            <a:srgbClr val="000000"/>
                          </a:solidFill>
                          <a:effectLst/>
                          <a:latin typeface="Arial" panose="020B0604020202020204" pitchFamily="34" charset="0"/>
                        </a:rPr>
                        <a:t>1. Data Redundancy</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29051"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u="none" strike="noStrike">
                          <a:solidFill>
                            <a:srgbClr val="000000"/>
                          </a:solidFill>
                          <a:effectLst/>
                          <a:latin typeface="Arial" panose="020B0604020202020204" pitchFamily="34" charset="0"/>
                        </a:rPr>
                        <a:t>Redundant data can be present in afile system.</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29051"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u="none" strike="noStrike">
                          <a:solidFill>
                            <a:srgbClr val="000000"/>
                          </a:solidFill>
                          <a:effectLst/>
                          <a:latin typeface="Arial" panose="020B0604020202020204" pitchFamily="34" charset="0"/>
                        </a:rPr>
                        <a:t>In DBMS there is no redundant data.</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29051"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1"/>
                  </a:ext>
                </a:extLst>
              </a:tr>
              <a:tr h="1697815">
                <a:tc>
                  <a:txBody>
                    <a:bodyPr/>
                    <a:lstStyle/>
                    <a:p>
                      <a:pPr algn="l" fontAlgn="auto"/>
                      <a:r>
                        <a:rPr lang="en-US" sz="3800" b="1" i="0">
                          <a:solidFill>
                            <a:srgbClr val="000000"/>
                          </a:solidFill>
                          <a:effectLst/>
                          <a:latin typeface="Arial" panose="020B0604020202020204" pitchFamily="34" charset="0"/>
                        </a:rPr>
                        <a:t>​</a:t>
                      </a:r>
                    </a:p>
                    <a:p>
                      <a:pPr algn="l" fontAlgn="base"/>
                      <a:r>
                        <a:rPr lang="en-US" sz="3800" b="1" i="0">
                          <a:solidFill>
                            <a:srgbClr val="000000"/>
                          </a:solidFill>
                          <a:effectLst/>
                          <a:latin typeface="Arial" panose="020B0604020202020204" pitchFamily="34" charset="0"/>
                        </a:rPr>
                        <a:t>2. Consistency</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dirty="0">
                          <a:solidFill>
                            <a:srgbClr val="000000"/>
                          </a:solidFill>
                          <a:effectLst/>
                          <a:latin typeface="Arial" panose="020B0604020202020204" pitchFamily="34" charset="0"/>
                        </a:rPr>
                        <a:t>There is less data consistency in filesystem.​</a:t>
                      </a:r>
                      <a:endParaRPr lang="en-US" sz="3800" b="0" i="0" dirty="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a:solidFill>
                            <a:srgbClr val="000000"/>
                          </a:solidFill>
                          <a:effectLst/>
                          <a:latin typeface="Arial" panose="020B0604020202020204" pitchFamily="34" charset="0"/>
                        </a:rPr>
                        <a:t>There is more data consistency because of the process of normalization.​</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2"/>
                  </a:ext>
                </a:extLst>
              </a:tr>
              <a:tr h="1143624">
                <a:tc>
                  <a:txBody>
                    <a:bodyPr/>
                    <a:lstStyle/>
                    <a:p>
                      <a:pPr algn="l" fontAlgn="base"/>
                      <a:r>
                        <a:rPr lang="en-US" sz="3800" b="1" i="0">
                          <a:solidFill>
                            <a:srgbClr val="000000"/>
                          </a:solidFill>
                          <a:effectLst/>
                          <a:latin typeface="Arial" panose="020B0604020202020204" pitchFamily="34" charset="0"/>
                        </a:rPr>
                        <a:t>3. Query processing</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a:solidFill>
                            <a:srgbClr val="000000"/>
                          </a:solidFill>
                          <a:effectLst/>
                          <a:latin typeface="Arial" panose="020B0604020202020204" pitchFamily="34" charset="0"/>
                        </a:rPr>
                        <a:t>There is no efficient query processingin file system.​</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a:solidFill>
                            <a:srgbClr val="000000"/>
                          </a:solidFill>
                          <a:effectLst/>
                          <a:latin typeface="Arial" panose="020B0604020202020204" pitchFamily="34" charset="0"/>
                        </a:rPr>
                        <a:t>Efficient query processing is there in DBMS.​</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3"/>
                  </a:ext>
                </a:extLst>
              </a:tr>
              <a:tr h="1697815">
                <a:tc>
                  <a:txBody>
                    <a:bodyPr/>
                    <a:lstStyle/>
                    <a:p>
                      <a:pPr algn="l" fontAlgn="auto"/>
                      <a:r>
                        <a:rPr lang="en-US" sz="3800" b="1" i="0">
                          <a:solidFill>
                            <a:srgbClr val="000000"/>
                          </a:solidFill>
                          <a:effectLst/>
                          <a:latin typeface="Arial" panose="020B0604020202020204" pitchFamily="34" charset="0"/>
                        </a:rPr>
                        <a:t>​</a:t>
                      </a:r>
                    </a:p>
                    <a:p>
                      <a:pPr algn="l" fontAlgn="base"/>
                      <a:r>
                        <a:rPr lang="en-US" sz="3800" b="1" i="0">
                          <a:solidFill>
                            <a:srgbClr val="000000"/>
                          </a:solidFill>
                          <a:effectLst/>
                          <a:latin typeface="Arial" panose="020B0604020202020204" pitchFamily="34" charset="0"/>
                        </a:rPr>
                        <a:t>4. SecurityConstraints</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dirty="0">
                          <a:solidFill>
                            <a:srgbClr val="000000"/>
                          </a:solidFill>
                          <a:effectLst/>
                          <a:latin typeface="Arial" panose="020B0604020202020204" pitchFamily="34" charset="0"/>
                        </a:rPr>
                        <a:t>File systems provide less security </a:t>
                      </a:r>
                      <a:r>
                        <a:rPr lang="en-US" sz="3800" b="0" i="0" dirty="0" err="1">
                          <a:solidFill>
                            <a:srgbClr val="000000"/>
                          </a:solidFill>
                          <a:effectLst/>
                          <a:latin typeface="Arial" panose="020B0604020202020204" pitchFamily="34" charset="0"/>
                        </a:rPr>
                        <a:t>incomparison</a:t>
                      </a:r>
                      <a:r>
                        <a:rPr lang="en-US" sz="3800" b="0" i="0" dirty="0">
                          <a:solidFill>
                            <a:srgbClr val="000000"/>
                          </a:solidFill>
                          <a:effectLst/>
                          <a:latin typeface="Arial" panose="020B0604020202020204" pitchFamily="34" charset="0"/>
                        </a:rPr>
                        <a:t> to DBMS.​</a:t>
                      </a:r>
                      <a:endParaRPr lang="en-US" sz="3800" b="0" i="0" dirty="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a:solidFill>
                            <a:srgbClr val="000000"/>
                          </a:solidFill>
                          <a:effectLst/>
                          <a:latin typeface="Arial" panose="020B0604020202020204" pitchFamily="34" charset="0"/>
                        </a:rPr>
                        <a:t>DBMS has more security mechanisms as compared to file system.​</a:t>
                      </a:r>
                      <a:endParaRPr lang="en-US" sz="3800" b="0" i="0">
                        <a:solidFill>
                          <a:srgbClr val="000000"/>
                        </a:solidFill>
                        <a:effectLst/>
                      </a:endParaRPr>
                    </a:p>
                  </a:txBody>
                  <a:tcPr marL="31013" marR="31013" marT="15507" marB="15507">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4"/>
                  </a:ext>
                </a:extLst>
              </a:tr>
              <a:tr h="1143624">
                <a:tc>
                  <a:txBody>
                    <a:bodyPr/>
                    <a:lstStyle/>
                    <a:p>
                      <a:pPr algn="l" fontAlgn="base"/>
                      <a:r>
                        <a:rPr lang="en-US" sz="3800" b="1" i="0">
                          <a:solidFill>
                            <a:srgbClr val="000000"/>
                          </a:solidFill>
                          <a:effectLst/>
                          <a:latin typeface="Arial" panose="020B0604020202020204" pitchFamily="34" charset="0"/>
                        </a:rPr>
                        <a:t>5. Backup andRecovery</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a:solidFill>
                            <a:srgbClr val="000000"/>
                          </a:solidFill>
                          <a:effectLst/>
                          <a:latin typeface="Arial" panose="020B0604020202020204" pitchFamily="34" charset="0"/>
                        </a:rPr>
                        <a:t>It doesn’tprovide backup andrecovery of data if it islost.​</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tc>
                  <a:txBody>
                    <a:bodyPr/>
                    <a:lstStyle/>
                    <a:p>
                      <a:pPr algn="l" fontAlgn="base"/>
                      <a:r>
                        <a:rPr lang="en-US" sz="3800" b="0" i="0" dirty="0">
                          <a:solidFill>
                            <a:srgbClr val="000000"/>
                          </a:solidFill>
                          <a:effectLst/>
                          <a:latin typeface="Arial" panose="020B0604020202020204" pitchFamily="34" charset="0"/>
                        </a:rPr>
                        <a:t>It provides backup and recovery of data even if itis lost.​</a:t>
                      </a:r>
                      <a:endParaRPr lang="en-US" sz="3800" b="0" i="0" dirty="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CFD5EA"/>
                    </a:solidFill>
                  </a:tcPr>
                </a:tc>
                <a:extLst>
                  <a:ext uri="{0D108BD9-81ED-4DB2-BD59-A6C34878D82A}">
                    <a16:rowId xmlns:a16="http://schemas.microsoft.com/office/drawing/2014/main" val="10005"/>
                  </a:ext>
                </a:extLst>
              </a:tr>
              <a:tr h="1143624">
                <a:tc>
                  <a:txBody>
                    <a:bodyPr/>
                    <a:lstStyle/>
                    <a:p>
                      <a:pPr algn="l" fontAlgn="base"/>
                      <a:r>
                        <a:rPr lang="en-US" sz="3800" b="1" i="0">
                          <a:solidFill>
                            <a:srgbClr val="000000"/>
                          </a:solidFill>
                          <a:effectLst/>
                          <a:latin typeface="Arial" panose="020B0604020202020204" pitchFamily="34" charset="0"/>
                        </a:rPr>
                        <a:t>6. Cost</a:t>
                      </a:r>
                      <a:r>
                        <a:rPr lang="en-US" sz="3800" b="0" i="0">
                          <a:solidFill>
                            <a:srgbClr val="000000"/>
                          </a:solidFill>
                          <a:effectLst/>
                          <a:latin typeface="Arial" panose="020B0604020202020204" pitchFamily="34" charset="0"/>
                        </a:rPr>
                        <a:t>​</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a:solidFill>
                            <a:srgbClr val="000000"/>
                          </a:solidFill>
                          <a:effectLst/>
                          <a:latin typeface="Arial" panose="020B0604020202020204" pitchFamily="34" charset="0"/>
                        </a:rPr>
                        <a:t>It is less expensive than DBMS.​</a:t>
                      </a:r>
                      <a:endParaRPr lang="en-US" sz="3800" b="0" i="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tc>
                  <a:txBody>
                    <a:bodyPr/>
                    <a:lstStyle/>
                    <a:p>
                      <a:pPr algn="l" fontAlgn="base"/>
                      <a:r>
                        <a:rPr lang="en-US" sz="3800" b="0" i="0" dirty="0">
                          <a:solidFill>
                            <a:srgbClr val="000000"/>
                          </a:solidFill>
                          <a:effectLst/>
                          <a:latin typeface="Arial" panose="020B0604020202020204" pitchFamily="34" charset="0"/>
                        </a:rPr>
                        <a:t>It has a comparatively higher cost than a filesystem.​</a:t>
                      </a:r>
                      <a:endParaRPr lang="en-US" sz="3800" b="0" i="0" dirty="0">
                        <a:solidFill>
                          <a:srgbClr val="000000"/>
                        </a:solidFill>
                        <a:effectLst/>
                      </a:endParaRPr>
                    </a:p>
                  </a:txBody>
                  <a:tcPr marL="31013" marR="31013" marT="15507" marB="15507" anchor="ctr">
                    <a:lnL w="9677" cap="flat" cmpd="sng" algn="ctr">
                      <a:solidFill>
                        <a:srgbClr val="FFFFFF"/>
                      </a:solidFill>
                      <a:prstDash val="solid"/>
                      <a:round/>
                      <a:headEnd type="none" w="med" len="med"/>
                      <a:tailEnd type="none" w="med" len="med"/>
                    </a:lnL>
                    <a:lnR w="9677" cap="flat" cmpd="sng" algn="ctr">
                      <a:solidFill>
                        <a:srgbClr val="FFFFFF"/>
                      </a:solidFill>
                      <a:prstDash val="solid"/>
                      <a:round/>
                      <a:headEnd type="none" w="med" len="med"/>
                      <a:tailEnd type="none" w="med" len="med"/>
                    </a:lnR>
                    <a:lnT w="9677" cap="flat" cmpd="sng" algn="ctr">
                      <a:solidFill>
                        <a:srgbClr val="FFFFFF"/>
                      </a:solidFill>
                      <a:prstDash val="solid"/>
                      <a:round/>
                      <a:headEnd type="none" w="med" len="med"/>
                      <a:tailEnd type="none" w="med" len="med"/>
                    </a:lnT>
                    <a:lnB w="9677" cap="flat" cmpd="sng" algn="ctr">
                      <a:solidFill>
                        <a:srgbClr val="FFFFFF"/>
                      </a:solidFill>
                      <a:prstDash val="solid"/>
                      <a:round/>
                      <a:headEnd type="none" w="med" len="med"/>
                      <a:tailEnd type="none" w="med" len="med"/>
                    </a:lnB>
                    <a:solidFill>
                      <a:srgbClr val="E9EBF5"/>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9001040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6040583" y="3075709"/>
            <a:ext cx="10446326" cy="8589817"/>
          </a:xfrm>
          <a:prstGeom prst="rect">
            <a:avLst/>
          </a:prstGeom>
          <a:noFill/>
          <a:ln w="9525">
            <a:noFill/>
            <a:miter lim="800000"/>
            <a:headEnd/>
            <a:tailEnd/>
          </a:ln>
          <a:effectLst/>
        </p:spPr>
      </p:pic>
      <p:sp>
        <p:nvSpPr>
          <p:cNvPr id="5" name="Rectangle 4"/>
          <p:cNvSpPr/>
          <p:nvPr/>
        </p:nvSpPr>
        <p:spPr>
          <a:xfrm>
            <a:off x="2105891" y="609600"/>
            <a:ext cx="21336000" cy="2554545"/>
          </a:xfrm>
          <a:prstGeom prst="rect">
            <a:avLst/>
          </a:prstGeom>
        </p:spPr>
        <p:txBody>
          <a:bodyPr wrap="square">
            <a:spAutoFit/>
          </a:bodyPr>
          <a:lstStyle/>
          <a:p>
            <a:pPr algn="l" fontAlgn="base"/>
            <a:r>
              <a:rPr lang="en-US" sz="8000" dirty="0">
                <a:solidFill>
                  <a:srgbClr val="011993"/>
                </a:solidFill>
                <a:latin typeface="Arial" pitchFamily="34" charset="0"/>
                <a:ea typeface="Calibri"/>
                <a:cs typeface="Arial" pitchFamily="34" charset="0"/>
                <a:sym typeface="Calibri"/>
              </a:rPr>
              <a:t>Data</a:t>
            </a:r>
            <a:r>
              <a:rPr lang="en-US" sz="8000" b="0" dirty="0">
                <a:latin typeface="Arial" pitchFamily="34" charset="0"/>
                <a:cs typeface="Arial" pitchFamily="34" charset="0"/>
              </a:rPr>
              <a:t> </a:t>
            </a:r>
            <a:r>
              <a:rPr lang="en-US" sz="8000" dirty="0">
                <a:solidFill>
                  <a:srgbClr val="011993"/>
                </a:solidFill>
                <a:latin typeface="Arial" pitchFamily="34" charset="0"/>
                <a:ea typeface="Calibri"/>
                <a:cs typeface="Arial" pitchFamily="34" charset="0"/>
                <a:sym typeface="Calibri"/>
              </a:rPr>
              <a:t>Base Management System - ​ DBMS</a:t>
            </a:r>
            <a:r>
              <a:rPr lang="en-US" sz="8000" b="0" dirty="0"/>
              <a:t>​</a:t>
            </a:r>
          </a:p>
          <a:p>
            <a:pPr algn="l" fontAlgn="base"/>
            <a:r>
              <a:rPr lang="en-US" sz="8000" b="0" dirty="0">
                <a:latin typeface="Arial" pitchFamily="34" charset="0"/>
                <a:cs typeface="Arial" pitchFamily="34" charset="0"/>
              </a:rPr>
              <a: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a:srcRect/>
          <a:stretch>
            <a:fillRect/>
          </a:stretch>
        </p:blipFill>
        <p:spPr bwMode="auto">
          <a:xfrm>
            <a:off x="665018" y="2854036"/>
            <a:ext cx="14679757" cy="7315200"/>
          </a:xfrm>
          <a:prstGeom prst="rect">
            <a:avLst/>
          </a:prstGeom>
          <a:noFill/>
          <a:ln w="9525">
            <a:noFill/>
            <a:miter lim="800000"/>
            <a:headEnd/>
            <a:tailEnd/>
          </a:ln>
          <a:effectLst/>
        </p:spPr>
      </p:pic>
      <p:pic>
        <p:nvPicPr>
          <p:cNvPr id="2053" name="Picture 5"/>
          <p:cNvPicPr>
            <a:picLocks noChangeAspect="1" noChangeArrowheads="1"/>
          </p:cNvPicPr>
          <p:nvPr/>
        </p:nvPicPr>
        <p:blipFill>
          <a:blip r:embed="rId3"/>
          <a:srcRect/>
          <a:stretch>
            <a:fillRect/>
          </a:stretch>
        </p:blipFill>
        <p:spPr bwMode="auto">
          <a:xfrm>
            <a:off x="15683346" y="7537306"/>
            <a:ext cx="8700654" cy="3657167"/>
          </a:xfrm>
          <a:prstGeom prst="rect">
            <a:avLst/>
          </a:prstGeom>
          <a:noFill/>
          <a:ln w="9525">
            <a:noFill/>
            <a:miter lim="800000"/>
            <a:headEnd/>
            <a:tailEnd/>
          </a:ln>
          <a:effectLst/>
        </p:spPr>
      </p:pic>
      <p:sp>
        <p:nvSpPr>
          <p:cNvPr id="6" name="Rectangle 5"/>
          <p:cNvSpPr/>
          <p:nvPr/>
        </p:nvSpPr>
        <p:spPr>
          <a:xfrm>
            <a:off x="748145" y="609601"/>
            <a:ext cx="22693746" cy="2554545"/>
          </a:xfrm>
          <a:prstGeom prst="rect">
            <a:avLst/>
          </a:prstGeom>
        </p:spPr>
        <p:txBody>
          <a:bodyPr wrap="square">
            <a:spAutoFit/>
          </a:bodyPr>
          <a:lstStyle/>
          <a:p>
            <a:pPr algn="l" fontAlgn="base"/>
            <a:r>
              <a:rPr lang="en-US" sz="8000" dirty="0">
                <a:solidFill>
                  <a:srgbClr val="011993"/>
                </a:solidFill>
                <a:latin typeface="Arial" pitchFamily="34" charset="0"/>
                <a:ea typeface="Calibri"/>
                <a:cs typeface="Arial" pitchFamily="34" charset="0"/>
                <a:sym typeface="Calibri"/>
              </a:rPr>
              <a:t>Data</a:t>
            </a:r>
            <a:r>
              <a:rPr lang="en-US" sz="8000" b="0" dirty="0">
                <a:latin typeface="Arial" pitchFamily="34" charset="0"/>
                <a:cs typeface="Arial" pitchFamily="34" charset="0"/>
              </a:rPr>
              <a:t> </a:t>
            </a:r>
            <a:r>
              <a:rPr lang="en-US" sz="8000" dirty="0">
                <a:solidFill>
                  <a:srgbClr val="011993"/>
                </a:solidFill>
                <a:latin typeface="Arial" pitchFamily="34" charset="0"/>
                <a:ea typeface="Calibri"/>
                <a:cs typeface="Arial" pitchFamily="34" charset="0"/>
                <a:sym typeface="Calibri"/>
              </a:rPr>
              <a:t>Base Management System - ​ DBMS</a:t>
            </a:r>
            <a:r>
              <a:rPr lang="en-US" sz="8000" b="0" dirty="0"/>
              <a:t>​</a:t>
            </a:r>
          </a:p>
          <a:p>
            <a:pPr algn="l" fontAlgn="base"/>
            <a:r>
              <a:rPr lang="en-US" sz="8000" b="0" dirty="0">
                <a:latin typeface="Arial" pitchFamily="34" charset="0"/>
                <a:cs typeface="Arial" pitchFamily="34" charset="0"/>
              </a:rPr>
              <a:t>​</a:t>
            </a:r>
          </a:p>
        </p:txBody>
      </p:sp>
      <p:sp>
        <p:nvSpPr>
          <p:cNvPr id="7" name="TextBox 6"/>
          <p:cNvSpPr txBox="1"/>
          <p:nvPr/>
        </p:nvSpPr>
        <p:spPr>
          <a:xfrm>
            <a:off x="15738764" y="6345382"/>
            <a:ext cx="5902036"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Arial" pitchFamily="34" charset="0"/>
                <a:cs typeface="Arial" pitchFamily="34" charset="0"/>
                <a:sym typeface="Helvetica Neue"/>
              </a:rPr>
              <a:t>OUTPUT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 calcmode="lin" valueType="num">
                                      <p:cBhvr additive="base">
                                        <p:cTn id="1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53"/>
                                        </p:tgtEl>
                                        <p:attrNameLst>
                                          <p:attrName>style.visibility</p:attrName>
                                        </p:attrNameLst>
                                      </p:cBhvr>
                                      <p:to>
                                        <p:strVal val="visible"/>
                                      </p:to>
                                    </p:set>
                                    <p:anim calcmode="lin" valueType="num">
                                      <p:cBhvr additive="base">
                                        <p:cTn id="19" dur="500" fill="hold"/>
                                        <p:tgtEl>
                                          <p:spTgt spid="2053"/>
                                        </p:tgtEl>
                                        <p:attrNameLst>
                                          <p:attrName>ppt_x</p:attrName>
                                        </p:attrNameLst>
                                      </p:cBhvr>
                                      <p:tavLst>
                                        <p:tav tm="0">
                                          <p:val>
                                            <p:strVal val="#ppt_x"/>
                                          </p:val>
                                        </p:tav>
                                        <p:tav tm="100000">
                                          <p:val>
                                            <p:strVal val="#ppt_x"/>
                                          </p:val>
                                        </p:tav>
                                      </p:tavLst>
                                    </p:anim>
                                    <p:anim calcmode="lin" valueType="num">
                                      <p:cBhvr additive="base">
                                        <p:cTn id="20" dur="500" fill="hold"/>
                                        <p:tgtEl>
                                          <p:spTgt spid="20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urse title"/>
          <p:cNvSpPr/>
          <p:nvPr/>
        </p:nvSpPr>
        <p:spPr>
          <a:xfrm>
            <a:off x="380999"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27" name="Sub title"/>
          <p:cNvSpPr/>
          <p:nvPr/>
        </p:nvSpPr>
        <p:spPr>
          <a:xfrm>
            <a:off x="15029365"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28" name="Slide Title"/>
          <p:cNvSpPr txBox="1"/>
          <p:nvPr/>
        </p:nvSpPr>
        <p:spPr>
          <a:xfrm>
            <a:off x="1155496" y="2937193"/>
            <a:ext cx="15196345" cy="10259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gn="r">
              <a:defRPr sz="3400">
                <a:latin typeface="Calibri"/>
                <a:ea typeface="Calibri"/>
                <a:cs typeface="Calibri"/>
                <a:sym typeface="Calibri"/>
              </a:defRPr>
            </a:lvl1pPr>
          </a:lstStyle>
          <a:p>
            <a:pPr algn="l"/>
            <a:endParaRPr lang="en-IN" sz="6000">
              <a:latin typeface="+mn-lt"/>
            </a:endParaRPr>
          </a:p>
        </p:txBody>
      </p:sp>
      <p:sp>
        <p:nvSpPr>
          <p:cNvPr id="5" name="Course Title">
            <a:extLst>
              <a:ext uri="{FF2B5EF4-FFF2-40B4-BE49-F238E27FC236}">
                <a16:creationId xmlns:a16="http://schemas.microsoft.com/office/drawing/2014/main" id="{6B14E422-75F0-4715-92C9-A1677C1D3E40}"/>
              </a:ext>
            </a:extLst>
          </p:cNvPr>
          <p:cNvSpPr txBox="1"/>
          <p:nvPr/>
        </p:nvSpPr>
        <p:spPr>
          <a:xfrm>
            <a:off x="2212771" y="6591260"/>
            <a:ext cx="1127462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000"/>
            </a:lvl1pPr>
          </a:lstStyle>
          <a:p>
            <a:pPr algn="l"/>
            <a:endParaRPr lang="en-US" sz="2800"/>
          </a:p>
        </p:txBody>
      </p:sp>
      <p:sp>
        <p:nvSpPr>
          <p:cNvPr id="6" name="Rectangle 5"/>
          <p:cNvSpPr/>
          <p:nvPr/>
        </p:nvSpPr>
        <p:spPr>
          <a:xfrm>
            <a:off x="2105891" y="609600"/>
            <a:ext cx="21336000" cy="2554545"/>
          </a:xfrm>
          <a:prstGeom prst="rect">
            <a:avLst/>
          </a:prstGeom>
        </p:spPr>
        <p:txBody>
          <a:bodyPr wrap="square">
            <a:spAutoFit/>
          </a:bodyPr>
          <a:lstStyle/>
          <a:p>
            <a:pPr algn="l" fontAlgn="base"/>
            <a:r>
              <a:rPr lang="en-US" sz="8000" dirty="0">
                <a:solidFill>
                  <a:srgbClr val="011993"/>
                </a:solidFill>
                <a:latin typeface="Arial" pitchFamily="34" charset="0"/>
                <a:ea typeface="Calibri"/>
                <a:cs typeface="Arial" pitchFamily="34" charset="0"/>
                <a:sym typeface="Calibri"/>
              </a:rPr>
              <a:t>Data Base Management System - ​ DBMS</a:t>
            </a:r>
            <a:r>
              <a:rPr lang="en-US" sz="8000" b="0" dirty="0"/>
              <a:t>​</a:t>
            </a:r>
          </a:p>
          <a:p>
            <a:pPr algn="l" fontAlgn="base"/>
            <a:r>
              <a:rPr lang="en-US" sz="8000" b="0" dirty="0">
                <a:latin typeface="Arial" pitchFamily="34" charset="0"/>
                <a:cs typeface="Arial" pitchFamily="34" charset="0"/>
              </a:rPr>
              <a:t>​</a:t>
            </a:r>
          </a:p>
        </p:txBody>
      </p:sp>
      <p:sp>
        <p:nvSpPr>
          <p:cNvPr id="7" name="Rectangle 6"/>
          <p:cNvSpPr/>
          <p:nvPr/>
        </p:nvSpPr>
        <p:spPr>
          <a:xfrm>
            <a:off x="2133599" y="2743200"/>
            <a:ext cx="20283056" cy="8863965"/>
          </a:xfrm>
          <a:prstGeom prst="rect">
            <a:avLst/>
          </a:prstGeom>
        </p:spPr>
        <p:txBody>
          <a:bodyPr wrap="square">
            <a:spAutoFit/>
          </a:bodyPr>
          <a:lstStyle/>
          <a:p>
            <a:pPr algn="l" fontAlgn="base">
              <a:buFont typeface="Wingdings" pitchFamily="2" charset="2"/>
              <a:buChar char="Ø"/>
            </a:pPr>
            <a:r>
              <a:rPr lang="en-US" sz="5400" b="0" dirty="0">
                <a:solidFill>
                  <a:schemeClr val="tx1"/>
                </a:solidFill>
                <a:latin typeface="Arial" pitchFamily="34" charset="0"/>
                <a:ea typeface="+mn-lt"/>
                <a:cs typeface="Arial" pitchFamily="34" charset="0"/>
              </a:rPr>
              <a:t>The database management system is a software that allows user to create and maintain a database.</a:t>
            </a:r>
          </a:p>
          <a:p>
            <a:pPr algn="l" fontAlgn="base">
              <a:buFont typeface="Wingdings" pitchFamily="2" charset="2"/>
              <a:buChar char="Ø"/>
            </a:pPr>
            <a:endParaRPr lang="en-US" sz="5400" b="0" dirty="0">
              <a:solidFill>
                <a:schemeClr val="tx1"/>
              </a:solidFill>
              <a:latin typeface="Arial" pitchFamily="34" charset="0"/>
              <a:ea typeface="+mn-lt"/>
              <a:cs typeface="Arial" pitchFamily="34" charset="0"/>
            </a:endParaRPr>
          </a:p>
          <a:p>
            <a:pPr algn="l" fontAlgn="base">
              <a:buFont typeface="Wingdings" pitchFamily="2" charset="2"/>
              <a:buChar char="Ø"/>
            </a:pPr>
            <a:r>
              <a:rPr lang="en-US" sz="5400" b="0" dirty="0">
                <a:solidFill>
                  <a:schemeClr val="tx1"/>
                </a:solidFill>
                <a:latin typeface="Arial" pitchFamily="34" charset="0"/>
                <a:ea typeface="+mn-lt"/>
                <a:cs typeface="Arial" pitchFamily="34" charset="0"/>
              </a:rPr>
              <a:t>It controls all the different manipulation of data stored or to be stored in a database.</a:t>
            </a:r>
          </a:p>
          <a:p>
            <a:pPr algn="l" fontAlgn="base">
              <a:buFont typeface="Wingdings" pitchFamily="2" charset="2"/>
              <a:buChar char="Ø"/>
            </a:pPr>
            <a:endParaRPr lang="en-US" sz="5400" b="0" dirty="0">
              <a:solidFill>
                <a:schemeClr val="tx1"/>
              </a:solidFill>
              <a:latin typeface="Arial" pitchFamily="34" charset="0"/>
              <a:ea typeface="+mn-lt"/>
              <a:cs typeface="Arial" pitchFamily="34" charset="0"/>
            </a:endParaRPr>
          </a:p>
          <a:p>
            <a:pPr algn="l" fontAlgn="base">
              <a:buFont typeface="Wingdings" pitchFamily="2" charset="2"/>
              <a:buChar char="Ø"/>
            </a:pPr>
            <a:r>
              <a:rPr lang="en-US" sz="5400" b="0" dirty="0">
                <a:solidFill>
                  <a:schemeClr val="tx1"/>
                </a:solidFill>
                <a:latin typeface="Arial" pitchFamily="34" charset="0"/>
                <a:ea typeface="+mn-lt"/>
                <a:cs typeface="Arial" pitchFamily="34" charset="0"/>
              </a:rPr>
              <a:t>DBMS also provides security and protection to the database.</a:t>
            </a:r>
          </a:p>
          <a:p>
            <a:pPr algn="l" fontAlgn="base">
              <a:buFont typeface="Wingdings" pitchFamily="2" charset="2"/>
              <a:buChar char="Ø"/>
            </a:pPr>
            <a:endParaRPr lang="en-US" sz="5400" b="0" dirty="0">
              <a:solidFill>
                <a:schemeClr val="tx1"/>
              </a:solidFill>
              <a:latin typeface="Arial" pitchFamily="34" charset="0"/>
              <a:ea typeface="+mn-lt"/>
              <a:cs typeface="Arial" pitchFamily="34" charset="0"/>
            </a:endParaRPr>
          </a:p>
          <a:p>
            <a:pPr algn="l" fontAlgn="base">
              <a:buFont typeface="Wingdings" pitchFamily="2" charset="2"/>
              <a:buChar char="Ø"/>
            </a:pPr>
            <a:r>
              <a:rPr lang="en-US" sz="5400" b="0" dirty="0">
                <a:solidFill>
                  <a:schemeClr val="tx1"/>
                </a:solidFill>
                <a:latin typeface="Arial" pitchFamily="34" charset="0"/>
                <a:ea typeface="+mn-lt"/>
                <a:cs typeface="Arial" pitchFamily="34" charset="0"/>
              </a:rPr>
              <a:t>DBMS acts as a middle layer between the database and the user.</a:t>
            </a:r>
            <a:endParaRPr lang="en-US" b="0" dirty="0">
              <a:solidFill>
                <a:schemeClr val="tx1"/>
              </a:solidFill>
              <a:latin typeface="Arial" pitchFamily="34" charset="0"/>
              <a:cs typeface="Arial" pitchFamily="34" charset="0"/>
            </a:endParaRPr>
          </a:p>
          <a:p>
            <a:pPr fontAlgn="base">
              <a:buFont typeface="Wingdings" pitchFamily="2" charset="2"/>
              <a:buChar char="Ø"/>
            </a:pPr>
            <a:endParaRPr lang="en-US" b="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865844983"/>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srcRect/>
          <a:stretch>
            <a:fillRect/>
          </a:stretch>
        </p:blipFill>
        <p:spPr bwMode="auto">
          <a:xfrm>
            <a:off x="5181600" y="3823855"/>
            <a:ext cx="11776364" cy="8201891"/>
          </a:xfrm>
          <a:prstGeom prst="rect">
            <a:avLst/>
          </a:prstGeom>
          <a:noFill/>
          <a:ln w="9525">
            <a:noFill/>
            <a:miter lim="800000"/>
            <a:headEnd/>
            <a:tailEnd/>
          </a:ln>
          <a:effectLst/>
        </p:spPr>
      </p:pic>
      <p:sp>
        <p:nvSpPr>
          <p:cNvPr id="3" name="Rectangle 2"/>
          <p:cNvSpPr/>
          <p:nvPr/>
        </p:nvSpPr>
        <p:spPr>
          <a:xfrm>
            <a:off x="969817" y="2050473"/>
            <a:ext cx="20837237" cy="1323439"/>
          </a:xfrm>
          <a:prstGeom prst="rect">
            <a:avLst/>
          </a:prstGeom>
        </p:spPr>
        <p:txBody>
          <a:bodyPr wrap="square">
            <a:spAutoFit/>
          </a:bodyPr>
          <a:lstStyle/>
          <a:p>
            <a:r>
              <a:rPr lang="en-US" sz="4000" dirty="0" err="1">
                <a:latin typeface="Arial" pitchFamily="34" charset="0"/>
                <a:cs typeface="Arial" pitchFamily="34" charset="0"/>
              </a:rPr>
              <a:t>Youtube</a:t>
            </a:r>
            <a:r>
              <a:rPr lang="en-US" sz="4000" dirty="0">
                <a:latin typeface="Arial" pitchFamily="34" charset="0"/>
                <a:cs typeface="Arial" pitchFamily="34" charset="0"/>
              </a:rPr>
              <a:t> is a DB which contains large amount of videos (</a:t>
            </a:r>
            <a:r>
              <a:rPr lang="en-US" sz="4000" dirty="0" err="1">
                <a:latin typeface="Arial" pitchFamily="34" charset="0"/>
                <a:cs typeface="Arial" pitchFamily="34" charset="0"/>
              </a:rPr>
              <a:t>i.e</a:t>
            </a:r>
            <a:r>
              <a:rPr lang="en-US" sz="4000" dirty="0">
                <a:latin typeface="Arial" pitchFamily="34" charset="0"/>
                <a:cs typeface="Arial" pitchFamily="34" charset="0"/>
              </a:rPr>
              <a:t>) Data. Search bar is a query processor which will display the videos based on the query search.</a:t>
            </a:r>
          </a:p>
        </p:txBody>
      </p:sp>
      <p:sp>
        <p:nvSpPr>
          <p:cNvPr id="4" name="Rectangle 3"/>
          <p:cNvSpPr/>
          <p:nvPr/>
        </p:nvSpPr>
        <p:spPr>
          <a:xfrm>
            <a:off x="2105891" y="609600"/>
            <a:ext cx="21336000" cy="2554545"/>
          </a:xfrm>
          <a:prstGeom prst="rect">
            <a:avLst/>
          </a:prstGeom>
        </p:spPr>
        <p:txBody>
          <a:bodyPr wrap="square">
            <a:spAutoFit/>
          </a:bodyPr>
          <a:lstStyle/>
          <a:p>
            <a:pPr algn="l" fontAlgn="base"/>
            <a:r>
              <a:rPr lang="en-US" sz="8000" b="0" dirty="0">
                <a:solidFill>
                  <a:srgbClr val="011993"/>
                </a:solidFill>
                <a:latin typeface="Arial" pitchFamily="34" charset="0"/>
                <a:cs typeface="Arial" pitchFamily="34" charset="0"/>
                <a:sym typeface="Calibri"/>
              </a:rPr>
              <a:t>Example - DBMS</a:t>
            </a:r>
            <a:r>
              <a:rPr lang="en-US" sz="8000" b="0" dirty="0"/>
              <a:t>​</a:t>
            </a:r>
          </a:p>
          <a:p>
            <a:pPr algn="l" fontAlgn="base"/>
            <a:r>
              <a:rPr lang="en-US" sz="8000" b="0" dirty="0">
                <a:latin typeface="Arial" pitchFamily="34" charset="0"/>
                <a:cs typeface="Arial" pitchFamily="34" charset="0"/>
              </a:rPr>
              <a:t>​</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urse title"/>
          <p:cNvSpPr/>
          <p:nvPr/>
        </p:nvSpPr>
        <p:spPr>
          <a:xfrm>
            <a:off x="380999"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27" name="Sub title"/>
          <p:cNvSpPr/>
          <p:nvPr/>
        </p:nvSpPr>
        <p:spPr>
          <a:xfrm>
            <a:off x="15029365"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5" name="Rectangle 4"/>
          <p:cNvSpPr/>
          <p:nvPr/>
        </p:nvSpPr>
        <p:spPr>
          <a:xfrm>
            <a:off x="2105891" y="554182"/>
            <a:ext cx="21336000" cy="2554545"/>
          </a:xfrm>
          <a:prstGeom prst="rect">
            <a:avLst/>
          </a:prstGeom>
        </p:spPr>
        <p:txBody>
          <a:bodyPr wrap="square">
            <a:spAutoFit/>
          </a:bodyPr>
          <a:lstStyle/>
          <a:p>
            <a:pPr algn="l" fontAlgn="base"/>
            <a:r>
              <a:rPr lang="en-US" sz="8000" dirty="0">
                <a:solidFill>
                  <a:srgbClr val="011993"/>
                </a:solidFill>
                <a:latin typeface="Arial" pitchFamily="34" charset="0"/>
                <a:ea typeface="Calibri"/>
                <a:cs typeface="Arial" pitchFamily="34" charset="0"/>
                <a:sym typeface="Calibri"/>
              </a:rPr>
              <a:t>Types Of​ DBMS</a:t>
            </a:r>
            <a:r>
              <a:rPr lang="en-US" sz="8000" b="0" dirty="0"/>
              <a:t>​</a:t>
            </a:r>
          </a:p>
          <a:p>
            <a:pPr algn="l" fontAlgn="base"/>
            <a:r>
              <a:rPr lang="en-US" sz="8000" b="0" dirty="0">
                <a:latin typeface="Arial" pitchFamily="34" charset="0"/>
                <a:cs typeface="Arial" pitchFamily="34" charset="0"/>
              </a:rPr>
              <a:t>​</a:t>
            </a:r>
          </a:p>
        </p:txBody>
      </p:sp>
      <p:sp>
        <p:nvSpPr>
          <p:cNvPr id="6" name="Rectangle 5"/>
          <p:cNvSpPr/>
          <p:nvPr/>
        </p:nvSpPr>
        <p:spPr>
          <a:xfrm>
            <a:off x="2078183" y="2632364"/>
            <a:ext cx="16209818" cy="10064294"/>
          </a:xfrm>
          <a:prstGeom prst="rect">
            <a:avLst/>
          </a:prstGeom>
        </p:spPr>
        <p:txBody>
          <a:bodyPr wrap="square">
            <a:spAutoFit/>
          </a:bodyPr>
          <a:lstStyle/>
          <a:p>
            <a:pPr algn="l">
              <a:buFont typeface="Wingdings" pitchFamily="2" charset="2"/>
              <a:buChar char="Ø"/>
            </a:pPr>
            <a:r>
              <a:rPr lang="en-US" sz="5400" b="0" dirty="0">
                <a:solidFill>
                  <a:schemeClr val="tx1"/>
                </a:solidFill>
                <a:latin typeface="Arial" pitchFamily="34" charset="0"/>
                <a:ea typeface="+mn-lt"/>
                <a:cs typeface="Arial" pitchFamily="34" charset="0"/>
              </a:rPr>
              <a:t>ORACLE MySQL</a:t>
            </a:r>
          </a:p>
          <a:p>
            <a:pPr algn="l">
              <a:buFont typeface="Wingdings" pitchFamily="2" charset="2"/>
              <a:buChar char="Ø"/>
            </a:pPr>
            <a:endParaRPr lang="en-US" sz="5400" b="0" dirty="0">
              <a:solidFill>
                <a:schemeClr val="tx1"/>
              </a:solidFill>
              <a:latin typeface="Arial" pitchFamily="34" charset="0"/>
              <a:ea typeface="+mn-lt"/>
              <a:cs typeface="Arial" pitchFamily="34" charset="0"/>
            </a:endParaRPr>
          </a:p>
          <a:p>
            <a:pPr algn="l">
              <a:buFont typeface="Wingdings" pitchFamily="2" charset="2"/>
              <a:buChar char="Ø"/>
            </a:pPr>
            <a:r>
              <a:rPr lang="en-US" sz="5400" b="0" dirty="0">
                <a:solidFill>
                  <a:schemeClr val="tx1"/>
                </a:solidFill>
                <a:latin typeface="Arial" pitchFamily="34" charset="0"/>
                <a:ea typeface="+mn-lt"/>
                <a:cs typeface="Arial" pitchFamily="34" charset="0"/>
              </a:rPr>
              <a:t>MS SQL Server</a:t>
            </a:r>
          </a:p>
          <a:p>
            <a:pPr algn="l">
              <a:buFont typeface="Wingdings" pitchFamily="2" charset="2"/>
              <a:buChar char="Ø"/>
            </a:pPr>
            <a:endParaRPr lang="en-US" sz="5400" b="0" dirty="0">
              <a:solidFill>
                <a:schemeClr val="tx1"/>
              </a:solidFill>
              <a:latin typeface="Arial" pitchFamily="34" charset="0"/>
              <a:ea typeface="+mn-lt"/>
              <a:cs typeface="Arial" pitchFamily="34" charset="0"/>
            </a:endParaRPr>
          </a:p>
          <a:p>
            <a:pPr algn="l">
              <a:buFont typeface="Wingdings" pitchFamily="2" charset="2"/>
              <a:buChar char="Ø"/>
            </a:pPr>
            <a:r>
              <a:rPr lang="en-US" sz="5400" b="0" dirty="0">
                <a:solidFill>
                  <a:schemeClr val="tx1"/>
                </a:solidFill>
                <a:latin typeface="Arial" pitchFamily="34" charset="0"/>
                <a:ea typeface="+mn-lt"/>
                <a:cs typeface="Arial" pitchFamily="34" charset="0"/>
              </a:rPr>
              <a:t>SQL</a:t>
            </a:r>
          </a:p>
          <a:p>
            <a:pPr algn="l">
              <a:buFont typeface="Wingdings" pitchFamily="2" charset="2"/>
              <a:buChar char="Ø"/>
            </a:pPr>
            <a:endParaRPr lang="en-US" sz="5400" b="0" dirty="0">
              <a:solidFill>
                <a:schemeClr val="tx1"/>
              </a:solidFill>
              <a:latin typeface="Arial" pitchFamily="34" charset="0"/>
              <a:ea typeface="+mn-lt"/>
              <a:cs typeface="Arial" pitchFamily="34" charset="0"/>
            </a:endParaRPr>
          </a:p>
          <a:p>
            <a:pPr algn="l">
              <a:buFont typeface="Wingdings" pitchFamily="2" charset="2"/>
              <a:buChar char="Ø"/>
            </a:pPr>
            <a:r>
              <a:rPr lang="en-US" sz="5400" b="0" dirty="0">
                <a:solidFill>
                  <a:schemeClr val="tx1"/>
                </a:solidFill>
                <a:latin typeface="Arial" pitchFamily="34" charset="0"/>
                <a:ea typeface="+mn-lt"/>
                <a:cs typeface="Arial" pitchFamily="34" charset="0"/>
              </a:rPr>
              <a:t>IBM DB2</a:t>
            </a:r>
          </a:p>
          <a:p>
            <a:pPr algn="l">
              <a:buFont typeface="Wingdings" pitchFamily="2" charset="2"/>
              <a:buChar char="Ø"/>
            </a:pPr>
            <a:endParaRPr lang="en-US" sz="5400" b="0" dirty="0">
              <a:solidFill>
                <a:schemeClr val="tx1"/>
              </a:solidFill>
              <a:latin typeface="Arial" pitchFamily="34" charset="0"/>
              <a:ea typeface="+mn-lt"/>
              <a:cs typeface="Arial" pitchFamily="34" charset="0"/>
            </a:endParaRPr>
          </a:p>
          <a:p>
            <a:pPr algn="l">
              <a:buFont typeface="Wingdings" pitchFamily="2" charset="2"/>
              <a:buChar char="Ø"/>
            </a:pPr>
            <a:r>
              <a:rPr lang="en-US" sz="5400" b="0" dirty="0">
                <a:solidFill>
                  <a:schemeClr val="tx1"/>
                </a:solidFill>
                <a:latin typeface="Arial" pitchFamily="34" charset="0"/>
                <a:ea typeface="+mn-lt"/>
                <a:cs typeface="Arial" pitchFamily="34" charset="0"/>
              </a:rPr>
              <a:t>Microsoft Access</a:t>
            </a:r>
          </a:p>
          <a:p>
            <a:pPr algn="l">
              <a:buFont typeface="Wingdings" pitchFamily="2" charset="2"/>
              <a:buChar char="Ø"/>
            </a:pPr>
            <a:endParaRPr lang="en-US" sz="5400" b="0" dirty="0">
              <a:solidFill>
                <a:schemeClr val="tx1"/>
              </a:solidFill>
              <a:latin typeface="Arial" pitchFamily="34" charset="0"/>
              <a:ea typeface="+mn-lt"/>
              <a:cs typeface="Arial" pitchFamily="34" charset="0"/>
            </a:endParaRPr>
          </a:p>
          <a:p>
            <a:pPr algn="l">
              <a:buFont typeface="Wingdings" pitchFamily="2" charset="2"/>
              <a:buChar char="Ø"/>
            </a:pPr>
            <a:r>
              <a:rPr lang="en-US" sz="5400" b="0" dirty="0">
                <a:solidFill>
                  <a:schemeClr val="tx1"/>
                </a:solidFill>
                <a:latin typeface="Arial" pitchFamily="34" charset="0"/>
                <a:ea typeface="+mn-lt"/>
                <a:cs typeface="Arial" pitchFamily="34" charset="0"/>
              </a:rPr>
              <a:t>POSTGRE SQL</a:t>
            </a:r>
          </a:p>
          <a:p>
            <a:pPr algn="l">
              <a:buFont typeface="Wingdings" pitchFamily="2" charset="2"/>
              <a:buChar char="Ø"/>
            </a:pPr>
            <a:endParaRPr lang="en-US" sz="5400" b="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82988605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5891" y="609600"/>
            <a:ext cx="21336000" cy="2554545"/>
          </a:xfrm>
          <a:prstGeom prst="rect">
            <a:avLst/>
          </a:prstGeom>
        </p:spPr>
        <p:txBody>
          <a:bodyPr wrap="square">
            <a:spAutoFit/>
          </a:bodyPr>
          <a:lstStyle/>
          <a:p>
            <a:pPr algn="l" fontAlgn="base"/>
            <a:r>
              <a:rPr lang="en-US" sz="8000" b="0" dirty="0"/>
              <a:t>​</a:t>
            </a:r>
          </a:p>
          <a:p>
            <a:pPr algn="l" fontAlgn="base"/>
            <a:r>
              <a:rPr lang="en-US" sz="8000" b="0" dirty="0">
                <a:latin typeface="Arial" pitchFamily="34" charset="0"/>
                <a:cs typeface="Arial" pitchFamily="34" charset="0"/>
              </a:rPr>
              <a:t>​</a:t>
            </a:r>
          </a:p>
        </p:txBody>
      </p:sp>
      <p:sp>
        <p:nvSpPr>
          <p:cNvPr id="3" name="Rectangle 2"/>
          <p:cNvSpPr/>
          <p:nvPr/>
        </p:nvSpPr>
        <p:spPr>
          <a:xfrm>
            <a:off x="2105891" y="554182"/>
            <a:ext cx="21336000" cy="2554545"/>
          </a:xfrm>
          <a:prstGeom prst="rect">
            <a:avLst/>
          </a:prstGeom>
        </p:spPr>
        <p:txBody>
          <a:bodyPr wrap="square">
            <a:spAutoFit/>
          </a:bodyPr>
          <a:lstStyle/>
          <a:p>
            <a:pPr algn="l" fontAlgn="base"/>
            <a:r>
              <a:rPr lang="en-US" sz="8000" b="0" dirty="0">
                <a:solidFill>
                  <a:srgbClr val="011993"/>
                </a:solidFill>
                <a:latin typeface="Arial" pitchFamily="34" charset="0"/>
                <a:cs typeface="Arial" pitchFamily="34" charset="0"/>
                <a:sym typeface="Calibri"/>
              </a:rPr>
              <a:t>Advantages Of DBMS</a:t>
            </a:r>
          </a:p>
          <a:p>
            <a:pPr algn="l" fontAlgn="base"/>
            <a:r>
              <a:rPr lang="en-US" sz="8000" b="0" dirty="0">
                <a:latin typeface="Arial" pitchFamily="34" charset="0"/>
                <a:cs typeface="Arial" pitchFamily="34" charset="0"/>
              </a:rPr>
              <a:t>​</a:t>
            </a:r>
          </a:p>
        </p:txBody>
      </p:sp>
      <p:sp>
        <p:nvSpPr>
          <p:cNvPr id="4" name="Rectangle 3"/>
          <p:cNvSpPr/>
          <p:nvPr/>
        </p:nvSpPr>
        <p:spPr>
          <a:xfrm>
            <a:off x="2244437" y="2521526"/>
            <a:ext cx="15048824" cy="11172289"/>
          </a:xfrm>
          <a:prstGeom prst="rect">
            <a:avLst/>
          </a:prstGeom>
        </p:spPr>
        <p:txBody>
          <a:bodyPr wrap="square">
            <a:spAutoFit/>
          </a:bodyPr>
          <a:lstStyle/>
          <a:p>
            <a:pPr algn="l">
              <a:buFont typeface="Wingdings" pitchFamily="2" charset="2"/>
              <a:buChar char="Ø"/>
            </a:pPr>
            <a:r>
              <a:rPr lang="en-US" sz="6000" b="0" dirty="0">
                <a:latin typeface="Arial" pitchFamily="34" charset="0"/>
                <a:cs typeface="Arial" pitchFamily="34" charset="0"/>
              </a:rPr>
              <a:t>Data concurrency </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Data Searching</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Data Integrity</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Data Security</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Control of Data Redundancy</a:t>
            </a:r>
          </a:p>
          <a:p>
            <a:pPr algn="l"/>
            <a:r>
              <a:rPr lang="en-US" sz="6000" b="0" dirty="0">
                <a:latin typeface="Arial" pitchFamily="34" charset="0"/>
                <a:cs typeface="Arial" pitchFamily="34" charset="0"/>
              </a:rPr>
              <a:t> </a:t>
            </a:r>
          </a:p>
          <a:p>
            <a:pPr algn="l">
              <a:buFont typeface="Wingdings" pitchFamily="2" charset="2"/>
              <a:buChar char="Ø"/>
            </a:pPr>
            <a:r>
              <a:rPr lang="en-US" sz="6000" b="0" dirty="0">
                <a:latin typeface="Arial" pitchFamily="34" charset="0"/>
                <a:cs typeface="Arial" pitchFamily="34" charset="0"/>
              </a:rPr>
              <a:t>Data consistency</a:t>
            </a:r>
          </a:p>
          <a:p>
            <a:pPr algn="l"/>
            <a:endParaRPr lang="en-US" sz="6000" b="0" dirty="0">
              <a:latin typeface="Arial" pitchFamily="34" charset="0"/>
              <a:cs typeface="Arial"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3599" y="3185839"/>
            <a:ext cx="20283055" cy="5016758"/>
          </a:xfrm>
          <a:prstGeom prst="rect">
            <a:avLst/>
          </a:prstGeom>
        </p:spPr>
        <p:txBody>
          <a:bodyPr wrap="square">
            <a:spAutoFit/>
          </a:bodyPr>
          <a:lstStyle/>
          <a:p>
            <a:pPr marL="571500" indent="-571500" algn="l">
              <a:buFont typeface="Wingdings" panose="05000000000000000000" pitchFamily="2" charset="2"/>
              <a:buChar char="Ø"/>
            </a:pPr>
            <a:r>
              <a:rPr lang="en-US" sz="4000" dirty="0">
                <a:latin typeface="Arial" panose="020B0604020202020204" pitchFamily="34" charset="0"/>
                <a:cs typeface="Arial" panose="020B0604020202020204" pitchFamily="34" charset="0"/>
              </a:rPr>
              <a:t>DBMS</a:t>
            </a:r>
            <a:r>
              <a:rPr lang="en-US" sz="4000" b="0" dirty="0">
                <a:latin typeface="Arial" panose="020B0604020202020204" pitchFamily="34" charset="0"/>
                <a:cs typeface="Arial" panose="020B0604020202020204" pitchFamily="34" charset="0"/>
              </a:rPr>
              <a:t> - </a:t>
            </a:r>
            <a:r>
              <a:rPr lang="en-US" sz="4000" b="0" dirty="0">
                <a:solidFill>
                  <a:srgbClr val="011993"/>
                </a:solidFill>
                <a:latin typeface="Arial" pitchFamily="34" charset="0"/>
                <a:ea typeface="Calibri"/>
                <a:cs typeface="Arial" pitchFamily="34" charset="0"/>
                <a:sym typeface="Calibri"/>
              </a:rPr>
              <a:t>D</a:t>
            </a:r>
            <a:r>
              <a:rPr lang="en-US" sz="4000" b="0" dirty="0">
                <a:solidFill>
                  <a:srgbClr val="011993"/>
                </a:solidFill>
                <a:latin typeface="Arial" pitchFamily="34" charset="0"/>
                <a:ea typeface="Calibri"/>
                <a:cs typeface="Arial" pitchFamily="34" charset="0"/>
              </a:rPr>
              <a:t>atabase</a:t>
            </a:r>
            <a:r>
              <a:rPr lang="en-US" sz="4000" b="0" dirty="0">
                <a:latin typeface="Arial" pitchFamily="34" charset="0"/>
                <a:cs typeface="Arial" pitchFamily="34" charset="0"/>
              </a:rPr>
              <a:t> + </a:t>
            </a:r>
            <a:r>
              <a:rPr lang="en-US" sz="4000" b="0" dirty="0">
                <a:solidFill>
                  <a:schemeClr val="accent6">
                    <a:lumMod val="75000"/>
                  </a:schemeClr>
                </a:solidFill>
                <a:latin typeface="Arial" pitchFamily="34" charset="0"/>
                <a:cs typeface="Arial" pitchFamily="34" charset="0"/>
              </a:rPr>
              <a:t>Metadata</a:t>
            </a:r>
            <a:r>
              <a:rPr lang="en-US" sz="4000" b="0" dirty="0">
                <a:latin typeface="Arial" pitchFamily="34" charset="0"/>
                <a:cs typeface="Arial" pitchFamily="34" charset="0"/>
              </a:rPr>
              <a:t> (</a:t>
            </a:r>
            <a:r>
              <a:rPr lang="en-US" sz="4000" b="0" dirty="0">
                <a:latin typeface="Arial" pitchFamily="34" charset="0"/>
                <a:cs typeface="Arial" pitchFamily="34" charset="0"/>
                <a:sym typeface="Calibri"/>
              </a:rPr>
              <a:t>D</a:t>
            </a:r>
            <a:r>
              <a:rPr lang="en-US" sz="4000" b="0" dirty="0">
                <a:latin typeface="Arial" pitchFamily="34" charset="0"/>
                <a:cs typeface="Arial" pitchFamily="34" charset="0"/>
              </a:rPr>
              <a:t>atabase definition)</a:t>
            </a:r>
          </a:p>
          <a:p>
            <a:pPr algn="l"/>
            <a:endParaRPr lang="en-US" sz="4000" b="0" dirty="0">
              <a:latin typeface="Arial" pitchFamily="34" charset="0"/>
              <a:cs typeface="Arial" pitchFamily="34" charset="0"/>
            </a:endParaRPr>
          </a:p>
          <a:p>
            <a:pPr algn="l"/>
            <a:r>
              <a:rPr lang="en-US" sz="4000" b="0" dirty="0">
                <a:latin typeface="Arial" pitchFamily="34" charset="0"/>
                <a:cs typeface="Arial" pitchFamily="34" charset="0"/>
              </a:rPr>
              <a:t>						</a:t>
            </a:r>
            <a:r>
              <a:rPr lang="en-US" sz="4000" b="0" dirty="0">
                <a:solidFill>
                  <a:schemeClr val="accent6">
                    <a:lumMod val="75000"/>
                  </a:schemeClr>
                </a:solidFill>
                <a:latin typeface="Arial" pitchFamily="34" charset="0"/>
                <a:cs typeface="Arial" pitchFamily="34" charset="0"/>
              </a:rPr>
              <a:t> Metadata</a:t>
            </a:r>
            <a:r>
              <a:rPr lang="en-US" sz="4000" b="0" dirty="0">
                <a:latin typeface="Arial" pitchFamily="34" charset="0"/>
                <a:cs typeface="Arial" pitchFamily="34" charset="0"/>
              </a:rPr>
              <a:t> is stored in </a:t>
            </a:r>
            <a:r>
              <a:rPr lang="en-US" sz="4000" dirty="0">
                <a:solidFill>
                  <a:schemeClr val="tx1"/>
                </a:solidFill>
                <a:latin typeface="Arial" pitchFamily="34" charset="0"/>
                <a:ea typeface="Calibri"/>
                <a:cs typeface="Arial" pitchFamily="34" charset="0"/>
                <a:sym typeface="Calibri"/>
              </a:rPr>
              <a:t>D</a:t>
            </a:r>
            <a:r>
              <a:rPr lang="en-US" sz="4000" dirty="0">
                <a:solidFill>
                  <a:schemeClr val="tx1"/>
                </a:solidFill>
                <a:latin typeface="Arial" pitchFamily="34" charset="0"/>
                <a:cs typeface="Arial" pitchFamily="34" charset="0"/>
              </a:rPr>
              <a:t>BMS catalog</a:t>
            </a:r>
          </a:p>
          <a:p>
            <a:pPr algn="l"/>
            <a:endParaRPr lang="en-US" sz="4000" b="0" dirty="0">
              <a:latin typeface="Arial" pitchFamily="34" charset="0"/>
              <a:cs typeface="Arial" pitchFamily="34" charset="0"/>
            </a:endParaRPr>
          </a:p>
          <a:p>
            <a:pPr algn="l"/>
            <a:r>
              <a:rPr lang="en-US" sz="4000" b="0" dirty="0">
                <a:latin typeface="Arial" pitchFamily="34" charset="0"/>
                <a:cs typeface="Arial" pitchFamily="34" charset="0"/>
              </a:rPr>
              <a:t>					</a:t>
            </a:r>
            <a:r>
              <a:rPr lang="en-US" sz="4000" dirty="0">
                <a:latin typeface="Arial" pitchFamily="34" charset="0"/>
                <a:cs typeface="Arial" pitchFamily="34" charset="0"/>
              </a:rPr>
              <a:t>Used By </a:t>
            </a:r>
            <a:r>
              <a:rPr lang="en-US" sz="4000" b="0" dirty="0">
                <a:latin typeface="Arial" pitchFamily="34" charset="0"/>
                <a:cs typeface="Arial" pitchFamily="34" charset="0"/>
              </a:rPr>
              <a:t>: </a:t>
            </a:r>
            <a:r>
              <a:rPr lang="en-US" sz="4000" b="0" dirty="0">
                <a:solidFill>
                  <a:schemeClr val="tx1"/>
                </a:solidFill>
                <a:latin typeface="Arial" pitchFamily="34" charset="0"/>
                <a:ea typeface="Calibri"/>
                <a:cs typeface="Arial" pitchFamily="34" charset="0"/>
                <a:sym typeface="Calibri"/>
              </a:rPr>
              <a:t>D</a:t>
            </a:r>
            <a:r>
              <a:rPr lang="en-US" sz="4000" b="0" dirty="0">
                <a:latin typeface="Arial" pitchFamily="34" charset="0"/>
                <a:cs typeface="Arial" pitchFamily="34" charset="0"/>
              </a:rPr>
              <a:t>BMS Software &amp; </a:t>
            </a:r>
            <a:r>
              <a:rPr lang="en-US" sz="4000" b="0" dirty="0">
                <a:solidFill>
                  <a:schemeClr val="tx1"/>
                </a:solidFill>
                <a:latin typeface="Arial" pitchFamily="34" charset="0"/>
                <a:ea typeface="Calibri"/>
                <a:cs typeface="Arial" pitchFamily="34" charset="0"/>
                <a:sym typeface="Calibri"/>
              </a:rPr>
              <a:t>D</a:t>
            </a:r>
            <a:r>
              <a:rPr lang="en-US" sz="4000" b="0" dirty="0">
                <a:latin typeface="Arial" pitchFamily="34" charset="0"/>
                <a:cs typeface="Arial" pitchFamily="34" charset="0"/>
              </a:rPr>
              <a:t>atabase Users.</a:t>
            </a:r>
          </a:p>
          <a:p>
            <a:pPr algn="l"/>
            <a:endParaRPr lang="en-US" sz="4000" b="0" dirty="0">
              <a:latin typeface="Arial" pitchFamily="34" charset="0"/>
              <a:cs typeface="Arial" pitchFamily="34" charset="0"/>
            </a:endParaRPr>
          </a:p>
          <a:p>
            <a:pPr marL="571500" indent="-571500" algn="l">
              <a:buFont typeface="Wingdings" panose="05000000000000000000" pitchFamily="2" charset="2"/>
              <a:buChar char="Ø"/>
            </a:pPr>
            <a:r>
              <a:rPr lang="en-US" sz="4000" dirty="0">
                <a:solidFill>
                  <a:schemeClr val="tx1"/>
                </a:solidFill>
                <a:latin typeface="Arial" pitchFamily="34" charset="0"/>
                <a:ea typeface="Calibri"/>
                <a:cs typeface="Arial" pitchFamily="34" charset="0"/>
                <a:sym typeface="Calibri"/>
              </a:rPr>
              <a:t>D</a:t>
            </a:r>
            <a:r>
              <a:rPr lang="en-US" sz="4000" dirty="0">
                <a:solidFill>
                  <a:schemeClr val="tx1"/>
                </a:solidFill>
                <a:latin typeface="Arial" pitchFamily="34" charset="0"/>
                <a:cs typeface="Arial" pitchFamily="34" charset="0"/>
              </a:rPr>
              <a:t>BMS </a:t>
            </a:r>
            <a:r>
              <a:rPr lang="en-US" sz="4000" b="0" dirty="0">
                <a:latin typeface="Arial" pitchFamily="34" charset="0"/>
                <a:cs typeface="Arial" pitchFamily="34" charset="0"/>
              </a:rPr>
              <a:t>Software must work equally with any number of database applications.</a:t>
            </a:r>
          </a:p>
          <a:p>
            <a:pPr algn="l"/>
            <a:endParaRPr lang="en-US" sz="4000" b="0" dirty="0">
              <a:latin typeface="Arial" pitchFamily="34" charset="0"/>
              <a:cs typeface="Arial" pitchFamily="34" charset="0"/>
            </a:endParaRP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err="1">
                <a:sym typeface="Calibri"/>
              </a:rPr>
              <a:t>Da</a:t>
            </a:r>
            <a:r>
              <a:rPr lang="en-IN" sz="8000" dirty="0" err="1"/>
              <a:t>tabase</a:t>
            </a:r>
            <a:r>
              <a:rPr lang="en-IN" sz="8000" dirty="0"/>
              <a:t> Management System Environment</a:t>
            </a:r>
          </a:p>
        </p:txBody>
      </p:sp>
    </p:spTree>
    <p:extLst>
      <p:ext uri="{BB962C8B-B14F-4D97-AF65-F5344CB8AC3E}">
        <p14:creationId xmlns:p14="http://schemas.microsoft.com/office/powerpoint/2010/main" val="27245994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olidFill>
                  <a:srgbClr val="011993"/>
                </a:solidFill>
                <a:latin typeface="Arial" pitchFamily="34" charset="0"/>
                <a:ea typeface="Calibri"/>
                <a:cs typeface="Arial" pitchFamily="34" charset="0"/>
                <a:sym typeface="Calibri"/>
              </a:rPr>
              <a:t>Contents</a:t>
            </a:r>
          </a:p>
        </p:txBody>
      </p:sp>
      <p:sp>
        <p:nvSpPr>
          <p:cNvPr id="4" name="RATHINAM…"/>
          <p:cNvSpPr txBox="1"/>
          <p:nvPr/>
        </p:nvSpPr>
        <p:spPr>
          <a:xfrm>
            <a:off x="1568414" y="3117272"/>
            <a:ext cx="22399679" cy="1007455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ea typeface="Calibri"/>
                <a:cs typeface="Arial" pitchFamily="34" charset="0"/>
                <a:sym typeface="Calibri"/>
              </a:rPr>
              <a:t>Data</a:t>
            </a: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cs typeface="Arial" pitchFamily="34" charset="0"/>
                <a:sym typeface="Calibri"/>
              </a:rPr>
              <a:t>Information</a:t>
            </a: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ea typeface="Calibri"/>
                <a:cs typeface="Arial" pitchFamily="34" charset="0"/>
                <a:sym typeface="Calibri"/>
              </a:rPr>
              <a:t>Database</a:t>
            </a:r>
          </a:p>
          <a:p>
            <a:pPr algn="l">
              <a:defRPr sz="8000">
                <a:solidFill>
                  <a:srgbClr val="011993"/>
                </a:solidFill>
                <a:latin typeface="Calibri"/>
                <a:ea typeface="Calibri"/>
                <a:cs typeface="Calibri"/>
                <a:sym typeface="Calibri"/>
              </a:defRPr>
            </a:pPr>
            <a:r>
              <a:rPr lang="en-US" sz="7200" b="0">
                <a:solidFill>
                  <a:schemeClr val="tx1"/>
                </a:solidFill>
                <a:latin typeface="Arial" pitchFamily="34" charset="0"/>
                <a:cs typeface="Arial" pitchFamily="34" charset="0"/>
                <a:sym typeface="Calibri"/>
              </a:rPr>
              <a:t>Relational </a:t>
            </a:r>
            <a:r>
              <a:rPr lang="en-US" sz="7200" b="0">
                <a:solidFill>
                  <a:schemeClr val="tx1"/>
                </a:solidFill>
                <a:latin typeface="Arial" pitchFamily="34" charset="0"/>
                <a:ea typeface="Calibri"/>
                <a:cs typeface="Arial" pitchFamily="34" charset="0"/>
                <a:sym typeface="Calibri"/>
              </a:rPr>
              <a:t>Database</a:t>
            </a:r>
            <a:endParaRPr lang="en-US" sz="7200" b="0" dirty="0">
              <a:solidFill>
                <a:schemeClr val="tx1"/>
              </a:solidFill>
              <a:latin typeface="Arial" pitchFamily="34" charset="0"/>
              <a:cs typeface="Arial" pitchFamily="34" charset="0"/>
              <a:sym typeface="Calibri"/>
            </a:endParaRP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cs typeface="Arial" pitchFamily="34" charset="0"/>
                <a:sym typeface="Calibri"/>
              </a:rPr>
              <a:t>File System Vs </a:t>
            </a:r>
            <a:r>
              <a:rPr lang="en-US" sz="7200" b="0" dirty="0">
                <a:solidFill>
                  <a:schemeClr val="tx1"/>
                </a:solidFill>
                <a:latin typeface="Arial" pitchFamily="34" charset="0"/>
                <a:ea typeface="Calibri"/>
                <a:cs typeface="Arial" pitchFamily="34" charset="0"/>
                <a:sym typeface="Calibri"/>
              </a:rPr>
              <a:t>D</a:t>
            </a:r>
            <a:r>
              <a:rPr lang="en-US" sz="7200" b="0" dirty="0">
                <a:solidFill>
                  <a:schemeClr val="tx1"/>
                </a:solidFill>
                <a:latin typeface="Arial" pitchFamily="34" charset="0"/>
                <a:cs typeface="Arial" pitchFamily="34" charset="0"/>
                <a:sym typeface="Calibri"/>
              </a:rPr>
              <a:t>BMS</a:t>
            </a: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ea typeface="Calibri"/>
                <a:cs typeface="Arial" pitchFamily="34" charset="0"/>
                <a:sym typeface="Calibri"/>
              </a:rPr>
              <a:t>D</a:t>
            </a:r>
            <a:r>
              <a:rPr lang="en-US" sz="7200" b="0" dirty="0">
                <a:solidFill>
                  <a:schemeClr val="tx1"/>
                </a:solidFill>
                <a:latin typeface="Arial" pitchFamily="34" charset="0"/>
                <a:cs typeface="Arial" pitchFamily="34" charset="0"/>
                <a:sym typeface="Calibri"/>
              </a:rPr>
              <a:t>BMS</a:t>
            </a: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cs typeface="Arial" pitchFamily="34" charset="0"/>
                <a:sym typeface="Calibri"/>
              </a:rPr>
              <a:t>Types Of </a:t>
            </a:r>
            <a:r>
              <a:rPr lang="en-US" sz="7200" b="0" dirty="0">
                <a:solidFill>
                  <a:schemeClr val="tx1"/>
                </a:solidFill>
                <a:latin typeface="Arial" pitchFamily="34" charset="0"/>
                <a:ea typeface="Calibri"/>
                <a:cs typeface="Arial" pitchFamily="34" charset="0"/>
                <a:sym typeface="Calibri"/>
              </a:rPr>
              <a:t>D</a:t>
            </a:r>
            <a:r>
              <a:rPr lang="en-US" sz="7200" b="0" dirty="0">
                <a:solidFill>
                  <a:schemeClr val="tx1"/>
                </a:solidFill>
                <a:latin typeface="Arial" pitchFamily="34" charset="0"/>
                <a:cs typeface="Arial" pitchFamily="34" charset="0"/>
                <a:sym typeface="Calibri"/>
              </a:rPr>
              <a:t>BMS</a:t>
            </a:r>
          </a:p>
          <a:p>
            <a:pPr algn="l">
              <a:defRPr sz="8000">
                <a:solidFill>
                  <a:srgbClr val="011993"/>
                </a:solidFill>
                <a:latin typeface="Calibri"/>
                <a:ea typeface="Calibri"/>
                <a:cs typeface="Calibri"/>
                <a:sym typeface="Calibri"/>
              </a:defRPr>
            </a:pPr>
            <a:r>
              <a:rPr lang="en-US" sz="7200" b="0" dirty="0">
                <a:solidFill>
                  <a:schemeClr val="tx1"/>
                </a:solidFill>
                <a:latin typeface="Arial" pitchFamily="34" charset="0"/>
                <a:cs typeface="Arial" pitchFamily="34" charset="0"/>
                <a:sym typeface="Calibri"/>
              </a:rPr>
              <a:t>A</a:t>
            </a:r>
            <a:r>
              <a:rPr lang="en-US" sz="7200" b="0" dirty="0">
                <a:solidFill>
                  <a:schemeClr val="tx1"/>
                </a:solidFill>
                <a:latin typeface="Arial" pitchFamily="34" charset="0"/>
                <a:ea typeface="Calibri"/>
                <a:cs typeface="Arial" pitchFamily="34" charset="0"/>
                <a:sym typeface="Calibri"/>
              </a:rPr>
              <a:t>dva</a:t>
            </a:r>
            <a:r>
              <a:rPr lang="en-US" sz="7200" b="0" dirty="0">
                <a:solidFill>
                  <a:schemeClr val="tx1"/>
                </a:solidFill>
                <a:latin typeface="Arial" pitchFamily="34" charset="0"/>
                <a:cs typeface="Arial" pitchFamily="34" charset="0"/>
                <a:sym typeface="Calibri"/>
              </a:rPr>
              <a:t>ntages Of </a:t>
            </a:r>
            <a:r>
              <a:rPr lang="en-US" sz="7200" b="0" dirty="0">
                <a:solidFill>
                  <a:schemeClr val="tx1"/>
                </a:solidFill>
                <a:latin typeface="Arial" pitchFamily="34" charset="0"/>
                <a:ea typeface="Calibri"/>
                <a:cs typeface="Arial" pitchFamily="34" charset="0"/>
                <a:sym typeface="Calibri"/>
              </a:rPr>
              <a:t>D</a:t>
            </a:r>
            <a:r>
              <a:rPr lang="en-US" sz="7200" b="0" dirty="0">
                <a:solidFill>
                  <a:schemeClr val="tx1"/>
                </a:solidFill>
                <a:latin typeface="Arial" pitchFamily="34" charset="0"/>
                <a:cs typeface="Arial" pitchFamily="34" charset="0"/>
                <a:sym typeface="Calibri"/>
              </a:rPr>
              <a:t>BMS</a:t>
            </a:r>
          </a:p>
          <a:p>
            <a:pPr algn="l">
              <a:defRPr sz="8000">
                <a:solidFill>
                  <a:srgbClr val="011993"/>
                </a:solidFill>
                <a:latin typeface="Calibri"/>
                <a:ea typeface="Calibri"/>
                <a:cs typeface="Calibri"/>
                <a:sym typeface="Calibri"/>
              </a:defRPr>
            </a:pPr>
            <a:endParaRPr sz="7200" b="0">
              <a:solidFill>
                <a:schemeClr val="tx1"/>
              </a:solidFill>
              <a:latin typeface="Arial" pitchFamily="34" charset="0"/>
              <a:cs typeface="Arial"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Example Of DBMS Catalog</a:t>
            </a:r>
            <a:endParaRPr lang="en-IN" sz="8000" dirty="0"/>
          </a:p>
        </p:txBody>
      </p:sp>
      <p:pic>
        <p:nvPicPr>
          <p:cNvPr id="7" name="Picture 6"/>
          <p:cNvPicPr>
            <a:picLocks noChangeAspect="1"/>
          </p:cNvPicPr>
          <p:nvPr/>
        </p:nvPicPr>
        <p:blipFill>
          <a:blip r:embed="rId2"/>
          <a:stretch>
            <a:fillRect/>
          </a:stretch>
        </p:blipFill>
        <p:spPr>
          <a:xfrm>
            <a:off x="3283527" y="4488873"/>
            <a:ext cx="15988146" cy="7730835"/>
          </a:xfrm>
          <a:prstGeom prst="rect">
            <a:avLst/>
          </a:prstGeom>
        </p:spPr>
      </p:pic>
      <p:sp>
        <p:nvSpPr>
          <p:cNvPr id="8" name="TextBox 7"/>
          <p:cNvSpPr txBox="1"/>
          <p:nvPr/>
        </p:nvSpPr>
        <p:spPr>
          <a:xfrm>
            <a:off x="1136073" y="2895370"/>
            <a:ext cx="2028305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000" dirty="0">
                <a:latin typeface="Arial" panose="020B0604020202020204" pitchFamily="34" charset="0"/>
                <a:cs typeface="Arial" panose="020B0604020202020204" pitchFamily="34" charset="0"/>
              </a:rPr>
              <a:t>Database that stores Student Information and Course Details</a:t>
            </a:r>
            <a:endParaRPr kumimoji="0" 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108407362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Example Of DBMS Catalog</a:t>
            </a:r>
            <a:endParaRPr lang="en-IN" sz="8000" dirty="0"/>
          </a:p>
        </p:txBody>
      </p:sp>
      <p:pic>
        <p:nvPicPr>
          <p:cNvPr id="3" name="Picture 2"/>
          <p:cNvPicPr>
            <a:picLocks noChangeAspect="1"/>
          </p:cNvPicPr>
          <p:nvPr/>
        </p:nvPicPr>
        <p:blipFill>
          <a:blip r:embed="rId2"/>
          <a:stretch>
            <a:fillRect/>
          </a:stretch>
        </p:blipFill>
        <p:spPr>
          <a:xfrm>
            <a:off x="1568415" y="3186546"/>
            <a:ext cx="19795294" cy="5763490"/>
          </a:xfrm>
          <a:prstGeom prst="rect">
            <a:avLst/>
          </a:prstGeom>
        </p:spPr>
      </p:pic>
      <p:sp>
        <p:nvSpPr>
          <p:cNvPr id="4" name="TextBox 3"/>
          <p:cNvSpPr txBox="1"/>
          <p:nvPr/>
        </p:nvSpPr>
        <p:spPr>
          <a:xfrm>
            <a:off x="1773382" y="9807188"/>
            <a:ext cx="20061382"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4000" dirty="0">
                <a:latin typeface="Arial" panose="020B0604020202020204" pitchFamily="34" charset="0"/>
                <a:cs typeface="Arial" panose="020B0604020202020204" pitchFamily="34" charset="0"/>
              </a:rPr>
              <a:t>Example of Database Catalog where Information  or description about the Database is stored.</a:t>
            </a:r>
            <a:endParaRPr kumimoji="0" 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Tree>
    <p:extLst>
      <p:ext uri="{BB962C8B-B14F-4D97-AF65-F5344CB8AC3E}">
        <p14:creationId xmlns:p14="http://schemas.microsoft.com/office/powerpoint/2010/main" val="4715801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Demo to Show DBMS Catalog</a:t>
            </a:r>
            <a:endParaRPr lang="en-IN" sz="8000" dirty="0"/>
          </a:p>
        </p:txBody>
      </p:sp>
      <p:sp>
        <p:nvSpPr>
          <p:cNvPr id="3" name="Rectangle 2"/>
          <p:cNvSpPr/>
          <p:nvPr/>
        </p:nvSpPr>
        <p:spPr>
          <a:xfrm>
            <a:off x="1568414" y="9389009"/>
            <a:ext cx="20792822" cy="1200329"/>
          </a:xfrm>
          <a:prstGeom prst="rect">
            <a:avLst/>
          </a:prstGeom>
        </p:spPr>
        <p:txBody>
          <a:bodyPr wrap="square">
            <a:spAutoFit/>
          </a:bodyPr>
          <a:lstStyle/>
          <a:p>
            <a:pPr algn="l"/>
            <a:r>
              <a:rPr lang="en-US" sz="3600" b="0" dirty="0">
                <a:latin typeface="Arial" panose="020B0604020202020204" pitchFamily="34" charset="0"/>
                <a:cs typeface="Arial" panose="020B0604020202020204" pitchFamily="34" charset="0"/>
              </a:rPr>
              <a:t>In DBMS, Structure/ Schema of data file is stored in DBMS Catalog separate from the access program providing </a:t>
            </a:r>
            <a:r>
              <a:rPr lang="en-US" sz="3600" dirty="0">
                <a:latin typeface="Arial" panose="020B0604020202020204" pitchFamily="34" charset="0"/>
                <a:cs typeface="Arial" panose="020B0604020202020204" pitchFamily="34" charset="0"/>
              </a:rPr>
              <a:t>Program Data Independence</a:t>
            </a:r>
            <a:r>
              <a:rPr lang="en-US" sz="3600" b="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759203925"/>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Views Of Data</a:t>
            </a:r>
            <a:endParaRPr lang="en-IN" sz="8000" dirty="0"/>
          </a:p>
        </p:txBody>
      </p:sp>
      <p:sp>
        <p:nvSpPr>
          <p:cNvPr id="3" name="TextBox 2"/>
          <p:cNvSpPr txBox="1"/>
          <p:nvPr/>
        </p:nvSpPr>
        <p:spPr>
          <a:xfrm>
            <a:off x="2189018" y="864950"/>
            <a:ext cx="21419127" cy="111825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endParaRPr lang="en-US" sz="4000" dirty="0">
              <a:latin typeface="Arial" panose="020B0604020202020204" pitchFamily="34" charset="0"/>
              <a:cs typeface="Arial" panose="020B0604020202020204" pitchFamily="34" charset="0"/>
            </a:endParaRPr>
          </a:p>
          <a:p>
            <a:pPr algn="l"/>
            <a:endParaRPr lang="en-US" sz="4000" dirty="0">
              <a:latin typeface="Arial" panose="020B0604020202020204" pitchFamily="34" charset="0"/>
              <a:cs typeface="Arial" panose="020B0604020202020204" pitchFamily="34" charset="0"/>
            </a:endParaRPr>
          </a:p>
          <a:p>
            <a:pPr algn="l"/>
            <a:r>
              <a:rPr lang="en-US" sz="4000" dirty="0">
                <a:latin typeface="Arial" panose="020B0604020202020204" pitchFamily="34" charset="0"/>
                <a:cs typeface="Arial" panose="020B0604020202020204" pitchFamily="34" charset="0"/>
              </a:rPr>
              <a:t>Views of data - </a:t>
            </a:r>
            <a:r>
              <a:rPr lang="en-US" sz="4000" b="0" dirty="0">
                <a:latin typeface="Arial" panose="020B0604020202020204" pitchFamily="34" charset="0"/>
                <a:cs typeface="Arial" panose="020B0604020202020204" pitchFamily="34" charset="0"/>
              </a:rPr>
              <a:t>narrates how the data is visualized at each level of </a:t>
            </a:r>
            <a:r>
              <a:rPr lang="en-US" sz="4000" dirty="0">
                <a:latin typeface="Arial" panose="020B0604020202020204" pitchFamily="34" charset="0"/>
                <a:cs typeface="Arial" panose="020B0604020202020204" pitchFamily="34" charset="0"/>
              </a:rPr>
              <a:t>Data Abstraction.</a:t>
            </a:r>
          </a:p>
          <a:p>
            <a:pPr algn="l"/>
            <a:endParaRPr lang="en-US" sz="4000" dirty="0">
              <a:latin typeface="Arial" panose="020B0604020202020204" pitchFamily="34" charset="0"/>
              <a:cs typeface="Arial" panose="020B0604020202020204" pitchFamily="34" charset="0"/>
            </a:endParaRPr>
          </a:p>
          <a:p>
            <a:pPr algn="l"/>
            <a:r>
              <a:rPr lang="en-US" sz="4000" dirty="0">
                <a:latin typeface="Arial" panose="020B0604020202020204" pitchFamily="34" charset="0"/>
                <a:cs typeface="Arial" panose="020B0604020202020204" pitchFamily="34" charset="0"/>
              </a:rPr>
              <a:t>D</a:t>
            </a:r>
            <a:r>
              <a:rPr lang="en-US" sz="4000" dirty="0">
                <a:latin typeface="Arial" panose="020B0604020202020204" pitchFamily="34" charset="0"/>
              </a:rPr>
              <a:t>atabase systems</a:t>
            </a:r>
            <a:r>
              <a:rPr lang="en-US" sz="4000" b="0" dirty="0">
                <a:latin typeface="Arial" panose="020B0604020202020204" pitchFamily="34" charset="0"/>
              </a:rPr>
              <a:t> comprise of complex data-structures.​</a:t>
            </a:r>
          </a:p>
          <a:p>
            <a:pPr algn="l"/>
            <a:endParaRPr lang="en-US" sz="4000" dirty="0">
              <a:latin typeface="Arial" panose="020B0604020202020204" pitchFamily="34" charset="0"/>
              <a:cs typeface="Arial" panose="020B0604020202020204" pitchFamily="34" charset="0"/>
            </a:endParaRPr>
          </a:p>
          <a:p>
            <a:pPr algn="l"/>
            <a:r>
              <a:rPr lang="en-US" sz="4000" dirty="0"/>
              <a:t>Data abstraction allow developers to keep complex data structures away from the users. </a:t>
            </a:r>
            <a:endParaRPr lang="en-US" sz="4000" dirty="0">
              <a:latin typeface="Arial" panose="020B0604020202020204" pitchFamily="34" charset="0"/>
              <a:cs typeface="Arial" panose="020B0604020202020204" pitchFamily="34" charset="0"/>
            </a:endParaRPr>
          </a:p>
          <a:p>
            <a:pPr algn="l"/>
            <a:endParaRPr kumimoji="0" lang="en-US" sz="40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a:p>
            <a:pPr algn="l" fontAlgn="base"/>
            <a:endParaRPr lang="en-US" sz="4000" b="0" dirty="0">
              <a:latin typeface="Arial" panose="020B0604020202020204" pitchFamily="34" charset="0"/>
            </a:endParaRPr>
          </a:p>
          <a:p>
            <a:pPr algn="l" fontAlgn="base"/>
            <a:r>
              <a:rPr lang="en-US" sz="4000" b="0" dirty="0">
                <a:latin typeface="Arial" panose="020B0604020202020204" pitchFamily="34" charset="0"/>
              </a:rPr>
              <a:t>To make ,​</a:t>
            </a:r>
          </a:p>
          <a:p>
            <a:pPr marL="571500" indent="-571500" algn="l" fontAlgn="base">
              <a:buFont typeface="Wingdings" panose="05000000000000000000" pitchFamily="2" charset="2"/>
              <a:buChar char="Ø"/>
            </a:pPr>
            <a:r>
              <a:rPr lang="en-US" sz="4000" b="0" dirty="0">
                <a:latin typeface="Arial" panose="020B0604020202020204" pitchFamily="34" charset="0"/>
              </a:rPr>
              <a:t>​the system efficient in terms of retrieval of data.​</a:t>
            </a:r>
          </a:p>
          <a:p>
            <a:pPr marL="571500" indent="-571500" algn="l" fontAlgn="base">
              <a:buFont typeface="Wingdings" panose="05000000000000000000" pitchFamily="2" charset="2"/>
              <a:buChar char="Ø"/>
            </a:pPr>
            <a:r>
              <a:rPr lang="en-US" sz="4000" b="0" dirty="0">
                <a:latin typeface="Arial" panose="020B0604020202020204" pitchFamily="34" charset="0"/>
              </a:rPr>
              <a:t>reduce complexity in terms of usability of users.​</a:t>
            </a:r>
          </a:p>
          <a:p>
            <a:pPr algn="l" fontAlgn="base">
              <a:buFont typeface="Arial" panose="020B0604020202020204" pitchFamily="34" charset="0"/>
              <a:buChar char="•"/>
            </a:pPr>
            <a:endParaRPr lang="en-US" sz="4000" b="0" dirty="0">
              <a:latin typeface="Arial" panose="020B0604020202020204" pitchFamily="34" charset="0"/>
            </a:endParaRPr>
          </a:p>
          <a:p>
            <a:pPr algn="l" fontAlgn="base"/>
            <a:r>
              <a:rPr lang="en-US" sz="4000" dirty="0"/>
              <a:t>The developers achieve this by hiding the complex data structures through levels of abstraction.</a:t>
            </a:r>
          </a:p>
          <a:p>
            <a:pPr algn="l" fontAlgn="base">
              <a:buFont typeface="Arial" panose="020B0604020202020204" pitchFamily="34" charset="0"/>
              <a:buChar char="•"/>
            </a:pPr>
            <a:endParaRPr lang="en-US" sz="4000" b="0" dirty="0">
              <a:latin typeface="Arial" panose="020B0604020202020204" pitchFamily="34" charset="0"/>
            </a:endParaRPr>
          </a:p>
          <a:p>
            <a:pPr algn="l"/>
            <a:endParaRPr kumimoji="0" lang="en-US" sz="400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p:txBody>
      </p:sp>
      <p:sp>
        <p:nvSpPr>
          <p:cNvPr id="5" name="Oval 4"/>
          <p:cNvSpPr/>
          <p:nvPr/>
        </p:nvSpPr>
        <p:spPr>
          <a:xfrm>
            <a:off x="15295418" y="3740857"/>
            <a:ext cx="6040582" cy="692468"/>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sz="3200">
                <a:latin typeface="Arial" panose="020B0604020202020204" pitchFamily="34" charset="0"/>
                <a:cs typeface="Arial" panose="020B0604020202020204" pitchFamily="34" charset="0"/>
              </a:rPr>
              <a:t>Data Abstraction ?</a:t>
            </a:r>
            <a:endParaRPr lang="en-US" dirty="0"/>
          </a:p>
        </p:txBody>
      </p:sp>
      <p:sp>
        <p:nvSpPr>
          <p:cNvPr id="6" name="TextBox 5"/>
          <p:cNvSpPr txBox="1"/>
          <p:nvPr/>
        </p:nvSpPr>
        <p:spPr>
          <a:xfrm>
            <a:off x="15669491" y="3804962"/>
            <a:ext cx="5292436" cy="5642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endParaRPr kumimoji="0" lang="en-US" sz="3000" b="1" i="0" u="none" strike="noStrike" cap="none" spc="0" normalizeH="0" baseline="0" dirty="0">
              <a:ln>
                <a:noFill/>
              </a:ln>
              <a:solidFill>
                <a:srgbClr val="000000"/>
              </a:solidFill>
              <a:effectLst/>
              <a:uFillTx/>
              <a:latin typeface="Helvetica Neue"/>
              <a:ea typeface="Helvetica Neue"/>
              <a:cs typeface="Helvetica Neue"/>
              <a:sym typeface="Helvetica Neue"/>
            </a:endParaRPr>
          </a:p>
        </p:txBody>
      </p:sp>
      <p:sp>
        <p:nvSpPr>
          <p:cNvPr id="7" name="Oval 6"/>
          <p:cNvSpPr/>
          <p:nvPr/>
        </p:nvSpPr>
        <p:spPr>
          <a:xfrm>
            <a:off x="15295417" y="6157587"/>
            <a:ext cx="4752109" cy="1384935"/>
          </a:xfrm>
          <a:prstGeom prst="ellipse">
            <a:avLst/>
          </a:prstGeom>
          <a:gradFill flip="none" rotWithShape="1">
            <a:gsLst>
              <a:gs pos="0">
                <a:schemeClr val="bg1">
                  <a:lumMod val="95000"/>
                  <a:shade val="30000"/>
                  <a:satMod val="115000"/>
                </a:schemeClr>
              </a:gs>
              <a:gs pos="50000">
                <a:schemeClr val="bg1">
                  <a:lumMod val="95000"/>
                  <a:shade val="67500"/>
                  <a:satMod val="115000"/>
                </a:schemeClr>
              </a:gs>
              <a:gs pos="100000">
                <a:schemeClr val="bg1">
                  <a:lumMod val="95000"/>
                  <a:shade val="100000"/>
                  <a:satMod val="115000"/>
                </a:schemeClr>
              </a:gs>
            </a:gsLst>
            <a:path path="circle">
              <a:fillToRect l="100000" t="100000"/>
            </a:path>
            <a:tileRect r="-100000" b="-100000"/>
          </a:gra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sz="3200" dirty="0">
                <a:latin typeface="Arial" panose="020B0604020202020204" pitchFamily="34" charset="0"/>
                <a:ea typeface="+mn-ea"/>
                <a:cs typeface="Arial" panose="020B0604020202020204" pitchFamily="34" charset="0"/>
              </a:rPr>
              <a:t>Why Data </a:t>
            </a:r>
            <a:r>
              <a:rPr lang="en-US" sz="3200" dirty="0">
                <a:latin typeface="Arial" panose="020B0604020202020204" pitchFamily="34" charset="0"/>
                <a:cs typeface="Arial" panose="020B0604020202020204" pitchFamily="34" charset="0"/>
              </a:rPr>
              <a:t>Abstraction?</a:t>
            </a: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Tree>
    <p:extLst>
      <p:ext uri="{BB962C8B-B14F-4D97-AF65-F5344CB8AC3E}">
        <p14:creationId xmlns:p14="http://schemas.microsoft.com/office/powerpoint/2010/main" val="8210243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endParaRPr lang="en-IN" sz="8000" dirty="0"/>
          </a:p>
        </p:txBody>
      </p:sp>
      <p:sp>
        <p:nvSpPr>
          <p:cNvPr id="5" name="Rectangle 4"/>
          <p:cNvSpPr/>
          <p:nvPr/>
        </p:nvSpPr>
        <p:spPr>
          <a:xfrm>
            <a:off x="1568414" y="2649879"/>
            <a:ext cx="21291586" cy="4154984"/>
          </a:xfrm>
          <a:prstGeom prst="rect">
            <a:avLst/>
          </a:prstGeom>
        </p:spPr>
        <p:txBody>
          <a:bodyPr wrap="square">
            <a:spAutoFit/>
          </a:bodyPr>
          <a:lstStyle/>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There are mainly </a:t>
            </a:r>
            <a:r>
              <a:rPr lang="en-US" sz="4400" dirty="0">
                <a:solidFill>
                  <a:schemeClr val="tx1"/>
                </a:solidFill>
                <a:latin typeface="Arial" panose="020B0604020202020204" pitchFamily="34" charset="0"/>
                <a:cs typeface="Arial" panose="020B0604020202020204" pitchFamily="34" charset="0"/>
              </a:rPr>
              <a:t>3 </a:t>
            </a:r>
            <a:r>
              <a:rPr lang="en-US" sz="4400" b="0" dirty="0">
                <a:solidFill>
                  <a:schemeClr val="tx1"/>
                </a:solidFill>
                <a:latin typeface="Arial" panose="020B0604020202020204" pitchFamily="34" charset="0"/>
                <a:cs typeface="Arial" panose="020B0604020202020204" pitchFamily="34" charset="0"/>
              </a:rPr>
              <a:t>levels of data abstraction: </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i="1" dirty="0">
                <a:solidFill>
                  <a:schemeClr val="tx1"/>
                </a:solidFill>
                <a:latin typeface="Arial" panose="020B0604020202020204" pitchFamily="34" charset="0"/>
                <a:cs typeface="Arial" panose="020B0604020202020204" pitchFamily="34" charset="0"/>
              </a:rPr>
              <a:t>Physical level (internal level)</a:t>
            </a:r>
            <a:r>
              <a:rPr lang="en-US" sz="4400" b="0" dirty="0">
                <a:solidFill>
                  <a:schemeClr val="tx1"/>
                </a:solidFill>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r>
              <a:rPr lang="en-US" sz="4400" i="1" dirty="0">
                <a:solidFill>
                  <a:schemeClr val="tx1"/>
                </a:solidFill>
                <a:latin typeface="Arial" panose="020B0604020202020204" pitchFamily="34" charset="0"/>
                <a:cs typeface="Arial" panose="020B0604020202020204" pitchFamily="34" charset="0"/>
              </a:rPr>
              <a:t>Logical level (conceptual level)</a:t>
            </a:r>
            <a:r>
              <a:rPr lang="en-US" sz="4400" b="0" dirty="0">
                <a:solidFill>
                  <a:schemeClr val="tx1"/>
                </a:solidFill>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r>
              <a:rPr lang="en-US" sz="4400" i="1" dirty="0">
                <a:solidFill>
                  <a:schemeClr val="tx1"/>
                </a:solidFill>
                <a:latin typeface="Arial" panose="020B0604020202020204" pitchFamily="34" charset="0"/>
                <a:cs typeface="Arial" panose="020B0604020202020204" pitchFamily="34" charset="0"/>
              </a:rPr>
              <a:t>View level (external level)</a:t>
            </a:r>
            <a:r>
              <a:rPr lang="en-US" sz="4400" b="0" dirty="0">
                <a:solidFill>
                  <a:schemeClr val="tx1"/>
                </a:solidFill>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p:txBody>
      </p:sp>
      <p:sp>
        <p:nvSpPr>
          <p:cNvPr id="6" name="RATHINAM…"/>
          <p:cNvSpPr txBox="1"/>
          <p:nvPr/>
        </p:nvSpPr>
        <p:spPr>
          <a:xfrm>
            <a:off x="1720814" y="11637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Data Abstraction</a:t>
            </a:r>
            <a:endParaRPr lang="en-IN" sz="8000" dirty="0"/>
          </a:p>
        </p:txBody>
      </p:sp>
      <p:pic>
        <p:nvPicPr>
          <p:cNvPr id="7" name="Picture 6"/>
          <p:cNvPicPr>
            <a:picLocks noChangeAspect="1"/>
          </p:cNvPicPr>
          <p:nvPr/>
        </p:nvPicPr>
        <p:blipFill>
          <a:blip r:embed="rId2"/>
          <a:stretch>
            <a:fillRect/>
          </a:stretch>
        </p:blipFill>
        <p:spPr>
          <a:xfrm>
            <a:off x="8759807" y="6530975"/>
            <a:ext cx="5943600" cy="4819650"/>
          </a:xfrm>
          <a:prstGeom prst="rect">
            <a:avLst/>
          </a:prstGeom>
        </p:spPr>
      </p:pic>
    </p:spTree>
    <p:extLst>
      <p:ext uri="{BB962C8B-B14F-4D97-AF65-F5344CB8AC3E}">
        <p14:creationId xmlns:p14="http://schemas.microsoft.com/office/powerpoint/2010/main" val="405383306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data:image/jpg;base64,%20/9j/4AAQSkZJRgABAQEAYABgAAD/2wBDAAUDBAQEAwUEBAQFBQUGBwwIBwcHBw8LCwkMEQ8SEhEPERETFhwXExQaFRERGCEYGh0dHx8fExciJCIeJBweHx7/2wBDAQUFBQcGBw4ICA4eFBEUHh4eHh4eHh4eHh4eHh4eHh4eHh4eHh4eHh4eHh4eHh4eHh4eHh4eHh4eHh4eHh4eHh7/wAARCAEZAQ4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rlPil8QfDfw28Ox694pnngsZLhbZWhiMh3sGIGB7Ka6uvm7/goj/wAkNsv+w3B/6LloA6fQf2ovg3q2oR2S+IpbN5CFV7u1eOPPu2MD8a9mtp4bm3juLeVJoZFDJIjZVlPQgjqK+foPhT4L8X/ssaUt1oGnQ6j/AMI3FcQ30duqTJMIQwbcBk5I5z1zXH/sh/EDxYn7N2vLpej3XiPVNBu/s+m2inLOJAGCk/3VJJ+lAH1rWV4l8R6D4atEvPEGr2emW8j7EkuZQis2M4BPevkzxb8Tf2jvBPha18f+JL7w0tlJcrHPoRjUXEKsSAGA5GcdmJGRWT+21rfinxZ8NPB/ixJLCLwhqcUM8Vrg/aUumjYtk4wUxwOfwoA+2raeG6torm3kWWGVA8bqchlIyCD6EVJXz7o2vfGbwl+zxp90miWfinxFOkKaZHp8Z8u3tDCpRpQQuWAHPqT1rzvxT8XPjr8Krrw/rfjvU/DWsaXqsu24sLRV8234BZCVAwwB9xkYoA+xqzfFGuab4a8PX2vavP5FhYwtNPJjOFHXjuauWNwl5ZQXceQk0ayLnrhhkfzr5w/b48VT23gbSPAOlMX1PxLeKhjQ/MYlYcf8CcqPwNAHsXwp+JvhL4naVdal4TvJbiG1m8mYSxGN1YjI4PYjvWD8UfjNpXgL4h+G/Bl7o17eXGvMqwzwuoSLdIE+YHk8nPFeBfAOzm+Bv7UFx8N725d9N8QWEPkSP0aYJuU/99CRfxFO/bfm1OD4+/DqbRrdLnUkjU2kTnCvL542gn0zigD7Mor5Lv8A4sfG34VfEzQLD4snRr7Q9dl2B7GMAQ/MA21gAcruXIOcg9a2fi78XvH958d1+E/gPUNF8PNHEHl1HVFBEjFN+FyCOmAOMk0AfTZ4FY+geKPDuv3V1a6LrVjqE9odtxHbzB2iOSMMB05B/KvEPAniT9oW+t/E/hPXdH09NWggY6P4iMOLGZ1ZchsA5BUkggdeorxr9ii3+ITfF/xM2lX2kR2kV4v/AAkSyqS0y+ZJ/qfl4+bd1xxQB92UV8XaF8ZP2hvHHjTxR4T8EWumXcmn30irctBHGLaFJXUAljglsDrzwa9J8feJ/wBoDUPGVv4X8K6ZYeG9Pt7VPtWvaoimGeYIpfYeQBuJAwOcZ4FAH0RRXzf+zr8a/FOreMvE/gT4jHT5tQ0GGWc6hZACN0jPz5xwRjkEYrktF+Knx++LU+veIPhgmj6Z4d0mVkiiuowZbjA3BckHLEYOOAM4zQB9Z6vqVhpGmzalql5DZ2cC7pZ5nCogzjJJ6cmsTWfHHh3T/AV943jvl1DRrOB52msiJd4XghcdTnivlv4i/EL4k/Er9l3V76Wws9Fk0x2g8SQ3MDIbmLKGNoARwd2cjPbrU37POpfELw3+yp4g8QzXWizeH7bS7iTRrdofMlWUSNv80EYZSc8ZNAH0r8I/iBo3xM8Gw+KNChu4bWSV4jHcptdWU8jgkH6iuur5g8BfHK88PfsoH4gaxY6fLqH22SzsrW0t1t4WkJ+UbV4AHJOPSuY1D4j/ALTfh7wLafFbV49Cn8OTeXNJpywgSRwucKzADKg5HO4kZGRQB9jUV8ufHv8AaB8RaX8MPAnjTwG1tbr4gd/PhuIRKVKgZTnoQ2RmsD4lfFj9oP4Z6roXibxgnh8aBq84A061UOYlwGKM2AQ209QSMigD7CoqGxuFu7KC6jBCTRrIoPoRn+teCfE/xN8d9U+I9x4b8D6bYeF9BtlONb1ZF8u5YAZ2k5wMnAGO2aAPoGivmv8AZ++NXjHxBq/jLwR40Wwl1/w/aT3EV9aKPKl8s7SCBweSpBGMjNcP8Mfil+0h8T/CWs3nhmfw5ENLmPnXk0QR3+XIiRcEZ4zk+uM0AfZlYnjzxFB4R8G6r4mureW5h022a4eKMgM4XsM8ZrwL4MftEalqXwM8WeLfGNrDNqvhh/LbyF2LdFx+7GOgO7g49M151qfjH9ojxv8ABPxB43vU0KTwhe2s0b2WwJMsOdpkj4yQD6nnB4oA+p/gp8RLH4oeBovFenadc6fBJPJCIbhlZwUPJyvHeu2rwL9gj/k3u0/7CFz/ADFe+0AFfN3/AAUQBPwNssAn/idwf+i5a+kahvLS1vIvKvLaG4jznZLGHGfXBoA+M7b9pGxf4G6d8PfBfh7W9Q8TtpEelgi3ykbmMIzDBJbvjitO08AeOvhP+xvrS6Ulzb+J9SnS6v0tuZbeAkKVGOdwQc46ZNfWlppem2cnmWmnWlu+MbooVU/mBVpgGUqwBB4IPegD8yvE958Kbv4G2cei6Xrd74+DRyapfTiRkhG478sTtwcgDivXfj5ZXWo/sS/Dq9sYXngs1t2uGQZ8seWy5Pp83FfZEGg6HbpMkGjadEs5zKqWyASd/mwOfxq19is/sRsfslv9lI2mDyx5ePTb0oA+NvjP8StS8Wfsq6Fd/D+TVYbCwng0zXXjQo6BLdeMg52FiOfpXi/xnufhLc+DfD3/AArfSdXF/Ew/te/u1kIZyn3CxJBbIY8Y4r9LLTSdLs7J7K002zt7V874Y4FVGz1yoGDUUOg6HDbfZYdG06ODdv8AKW2QJu9cYxn3oAb4SdZPCukyRsGRrKEgjoRsFfE3jjTfEXx7/aw1Sz8L6wNMi8OxbLW+ILLCIWHzDHcyMcV91xokaLHGqoijCqowAPSq9rp9haSvLa2NtBI/32jiVS31IHNAHwZ+0N8LPib8O49G+JXiDxu3ii4sL6KJJir77fB3JyexIx+Na/7Tvi+DVviZ8IfHFjaz30M1hDfCC3XdI+JQzKo9eCMe1fcF1bW93CYbq3iniPJSRAyn8DUK6XpqtCy6faBoP9SRCuY/93jj8KAPiP46+PrD9oT4i+BvC3gLTtRlFndNJdTTwFPL3Mm7I7BQpJJrq/2jNU+HN38W5NB+L3gW80qyS3H9n+J7CZ/MmAA2ggLggfMOc4IHFfV9jpOlWNxJcWWmWVrNL/rJIYFRn+pAyafqWm6fqUIh1GxtbyIHISeJZAD9CKAPkT9iq915vij4m0vw5qutat8O4YXFrcagpA35GzGeAx+bIHYZwKyP2UvFmn+A/j/4z8K+I7e9t9R1zUvs9oohJG8SyH5vQEMCDX2rY2dpY24t7K1gtYV6RwxhFH4DioZNI0mTUV1GTTLJ71fu3DQKZB9GxmgD5T/YeBHxj+K+QR/pjf8ApRLXF/FXWNKH7UuuwfHT+25PC8Af+ybaAv5LJgeWQFIyCM5x/F1r7ltbGytZJJLWzt4HkOZGjjClj7kdaj1HSdL1Jo21DTbO8aM5QzwK5U+2RxQB8K/sv2ei6t8fvGuk6DY3GkaXqmjXkGn29ypWSONwAuQeehzWn+zx8V9P+AOjeKPAvj7R9TttVhvnuLZY4MiY7AuM+h2ghumDX21Hp9hHdfao7G2S4xjzViUPjp1xmotQ0bSNRmSbUNKsbuSP7jz26uy/QkcUAfPWteK/G3xZ/ZO8bavqnhEaTJPbN/Z1vEXaS4iRlZnwwz2OPXFeefCDx5omqfsdeLPAdut0usaPo13Ncq8WE2vISMN3+8OK+1VVVQIqgKBgKBwB6VQttE0W18/7NpFhD9oGJvLtkXzB/tYHP40AfEGj+DNX8YfsIwJotrLdXmma1Le/Z41y0kYyrYHcgNnHtWh44/aE0XxT+ztD8OdL0bVH8VXdnBpstr9nJVCm0MwPU5C8DGcmvtq1tra0h8m1t4oI852RoFX8hVSHRNFhvjfw6RYR3ZOTOtsgkz/vYzQB8K/tCeE9S8F/s+/CfQNVjaO/iuppbiM/8s3fDbfqM4r0X/gocD/wrLwVgH/j+P8A6JFfV15ZWd4FF5aW9yEOVEsYfafbNJeWNleIsd5Z29wiHKrLGHAPtmgCv4Z/5FzTP+vSL/0AV8O/EXWNG/4ae8RQ/Hga5L4fgDjSrWEyeSV48shVIypXPTv1r7xUBVCqAAOAB2qpqGk6XqMkcmoabZ3bxf6tp4Fcp9CRxQB8LfsrS6Qvxt+II0awuNM06bQb02FrcKRIkWVKgg852816B/wT6BHwr8cZBH+nn/0TX1Wmnaelw1wtjarMw2tIIVDEdME4zTrSxsrON47Szt7dHOWWKMKGPvjrQB8E/AfwtqXjD4BfF/Q9Jhea+e6gmgiUcyNGWfaPcgHHvWl4Z+OGh237Ll58LbjR9XPiWCxnshDHbErtLFjIx/hCgnOR2r7ks7Kzsw/2Ozt7fect5UYTcffHWoU0bR0u5btdKsVuJgVllFugdweoY4yfxoA8Q/YI4/Z8tP8AsIXP8xXvtRWltbWkIhtbeKCMHISJAq5+gqWgAooooAKKKKACiiigDlfi140t/h74B1LxbdWUt7DYqrNDGwVmywXgn60z4Q+N7f4i/D/TvF9pYy2MN9v2wSsGZdrleSOO1cb+2T/ybp4o/wCuUf8A6MWvAr/xJr3hb9gvwnqXh3VrvS7w6oYzPbSFHKGSbIyO3AoA+3KK+Gfifa/Gjw38JdC+L1z8Vr6aSdbYixg3IkSyKNnfDn+9kc5PWuv+Pfxn8Y3Hw7+HWi+FbptO1/xjbRzXNzF8rKCVTCn+Hc5JJHQCgD079qH4yat8I4vDj6Xo9lqR1a4kik+0uy7Au3kbf96vZLSUzWkMzAAyRqxA7ZGa/Pr9qLwJ488DWnhC18WeO5fFNpPdO0AmVt9vL8m8AsSSpGO/bpXq/wC0/wDFTxHB478O/Cvw14mh8KQ3NrDNqeryPs8tXHA3dVAAyccnIFAH1nRXxX8NPiJ4i+H3x20Lwe3xOh+IPhvXCkTzCXzDbyOSo5JJVgQOM4INR6Dc/Fb4j/tB/EDwLo/xK1HQ9Ntbq4cksZPLiSbaqRj+HqOhHAoA+2KK+Tf2dvH3jXwh8X/FPwp8fa5NrkWmW011b3crFmAiUOcMedrIc4PQivPNK8e+LPjBreu69qXxotfAFjazbdL09rgxBxyV4BBxjGWOTk0AfetFfFnhr40+MvEH7LPjz7Zrk3/CR+G5beKLVLd9sksbzKA24dTwwz3BrIurH40ar+zrbfFyb4r6hGljB5kNhEzKzRrKULO4PzOTk8g8cUAfdVeWftOfE/UfhN8PYPEumaZa6jNLqEdoYrhmVQrI7Z+XnPyD868W8efHjxdZ/so+E9cs7ry/E2vyPYveKo3L5ZIaRR0DEAc9iTXnn7RPgD4m+E/gtpeqeK/iDP4gsNRvIJLiwuNzG3nMbspVmJzgbgelAH3P4I1eXX/B2ja5PCkMuoWMNy8aElULoGIGe3NbFfIPxv8Aix4g8I/DL4beCfCmqR6Pf61pFo1zqLkD7PCURRhj93nJLdgK5O08f+JfhJ8QfDUtr8Ybf4haLqk4h1K1WcyeTlgCcEnH3sggjOCCKAPuqivjfxRrXxP8Tftca34B8LePb3RLKaBtu4l44I/KVmKJ2f0PbNXPgh4g8feBP2or74VeKPF934k0+W1eTzbhi21hD5yuu7JU4BBGcUAfXlFfGXh7Ufil+0V8Q/FTaH48ufCfh/Q5RFaw224biSwTdtIJJ2Ekk8dhXa+DPHfxZ+G3wg8Z3XxQ02e7udBAGkahcEEXu5tigkHJAODk84NAH0xRX582virx3q/gW6+JV18fILHxAhe4g0EXO1mVW+5sB2gnHC7TkY9a+wP2bvHl18SPhDpHibUFRb998F3sGAZY2KlgO2cA496APRqKKKACiiigAooooAKKKKACiiigAooooA8q/az03UNX+AfiTT9Lsbm+u5Y4xHBbxl3f94vRRya+fPGXhLxTN+wt4X0KHw5q0mqw6rvksltHMyLvm5KYyByO3cV9sUUAfMf7QHh7XtQ/Y10DRbHRtQutTjh04PaQ27PMpVRuygGRjvXFfFn4b+M5PhD8KvG3h/Rbu41jwvZxrd6eYj5yqGDqdnU4YEEdea+0aKAPg79obxJ8RPjNYeF7y3+FXiDS7LTbkiR2heR5JXC7sKFBCDb1I712X7VPwv8AESfETQPijpHhRfFmnxWkEOqaSyFy3ljHKjkgqcZHQgV9f0UAfJfwebTPE/xM0ZtE/Zyj8PaXasZbvU71GR4JByrRkgA4I6ck+1ef+B/GmteBP2qPiVrWk+Eb3xPF9pu47u3sz++iQzghwMHIyADx3r70rxf4U/BjUPBfxu8XfEG41y1u7fXzMY7VIWV4t8ocZYnBxjFAHln7PPg3xd4/+M/iz4reLdBudBsdRtZ7W2t7hCrnzUCYAYAkKg645Jrzvw34Pvfg74i1jQfHXwVl8dafNNu0/ULeFnOBwMMARgjGQcEGvv8AooA+R9U8Papqn7LHjmey+EaeEdQ1KaAWthYxs89zCsyFSyfeyuW7DucVt6f4e15f2Bn8PtouoDV/7NkX7CbdvP3faScbMZzjnpX07RQB8S658KPF3iL9jrwlHY6Pex69oF5PdNYSwlJ3jZ2Bwrc56HHes741+NPiZ8Wvg/p3h2P4U67aHS7iGS/ujA7GSVUZAI02g4O4k9cV910UAfHf7Qnwk8U634D+HXjHQ9CbVb3Q9ItYNQ0mSM73RVVsFOp53Bl681X8ETaX4p8WaHpuj/swx6cPtCHVLu9jeNIEHVkJAGQeec9MYr7MooA+VvC3hvxBD+3lqmuyaHqMekNayql6bZxAf3KgAPjHXjrRJ4Z16T9vw662iaj/AGM1myG++zP5HNkVxvxt68detfVNFAHxZ4Nk8d/s2/EXxbanwFqnibQtalEtncWKlgdrMUyQDjhyCDzXe6DoHxc+MXwY8Y2nxBji0ltV2nQrGSERvCVbeC/fBIC889TX0tRQB8AeCoZPBegSeEfF37N8/iDxHbu6W18Ldys2ScbyAQQM9QelfZXwQ0t9K+GmlQz+FLTwrdSIZrnTLZsxxSMeSOvXg47dK7WigAooooAKKKKACiiigAooooAKKKKACiuQ+IHj7S/CSrDKjXd867kt0YDA9WPYV50/xv1fcdmiWIXPGZHJr1cLkmNxUPaU4aebSPOxGa4XDz5Jy1PdKK8J/wCF361/0BdP/wC+3o/4XfrX/QF0/wD77eur/VrMP5V96MP7dwX834M92orwn/hd+tf9AXT/APvt6P8Ahd+tf9AXT/8Avt6P9Wsw/lX3oP7ewX8z+5nu1FeE/wDC79a/6Aun/wDfb0f8Lv1n/oC2H/fb0f6tZh/KvvQf29gv5n9zPdqK8J/4XfrP/QF0/wD77ej/AIXfrX/QF0//AL7ej/VrMP5V96D+3cF/N+DPdqK8J/4XfrX/AEBdP/77ej/hd+tf9AXT/wDvt6P9Wsw/lX3oP7ewX834M92orwn/AIXfrX/QF0//AL7ej/hd+tf9AXT/APvt6P8AVrMP5V96D+3sF/M/uZ7tRXhP/C79a/6Aun/99vR/wu/Wv+gLp/8A329H+rWYfyr70H9vYL+b8Ge7UV4T/wALv1r/AKAun/8Afb0f8Lv1r/oC6f8A99vR/q1mH8q+9B/b2C/m/Bnu1FeE/wDC79a/6Aun/wDfb0f8Lv1r/oC6f/329H+rWYfyr70H9vYL+Z/cz3aivCf+F361/wBAXT/++3o/4XfrX/QF0/8A77ej/VrMP5V96D+3sF/M/uZ7tRXhP/C79a/6Aun/APfb0f8AC79a/wCgLp//AH29H+rWYfyr70H9vYL+b8Ge7UV4lp3xvu/tC/2hocBhzyYJSGH59a9c8Oa1p/iDSo9S02bzYX9eCp7gjsa4MblWKwSUq0bJ9dzrwuYYfFNqlLU0aKKK887QooooAKKKKACiiigD5Q+IF7Nf+NdXnnYswu5Ix7KrFQPyFYNegfGbwneaP4mudUihd9PvZDKsijIRzyyn055rz/I9a/X8vq06uGhKntZf8MfmmNpzp15xnvdhRRkUZHqK7DlCijNGR6igAoozRkeopgd7qVnpdl4W010TQ45rjTxLJ9oVzO7EkZXHHbio7XwVZW9zpU+o6oXsdSnjW18qE75UI+YsD9zB4/WufXxPrC6fHYG6ie3jj8pFe3jYqvoGK57+tMn8Sa1MX83UpW3yJLzj5WT7pX+7j2xXkrC4uKajO12/+B00t/Xdei8Rh203Ht/W+v8AXz6H/hC7O4kup7fU3itBdvbW7SRAfMo53/NwvQZ59cVFB4Ns2nsrSXWil1dWpuiq2+5Y0CsTls8n5eKyP+Er1zdOxvIz5zb3BgjI3YxuAxgN7jmqw13VBcxXIvG82KA26NgcRkEFf1NUqONs7z/q3p3E6uFvpD+vvNyPwjay3Fs8OoXU1lcWv2hZUtMuPn2kMu7A575o8TeH4dE8OXCOElu4dV8nzwMFo/KDAY7dax7LxJrFnHHFb3uI0hMCoyKy7N27BBHPPNRanrmp6lFJHfXbTLJN57ggDL7dueB6DFVGji/aLmn7q+/8uxLq4fkfLHX+vM0PE2nW8MXh9LOFY5LyxR5OfvuXYZP6VrXfgNYLtbP+10+0+Y0BRowN0oQsAvPKkjGTjnFYI8Ua0NMTTftcbW0cflIGgjLKvoGIyOvrUd94j1e8MLXF5ueFxIrhFVyw6EsBkn60exxmijJJa+d+26/APaYbVuLe3l69Tds/AztbedfXzQMkMck8SRBniMjEIpBIHQZP1qt4p0e10vwzpzR+VJcm8uIpJ4zkSKu3b/Os2PxNrSahdX5vi892QbgyIrrJjplSMcduOKq3+rX19bx291ceZFHI8qLgABmxuPH0FOFHF+0Uqk1be3y9O4Tq4fkahHX/AIP+RSooyPWjI9RXoHCFFGR60ZFABRRketGR6igAr1/9mq8m/tDVrDcfJ8pJgvo2cfyryFQWIVQWJ6AV7/8AAbwrd6Lpdxq2owtDcXoURxsMMsY5BI7ZNeFxHVpwwE4zertb7z2MjpzljIyjstz02iiivzE+9CiiigAooooAKp3mp2dpcC3mkcSld4VY2c7c4zwDVysxf+Rqk/68U/8AQ2rSnFO9+hE21awk+qaVPE0UyyyxsMMr2shBH021jNpPgdmLNoVsSep/s9//AImutNeXD4nXx0mWx/sqD/hLE14aN/Z5c7NxbcJc9dnkfvM/hWkK/s/gbXo/+AZzpc/xWfy/4J0f9keBf+gDa/8Agvf/AOJo/sjwL/0AbX/wXv8A/E1jR/FvwzYJ5etanGbhrm4QC1t5CI4opNhd88gA8E9CelaafFHwS15Z2jawsU95JcxRJIjKQ1uCZA2fu8AkZ69q0+uT/ml/4F/wCPq0f5Y/cTf2R4F/6ANr/wCC9/8A4mj+yPAv/QBtf/Be/wD8TUXjXxhe2PwvufGXhbTI9UK2ZvIo7qQwL5QUsXbIz0HQDJzXR+G79tV8PadqckYje7tY52RTwpZQcD86Prk/5pf+Bf8AAD6tH+WP3GA2k+A1GW0OzUerWDAD8StaX/CHeFf+hf07/vwtXPEv/ICu/wDc/rWjRPE1eVSjOXXr6BGhT5mnFfcYX/CHeFf+hf07/vwtZzaR4EDun9iWTFHKNtsWYAg4IyFx1rrqzvD/APx5zf8AX3P/AOjWohiavK5SnL72EqFO6SivuML+yPAv/QCtf/Be/wD8TR/ZHgX/AKAVr/4L3/8Aia0PiDq2qaD4P1DWtHsE1C5soxObZiR5kakGQDH8WzcR7gVx+u/FGP7RdPoX2STTLLR4tRu9QmDukTTMohj2pySVLMfQYo+uT/ml/wCBf8APqsf5Y/cdB/ZHgX/oBWv/AIL3/wDiaP7I8C/9AK1/8F7/APxNZ9x8XvBFrfXVlPqUvmWm9ZHW3YxsyY8xVbHJXPPoAfStCD4keD7jVJ9LttUFxdwajFpzRxxsxM8i7lA9QADlugwc9KPrk/5pf+Bf8APqsf5Y/cH9keBf+gFa/wDgvf8A+Jo/sjwL/wBAK1/8F7//ABNZ3xG8V+KPDGsadJa2Oj3OmXd7b2cUDTSfbLhpGAcooG0BAd3OcgHOK7+j65P+aX/gX/AD6rH+WP3HK2uheCLq4FvDodj5pUsFazK5A69QPUVd/wCEO8K/9C/p3/fhauXf/Ifsf+uM3/slaNKpiays4zlr5scKFJ3TivuOdu/C3g+1t3uLjQtOSKMZZvs4OB+Aqn/ZHgX/AKAVr/4L3/8Aia3fEv8AyA7n/dH8xWiOlUsTVUFJzl9/oJ0KblZRX3HI/wBkeBf+gFa/+C9//iaP7I8C/wDQCtf/AAXv/wDE1L4n8UzaD4x0HTry3iXSdWEsH2ssQYrlQGRD2wyh+fUVy2m/FaFvsmqaw9lpmjXhvprVnWRpJrWAqFlBHA3ZJweoIxS+uT/ml/4F/wAAPqsP5Y/cdJ/ZHgX/AKAVr/4L3/8AiaP7I8C/9AK1/wDBe/8A8TVKw+LXgm7V/wDiYTW7RwzTSLcQMhRYkDtnPfawYDuK2vDHjPw/4mlSLRLw3TPYxX4IQgCKQkJk9mO0/L14o+uT/ml/4F/wA+qx/lj9xDZWng+ymE9ppMEMo6Mlg4I/8drW/trT/wC/P/4DSf8AxNcR4K8da5qXxMv/AAdq9vpDNb2RunewkkP2ZhIFET+Yo3kg5yvAwa9IrKdVTd5Xfz/4BpGm4K0bL5f8Er2N5b3sTSWzl1VijZUqQw7EHnuKsVm6J/r9T/6/W/8AQErSrOpFRlZFwk3G7CiiioLCiiigArIluILfxS5nmjiBslwXYLn529a16jlghmIMsMchHTcoOK0pyUb36kTi3axD/aWn/wDP/a/9/l/xrl38K+D2+I6+PTcQ/wBrrafZf+PhfLI/v7f7+35c+nFdX9js/wDn1g/79ij7HZ/8+sH/AH7FP935i9/yPM734V+CJr2K+g1q4tLtJJ2aaO4iJkSaTzGjIZSMbuQQARk80/XvhZ8ONcutbury4Bm1hrdrh47xQUaHGCn90tjDetek/Y7P/n1g/wC/Yrj/AIWWts9p4h3W8LY8Q3wGUHA8zpS/d+Ye/wCRe8Y6RoviTwjP4YOvPplnPD5DtY3Eav5W3aUywIAI46VZ8I22m+HfD1poqa++oR2qCOOa7uI2lKjoCVAHA46dq2fsVn/z6Qf9+xR9is/+fSD/AL9ij935h7/kZviG+sZNFuo47y3d2TAVZVJJz9a2agFnaKQVtYAR0IjFT0TlHlUY/wBbDjF3bYVj6Je2cNvPHLdwRuLufKtIAR+9btWxULWtqzFmtoWY8klASaISiouMglF3TRFJf6bIjI97aMrAhgZVwR+dcJpfw58C6Z4L1fwnZXhisdWuGuLl/tSmTJYEKrHoqgBQOwFd/wDYrP8A59IP+/Yo+x2f/PpB/wB+xR+78xe/5Hntl8O/BdjrGoX8erN9mv8AzjNYvPF5O+YYkYHbv5yTjdgE9KPCXw1+H/hnVdG1TTbgG60i0ktoHlu1bfvYs0j/AN6T5mG70Y1o/GS1tU8CTMlvCp+22fIQA/8AHzHXY/YrP/n0g/79ij935h7/AJHC+JvBej6344tfF3/CZ6pY3trAIIYra7h8lFzlsK6Ngt3IOSK7f+0dP/5/7X/v8v8AjT/sVn/z6Qf9+xR9is/+fSD/AL9ij935h7/kUHube48QWX2e4il2wzZ2OGxynpWtUcVvBE26KGOM+qoBUlKck7W6DhFq9+pm+JyBoV0ScAKMk/UVYGo6fj/j+tf+/wAv+NWWVWUqyhlPUEZBqH7HZ/8APpB/37FUpR5eWQnGXNdHOfEHQ/DPjfwvceH9Yv0W3mZWEkFyqSxMpyGRux/xrL8S+A/Auv2unWd7PGlpp1hLp8EEVyqoIpFVT+I2DB9fWu3+x2f/AD6wf9+xR9js/wDn1g/79ij935h7/kebS/DLwTc6Ha6RqmtTX629/HfRyyXEKOWQY2HYqgoV4YY5B610Pgjwz4R8Hrqw0W5ij/tW7a6nL3KkqSMBF/uovYdsmq/ia1th8TvB6i3hCmK+yNgwf3a12H2Oz/59YP8Av2KP3fmHv+RxfhrwhoOjeJ/+Eim8U6hq97HbPa2p1C+SQW8LsGZVwATkgcsSeK7H+0tP/wCf+1/7/L/jT/sdn/z6wf8AfsUfY7P/AJ9YP+/Yo/d+Ye/5FLw/Ikr6lJG6uhvWwynIPyJ3rUpsccca7Y0VF9FGBTqmpLmldFQjyqwUUUVBQUUUUAFFFFABRQagN5aA4N1AD/10FNJvYTaRPXG/Cn/j08Rf9jFff+jK3dd1KaHSp5tHaxur1F3RQyzhFkI6ru7EjOD61538EPEt9qd1rato8ul6f/a15NNJfny5WkdwQiL3A5y3TpjNPkl2FzLues0VB9ss/wDn6g/7+Cj7ZZ/8/UH/AH8FHJLsHMu5PRUH2yz/AOfqD/v4KPtln/z9Qf8AfwUckuwcy7k9FQfbLP8A5+oP+/go+2Wf/P1B/wB/BRyS7BzLuT0VB9ss/wDn6g/7+Cj7ZZ/8/UH/AH8FHJLsHMu5yfxn/wCRCm/6/bL/ANKYq7OvKf2gPEF7p/hsRw6W+p6bNPbEyWJ8yaKVbhGwyd1IGMjoevBzXe+G9WuLvSY7rWFs7G6lLN9nScOYkJ+VWPdsYzjjNHJLsHMu5s0VB9ts/wDn7g/7+Cj7bZ/8/cH/AH8FHJLsHMu5PRUH22z/AOfuD/v4KPttn/z9wf8AfwUckuwcy7k9FQfbbP8A5+4P+/go+22f/P3B/wB/BRyS7BzLuT0VB9ts/wDn7g/7+Cj7bZ/8/cH/AH8FHJLsHMu5yvif/kqHg7/rlf8A/otK7GvHPHXirWrL4raBax+H3v5UF2NPnt5M28ivGoHmv/yzKkHdnqOmelesW15D9nj+0XVp520eZskG3djnGe2aOSXYOZdy3RUcVxbyttjnic+iuDUlJpopO4UUUUgCiiigAooooAKKKKAPA/jP451C71y40LTbl7eytT5cpjbBlfvkjsOmK8wZmY5LMT6k1seOYJrXxnrEMylX+2ytg+hYkfoRWLX67l2GpUMNCNNaWXz8z82x1epWrylN9fuFyfU0bm/vH86Siu6xyC5b+8fzoyfU/nSUUWELub+8fzras/DOsXVjHeIsMaTKWhSW4VHlA7opOSKxK7HVm0fxBbaZeSa3Bp7WlkltNbyxsWBTOCgAwQc+orlxNScOXl2e7s3+COihCM78352/M4/cc43HP1o3H+8fzr0KfWdEOitGLy2azNnFHDYCH95FcAjdITj2JznnNWrzxP4fu9TvDfNBPZxazHLaIsAGINrBiMDkZ2kg9a5vr1T/AJ9P+reXn+G7N/qkP+fi/q/n5f8AAPM9x/vH86Nx/vH869HsdZso768N9rlhd3kkWLS5WMokS78lCwTgkex9K0bTULCPSLXUFvtNsbZ9XmM+ICyzxBU3IuVzz6cdameYzj/y7/Ptftf8Co4KMvt/l/meWy29zFbw3EkciwzZ8pz0bBwcfSodx/vH869Ks/FGlzwaTHLfRxWVrcTo9rLHkqj58tuByFBGeagsb3QbGPTraPWrcXFraTgzxRkI0jS7gpYqSBjvin9eqK6lSd/n5+XkvvF9Ug7Wnp8vLz839xwyWN4+lvqaqTapKIWfd0YjIGPpS3ljeWlraXM6FYruMyQndncoJB/UGuu8aaxot1pmp2+m3EbGe+gmVUQgMBFh26f3s1Wv/wCy9T8NaH/xOrKCawtnSa3l3h2PmM2BhSOQfWtIYqo1GUoWTfZ6K1/z0Jnh4JyjGV2l387fkcfub+8fzo3N/eP516Vq/ifRYpraez+w3Fn5qBbfYfMihKbZFxtwvBPc84NNsdb8N2l5cabp88UcFvbhLG8lUructukJIBIJ4A47VCx9Xlv7F/18vT8exTwdNO3tF/X9fl3OBksbyPTItSZSLaWVokbd1ZQCRj8RVXc394/nXXeMdW0690OO2tHtxKNSmmMcCkIFZUGRkdCQa5CuvDVJVIc01Z6nLXhGE+WLuLub+8fzo3N/eP50lFdFjEdub1P50mT6mkoosMntLq6tJlmtbiWGRTkMjlSPyr6F+C3jC48S6RNaaiwe+s8BpO8iHoT79q+c69c/Zqgl/tfV7nafKECR57bt2cflXgcR4alUwUqklrG1n8z2Mjr1IYuMIvR7/ce40UUV+Zn3gUUUUAFFFFABRRRQBwHxN+HFv4pm/tGynW01ELtZmGUlA6Z9D715q3wd8YBiF/s4jsftBGf0r6Jor2sJn+MwtNU4tNLa6PKxOTYXETc5KzfY+df+FO+MfTTv/Ag//E0f8Kd8Y+mnf+BB/wDia+iqK6v9asd/d+7/AIJz/wCr2E8/v/4B86/8Kd8Y+mnf+BB/+Jo/4U74x9NO/wDAg/8AxNfRVFH+tWO/u/d/wQ/1ewnn9/8AwD51/wCFO+MfTTv/AAIP/wATR/wp3xj6ad/4EH/4mvoqij/WrHf3fu/4If6vYTz+/wD4B86/8Kd8Y+mnf+BB/wDiaP8AhTvjH007/wACD/8AE19FUUf61Y7+793/AAQ/1ewnn9//AAD52/4U74x9NO/8CD/8TS/8Kg8Z7Qv/ABL9oOQPtJxn/vmvoiij/WrHf3fu/wCCP/V7Cef3/wDAPmXxF8NfEug6W2pX4svIWSOM+XMWOXcIvGPVhWh/wp3xj6ad/wCBB/8Aia9X+M//ACIU3/X7Z/8ApTFXZ0f61Y7+793/AAQ/1ewnn9//AAD52/4U74x9NO/8CD/8TR/wp3xj6ad/4EH/AOJr6Joo/wBasd/d+7/gh/q9hPP7/wDgHzt/wp3xj6ad/wCBB/8AiaP+FO+MfTTv/Ag//E19E0Uf61Y7+793/BF/q9hPP7/+AfO3/CnfGPpp3/gQf/iaP+FO+MfTTv8AwIP/AMTX0TRR/rVjv7v3f8EP9XsJ5/f/AMA+dv8AhTvjH007/wACD/8AE0f8Kd8Y+mnf+BB/+Jr6Joo/1qx3937v+CH+r2E8/v8A+AfO3/CnfGPpp3/gQf8A4mk/4U74x9NO/wDAg/8AxNfRVFH+tWO/u/d/wQ/1ewnn9/8AwD59sPgz4mluFW8ubC3iz8zrIXP5YFez+DPDVh4W0ZNNsQW53Syt96RvU1t0V5+OznFY6KhVenZHbg8sw+Ek5U1r3YUUUV5Z6AUUUUAFFFFABRRRQAUVxHxG+Idh4TZbOOH7ZqDruEQbCoOxY/0rzl/jV4i3Hbp+ngdgQx/rXsYTIsbiqaqQjo+7seZiM3wuHnyTlr5HvtFeAf8AC6vEn/Php35N/jR/wurxJ/z4ad+Tf410/wCrGP7L7zD+38H3f3Hv9FeAf8Lq8Sf8+Gnfk3+NH/C6vEn/AD4ad+Tf40f6sY/svvD+38H3f3Hv9FeAf8Lq8Sf8+Gnfk3+NH/C6vEn/AD4ad+Tf40f6sY/svvD+38H3f3Hv9FeAf8Lq8Sf8+Gnfk3+NH/C6vEn/AD4ad+Tf40f6sY/svvD+38H3f3Hv9FeAf8Lq8Sf8+Gnfk3+NH/C6vEn/AD4ad+Tf40f6sY/svvD+38H3f3HonxnvrP8A4RSfTvtMX2wXFlMYd3z7PtUY3Y9M12WnX9nqMDT2N1FcxLI0ZeNty7lOGGfYgivmH4ieLX8d6dDZ65pVqDDIskVxbSPFMmCCVDg52nHIroNM+LWsaXp8Gn6fpGlW1rAgSOJEYBQPxo/1Yx/ZfeH9v4Pu/uPoeivAP+F1eJP+fHTv++W/xo/4XT4l/wCfHTv++W/xo/1Yx/ZfeH9v4Pu/uPf6K8A/4XT4l/58dO/75b/Gj/hdXiT/AJ8dO/75b/Gj/VjH9l94f2/g+7+49/orwD/hdPiX/nx07/vlv8aP+F0+Jf8Anx07/vlv8aP9WMf2X3h/b+D7v7j3+ivAP+F0+Jf+fHTv++W/xo/4XT4l/wCfHTv++W/xo/1Yx/ZfeH9v4Pu/uPf6K8A/4XT4l/58dO/75b/Gj/hdPiX/AJ8dO/75b/Gj/VjH9l94f2/g+7+49/orwjT/AI2awlwpvtLs5Yc/MIyytj2zmvYfCniDTvEmkR6lpshaNuGRuGjbupFcGNyjFYKKlVjp3Wp2YTMsPim405a9jWooorzTuCiiigAooooAKKKKAPk7x7dzXnjTWJ52LP8AbJE+gVioH5CsOvSPjP4NvtM8QXOs2lu8un3b+YzIufKc/eB9Oec15uSB3Ffr2XV6dfDQlTell8vI/NcbSqUq8o1N7sKKTcv94fnRuX+8PzruOQWik3L/AHh+dG5f7w/OgBaKTcv94fnRuX+8PzoA7jwzoFprXhbT4XK280+qyxtcKmWCLDux7jIqfRPDHh2Robqa6vbm1ubC4miBiCsrxg5JwfxH61x9lrOoWcUcNreyRRxSGVFU8K5XaT+XFLaa1qNq1s1vfSR/ZdwhwfuBvvD6GvLqYTEty5alk/8Ag+XoehDEUEo80Ltf8D/gnQz+EbKLSILptV2XFxAtzFG+wBkZsBcZzuxz0x2qW78KaHaz6qkmrXzJpQTzytuuWLNgBef51zx8RasbI2Z1GTyCSdnHGTnA9Bnt0qvLq19KbsyXrsbwg3GT/rMHIz+NUsPi2/eqf1deXa5Lq4fpD+rPz72Owg8BwNrFzp8t9cqgnENvOEQKxKbhnLA5wegzWV4qsbe0tvDqxwojy2pMzKPvsJWGTVCDxTrsLyPFqsweRgzHIJyBgH2OOKz7rULq6EAuLlpBApWLJ+6M5wPxJopUMVzqVSd0v8mvzCpWw/I1CNm/80dVrPh+K/8AiXPoln5dpC0gxheEUICcCh/B1rdebFo+p/a7zyRLFbHaWYb9rglSRkDB47ZrHufFmvXAj87VpWMbBlbgMCOhyBmoJPEWrvqEWof2lIt1EpWORcKVB64x65NKNDGKMUpJWSXe7XfTqU6uGbbcW7v8Pv6HSt4L01Ld5pNcCo00kEMhCBS6KNxOTnG7gYz61keOrW3tL+wS3hSINp8DsEGAWK8n8az7DXtUsbaS2tb+SOKQlmXIIyepGeh9xVW9vZ7x0e5nMrJGsalj0UdBWlGhiI1OapO6X9djOrVounaEbMgopNy/3h+dG5f7w/Ou84xaKTcv94fnRuX+8PzoAWik3L/eH50bl/vD86AFr179mq6m/tTVrPcfJMKS7f8Aa3Yz+VeRwxvNII4UaR2OAqDJJ+gr6E+B3hG68P6VPqOpRmK8vcYjPVIx0z7nrXgcR16dPAzhJ6ytb7z2MjpTni4yitFv9x6PRRRX5kfehRRRQAUUUUAFFFFACMqspVlDKeoIyDVBtD0VmLNo+nknqTbJ/hWhRVRnKPwuxMoxlujO/sHQ/wDoDad/4Cp/hR/YOh/9AbTv/AVP8K0aKv21T+Z/eL2UP5UZ39g6H/0BtO/8BU/wo/sHQ/8AoDad/wCAqf4Vo0Ue2qfzP7w9lD+VGd/YOh/9AbTv/AVP8KP7B0P/AKA2nf8AgKn+FaNFHtqn8z+8PZQ/lRnf2Dof/QG07/wFT/Cj+wdD/wCgNp3/AICp/hWjRR7ap/M/vD2UP5UZ39g6H/0BtO/8BU/wo/sHQ/8AoDad/wCAqf4Vo0Ue2qfzP7w9lD+VHn/xf0nSrbwPNLb6ZZQyfbLQb44FU4NzGCMgdwSK6/8AsHQ/+gNp3/gKn+Fc78Z/+RCm/wCv2y/9KYq7Ol7ap/M/vD2UP5UZ39g6H/0BtO/8BU/wo/sHQ/8AoDad/wCAqf4Vo0U/bVP5n94eyh/KjO/sHQ/+gNp3/gKn+FH9g6H/ANAbTv8AwFT/AArRoo9tU/mf3h7KH8qM7+wdD/6A2nf+Aqf4Uf2Dof8A0BtO/wDAVP8ACtGij21T+Z/eHsofyozv7B0P/oDad/4Cp/hR/YOh/wDQG07/AMBU/wAK0aKPbVP5n94eyh/KjO/sHQ/+gNp3/gKn+FH9g6H/ANAbTv8AwFT/AArRoo9tU/mf3h7KH8qKdtpWl2snmW2m2cD/AN6OBVP5gVcooqJScndspRUdkFFFFSMKKKKACiiigAooooAKKKKACiiigAooooAKKKKACiiigAoqK7njtbaS4mOEjUs1c3d6hq903yyLYxnoqrukx7k8A0Acz+0D4nsNF8NfYdUjntoJ57WSK8ZcwlluYy0ZI6NtGRnr2rvvDeq/21pMepLZXNpFMzGJLhdrsmcK+3sGHIB5wea5a/05dQh8nULu6u4iwYpK+VyDkHHTg1YQX8PNvq10PaQhx+tFgOyorndM16db2Ox1KNN8n+rmj4Vj6EdjXRUAFFFFABRRRQAUUUUAFFFFABRRRQAUUUUAFFFFABRRRQAUUUUAFFFFABRRRQAUUUUAFFFFABRRRQBm+Kd3/CP3m3g7OD75FcxLfvBM0eoxtE4PMijKN757V03incPD94VGT5fA98iuc/tCKSZo7pfs0/8AFHJx+R7imgFW+s2GVuoT/wADFNl1Kxj63CMf7qfMfyFSfZrOQ7jBC2e+0Gg/Y7Vdx8mEevApgZxnluNa09jC0UXmfLv4Zvw7V6JXnjXK3Ws2DQxuYVlx5hGAT7eteh1IBRRRQAUUUUAFFFFABRRRQAUUUUAFFFFABRRRQAUUUUAFFFFABRRRQAUUUUAFFFFABRRRQAUUUUAZnik7fD942CcR5wPqKzkm0/VI8Mscn96OQfMp9CDWxrVvJdaVcW8WN7p8ue561ydyLC9uWMieXcfxK3ySKfSgC8dD0sni1C/7rEU+LR9LhbetnFkd2Gf51nCydf8AV6heqPTziaR7CEjNzc3Ew9JZjiiwEmp3ltJrGn20Dq7JLltvRfau1rhNPtVvdYtU0+MeRbtukkUYQe2e5ru6ACiiigAooooAKKKKACiiigAooooAKKKKACiiigAooooAKKKKACiiigAooooAKKKKACiiigAoori/iL/yFNC/6/B/KoqT5Fcxr1fZU3O1ztKq32nWN8P9KtY5SOhK8j8asp90UtWbGK3hjSyeFuEHos7Afzp8XhvSI2DNbtKR/wA9XLfzrXooAbFHHDGI4o1RB0VRgCnUUUAFFFFABRRRQAUUUUAFFFFABRRRQAUUUUAFFFFAH//Z"/>
          <p:cNvSpPr>
            <a:spLocks noChangeAspect="1" noChangeArrowheads="1"/>
          </p:cNvSpPr>
          <p:nvPr/>
        </p:nvSpPr>
        <p:spPr bwMode="auto">
          <a:xfrm>
            <a:off x="17281525" y="6637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ectangle 3"/>
          <p:cNvSpPr/>
          <p:nvPr/>
        </p:nvSpPr>
        <p:spPr>
          <a:xfrm>
            <a:off x="1720814" y="3958104"/>
            <a:ext cx="20370800" cy="4154984"/>
          </a:xfrm>
          <a:prstGeom prst="rect">
            <a:avLst/>
          </a:prstGeom>
        </p:spPr>
        <p:txBody>
          <a:bodyPr wrap="square">
            <a:spAutoFit/>
          </a:bodyPr>
          <a:lstStyle/>
          <a:p>
            <a:pPr marL="571500" indent="-571500" algn="l" fontAlgn="base">
              <a:buFont typeface="Wingdings" panose="05000000000000000000" pitchFamily="2" charset="2"/>
              <a:buChar char="Ø"/>
            </a:pPr>
            <a:r>
              <a:rPr lang="en-US" sz="4400" b="0" dirty="0">
                <a:latin typeface="Arial" panose="020B0604020202020204" pitchFamily="34" charset="0"/>
                <a:cs typeface="Arial" panose="020B0604020202020204" pitchFamily="34" charset="0"/>
              </a:rPr>
              <a:t>This is the lowest level of data abstraction.​</a:t>
            </a:r>
          </a:p>
          <a:p>
            <a:pPr marL="571500" indent="-571500" algn="l" fontAlgn="base">
              <a:buFont typeface="Wingdings" panose="05000000000000000000" pitchFamily="2" charset="2"/>
              <a:buChar char="Ø"/>
            </a:pPr>
            <a:endParaRPr lang="en-US" sz="44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latin typeface="Arial" panose="020B0604020202020204" pitchFamily="34" charset="0"/>
                <a:cs typeface="Arial" panose="020B0604020202020204" pitchFamily="34" charset="0"/>
              </a:rPr>
              <a:t>The physical or the internal level schema describes </a:t>
            </a:r>
            <a:r>
              <a:rPr lang="en-US" sz="4400" dirty="0">
                <a:latin typeface="Arial" panose="020B0604020202020204" pitchFamily="34" charset="0"/>
                <a:cs typeface="Arial" panose="020B0604020202020204" pitchFamily="34" charset="0"/>
              </a:rPr>
              <a:t>how the data is stored </a:t>
            </a:r>
            <a:r>
              <a:rPr lang="en-US" sz="4400" b="0" dirty="0">
                <a:latin typeface="Arial" panose="020B0604020202020204" pitchFamily="34" charset="0"/>
                <a:cs typeface="Arial" panose="020B0604020202020204" pitchFamily="34" charset="0"/>
              </a:rPr>
              <a:t>and </a:t>
            </a:r>
            <a:r>
              <a:rPr lang="en-US" sz="4400" dirty="0">
                <a:latin typeface="Arial" panose="020B0604020202020204" pitchFamily="34" charset="0"/>
                <a:cs typeface="Arial" panose="020B0604020202020204" pitchFamily="34" charset="0"/>
              </a:rPr>
              <a:t>how  the data can be accessed</a:t>
            </a:r>
            <a:r>
              <a:rPr lang="en-US" sz="4400" b="0" dirty="0">
                <a:latin typeface="Arial" panose="020B0604020202020204" pitchFamily="34" charset="0"/>
                <a:cs typeface="Arial" panose="020B0604020202020204" pitchFamily="34" charset="0"/>
              </a:rPr>
              <a:t>. ​</a:t>
            </a:r>
          </a:p>
          <a:p>
            <a:pPr marL="571500" indent="-571500" algn="l" fontAlgn="base">
              <a:buFont typeface="Wingdings" panose="05000000000000000000" pitchFamily="2" charset="2"/>
              <a:buChar char="Ø"/>
            </a:pPr>
            <a:endParaRPr lang="en-US" sz="44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latin typeface="Arial" panose="020B0604020202020204" pitchFamily="34" charset="0"/>
                <a:cs typeface="Arial" panose="020B0604020202020204" pitchFamily="34" charset="0"/>
              </a:rPr>
              <a:t>Only the database administrator operates at this level.​</a:t>
            </a:r>
          </a:p>
        </p:txBody>
      </p:sp>
      <p:sp>
        <p:nvSpPr>
          <p:cNvPr id="6" name="RATHINAM…"/>
          <p:cNvSpPr txBox="1"/>
          <p:nvPr/>
        </p:nvSpPr>
        <p:spPr>
          <a:xfrm>
            <a:off x="1720814" y="11637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Physical Level</a:t>
            </a:r>
            <a:endParaRPr lang="en-IN" sz="8000" dirty="0"/>
          </a:p>
        </p:txBody>
      </p:sp>
    </p:spTree>
    <p:extLst>
      <p:ext uri="{BB962C8B-B14F-4D97-AF65-F5344CB8AC3E}">
        <p14:creationId xmlns:p14="http://schemas.microsoft.com/office/powerpoint/2010/main" val="682898463"/>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814" y="3385910"/>
            <a:ext cx="20554986" cy="8094524"/>
          </a:xfrm>
          <a:prstGeom prst="rect">
            <a:avLst/>
          </a:prstGeom>
        </p:spPr>
        <p:txBody>
          <a:bodyPr wrap="square">
            <a:spAutoFit/>
          </a:bodyPr>
          <a:lstStyle/>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This level comprises of the information that is stored in the database in the form of tables.  </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Here, the data is stored in the form of the </a:t>
            </a:r>
            <a:r>
              <a:rPr lang="en-US" sz="4000" dirty="0">
                <a:latin typeface="Arial" panose="020B0604020202020204" pitchFamily="34" charset="0"/>
                <a:cs typeface="Arial" panose="020B0604020202020204" pitchFamily="34" charset="0"/>
              </a:rPr>
              <a:t>entity set</a:t>
            </a:r>
            <a:r>
              <a:rPr lang="en-US" sz="4000" b="0"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entities</a:t>
            </a:r>
            <a:r>
              <a:rPr lang="en-US" sz="4000" b="0" dirty="0">
                <a:latin typeface="Arial" panose="020B0604020202020204" pitchFamily="34" charset="0"/>
                <a:cs typeface="Arial" panose="020B0604020202020204" pitchFamily="34" charset="0"/>
              </a:rPr>
              <a:t>, their </a:t>
            </a:r>
            <a:r>
              <a:rPr lang="en-US" sz="4000" dirty="0">
                <a:latin typeface="Arial" panose="020B0604020202020204" pitchFamily="34" charset="0"/>
                <a:cs typeface="Arial" panose="020B0604020202020204" pitchFamily="34" charset="0"/>
              </a:rPr>
              <a:t>data types</a:t>
            </a:r>
            <a:r>
              <a:rPr lang="en-US" sz="4000" b="0" dirty="0">
                <a:latin typeface="Arial" panose="020B0604020202020204" pitchFamily="34" charset="0"/>
                <a:cs typeface="Arial" panose="020B0604020202020204" pitchFamily="34" charset="0"/>
              </a:rPr>
              <a:t>, the </a:t>
            </a:r>
            <a:r>
              <a:rPr lang="en-US" sz="4000" dirty="0">
                <a:latin typeface="Arial" panose="020B0604020202020204" pitchFamily="34" charset="0"/>
                <a:cs typeface="Arial" panose="020B0604020202020204" pitchFamily="34" charset="0"/>
              </a:rPr>
              <a:t>relationship</a:t>
            </a:r>
            <a:r>
              <a:rPr lang="en-US" sz="4000" b="0" dirty="0">
                <a:latin typeface="Arial" panose="020B0604020202020204" pitchFamily="34" charset="0"/>
                <a:cs typeface="Arial" panose="020B0604020202020204" pitchFamily="34" charset="0"/>
              </a:rPr>
              <a:t> among the entity sets, </a:t>
            </a:r>
            <a:r>
              <a:rPr lang="en-US" sz="4000" dirty="0">
                <a:latin typeface="Arial" panose="020B0604020202020204" pitchFamily="34" charset="0"/>
                <a:cs typeface="Arial" panose="020B0604020202020204" pitchFamily="34" charset="0"/>
              </a:rPr>
              <a:t>user operations</a:t>
            </a:r>
            <a:r>
              <a:rPr lang="en-US" sz="4000" b="0" dirty="0">
                <a:latin typeface="Arial" panose="020B0604020202020204" pitchFamily="34" charset="0"/>
                <a:cs typeface="Arial" panose="020B0604020202020204" pitchFamily="34" charset="0"/>
              </a:rPr>
              <a:t> performed to retrieve or modify the data and certain </a:t>
            </a:r>
            <a:r>
              <a:rPr lang="en-US" sz="4000" dirty="0">
                <a:latin typeface="Arial" panose="020B0604020202020204" pitchFamily="34" charset="0"/>
                <a:cs typeface="Arial" panose="020B0604020202020204" pitchFamily="34" charset="0"/>
              </a:rPr>
              <a:t>constraints on the data</a:t>
            </a:r>
            <a:r>
              <a:rPr lang="en-US" sz="4000" b="0" dirty="0">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Adding constraints to the view of data adds the security. As users are restricted to access some particular parts of the database.</a:t>
            </a: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It is the developer and database administrator who operates at the logical or the conceptual level.​</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p:txBody>
      </p:sp>
      <p:sp>
        <p:nvSpPr>
          <p:cNvPr id="3" name="RATHINAM…"/>
          <p:cNvSpPr txBox="1"/>
          <p:nvPr/>
        </p:nvSpPr>
        <p:spPr>
          <a:xfrm>
            <a:off x="1720814" y="11637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Logical Level</a:t>
            </a:r>
            <a:endParaRPr lang="en-IN" sz="8000" dirty="0"/>
          </a:p>
        </p:txBody>
      </p:sp>
    </p:spTree>
    <p:extLst>
      <p:ext uri="{BB962C8B-B14F-4D97-AF65-F5344CB8AC3E}">
        <p14:creationId xmlns:p14="http://schemas.microsoft.com/office/powerpoint/2010/main" val="60922693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20814" y="3191639"/>
            <a:ext cx="21672586" cy="5632311"/>
          </a:xfrm>
          <a:prstGeom prst="rect">
            <a:avLst/>
          </a:prstGeom>
        </p:spPr>
        <p:txBody>
          <a:bodyPr wrap="square">
            <a:spAutoFit/>
          </a:bodyPr>
          <a:lstStyle/>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This is the highest level of abstraction.​</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Only a part of the actual database is viewed by the users. ​</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Users view data in the form of rows and columns. Tables and relations are used to store data. Multiple views of the same database may exist.​</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Users can just view the data and interact with the database, storage and implementation details are hidden from them.​</a:t>
            </a:r>
          </a:p>
        </p:txBody>
      </p:sp>
      <p:sp>
        <p:nvSpPr>
          <p:cNvPr id="3" name="RATHINAM…"/>
          <p:cNvSpPr txBox="1"/>
          <p:nvPr/>
        </p:nvSpPr>
        <p:spPr>
          <a:xfrm>
            <a:off x="1720814" y="11637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View Level</a:t>
            </a:r>
            <a:endParaRPr lang="en-IN" sz="8000" dirty="0"/>
          </a:p>
        </p:txBody>
      </p:sp>
    </p:spTree>
    <p:extLst>
      <p:ext uri="{BB962C8B-B14F-4D97-AF65-F5344CB8AC3E}">
        <p14:creationId xmlns:p14="http://schemas.microsoft.com/office/powerpoint/2010/main" val="37633426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68414" y="2828114"/>
            <a:ext cx="20802600" cy="50270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indent="-571500" algn="l">
              <a:buFont typeface="Wingdings" panose="05000000000000000000" pitchFamily="2" charset="2"/>
              <a:buChar char="Ø"/>
            </a:pPr>
            <a:r>
              <a:rPr lang="en-US" sz="4000" b="0" dirty="0">
                <a:latin typeface="Arial" panose="020B0604020202020204" pitchFamily="34" charset="0"/>
                <a:cs typeface="Arial" panose="020B0604020202020204" pitchFamily="34" charset="0"/>
              </a:rPr>
              <a:t>The main purpose of </a:t>
            </a:r>
            <a:r>
              <a:rPr lang="en-US" sz="4000" dirty="0">
                <a:latin typeface="Arial" panose="020B0604020202020204" pitchFamily="34" charset="0"/>
                <a:cs typeface="Arial" panose="020B0604020202020204" pitchFamily="34" charset="0"/>
              </a:rPr>
              <a:t>data abstraction is achieving data independence</a:t>
            </a:r>
            <a:r>
              <a:rPr lang="en-US" sz="4000" b="0" dirty="0">
                <a:latin typeface="Arial" panose="020B0604020202020204" pitchFamily="34" charset="0"/>
                <a:cs typeface="Arial" panose="020B0604020202020204" pitchFamily="34" charset="0"/>
              </a:rPr>
              <a:t> in order </a:t>
            </a:r>
            <a:r>
              <a:rPr lang="en-US" sz="4000" dirty="0">
                <a:latin typeface="Arial" panose="020B0604020202020204" pitchFamily="34" charset="0"/>
                <a:cs typeface="Arial" panose="020B0604020202020204" pitchFamily="34" charset="0"/>
              </a:rPr>
              <a:t>to save time and cost </a:t>
            </a:r>
            <a:r>
              <a:rPr lang="en-US" sz="4000" b="0" dirty="0">
                <a:latin typeface="Arial" panose="020B0604020202020204" pitchFamily="34" charset="0"/>
                <a:cs typeface="Arial" panose="020B0604020202020204" pitchFamily="34" charset="0"/>
              </a:rPr>
              <a:t>required when the database is modified or altered.</a:t>
            </a:r>
          </a:p>
          <a:p>
            <a:pPr marL="571500" marR="0" indent="-5715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kumimoji="0" 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endParaRPr>
          </a:p>
          <a:p>
            <a:pPr marL="571500" marR="0" indent="-5715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Helvetica Neue"/>
              </a:rPr>
              <a:t>In Traditional file</a:t>
            </a:r>
            <a:r>
              <a:rPr kumimoji="0" lang="en-US" sz="4000" b="1"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Helvetica Neue"/>
              </a:rPr>
              <a:t> processing </a:t>
            </a:r>
            <a:r>
              <a:rPr lang="en-US" sz="4000" dirty="0">
                <a:latin typeface="Arial" panose="020B0604020202020204" pitchFamily="34" charset="0"/>
                <a:cs typeface="Arial" panose="020B0604020202020204" pitchFamily="34" charset="0"/>
                <a:sym typeface="Wingdings" panose="05000000000000000000" pitchFamily="2" charset="2"/>
              </a:rPr>
              <a:t> </a:t>
            </a:r>
            <a:r>
              <a:rPr lang="en-US" sz="4000" dirty="0">
                <a:solidFill>
                  <a:srgbClr val="00B050"/>
                </a:solidFill>
                <a:latin typeface="Arial" panose="020B0604020202020204" pitchFamily="34" charset="0"/>
                <a:cs typeface="Arial" panose="020B0604020202020204" pitchFamily="34" charset="0"/>
                <a:sym typeface="Wingdings" panose="05000000000000000000" pitchFamily="2" charset="2"/>
              </a:rPr>
              <a:t>Structure of data files is embedded in the application programs.</a:t>
            </a:r>
          </a:p>
          <a:p>
            <a:pPr marL="571500" marR="0" indent="-571500" algn="l" defTabSz="825500" rtl="0" fontAlgn="auto" latinLnBrk="0" hangingPunct="0">
              <a:lnSpc>
                <a:spcPct val="100000"/>
              </a:lnSpc>
              <a:spcBef>
                <a:spcPts val="0"/>
              </a:spcBef>
              <a:spcAft>
                <a:spcPts val="0"/>
              </a:spcAft>
              <a:buClrTx/>
              <a:buSzTx/>
              <a:buFont typeface="Wingdings" panose="05000000000000000000" pitchFamily="2" charset="2"/>
              <a:buChar char="Ø"/>
              <a:tabLst/>
            </a:pPr>
            <a:endParaRPr lang="en-US" sz="4000" dirty="0">
              <a:latin typeface="Arial" panose="020B0604020202020204" pitchFamily="34" charset="0"/>
              <a:cs typeface="Arial" panose="020B0604020202020204" pitchFamily="34" charset="0"/>
              <a:sym typeface="Wingdings" panose="05000000000000000000" pitchFamily="2" charset="2"/>
            </a:endParaRPr>
          </a:p>
          <a:p>
            <a:pPr marL="571500" marR="0" indent="-571500" algn="l" defTabSz="825500" rtl="0" fontAlgn="auto" latinLnBrk="0" hangingPunct="0">
              <a:lnSpc>
                <a:spcPct val="100000"/>
              </a:lnSpc>
              <a:spcBef>
                <a:spcPts val="0"/>
              </a:spcBef>
              <a:spcAft>
                <a:spcPts val="0"/>
              </a:spcAft>
              <a:buClrTx/>
              <a:buSzTx/>
              <a:buFont typeface="Wingdings" panose="05000000000000000000" pitchFamily="2" charset="2"/>
              <a:buChar char="Ø"/>
              <a:tabLst/>
            </a:pPr>
            <a:r>
              <a:rPr kumimoji="0" lang="en-US" sz="4000" b="1"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Wingdings" panose="05000000000000000000" pitchFamily="2" charset="2"/>
              </a:rPr>
              <a:t>In</a:t>
            </a:r>
            <a:r>
              <a:rPr kumimoji="0" lang="en-US" sz="4000" b="1"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Wingdings" panose="05000000000000000000" pitchFamily="2" charset="2"/>
              </a:rPr>
              <a:t> Database approach </a:t>
            </a:r>
            <a:r>
              <a:rPr kumimoji="0" lang="en-US" sz="4000" b="1" i="0" u="none" strike="noStrike" cap="none" spc="0" normalizeH="0" dirty="0">
                <a:ln>
                  <a:noFill/>
                </a:ln>
                <a:solidFill>
                  <a:schemeClr val="accent6">
                    <a:lumMod val="75000"/>
                  </a:schemeClr>
                </a:solidFill>
                <a:effectLst/>
                <a:uFillTx/>
                <a:latin typeface="Arial" panose="020B0604020202020204" pitchFamily="34" charset="0"/>
                <a:cs typeface="Arial" panose="020B0604020202020204" pitchFamily="34" charset="0"/>
                <a:sym typeface="Wingdings" panose="05000000000000000000" pitchFamily="2" charset="2"/>
              </a:rPr>
              <a:t> Structure of data files is stored in the DBMS catalog</a:t>
            </a:r>
            <a:r>
              <a:rPr kumimoji="0" lang="en-US" sz="4000" b="1" i="0" u="none" strike="noStrike" cap="none" spc="0" normalizeH="0" dirty="0">
                <a:ln>
                  <a:noFill/>
                </a:ln>
                <a:solidFill>
                  <a:srgbClr val="000000"/>
                </a:solidFill>
                <a:effectLst/>
                <a:uFillTx/>
                <a:latin typeface="Arial" panose="020B0604020202020204" pitchFamily="34" charset="0"/>
                <a:cs typeface="Arial" panose="020B0604020202020204" pitchFamily="34" charset="0"/>
                <a:sym typeface="Wingdings" panose="05000000000000000000" pitchFamily="2" charset="2"/>
              </a:rPr>
              <a:t>  </a:t>
            </a:r>
            <a:r>
              <a:rPr kumimoji="0" lang="en-US" sz="4000" b="1" i="0" u="none" strike="noStrike" cap="none" spc="0" normalizeH="0" dirty="0">
                <a:ln>
                  <a:noFill/>
                </a:ln>
                <a:solidFill>
                  <a:srgbClr val="00B050"/>
                </a:solidFill>
                <a:effectLst/>
                <a:uFillTx/>
                <a:latin typeface="Arial" panose="020B0604020202020204" pitchFamily="34" charset="0"/>
                <a:cs typeface="Arial" panose="020B0604020202020204" pitchFamily="34" charset="0"/>
                <a:sym typeface="Wingdings" panose="05000000000000000000" pitchFamily="2" charset="2"/>
              </a:rPr>
              <a:t>Separate from access programs (Program – data independence).</a:t>
            </a:r>
            <a:endParaRPr kumimoji="0" lang="en-US" sz="4000" b="1" i="0" u="none" strike="noStrike" cap="none" spc="0" normalizeH="0" baseline="0" dirty="0">
              <a:ln>
                <a:noFill/>
              </a:ln>
              <a:solidFill>
                <a:srgbClr val="00B050"/>
              </a:solidFill>
              <a:effectLst/>
              <a:uFillTx/>
              <a:latin typeface="Arial" panose="020B0604020202020204" pitchFamily="34" charset="0"/>
              <a:cs typeface="Arial" panose="020B0604020202020204" pitchFamily="34" charset="0"/>
              <a:sym typeface="Helvetica Neue"/>
            </a:endParaRP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Data Independence</a:t>
            </a:r>
            <a:endParaRPr lang="en-IN" sz="8000" dirty="0"/>
          </a:p>
        </p:txBody>
      </p:sp>
    </p:spTree>
    <p:extLst>
      <p:ext uri="{BB962C8B-B14F-4D97-AF65-F5344CB8AC3E}">
        <p14:creationId xmlns:p14="http://schemas.microsoft.com/office/powerpoint/2010/main" val="25315448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55717" y="2748580"/>
            <a:ext cx="20421600" cy="8217634"/>
          </a:xfrm>
          <a:prstGeom prst="rect">
            <a:avLst/>
          </a:prstGeom>
        </p:spPr>
        <p:txBody>
          <a:bodyPr wrap="square">
            <a:spAutoFit/>
          </a:bodyPr>
          <a:lstStyle/>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Database architecture focuses on </a:t>
            </a:r>
            <a:r>
              <a:rPr lang="en-US" sz="4400" i="1" dirty="0">
                <a:solidFill>
                  <a:schemeClr val="tx1"/>
                </a:solidFill>
                <a:latin typeface="Arial" panose="020B0604020202020204" pitchFamily="34" charset="0"/>
                <a:cs typeface="Arial" panose="020B0604020202020204" pitchFamily="34" charset="0"/>
              </a:rPr>
              <a:t>the design, development, implementation and maintenance of computer programs</a:t>
            </a:r>
            <a:r>
              <a:rPr lang="en-US" sz="4400" b="0" dirty="0">
                <a:solidFill>
                  <a:schemeClr val="tx1"/>
                </a:solidFill>
                <a:latin typeface="Arial" panose="020B0604020202020204" pitchFamily="34" charset="0"/>
                <a:cs typeface="Arial" panose="020B0604020202020204" pitchFamily="34" charset="0"/>
              </a:rPr>
              <a:t> that store and organize information for businesses, agencies and institutions.​</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The architecture of a DBMS can be seen as either single tier or multi-tier. The tiers are classified as follows :​</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1-tier architecture​</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2-tier architecture​</a:t>
            </a:r>
          </a:p>
          <a:p>
            <a:pPr marL="571500" indent="-571500" algn="l" fontAlgn="base">
              <a:buFont typeface="Wingdings" panose="05000000000000000000" pitchFamily="2" charset="2"/>
              <a:buChar char="Ø"/>
            </a:pPr>
            <a:endParaRPr lang="en-US" sz="4400" b="0" dirty="0">
              <a:solidFill>
                <a:schemeClr val="tx1"/>
              </a:solidFill>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400" b="0" dirty="0">
                <a:solidFill>
                  <a:schemeClr val="tx1"/>
                </a:solidFill>
                <a:latin typeface="Arial" panose="020B0604020202020204" pitchFamily="34" charset="0"/>
                <a:cs typeface="Arial" panose="020B0604020202020204" pitchFamily="34" charset="0"/>
              </a:rPr>
              <a:t>3-tier architecture​</a:t>
            </a: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Database Architecture</a:t>
            </a:r>
            <a:endParaRPr lang="en-IN" sz="8000" dirty="0"/>
          </a:p>
        </p:txBody>
      </p:sp>
    </p:spTree>
    <p:extLst>
      <p:ext uri="{BB962C8B-B14F-4D97-AF65-F5344CB8AC3E}">
        <p14:creationId xmlns:p14="http://schemas.microsoft.com/office/powerpoint/2010/main" val="2022912636"/>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olidFill>
                  <a:srgbClr val="011993"/>
                </a:solidFill>
                <a:latin typeface="Arial" pitchFamily="34" charset="0"/>
                <a:ea typeface="Calibri"/>
                <a:cs typeface="Arial" pitchFamily="34" charset="0"/>
                <a:sym typeface="Calibri"/>
              </a:rPr>
              <a:t>Data</a:t>
            </a:r>
            <a:endParaRPr sz="800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5" name="TextBox 4"/>
          <p:cNvSpPr txBox="1"/>
          <p:nvPr/>
        </p:nvSpPr>
        <p:spPr>
          <a:xfrm>
            <a:off x="1745673" y="2660073"/>
            <a:ext cx="21252872" cy="92127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Wingdings" pitchFamily="2" charset="2"/>
              <a:buChar char="Ø"/>
            </a:pPr>
            <a:endParaRPr lang="en-US" sz="5400" b="0" dirty="0">
              <a:solidFill>
                <a:schemeClr val="tx1"/>
              </a:solidFill>
              <a:latin typeface="Arial"/>
              <a:ea typeface="+mn-lt"/>
              <a:cs typeface="+mn-lt"/>
            </a:endParaRPr>
          </a:p>
          <a:p>
            <a:pPr algn="l">
              <a:buFont typeface="Wingdings" pitchFamily="2" charset="2"/>
              <a:buChar char="Ø"/>
            </a:pPr>
            <a:r>
              <a:rPr lang="en-US" sz="5400" b="0" dirty="0">
                <a:solidFill>
                  <a:schemeClr val="tx1"/>
                </a:solidFill>
                <a:latin typeface="Arial"/>
                <a:ea typeface="+mn-lt"/>
                <a:cs typeface="+mn-lt"/>
              </a:rPr>
              <a:t>Data is a facts that can be recorded.</a:t>
            </a:r>
          </a:p>
          <a:p>
            <a:pPr algn="l"/>
            <a:endParaRPr lang="en-US" sz="5400" b="0" dirty="0">
              <a:solidFill>
                <a:schemeClr val="tx1"/>
              </a:solidFill>
              <a:latin typeface="Arial"/>
              <a:ea typeface="+mn-lt"/>
              <a:cs typeface="+mn-lt"/>
            </a:endParaRPr>
          </a:p>
          <a:p>
            <a:pPr algn="l">
              <a:buFont typeface="Wingdings" pitchFamily="2" charset="2"/>
              <a:buChar char="Ø"/>
            </a:pPr>
            <a:r>
              <a:rPr lang="en-US" sz="5400" b="0" dirty="0">
                <a:solidFill>
                  <a:schemeClr val="tx1"/>
                </a:solidFill>
                <a:latin typeface="Arial"/>
                <a:ea typeface="+mn-lt"/>
                <a:cs typeface="+mn-lt"/>
              </a:rPr>
              <a:t>Data is generally a raw format of any information. It can be in any form like text, number, picture, measurements, and bytes. </a:t>
            </a:r>
          </a:p>
          <a:p>
            <a:pPr algn="l">
              <a:buFont typeface="Wingdings" pitchFamily="2" charset="2"/>
              <a:buChar char="Ø"/>
            </a:pPr>
            <a:endParaRPr lang="en-US" sz="5400" b="0" dirty="0">
              <a:solidFill>
                <a:schemeClr val="tx1"/>
              </a:solidFill>
              <a:latin typeface="Arial"/>
              <a:ea typeface="+mn-lt"/>
              <a:cs typeface="+mn-lt"/>
            </a:endParaRPr>
          </a:p>
          <a:p>
            <a:pPr algn="l"/>
            <a:endParaRPr lang="en-US" sz="8000" b="0" dirty="0">
              <a:solidFill>
                <a:schemeClr val="tx1"/>
              </a:solidFill>
              <a:latin typeface="Arial"/>
              <a:ea typeface="+mn-lt"/>
              <a:cs typeface="+mn-lt"/>
            </a:endParaRPr>
          </a:p>
          <a:p>
            <a:pPr algn="l">
              <a:buFont typeface="Wingdings" pitchFamily="2" charset="2"/>
              <a:buChar char="Ø"/>
            </a:pPr>
            <a:r>
              <a:rPr lang="en-US" sz="5400" b="0" dirty="0">
                <a:solidFill>
                  <a:schemeClr val="tx1"/>
                </a:solidFill>
                <a:latin typeface="Arial"/>
                <a:ea typeface="+mn-lt"/>
                <a:cs typeface="+mn-lt"/>
              </a:rPr>
              <a:t>Examples : Images, Text, videos etc.</a:t>
            </a:r>
          </a:p>
          <a:p>
            <a:pPr algn="l">
              <a:buFont typeface="Wingdings" pitchFamily="2" charset="2"/>
              <a:buChar char="Ø"/>
            </a:pPr>
            <a:endParaRPr lang="en-US" sz="5400" b="0" dirty="0">
              <a:solidFill>
                <a:schemeClr val="tx1"/>
              </a:solidFill>
              <a:latin typeface="Arial"/>
              <a:ea typeface="+mn-lt"/>
              <a:cs typeface="+mn-lt"/>
            </a:endParaRPr>
          </a:p>
          <a:p>
            <a:pPr algn="l">
              <a:buFont typeface="Wingdings" pitchFamily="2" charset="2"/>
              <a:buChar char="Ø"/>
            </a:pPr>
            <a:endParaRPr kumimoji="0" lang="en-US" sz="8000" b="0" i="0" u="none" strike="noStrike" cap="none" spc="0" normalizeH="0" baseline="0" dirty="0">
              <a:ln>
                <a:noFill/>
              </a:ln>
              <a:solidFill>
                <a:schemeClr val="tx1"/>
              </a:solidFill>
              <a:effectLst/>
              <a:uFillTx/>
              <a:latin typeface="Arial" pitchFamily="34" charset="0"/>
              <a:cs typeface="Arial" pitchFamily="34" charset="0"/>
              <a:sym typeface="Helvetica Neue"/>
            </a:endParaRPr>
          </a:p>
        </p:txBody>
      </p:sp>
    </p:spTree>
    <p:extLst>
      <p:ext uri="{BB962C8B-B14F-4D97-AF65-F5344CB8AC3E}">
        <p14:creationId xmlns:p14="http://schemas.microsoft.com/office/powerpoint/2010/main" val="1847126465"/>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414" y="3062407"/>
            <a:ext cx="13138186" cy="3970318"/>
          </a:xfrm>
          <a:prstGeom prst="rect">
            <a:avLst/>
          </a:prstGeom>
        </p:spPr>
        <p:txBody>
          <a:bodyPr wrap="square">
            <a:spAutoFit/>
          </a:bodyPr>
          <a:lstStyle/>
          <a:p>
            <a:pPr marL="571500" indent="-571500" algn="l" fontAlgn="base">
              <a:buFont typeface="Wingdings" panose="05000000000000000000" pitchFamily="2" charset="2"/>
              <a:buChar char="Ø"/>
            </a:pPr>
            <a:r>
              <a:rPr lang="en-US" sz="3600" b="0" dirty="0">
                <a:latin typeface="Arial" panose="020B0604020202020204" pitchFamily="34" charset="0"/>
                <a:cs typeface="Arial" panose="020B0604020202020204" pitchFamily="34" charset="0"/>
              </a:rPr>
              <a:t>One-tier architecture involves putting all of the required components for a software application or technology on a single server or platform.​</a:t>
            </a:r>
          </a:p>
          <a:p>
            <a:pPr marL="571500" indent="-571500" algn="l" fontAlgn="base">
              <a:buFont typeface="Wingdings" panose="05000000000000000000" pitchFamily="2" charset="2"/>
              <a:buChar char="Ø"/>
            </a:pPr>
            <a:endParaRPr lang="en-US" sz="36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3600" b="0" dirty="0">
                <a:latin typeface="Arial" panose="020B0604020202020204" pitchFamily="34" charset="0"/>
                <a:cs typeface="Arial" panose="020B0604020202020204" pitchFamily="34" charset="0"/>
              </a:rPr>
              <a:t>Components such as interface, Middleware, and back-end data, all on one server or platform.​</a:t>
            </a:r>
          </a:p>
          <a:p>
            <a:pPr algn="l" fontAlgn="base"/>
            <a:endParaRPr lang="en-US" sz="3600" b="0" dirty="0">
              <a:latin typeface="Arial" panose="020B0604020202020204" pitchFamily="34" charset="0"/>
              <a:cs typeface="Arial" panose="020B0604020202020204" pitchFamily="34" charset="0"/>
            </a:endParaRPr>
          </a:p>
        </p:txBody>
      </p:sp>
      <p:sp>
        <p:nvSpPr>
          <p:cNvPr id="3" name="AutoShape 2" descr="data:image/jpg;base64,%20/9j/4AAQSkZJRgABAQEAYABgAAD/2wBDAAUDBAQEAwUEBAQFBQUGBwwIBwcHBw8LCwkMEQ8SEhEPERETFhwXExQaFRERGCEYGh0dHx8fExciJCIeJBweHx7/2wBDAQUFBQcGBw4ICA4eFBEUHh4eHh4eHh4eHh4eHh4eHh4eHh4eHh4eHh4eHh4eHh4eHh4eHh4eHh4eHh4eHh4eHh7/wAARCAEiAR0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7LooooAKKKKACikzSjkUAFFFFABRQTSBgaAFooooAKKKKACikJ+tKOlABRRRQAUVXvr6zsIRNfXUFrEWCB5pAiljwBk9zU4OaAFopCcdaM0ALRRRQAUUUUAFFIDS0AFFFFABRRRQAUUUUAFFFFABRRRQAUHpRRQB80/tYyfFhvCHibV7fWofDPhfSVT7LHYuTd6kSygs7gjy0BJ4HJxXu/wAO55rjwFoE88jSyyadAzuzZLExjJJrz79sjj9nPxTjj91F/wCjVrtPA8t3D8KtGlsLdbq6TR4WhhZ9gkcRDClu2TxmgDpdQt/tdhcWvmyw+dG0fmRNh0yMZU9iK+TP2hvhrf8Aw88J6frGk/FD4gXE91q1vZutzquVCSNgkBVHNezeDfFnxk1DxJZ2fiT4W6do+lSMRcXketrM0QwcEIF55xXNfttf8k10P/sY7L/0M0AdB4L+EVv4RubrV5PiF421SKSxliki1DURLGisvLgBAdw6g1pfs/x+HNP+Fdq/h/xVf+IdJWWdxqWoufMPzncCWAwFwa7XWcf8I1e/9ecn/oBr5IstQvtN/wCCflxJYStFJNdSW7lTgmN7nawz2yD1oA90T9oX4Svrn9kr4riLeaIRdfZ5Bal84x5u3b175x712vivxl4b8LQWFxr2qRWUOoXK2trIwLK8jAkDIBAGATk4FeD3lj8TNX+DQ8C2fwW0NdIuNMWCBv7cjwpKfLLjb97OGz1zWJ8cvDOqW/wG+FHhHxiAbxdbtLK9Ecu75cMuA3rt70Ae/eAfin4H8eaxqWleFdZXUbnTsG42ROE2kldysRhhkEZFdo1Z+h6Douh2sNtpGl2dlHDEsKCGFUIRegyBzWH8YvFMXgv4Z694lkYBrKzdoh6yEbUH/fRFAHzJ8RPHfi4/F+/+J2mazeL4N8K69a6LPZxysIpkYETSFQcNgnGfpX1prWvaXo3hu58RahdLFplrbG6lnwWCxAZLYHJ49K+QfCPijw7D+zVe/D3U/B/ji41TVbaa5urmPQ3aN7qQ71cNnkZ2/N6Cu48H+LpPFn7DuuvdOf7Q0rRbrTbtWHzB4kwuR2O3bQB6vp3xq+G2o+LdN8K2HiOK51XUo0e2ijicg713KrNjCsV5wcGn/ED4yfDzwLqqaT4h15YtRZQ5tYIXmkRT/EwQHaPrWP8AsweEfDujfBfwrc2Ok2i3N1ZR3s1w0StK8zjJYsRnvgegrk/2RbOz1a7+IPizUo4rnW7vxLc2000ihnSJDhUGeg5PHtQBX/at8T6D4v8A2erHXvDmpwajps+u2WyeI8ZEhBBB5BHcGu7i+PPwpTxPF4Y/4Sy2+3GQW4kEbmAy5xs83G3OeOuPeuK/bI8P6NpnwJOnabpttZWt14htJJobdBGrPJId7YHQmrP7U/hHw3pP7MGqWOm6PZ2cOlRQSWQiiUGJldeQeuT3PU5oA7H9oW18N3ng2x/4SjxVqnhqzXVLfy7rT2YPJKSdsZ2g/Ka4/wDaH+N1p4A8TeGvD2ma1FBdDUoTrUUto0hWyYcsG24z/u5NZf7Tk0lz+zp4LuJmLSS6ppLuxPUlea0P2t7a3bXPhfI1vCXfxVArsUBLDjgnuKAPV/CnxA8JeKPC9x4n0XWIptHtmdZrqVGhSMry2d4GAPWuX0X9oD4T6xrsOj2fimMTXEgit5ZreSKGZzwFWRlCnn3rk/22ZZ7H4PWem6ZbqkGo63a2txDGREsqMSShI6BiBk1i/EvSviz4z+Glx4Gj+Duh6dbGJEs5k1qNvsbIQVZF2jBGPWgD3rxp4u8O+DNDk1vxPq1vplgjBfNlJ+Zj0VQOWPsATXNeC/jP8OfF4vV0XxCkk1lA1zPBNC8UoiUZLhGALD6Zryjxhp93qHx2+DXg/wAXCO5hs9IkuriBzvilu448ZOeGwVr6Fk0HRX1qDWG0my/tCCJoYrnyR5ixtgFQ3XBAHFAHgHw7/aW8N6h8R/FWn694lgGh/aoY/D5SwkDOrcNkhc9cfexXuieMfDzeNf8AhDRqA/tz7H9t+y7Gz5Ocbt2Mde2c1478BrGyP7QXxfRrO2Kx31tsBiXC/KenHFSLx+3LIPXwl/7OKAPXtS8Y+HtO8X6b4SvNQEWs6nE81pb+Wx8xE+8cgYH4muf8V/GT4d+F7nVbTWvEUNtdaU8cd1B5TtIHkGUVQB85I54zjvXBfErB/bB+G/A/5Bd4f51l/Dnw1omsftf/ABI1TVNPhvLjToLb7L5qh1jLoAzYPGcDGe3NAHs0vxC8HweA4PHN1rlva6BPEJY7ubKBgegCnkt7AZrH8B/Gj4d+NdZOjaFrwOokFo7a5geB5VHUoHA3fhzXlP7T7aifjB8MfD2k+H7TWbVWnu4dIkmW3gnmQfLkkY464xTviDonxg8ea74TvZfhppXh+50PVYrldQj1iOR0hBw6DCg4I7UAfSoOaWkTpz1paACiiigAooooAKD0oooA8Q+N3wy+KnxCTVtEtfHujWPhe/2BbGTTS0qBcHBkBz1FdT8HPC/xG8L27WPjHxdpmu6fBbRwWMVrYeQ0W3jLNn5uMV6NRQAV558efh7d/EjwtYaPZ6lDYSWuqW96ZJULBljbJXA7mvQ6KAKl9atcaXPZhgDLA0W49BlcZrzPwL8HrbTfgTL8L/E13FqUE4mEs0CFMb3LKVz0KnH5V6vRQB4Vonw9+PGgaMnhrR/ijobaTbJ5NpdXekmS8iiHCrnO0kDuc10nxO+GWreMfD3g/TpPEEcl3oOqW9/c3dxDg3flg7vlXhSfyr1GigA7V518dfh5ffEnQ9K0KPVIrHTotTiutRR4yxuIk58tfQ59eK9FooAjhjWGJIY1CIgCqo4AA6CvFIPglqViPijYadr1rDpHjWJ2trYwtmzncEMx5wQdx6e1e30UAc78NvD03hTwDoXhq4uEuZdMso7Z5kUqrlRjIB6V5dqfwg8c+H/HmteJfhX40sNEttdk87UNO1Cy8+ITd5Ex0PJP417nRQB4t4t+D3iTxF8IY/CGqeM21TWH1iLVLjUryI7SVfc0aIv3VxwBXafGfwXcePfhfq/hC1vIrKe+hVEnkQsqkMDkgc9q7WigDyv4pfC2+8Y/C3QfB1vqtvazaXc2Uz3EkZKyCAYIAHTParfx7+G158RvDmnW+lawuj6vpN/Hf2F08e9FkTsw9P8ACvSaKAPL7/4b6340+FV94R+J2vW2p6hdS+bHe6dbeQLZhjy2QHupGffJFc/Y+CP2gYdPh0RvipoS2MKrGt+uklr0oOOcnbux3r3CigDy34xfCm68a2uganpHiGTR/Fnh5xJp+rGINuOBuEijqCRnH1p3w98HfE638Vx+IPiB4+t9VS3geG307TrTyLfLYzI/dmGOPTNeoUUAeJ6r8KfHWm/FnV/GXgLxnYaTaa8YjqlreWZmbKdTGfUjPX1NXvi18LPEeueOtH8f+BfEsGheJdPtzaStcwGWC5hPO1lHuTXr1FAHhvhj4KeJrb4r6H8R/EvjY65q9rHMt8Gh8uPDLhEgQcIq85zya67wV8Pbvw/8XvGXjeTUYZ7fxAlusVuqEPD5Ywdx6HNeiUUAed/Gr4af8J/Z6Zeadq8mh+ItFuPtOl6lGm4xP3Vl7qfSsjQfC/xwl1iwk8TfEbQxpltKrzw6ZpWyW7UfwsznCg98CvW6KAEXpS0UUAFFFFABRRRQAUUUUAFFFFABRRRQAUUUUAFFFFABRRRQAUUUUAFFFFABRRRQAUUUUAFFFFABRRRQAUUUUAFFFFABRRRQAUUUUAFFFFABRRRQAUUUUAFFFFABRRRQAUUUUAFFFFABRRRQAUUUUAFFFFABRRRQAUUUUAFFFFABRRRQAUUUUAFFFFABRRRQAUUUUAFFFFABRRRQAUUUUAFFFFABRWXc6/olrO9vcavZRSocOjzKGU+4qMeJ/Dv/AEHNO/8AAhf8afK+wuZdzYorH/4Sjw7/ANBzTv8AwIX/ABo/4Sfw7/0HNO/8CF/xp8suwuePc2KKx/8AhJ/Dv/Qc07/wIX/Gj/hJ/Dv/AEHNO/8AAhf8aOSXYOaPc2KKyP8AhJvDuP8AkOad/wCBC/40n/CTeHf+g5p3/gQv+NHLLsPmXc2KKx/+En8O/wDQc07/AMCF/wAaP+En8Pf9BzTv/Ahf8aOSXYOZdzYorH/4Sfw9/wBBzTv/AAIX/Gj/AISfw7/0HNO/8CF/xpcsuwcy7mxRWR/wk/h3/oOad/4EL/jSf8JP4d/6Dmnf+BC/40+SXYOZdzYorH/4Sfw9/wBBzTv/AAIX/Gj/AISfw7/0HNO/8CF/xo5Jdg5l3Niisf8A4Sfw7/0HNO/8CF/xo/4Sfw7/ANBzTv8AwIX/ABo5Jdg5l3Niisf/AISfw7/0HNO/8CF/xoHifw7/ANBzTv8AwIX/ABo5Jdg5l3Niisg+J/Dv/Qc07/wIX/Gr1jfWl9D51ldRXEWcb43DDP1FJxkt0HMu5ZooopDCiiigAooooAKKKKACiiigAooooAKKKKAPhL4/i4l+MOuxQtKzNc7VVCck4HGK5XxJoeteG57W31gSQzXNstwke/lUPTPofauo+P0skPxi12WGRkkS63Kw4IIA5pnjC60q5uvC8+tvdXVv/YyCf7NIPM37m6k96+ootqEEux4E2+aWpn+GfCd3r+nteW+vabCUiaaWGadg8SDqzDFZesaZLp8KyxanbXyNOYVNvIzbiADke3NbfgO40+C78VfZyYraTR51txcSfO2SMDPc10nwsm0iHw5oa6p5AmW/vfKVnVW8wwjy+T056E8ZpzlKN2TZHl+bnzDGROHHVTuyPwoj+0SXCQIZDK7hFXcQSScY/Wvazqn2GRLu4iS21S30W9ZJLq5jmnJyNgbAxwc7ep61538OJLe58atr+tzF4bBH1C4JxmV1+6BnuWI4q1VbTdiZxtazM3xboOreGdZ/svUmzMY1kRo33BgfQ/mDWVi6LFds5YDcRhsgetev+H9Q0DxDeaBqcM0guNG1M/aBfupMkUxZwR6hWBH41n6fq+u6tpMt3ol1A2rrqzm7Y7FItx/q8548sc5FRGq+qKcL9Tz+/wBK1Gx0zT9QkZ2gv4mmiKFjhVbad3pzUi6Lqklq11bMbiKO1F1KY3J8tCcc+9epWuvyR3/gzRzqVk1nP9r+3pEF8pyXfr7egpsF4Y7GbT9JvIkMvhlAyI6/MVmO4fXb+NTKvJdBqGm544zXCoJCZgh6Mc4P41Pp9nqV/eW9paxzyTXDBYl5G4+1ez+J7jSTY3rPaeZoLRW/2Z3u08kAFf8AVoBu3cHIPvVG3vPEFl4vhurq/wBPg0U6pH9gBdM+WSdpjx0GCM5xVqsrbCUPM8inju4Z3gfzQ6MUIyeoODTCbjGf3wHrzXr9vpt1qV54duLh7Yzafq10dSZ5kBjBcFS3PII6UWusWNvqHg/Srqe0bSmNxLcgBcNKJm2bj25xil7e3Qr2fmeQSNcRsFkMyE9myD+tM82T/no//fRr0X4tSs2g2K3VpNFd/bJNr3NykkzJjoNo4X0zXmuDXRCSkrmE4tPRkvnSf89H/wC+jR5kn/PR/wDvo1HtxRVNIi77knnSf89H/wC+jS+bJ/z0f/vo1FijGKSSC77kolk/56P/AN9GvsL9kIlvhaWLEn7ZJyT9K+ORX2L+x9/ySs/9fkledmqXsfmd+AbdS1z2iiiivnj2gooooAKKKKACiiigAooooAKKKKACiiigD5I+JHwv8R+MviL4h1PSWtPJW9aI+Y+CCAPasNvgF44J+aTTzxgZmNfRHhT/AJDXib/sKyfyFdGTXrxxc4pKJ5s8NGUmz5R/4UD42z9/T/8Av6f8KU/AHxvx+80//v8AGvqyij67VuT9Uj3PlYfAXxxuLGSwLEYJMxyRTP8AhQXjfGBJYD/tsa+rKO1N42oH1OHc+VE+AfjdR/rNP/7+/wD1qUfAXxyBgSWAHfExr6oJ5pskqxIXkkRF9WOKTx1TyD6pDufLI+APjhmDeZp/HT96eKd/woXxwCMSWGR0PnGvoq98W6DauYzfLNJ/dhUuf0qAeKZpv+PLQNSuBjhimwH8TWbzWUS1gkz58b4CeOCoHmWGPTzjSf8ACgfHGF/e6eQv3R5x4+lfQf8AbviJv9X4Um/4FOP8KBrfiJeZPCkv/AZwTS/taX9IFgIo+ff+FCeOct+8sPm+9++PNJ/woPxxnPmWHHT98a+hT4pu4QftfhvUovQqA4/Sp7TxfoU7bGvVgkz9ydTGQfxoWacztoH1GPmfOb/ATxw5y8lix7EzE4pv/ChPG397T/8Av7/9avqiK4jlQSRMkiHoyNkUu7J6VrHHVHtYl4OHmfKx+AfjfH39P/7+/wD1qT/hQXjf/npp/wD39/8ArV9VZ9qP+A/rVPMKpP1KmfKw+AfjfH3tP/7/AB/woPwD8b/3tP8A+/x/wr6p/wCA0ufal/aFRD+p0z5UPwD8bgff0/P/AF1/+tXv/wCzLot54e8EXmj3+z7Ta3zrJsORng8fnXWA/MOO9Vfhf117/sJv/wCgiscTiZ1afvG1ChGnO8TtKKKK807gooooAKKKKACiiigAooooAKKKKACiiigDzbwt/wAhjxN/2FZP5Ct5elYPhb/kL+Jv+wrJ/IVvJ0ru6HK9x1FFFIYVXvr21srZ7m5nSOJRyxP6Vm+Itei0wpawQtd6hLnyrZOp9z6CqGn+H57ydNR8RyC7uM7o7f8A5ZQegA7msJVLvliWlbcRtb1fVn2+H7Dy7fHN1dDAP+6venw+FxcMJtc1CfUpP7jNtjHtijWvEF9b6ydD0HSYtRvobb7TOrz+UkSE4UZwcscHiqsXja3bUfs19atpioqNMLmQbo8xGRhgA9MUvZKXxMTZ0llp+n2SbLSyt4R32oKtcZ4ArmW8deF1tVuTqRKM/lqogcuW27sbMbvu85xjFT6J4s0vWNU1Czs2kKWMUczT7f3bq67gVPTp2rVKMVaxOp0HGKVfwrkdL8WX92INSk0TydAuFdkvfPBaJQCQ8i4+VTj1NWn8deFo7bz31PapkWNVMLh2LAlcLjJBAOD04p3uDOjIHoKrXun2N4hjubSGZO4ZAa59fiF4ReBp01YMilAMRPli5wu0Yy2SMcd6vR+K/D8kDXEeoxtGsPnMcEbU3bckHkc8YqZU4vdArlabwpHBmTRb+502THyhDujz7qe1MXWta0fauu2RuLfODdWozj3K1FYfEHw3PbebcXb2x+0ywKkkTEnyzgtwOF9+lTXPjrwpHJPBJqQkaKQROEhd8sRkgYHOBycdB1rP2X8rsXzG/p99Z6hbLcWdwksbdwen1FWK5a50NJGTWfDtyttcSKHU5PkzKeeR71d8P68l9M9jewGz1GHiSE9D7qe4pqo+blkS0bppD0pTSHpW5IL94fWqvwv+9r//AGE3/kKtL94fWqvwv+9r/wD2E3/kKip8DKj8SO0ooorlOgKKKKACiiigAooooAKKKKACiiigAooooA828Lf8hfxN/wBhWT+QreTpWD4X/wCQv4m/7Csn8hW8vSu3ocvVjqxvE+snTIY7e1jE+o3J2W8X/sx9hWlf3UNjZTXlw2yKJC7H2FYHg+1nvGl8RakmLm7yIUPIih/hA9M1z1pS+CO5SLfhvRU05Xu7iRrnUZ+Z7hjk59F9B7VsGnD3oOK2pxUI2SJu2cxrmgao/iAa7oeqRWN1Jai1uBNbecjoCSpHzAhhk+3NYes/Db+1lla81u4mkmQK0zgF2YQ+XuJHHfPT2r0OjHFOwHB+HPh//Zt7BeT31u80TMSILbYrAxGMZ3EknnP8sVoeEPCv/CPtcp9uFxBPawwupj2kMilSQc9CD0rrMV5l471TUbXxe8EF48UCxK2wKDkn8K3w+FliJ8kNzHE4mGHp+0nsXh4J1RtFXw9P4mzokUckcUUduElZSDtV33EMFz0wM0Wvgmd9WtdW1LWbee7txHGphg8tTGiMgBBJ5+YkmuZvvE2qLG6xajhvTYpP8q4bxj4z8UWwjNvqrov8WIk/wr16fDuKqPSx4y4jwnMo66nqGreAtQjbSLnRb6Ga5sTbQbpIwUVI3LmQjIz1xgGrV98OtRkaUWuuRw/bInS+LWwbzC0vmEpz8vPHOeKd+z9qF3qngX7dfTGa4a4cM5AGQDx0r0U8CvGr0pUpunLdaHu06inFSXU8w1H4YyTXgnj1W327p12zWzOPLlYMRgMOQR1PB9Kv6h8P/tGiHTYbyBQbprjMltkKSoGFKsGUjHBB9q70iisUjRMo6NZyafpVtZS3D3LwRrGZn+8+B1NVPEOiR6rAHSQwXkXME68FT6H1HtW0etIKmcOZWEtzD8LavLdiXTtQjEOo2vEi/wB8f3hW4TXP+L9Nkbyta09dt/ZncCP407qa1NIv4dS02G8h6SLyPQ9xWdOcov2cimXF+8PrVX4X9df/AOwm/wDIVaHUfWqvwv8Ava//ANhN/wD0EVrU+Bij8SO0ooorlOgKKKKACiiigAooooAKKKKACiiigAooooA828L/APIY8Tf9hWT+QreSsHwt/wAhjxN/2FZP5Ct9a7OiObqcx4yzqWq6X4fVj5czme6A/wCea8gH6munEaqoVQAoGAAOK5zQB9t8Za3fHkW/l2sZ+gya6SsaMb3n3KkrWEpaKDW5NwoooxQIK8S+L9/DZ+N2V540YwIdrHBxzzXtveuI8afDbw/4o1kapqzXZlEYjAhl2DA/CvRyvGQwmIVSaujz80wcsZh3Si9TxW81zT41aVpo2buFYGuf1by75RdXkxhtx91VHJr1jVvhj8O7aRrdRqHngjmS8IGP++aZb+EvAers+nRG/V4X2kNKePfOK+rhxPhIqyi7nykuFq8ZKUZI6j9ntbVPASC0LGLz3wW6k5r0Zulc/wCBPD1l4Z0VdN09pGt9xcb23Hn3rfLYr4vGVo1q8qi2bPtMNSdGjGEugmKMUobil3VzXNxuKMU7NLTGMK5BBAweo9a5bw2raX4ivtFbPlSD7Rb+gHcCusNct4rU2uu6PqSr92UwsQezDpWFaytLsVF9DpV6j61V+F/3tf8A+wm//oIq0v3hxjmqvwv66/8A9hN/5CtKnwMmHxI7SiiiuU6QooooAKKKKACiiigAooooAKKKKACiiigDzbwt/wAhjxN/2FZP5Ct9O2RWB4X/AOQx4m/7Csn8hW9HXY1dHLfU5rwA26LVZD1fUJM/nXT1zHgoeRea5Zt8rRX7MFHowzXTdqyw/wDDRpPcp67M8GjXcsbbWSJmH4CvK9O8Uaw9qk0tzCGYZx5fA/WvT/E3/IvX/wD1wf8AlXz1b6lG1mqvNGVxj5XGK+nyLBU8Vz88b2PmM/x9XCKHs3udbqXjTXo4yYrm0K4OCIv/AK9cPbfEbxVceIrXTZ7i3MT3SRuFjIJUnsc0zUNVttpt7dg8h6AdqxNJsYE8SWM1xdbp2uoyEHc7q+onk+EhQm5U1ex89g84xUq6VSbt2Pr2Jf3SnnAUdTk9KzrvWrGC6NoJGmuB1iiUsw+uOlaETHyUXkEAV4/PcSL4+uk8xtrXLbgTwefSvzax+i7npcjWl5iR9HLt/edVB/HmhHsrUnGjmIn7zxop/UGtzTNG0uWzjaSwgYlQSdvWuB+KMa6bJCLFFtwWwdi1CepVrHX2F7a3bMtvIC6j5ozwyj6Vj/EW8udP8MzXVq+yUOoB9ATWF8OJJJPFF00jFj9jHJ+orR+MEnl+CLqTeFAkT5j0HzV14SEZ14xktLnNipuFGUlukconifVY7cSNdQj/ALZ//XrE1/xr4gjtnMM8AI5B8v8A+vXPS6nBLD+8mUp1yDwfesrUtQW8/wBFsSHOPmbsBX39DJMLzXlBWPzmrneLv7smdP8ACjxv4g13x7Y6dqFwnkksWEalTwPrX0MDXzJ8F7S0t/iNYPHdeZMN25fTivpkV8nn+Gp4fFctJWVj7XJsRPEYdSk7sf1Fc18QuNFiccFLuIj67q6QHiuZ+IDKbSxtepnvIxj2Bya+dxHwM9uO50idFPfiqvwu66//ANhJ/wCQq1/GoXpniqvwv66//wBhN/5CtJ/wyIfEjtKKKK5TpCiiigAooooAKKKKACiiigAooooAKKKKAPNvC3/IX8Tf9hWT+QreSsHwv/yF/E3/AGFZP5Ct5K7Xexy21ZzOfsHxEKHCxanbAg9vMTt9cV1FYPjexmutNjvLRc3lhIJ4cdWx1H4itPR7+HU9Ohvoc7JVB56g9xXPRbi3BlvUXVbUX2m3FmWKiaNoyR2BGK8mk+B3hq3iaSfV9QRByTuHH6V7HUU8McyGOVA6N1B7130cVWw9/Zyauc9XD0qrXtI3seFr8PfBulztdtql+YF4DmRD7dKv6b8LPD15qdvqlnqt1K0TrIo4wcHPNepyeHNGkBV7CIoeqnOD+FXbaxtbWMJb28cSjoEXFbyzXGSi4yqNow/s7C8/OoK5OjZCj0xXj11dOvji8TahUXbDleRz617Cg5H1ryK5kil8Y3qPADtvGG9Wwa5L3R2o9l0O1hkskbfMvHQSHFcL8V1jtnh2p5h3f8tGLV3GhwXX2KPy7wKu0dYxmuF+KgjSWL7ZLJcHPyqmEFc8fiNHsV/h3IX8Q3fyqoFovCjHO6ui8b+HofFXh2fRbiZ4YpiCzocEYOeK534duja9dbYwgFovfJJ3dzXfDrW8ZOLunqYyipKzPGLz4LeFtPj33Wu6iqnoAVGTVC38DeFNHk8t9VvYzOdqbpEbd7cd69tvbK2u12XECSr6MKpf8I3omVY6bAxU5G4Zwfxrt/tfGraozkll2EkuV00cD4C+G2k6Tr8GvaffXUrR5+SQjByO9eqKOKht7eKEbYY1jHoo4qcZ71y1sRUrPmqO7OijRhRXLBWQVzOqn7d42sbUfMljGZ39mPAFb2pXkNhYzXk7BY4lLEmsbwXbTPbXOr3mftOoSeZjH3UHCj8q4KsuZqCOhaG/GxZgSOc1X+GH3tf/AOwm/wD6CKsLw4PvVb4X/e1//sJP/wCgiuip8DJj8SO0ooorkOgKKKKACiiigAooooAKKKKACiiigAooNHagDzbwt/yGPE3/AGFZP5Ct5awfC/8AyF/E3/YVk/kK3l6Cu3ocvUVulcmG/wCEV1lt2Ro19J1/595D/wCymutqvf2kN5ayW08ayRSLtZTWVSlzWa3RUSdWVlDKwZT0I6GlrkLa7vPClwljqPmT6S7bbe5xnyh/db/GutjkSWNZI2V0YZDKcgiiFTn0e42h1FFFaECH1rj77wXF/a8uqWEwSaV97xyfdZvXPas/xh401PTvHI8PWEmj2yizS4MuoSsu8s5XauPpUkvj+Kz1t7PUjbR20KTtcTxEnY0ez5QO5Jai4ztLG+1K3t1iexicqMZWXH86wPEmjX+uXALRQwBSMMz7j+VWtI8S6fq+lXeoaYs85tUYyQGPbKCBuClT3IrmfCHxAnvop77WDpMdlFatcSG2nJktyD9yRTzu7cd6VhtnT+GvDkOjTS3Rmae4lUKXIxhfTFbgrkT8SPDDWkU6yXTySyeUtutuxl3bd33fpzVq78d+GrXTYL+S7do5oFnjVEJYqzbQP97PGPanck6Slrl7Xx74duruytIJLh57wuscYhbcpQ4bcP4cZ711RAwadwG0ZwMnH4015EjjaSTCooyzHsK5TUNRu/Ely+maMzxWK8XV6P1VKznNQ9Skgv3fxRq62Nvn+yLN91xIP+Wzj+Aewrq0AVAqgAKMDFVdMs7bT7NLS1j2RIOB3J7k1bHSlTjJay3Y2xR1qp8L+uv/APYSf/0EVbFVPhf11/8A7CT/APoIq6nwMUfiR2lFFFch0BRRRQAUUUUAFFFFABRRRQAUUUUAFFFFAHm3hf8A5C/ib/sKyfyFby9KwfC//IX8Tf8AYVk/kK3l6V29Dl6jqKKKBjLiGG4gaCaNZI2GGUjg1y0mk6poNw02hMJ7Q8tZyN93/cP9K6ymsM1nOCkNMxtJ8S6feyfZpHa1ux9+CYbTn29a2gQQDWdq2j6dqkYW8tldl5Vxwyn2NZC6NrunN/xKdVNxHniC65wPZqyU50/iV0NJMtf8I7bP4xn8RTiKdpbJLURSRhgm1i24Z9c1zGv/AAvtNYvb24mvnQXTzSBNgIVnKEfUAoPzNb39vataA/2l4fmIU4L2z7wfwqWDxlojHE8k9sf+msRH4UKtG+rHZlfwp4ROi6LqVjJeJ518SXktIvKEfy4BXvkdea5+6+GVxqYnXXdZgus2TWsMkFosTsGI+aUj75+UV2C+KvD7HI1S3A9zilk8VeHlXP8Aalufoa09rDuS0c54Y+Hsek6pZ6nLdwG4t52lYW0Hlo+YygHUnv61XufhfbTadqlt9u3PdXyXcBkTKQBGLLHjuu4k/jXRS+M9CX/VSTTn0iiJqM+ItWuiV0vw9cyZHD3B2IB61Pto9A5bblLwl4LTQ9Tg1B7qN5o45kZYogiHzCpJx7ba29X8Rabpn7t5TPcHhYYRuYn+lZ7aR4g1If8AE01ZbSBhzBaDH/jxrU0nRNN0tf8ARbdfM7yv8zn8aXPOWkUNJIxxYax4kffq26w07taIfmkH+0a6a0tbeztUtbWFIYUGFVRwKmySfWlrSnTUdeonIZt5pwpaKsQDrVT4X9df/wCwk/8A6CKtjrVT4X9df/7CT/8AoIqan8Njj8SO0ooorlOgKKKKACiiigAooooAKKKKACiiigAooooA828L/wDIY8Tf9hWT+QreWsHwt/yGPE3/AGFZP5Ct5eldt9Dlb1HUUEiilcAoooNACUYFFLQA3aKikgikyJI0cHqCoOanowKVkVzFH+ydNbrYW/8A37FKmk6arZWxtgf+uYq5wKKThF9AuyFLe3jP7uGNPooFSgUUCmoxQm7i0UUU7oBR1opKWi4gooooAB1qp8L+uv8A/YSf/wBBFWx1qp8Luuv/APYSf/0EVNT+Gyo/EjtKKKK5ToCiiigAooooAKKKKACiiigAooooAKKKKAPLvDt9Y2+t+Jo7i9ton/tVzteUKfuj1raGq6Xj/kJ2X/f9f8a3bzwn4avLuS7u9DsJ55Dl5HgUsx9Sai/4Qrwl/wBC7pn/AIDrXSq0dNDF05X3Mf8AtXS/+gnZf9/1/wAaP7U0v/oJ2X/f9f8AGtj/AIQvwl/0Lumf+A60f8IV4S/6F3TP/AdaftoeYvZPuY/9qaX/ANBOy/7/AK/40f2ppf8A0E7L/v8Ar/jWx/whXhL/AKF3TP8AwHWj/hCvCX/Qu6Z/4DrR7aHmHspdzH/tXS/+gnZf9/1/xo/tTS/+gnZf9/1/xrY/4Qrwl/0Lumf+A60f8IV4S/6F3TP/AAHWj20PMPZS7mP/AGppf/QTsv8Av+v+NH9qaX/0FLL/AL/r/jWx/wAIV4S/6F3TP/AdaP8AhCvCX/Qu6Z/4DrR7aHmL2Mu5j/2ppf8A0E7L/v8Ar/jR/aml/wDQTsv+/wCv+NbH/CFeEv8AoXdM/wDAdaP+EK8Jf9C7pn/gOtHtoeY/ZS7mP/aml/8AQTsv+/6/40f2ppf/AEE7L/v+v+NbH/CFeEv+hd0z/wAB1o/4Qrwl/wBC7pn/AIDrR7aHmHsn3Mf+1NL/AOgnZf8Af9f8aP7U0v8A6Cdl/wB/1/xrY/4Qrwl/0Lumf+A60f8ACFeEv+hd0z/wHWj20PMPZS7mP/aml/8AQTsv+/6/40f2ppf/AEFLL/v+v+NbH/CFeEv+hd0z/wAB1o/4Qrwl/wBC7pn/AIDrR7aHmHsn3Mf+1NL/AOgnZf8Af9f8aBqml5/5Cdl/3/X/ABrY/wCEK8Jf9C7pn/gOtH/CF+Ev+hd0z/wHWj20PMPZS7mR/a2l8f8AEzsv+/6/4034USxzJr00MiSRtqb7XVgQeB0NbP8AwhfhP/oXdM/8B1rU0vTNP0u1+y6bZwWkGS3lwoFGT1OBUVKqlGyQ4UnF3uW6KKKwNgooooAKKKKACiiigAooooAKKKKACiiigAooooAKKKKACiiigAooooAKKKKACiiigAooooAKKKKACiiigAooooAKKKKACiiigAooooAKKKKACiiigAooooAKKKKACiiigAooooAKKKKACiiigAooooAKKKKACiiigAooooAKKKKACiiigAooooAKKKKACiiigAooooAKKKKACiiigD//2Q=="/>
          <p:cNvSpPr>
            <a:spLocks noChangeAspect="1" noChangeArrowheads="1"/>
          </p:cNvSpPr>
          <p:nvPr/>
        </p:nvSpPr>
        <p:spPr bwMode="auto">
          <a:xfrm>
            <a:off x="2127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Single tier Architecture</a:t>
            </a:r>
            <a:endParaRPr lang="en-IN" sz="8000" dirty="0"/>
          </a:p>
        </p:txBody>
      </p:sp>
      <p:pic>
        <p:nvPicPr>
          <p:cNvPr id="6" name="Picture 5"/>
          <p:cNvPicPr>
            <a:picLocks noChangeAspect="1"/>
          </p:cNvPicPr>
          <p:nvPr/>
        </p:nvPicPr>
        <p:blipFill>
          <a:blip r:embed="rId2"/>
          <a:stretch>
            <a:fillRect/>
          </a:stretch>
        </p:blipFill>
        <p:spPr>
          <a:xfrm>
            <a:off x="16078200" y="3062407"/>
            <a:ext cx="6477000" cy="6462593"/>
          </a:xfrm>
          <a:prstGeom prst="rect">
            <a:avLst/>
          </a:prstGeom>
        </p:spPr>
      </p:pic>
    </p:spTree>
    <p:extLst>
      <p:ext uri="{BB962C8B-B14F-4D97-AF65-F5344CB8AC3E}">
        <p14:creationId xmlns:p14="http://schemas.microsoft.com/office/powerpoint/2010/main" val="4029621765"/>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414" y="3369439"/>
            <a:ext cx="12192000" cy="4401205"/>
          </a:xfrm>
          <a:prstGeom prst="rect">
            <a:avLst/>
          </a:prstGeom>
        </p:spPr>
        <p:txBody>
          <a:bodyPr>
            <a:spAutoFit/>
          </a:bodyPr>
          <a:lstStyle/>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The two-tier is based on Client Server architecture.​</a:t>
            </a: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 The direct communication takes place between client and server. There is no intermediate between client and server.​</a:t>
            </a:r>
          </a:p>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For this interaction, API's like: </a:t>
            </a:r>
            <a:r>
              <a:rPr lang="en-US" sz="4000" dirty="0">
                <a:latin typeface="Arial" panose="020B0604020202020204" pitchFamily="34" charset="0"/>
                <a:cs typeface="Arial" panose="020B0604020202020204" pitchFamily="34" charset="0"/>
              </a:rPr>
              <a:t>ODBC</a:t>
            </a:r>
            <a:r>
              <a:rPr lang="en-US" sz="4000" b="0" dirty="0">
                <a:latin typeface="Arial" panose="020B0604020202020204" pitchFamily="34" charset="0"/>
                <a:cs typeface="Arial" panose="020B0604020202020204" pitchFamily="34" charset="0"/>
              </a:rPr>
              <a:t>, </a:t>
            </a:r>
            <a:r>
              <a:rPr lang="en-US" sz="4000" dirty="0">
                <a:latin typeface="Arial" panose="020B0604020202020204" pitchFamily="34" charset="0"/>
                <a:cs typeface="Arial" panose="020B0604020202020204" pitchFamily="34" charset="0"/>
              </a:rPr>
              <a:t>JDBC</a:t>
            </a:r>
            <a:r>
              <a:rPr lang="en-US" sz="4000" b="0" dirty="0">
                <a:latin typeface="Arial" panose="020B0604020202020204" pitchFamily="34" charset="0"/>
                <a:cs typeface="Arial" panose="020B0604020202020204" pitchFamily="34" charset="0"/>
              </a:rPr>
              <a:t> are used.​</a:t>
            </a: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2 - tier Architecture</a:t>
            </a:r>
            <a:endParaRPr lang="en-IN" sz="8000" dirty="0"/>
          </a:p>
        </p:txBody>
      </p:sp>
      <p:pic>
        <p:nvPicPr>
          <p:cNvPr id="5" name="Picture 4"/>
          <p:cNvPicPr>
            <a:picLocks noChangeAspect="1"/>
          </p:cNvPicPr>
          <p:nvPr/>
        </p:nvPicPr>
        <p:blipFill>
          <a:blip r:embed="rId2"/>
          <a:stretch>
            <a:fillRect/>
          </a:stretch>
        </p:blipFill>
        <p:spPr>
          <a:xfrm>
            <a:off x="15963900" y="2677616"/>
            <a:ext cx="5448300" cy="5372428"/>
          </a:xfrm>
          <a:prstGeom prst="rect">
            <a:avLst/>
          </a:prstGeom>
        </p:spPr>
      </p:pic>
    </p:spTree>
    <p:extLst>
      <p:ext uri="{BB962C8B-B14F-4D97-AF65-F5344CB8AC3E}">
        <p14:creationId xmlns:p14="http://schemas.microsoft.com/office/powerpoint/2010/main" val="2851328434"/>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414" y="2684483"/>
            <a:ext cx="20681986" cy="6863417"/>
          </a:xfrm>
          <a:prstGeom prst="rect">
            <a:avLst/>
          </a:prstGeom>
        </p:spPr>
        <p:txBody>
          <a:bodyPr wrap="square">
            <a:spAutoFit/>
          </a:bodyPr>
          <a:lstStyle/>
          <a:p>
            <a:pPr marL="571500" indent="-571500" algn="l" fontAlgn="base">
              <a:buFont typeface="Wingdings" panose="05000000000000000000" pitchFamily="2" charset="2"/>
              <a:buChar char="Ø"/>
            </a:pPr>
            <a:r>
              <a:rPr lang="en-US" sz="4000" b="0" dirty="0">
                <a:solidFill>
                  <a:srgbClr val="262626"/>
                </a:solidFill>
                <a:latin typeface="Arial" panose="020B0604020202020204" pitchFamily="34" charset="0"/>
              </a:rPr>
              <a:t>It is the most widely used architecture to design a DBMS.</a:t>
            </a:r>
            <a:r>
              <a:rPr lang="en-US" sz="4000" b="0" dirty="0">
                <a:latin typeface="Arial" panose="020B0604020202020204" pitchFamily="34" charset="0"/>
              </a:rPr>
              <a:t>​</a:t>
            </a:r>
          </a:p>
          <a:p>
            <a:pPr algn="l" fontAlgn="base"/>
            <a:endParaRPr lang="en-US" sz="4000" b="0" dirty="0">
              <a:latin typeface="Arial" panose="020B0604020202020204" pitchFamily="34" charset="0"/>
            </a:endParaRPr>
          </a:p>
          <a:p>
            <a:pPr marL="571500" indent="-571500" algn="l" fontAlgn="base">
              <a:buFont typeface="Wingdings" panose="05000000000000000000" pitchFamily="2" charset="2"/>
              <a:buChar char="Ø"/>
            </a:pPr>
            <a:r>
              <a:rPr lang="en-US" sz="4000" b="0" dirty="0">
                <a:solidFill>
                  <a:srgbClr val="262626"/>
                </a:solidFill>
                <a:latin typeface="Arial" panose="020B0604020202020204" pitchFamily="34" charset="0"/>
              </a:rPr>
              <a:t>The 3-Tier architecture contains </a:t>
            </a:r>
            <a:r>
              <a:rPr lang="en-US" sz="4000" dirty="0">
                <a:solidFill>
                  <a:srgbClr val="262626"/>
                </a:solidFill>
                <a:latin typeface="Arial" panose="020B0604020202020204" pitchFamily="34" charset="0"/>
              </a:rPr>
              <a:t>another layer between the client and server</a:t>
            </a:r>
            <a:r>
              <a:rPr lang="en-US" sz="4000" b="0" dirty="0">
                <a:solidFill>
                  <a:srgbClr val="262626"/>
                </a:solidFill>
                <a:latin typeface="Arial" panose="020B0604020202020204" pitchFamily="34" charset="0"/>
              </a:rPr>
              <a:t>. In this architecture, client can't directly communicate with the server.</a:t>
            </a:r>
            <a:r>
              <a:rPr lang="en-US" sz="4000" b="0" dirty="0">
                <a:latin typeface="Arial" panose="020B0604020202020204" pitchFamily="34" charset="0"/>
              </a:rPr>
              <a:t>​</a:t>
            </a:r>
          </a:p>
          <a:p>
            <a:pPr algn="l" fontAlgn="base"/>
            <a:r>
              <a:rPr lang="en-US" sz="4000" b="0" dirty="0">
                <a:latin typeface="Arial" panose="020B0604020202020204" pitchFamily="34" charset="0"/>
              </a:rPr>
              <a:t>​</a:t>
            </a:r>
          </a:p>
          <a:p>
            <a:pPr marL="571500" indent="-571500" algn="l" fontAlgn="base">
              <a:buFont typeface="Wingdings" panose="05000000000000000000" pitchFamily="2" charset="2"/>
              <a:buChar char="Ø"/>
            </a:pPr>
            <a:r>
              <a:rPr lang="en-US" sz="4000" b="0" dirty="0">
                <a:solidFill>
                  <a:srgbClr val="262626"/>
                </a:solidFill>
                <a:latin typeface="Arial" panose="020B0604020202020204" pitchFamily="34" charset="0"/>
              </a:rPr>
              <a:t>The application on the client-end interacts with an application server which further communicates with the database system.</a:t>
            </a:r>
            <a:r>
              <a:rPr lang="en-US" sz="4000" b="0" dirty="0">
                <a:latin typeface="Arial" panose="020B0604020202020204" pitchFamily="34" charset="0"/>
              </a:rPr>
              <a:t>​</a:t>
            </a:r>
          </a:p>
          <a:p>
            <a:pPr algn="l" fontAlgn="base"/>
            <a:r>
              <a:rPr lang="en-US" sz="4000" b="0" dirty="0">
                <a:latin typeface="Arial" panose="020B0604020202020204" pitchFamily="34" charset="0"/>
              </a:rPr>
              <a:t>​</a:t>
            </a:r>
          </a:p>
          <a:p>
            <a:pPr marL="571500" indent="-571500" algn="l" fontAlgn="base">
              <a:buFont typeface="Wingdings" panose="05000000000000000000" pitchFamily="2" charset="2"/>
              <a:buChar char="Ø"/>
            </a:pPr>
            <a:r>
              <a:rPr lang="en-US" sz="4000" b="0" dirty="0">
                <a:solidFill>
                  <a:srgbClr val="262626"/>
                </a:solidFill>
                <a:latin typeface="Arial" panose="020B0604020202020204" pitchFamily="34" charset="0"/>
              </a:rPr>
              <a:t>End user has no idea about the existence of the database beyond the application server. The database also has no idea about any other user beyond the application.</a:t>
            </a:r>
            <a:r>
              <a:rPr lang="en-US" sz="4000" b="0" dirty="0">
                <a:latin typeface="Arial" panose="020B0604020202020204" pitchFamily="34" charset="0"/>
              </a:rPr>
              <a:t>​</a:t>
            </a:r>
          </a:p>
          <a:p>
            <a:pPr marL="571500" indent="-571500" algn="l" fontAlgn="base">
              <a:buFont typeface="Wingdings" panose="05000000000000000000" pitchFamily="2" charset="2"/>
              <a:buChar char="Ø"/>
            </a:pPr>
            <a:endParaRPr lang="en-US" sz="4000" b="0" dirty="0">
              <a:latin typeface="Arial" panose="020B0604020202020204" pitchFamily="34" charset="0"/>
            </a:endParaRP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3 - tier Architecture</a:t>
            </a:r>
            <a:endParaRPr lang="en-IN" sz="8000" dirty="0"/>
          </a:p>
        </p:txBody>
      </p:sp>
    </p:spTree>
    <p:extLst>
      <p:ext uri="{BB962C8B-B14F-4D97-AF65-F5344CB8AC3E}">
        <p14:creationId xmlns:p14="http://schemas.microsoft.com/office/powerpoint/2010/main" val="743168226"/>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3007142"/>
            <a:ext cx="12192000" cy="4401205"/>
          </a:xfrm>
          <a:prstGeom prst="rect">
            <a:avLst/>
          </a:prstGeom>
        </p:spPr>
        <p:txBody>
          <a:bodyPr>
            <a:spAutoFit/>
          </a:bodyPr>
          <a:lstStyle/>
          <a:p>
            <a:pPr marL="571500" indent="-571500" algn="l" fontAlgn="base">
              <a:buFont typeface="Wingdings" panose="05000000000000000000" pitchFamily="2" charset="2"/>
              <a:buChar char="Ø"/>
            </a:pPr>
            <a:r>
              <a:rPr lang="en-US" sz="4000" b="0" dirty="0">
                <a:latin typeface="Arial" panose="020B0604020202020204" pitchFamily="34" charset="0"/>
                <a:cs typeface="Arial" panose="020B0604020202020204" pitchFamily="34" charset="0"/>
              </a:rPr>
              <a:t>The 3-Tier architecture is used in case of large web application.​</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fontAlgn="base">
              <a:buFont typeface="Wingdings" panose="05000000000000000000" pitchFamily="2" charset="2"/>
              <a:buChar char="Ø"/>
            </a:pPr>
            <a:r>
              <a:rPr lang="en-US" sz="4000" dirty="0">
                <a:latin typeface="Arial" panose="020B0604020202020204" pitchFamily="34" charset="0"/>
                <a:cs typeface="Arial" panose="020B0604020202020204" pitchFamily="34" charset="0"/>
              </a:rPr>
              <a:t>Database (Data) Tier</a:t>
            </a:r>
            <a:r>
              <a:rPr lang="en-US" sz="4000" b="0" dirty="0">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r>
              <a:rPr lang="en-US" sz="4000" dirty="0">
                <a:latin typeface="Arial" panose="020B0604020202020204" pitchFamily="34" charset="0"/>
                <a:cs typeface="Arial" panose="020B0604020202020204" pitchFamily="34" charset="0"/>
              </a:rPr>
              <a:t>Application (Middle) Tier</a:t>
            </a:r>
            <a:r>
              <a:rPr lang="en-US" sz="4000" b="0" dirty="0">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r>
              <a:rPr lang="en-US" sz="4000" dirty="0">
                <a:latin typeface="Arial" panose="020B0604020202020204" pitchFamily="34" charset="0"/>
                <a:cs typeface="Arial" panose="020B0604020202020204" pitchFamily="34" charset="0"/>
              </a:rPr>
              <a:t>User (Presentation) Tier</a:t>
            </a:r>
            <a:r>
              <a:rPr lang="en-US" sz="4000" b="0" dirty="0">
                <a:latin typeface="Arial" panose="020B0604020202020204" pitchFamily="34" charset="0"/>
                <a:cs typeface="Arial" panose="020B0604020202020204" pitchFamily="34" charset="0"/>
              </a:rPr>
              <a:t>​</a:t>
            </a:r>
          </a:p>
          <a:p>
            <a:pPr marL="571500" indent="-571500" algn="l" fontAlgn="base">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3 - tier Architecture</a:t>
            </a:r>
            <a:endParaRPr lang="en-IN" sz="8000" dirty="0"/>
          </a:p>
        </p:txBody>
      </p:sp>
      <p:pic>
        <p:nvPicPr>
          <p:cNvPr id="4" name="Picture 3"/>
          <p:cNvPicPr>
            <a:picLocks noChangeAspect="1"/>
          </p:cNvPicPr>
          <p:nvPr/>
        </p:nvPicPr>
        <p:blipFill>
          <a:blip r:embed="rId2"/>
          <a:stretch>
            <a:fillRect/>
          </a:stretch>
        </p:blipFill>
        <p:spPr>
          <a:xfrm>
            <a:off x="15051087" y="2776879"/>
            <a:ext cx="7961313" cy="7000458"/>
          </a:xfrm>
          <a:prstGeom prst="rect">
            <a:avLst/>
          </a:prstGeom>
        </p:spPr>
      </p:pic>
    </p:spTree>
    <p:extLst>
      <p:ext uri="{BB962C8B-B14F-4D97-AF65-F5344CB8AC3E}">
        <p14:creationId xmlns:p14="http://schemas.microsoft.com/office/powerpoint/2010/main" val="3118414886"/>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414" y="3259479"/>
            <a:ext cx="20878800" cy="6740307"/>
          </a:xfrm>
          <a:prstGeom prst="rect">
            <a:avLst/>
          </a:prstGeom>
        </p:spPr>
        <p:txBody>
          <a:bodyPr wrap="square">
            <a:spAutoFit/>
          </a:bodyPr>
          <a:lstStyle/>
          <a:p>
            <a:pPr marL="571500" indent="-571500" algn="l" fontAlgn="base">
              <a:buFont typeface="Wingdings" panose="05000000000000000000" pitchFamily="2" charset="2"/>
              <a:buChar char="Ø"/>
            </a:pPr>
            <a:r>
              <a:rPr lang="en-US" sz="3600" dirty="0">
                <a:solidFill>
                  <a:srgbClr val="262626"/>
                </a:solidFill>
                <a:latin typeface="Arial" panose="020B0604020202020204" pitchFamily="34" charset="0"/>
              </a:rPr>
              <a:t>Database (Data) Tier</a:t>
            </a:r>
            <a:r>
              <a:rPr lang="en-US" sz="3600" b="0" dirty="0">
                <a:solidFill>
                  <a:srgbClr val="262626"/>
                </a:solidFill>
                <a:latin typeface="Arial" panose="020B0604020202020204" pitchFamily="34" charset="0"/>
              </a:rPr>
              <a:t> − At this tier, the database resides along with its query processing languages. We also have the relations that define the data and their constraints at this level.</a:t>
            </a:r>
            <a:r>
              <a:rPr lang="en-US" sz="3600" b="0" dirty="0">
                <a:latin typeface="Arial" panose="020B0604020202020204" pitchFamily="34" charset="0"/>
              </a:rPr>
              <a:t>​</a:t>
            </a:r>
          </a:p>
          <a:p>
            <a:pPr marL="571500" indent="-571500" algn="l" fontAlgn="base">
              <a:buFont typeface="Wingdings" panose="05000000000000000000" pitchFamily="2" charset="2"/>
              <a:buChar char="Ø"/>
            </a:pPr>
            <a:endParaRPr lang="en-US" sz="3600" b="0" dirty="0">
              <a:latin typeface="Arial" panose="020B0604020202020204" pitchFamily="34" charset="0"/>
            </a:endParaRPr>
          </a:p>
          <a:p>
            <a:pPr marL="571500" indent="-571500" algn="l" fontAlgn="base">
              <a:buFont typeface="Wingdings" panose="05000000000000000000" pitchFamily="2" charset="2"/>
              <a:buChar char="Ø"/>
            </a:pPr>
            <a:r>
              <a:rPr lang="en-US" sz="3600" dirty="0">
                <a:solidFill>
                  <a:srgbClr val="262626"/>
                </a:solidFill>
                <a:latin typeface="Arial" panose="020B0604020202020204" pitchFamily="34" charset="0"/>
              </a:rPr>
              <a:t>Application (Middle) Tier</a:t>
            </a:r>
            <a:r>
              <a:rPr lang="en-US" sz="3600" b="0" dirty="0">
                <a:solidFill>
                  <a:srgbClr val="262626"/>
                </a:solidFill>
                <a:latin typeface="Arial" panose="020B0604020202020204" pitchFamily="34" charset="0"/>
              </a:rPr>
              <a:t> − At this tier reside the application server and the programs that access the database. The application layer sits in the middle and acts as a mediator between the end-user and the database.</a:t>
            </a:r>
            <a:r>
              <a:rPr lang="en-US" sz="3600" b="0" dirty="0">
                <a:latin typeface="Arial" panose="020B0604020202020204" pitchFamily="34" charset="0"/>
              </a:rPr>
              <a:t>​</a:t>
            </a:r>
          </a:p>
          <a:p>
            <a:pPr marL="571500" indent="-571500" algn="l" fontAlgn="base">
              <a:buFont typeface="Wingdings" panose="05000000000000000000" pitchFamily="2" charset="2"/>
              <a:buChar char="Ø"/>
            </a:pPr>
            <a:endParaRPr lang="en-US" sz="3600" b="0" dirty="0">
              <a:latin typeface="Arial" panose="020B0604020202020204" pitchFamily="34" charset="0"/>
            </a:endParaRPr>
          </a:p>
          <a:p>
            <a:pPr marL="571500" indent="-571500" algn="l" fontAlgn="base">
              <a:buFont typeface="Wingdings" panose="05000000000000000000" pitchFamily="2" charset="2"/>
              <a:buChar char="Ø"/>
            </a:pPr>
            <a:r>
              <a:rPr lang="en-US" sz="3600" dirty="0">
                <a:solidFill>
                  <a:srgbClr val="262626"/>
                </a:solidFill>
                <a:latin typeface="Arial" panose="020B0604020202020204" pitchFamily="34" charset="0"/>
              </a:rPr>
              <a:t>User (Presentation) Tier</a:t>
            </a:r>
            <a:r>
              <a:rPr lang="en-US" sz="3600" b="0" dirty="0">
                <a:solidFill>
                  <a:srgbClr val="262626"/>
                </a:solidFill>
                <a:latin typeface="Arial" panose="020B0604020202020204" pitchFamily="34" charset="0"/>
              </a:rPr>
              <a:t> − End-users operate on this tier and they know nothing about any existence of the database beyond this layer. At this layer, multiple views of the database can be provided by the application. All views are generated by applications that reside in the application tier.</a:t>
            </a:r>
            <a:r>
              <a:rPr lang="en-US" sz="3600" b="0" dirty="0">
                <a:latin typeface="Arial" panose="020B0604020202020204" pitchFamily="34" charset="0"/>
              </a:rPr>
              <a:t>​</a:t>
            </a:r>
          </a:p>
          <a:p>
            <a:pPr marL="571500" indent="-571500" algn="l" fontAlgn="base">
              <a:buFont typeface="Wingdings" panose="05000000000000000000" pitchFamily="2" charset="2"/>
              <a:buChar char="Ø"/>
            </a:pPr>
            <a:endParaRPr lang="en-US" sz="3600" b="0" dirty="0">
              <a:latin typeface="Arial" panose="020B0604020202020204" pitchFamily="34" charset="0"/>
            </a:endParaRPr>
          </a:p>
        </p:txBody>
      </p:sp>
      <p:sp>
        <p:nvSpPr>
          <p:cNvPr id="3" name="RATHINAM…"/>
          <p:cNvSpPr txBox="1"/>
          <p:nvPr/>
        </p:nvSpPr>
        <p:spPr>
          <a:xfrm>
            <a:off x="1568414" y="10113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ym typeface="Calibri"/>
              </a:rPr>
              <a:t> 3 - tier Architecture</a:t>
            </a:r>
            <a:endParaRPr lang="en-IN" sz="8000" dirty="0"/>
          </a:p>
        </p:txBody>
      </p:sp>
    </p:spTree>
    <p:extLst>
      <p:ext uri="{BB962C8B-B14F-4D97-AF65-F5344CB8AC3E}">
        <p14:creationId xmlns:p14="http://schemas.microsoft.com/office/powerpoint/2010/main" val="447956692"/>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858981"/>
            <a:ext cx="22399679" cy="13336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err="1">
                <a:sym typeface="Calibri"/>
              </a:rPr>
              <a:t>Da</a:t>
            </a:r>
            <a:r>
              <a:rPr lang="en-IN" sz="8000" dirty="0" err="1"/>
              <a:t>tabase</a:t>
            </a:r>
            <a:r>
              <a:rPr lang="en-IN" sz="8000" dirty="0"/>
              <a:t> Management System Environment</a:t>
            </a: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defRPr sz="6000"/>
            </a:lvl1pPr>
          </a:lstStyle>
          <a:p>
            <a:endParaRPr lang="en-IN"/>
          </a:p>
        </p:txBody>
      </p:sp>
      <p:sp>
        <p:nvSpPr>
          <p:cNvPr id="36" name="Flowchart: Magnetic Disk 35"/>
          <p:cNvSpPr/>
          <p:nvPr/>
        </p:nvSpPr>
        <p:spPr>
          <a:xfrm>
            <a:off x="6400801" y="9573491"/>
            <a:ext cx="3241964" cy="2934653"/>
          </a:xfrm>
          <a:prstGeom prst="flowChartMagneticDisk">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Store </a:t>
            </a:r>
            <a:r>
              <a:rPr lang="en-US" sz="4800" b="0" dirty="0">
                <a:solidFill>
                  <a:schemeClr val="bg1"/>
                </a:solidFill>
                <a:sym typeface="Calibri"/>
              </a:rPr>
              <a:t>D</a:t>
            </a:r>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B </a:t>
            </a:r>
            <a:r>
              <a:rPr lang="en-US" sz="4800" b="0" dirty="0">
                <a:solidFill>
                  <a:schemeClr val="bg1"/>
                </a:solidFill>
                <a:sym typeface="Calibri"/>
              </a:rPr>
              <a:t>D</a:t>
            </a:r>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efinitions</a:t>
            </a:r>
          </a:p>
        </p:txBody>
      </p:sp>
      <p:sp>
        <p:nvSpPr>
          <p:cNvPr id="37" name="Flowchart: Magnetic Disk 36"/>
          <p:cNvSpPr/>
          <p:nvPr/>
        </p:nvSpPr>
        <p:spPr>
          <a:xfrm>
            <a:off x="14034657" y="9531926"/>
            <a:ext cx="3241964" cy="2934653"/>
          </a:xfrm>
          <a:prstGeom prst="flowChartMagneticDisk">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Store</a:t>
            </a:r>
            <a:r>
              <a:rPr lang="en-US" sz="4800" b="0" dirty="0">
                <a:solidFill>
                  <a:schemeClr val="bg1"/>
                </a:solidFill>
                <a:latin typeface="Arial" pitchFamily="34" charset="0"/>
                <a:ea typeface="+mn-lt"/>
                <a:cs typeface="Arial" pitchFamily="34" charset="0"/>
              </a:rPr>
              <a:t>d</a:t>
            </a:r>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 </a:t>
            </a:r>
            <a:r>
              <a:rPr lang="en-US" sz="4800" b="0" dirty="0" err="1">
                <a:solidFill>
                  <a:schemeClr val="bg1"/>
                </a:solidFill>
                <a:sym typeface="Calibri"/>
              </a:rPr>
              <a:t>Data</a:t>
            </a:r>
            <a:r>
              <a:rPr kumimoji="0" lang="en-US" sz="4800" b="0" i="0" u="none" strike="noStrike" cap="none" spc="0" normalizeH="0" baseline="0" dirty="0" err="1">
                <a:ln>
                  <a:noFill/>
                </a:ln>
                <a:solidFill>
                  <a:srgbClr val="FFFFFF"/>
                </a:solidFill>
                <a:effectLst/>
                <a:uFillTx/>
                <a:latin typeface="Arial" pitchFamily="34" charset="0"/>
                <a:ea typeface="+mn-ea"/>
                <a:cs typeface="Arial" pitchFamily="34" charset="0"/>
                <a:sym typeface="Helvetica Neue Medium"/>
              </a:rPr>
              <a:t>Base</a:t>
            </a:r>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 </a:t>
            </a:r>
          </a:p>
        </p:txBody>
      </p:sp>
      <p:grpSp>
        <p:nvGrpSpPr>
          <p:cNvPr id="2" name="Group 41"/>
          <p:cNvGrpSpPr/>
          <p:nvPr/>
        </p:nvGrpSpPr>
        <p:grpSpPr>
          <a:xfrm>
            <a:off x="4682841" y="4156364"/>
            <a:ext cx="15849597" cy="4267199"/>
            <a:chOff x="2438403" y="2937164"/>
            <a:chExt cx="15849597" cy="4267199"/>
          </a:xfrm>
        </p:grpSpPr>
        <p:sp>
          <p:nvSpPr>
            <p:cNvPr id="11" name="Rectangle 10"/>
            <p:cNvSpPr/>
            <p:nvPr/>
          </p:nvSpPr>
          <p:spPr>
            <a:xfrm>
              <a:off x="5874327" y="2937164"/>
              <a:ext cx="8728363" cy="73866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sz="4800" b="0" dirty="0">
                  <a:solidFill>
                    <a:srgbClr val="FFFFFF"/>
                  </a:solidFill>
                  <a:latin typeface="Arial" pitchFamily="34" charset="0"/>
                  <a:cs typeface="Arial" pitchFamily="34" charset="0"/>
                  <a:sym typeface="Helvetica Neue Medium"/>
                </a:rPr>
                <a:t>Appli</a:t>
              </a:r>
              <a:r>
                <a:rPr lang="en-US" sz="4800" b="0" dirty="0">
                  <a:solidFill>
                    <a:schemeClr val="bg1"/>
                  </a:solidFill>
                  <a:latin typeface="Arial" pitchFamily="34" charset="0"/>
                  <a:ea typeface="+mn-lt"/>
                  <a:cs typeface="Arial" pitchFamily="34" charset="0"/>
                </a:rPr>
                <a:t>c</a:t>
              </a:r>
              <a:r>
                <a:rPr lang="en-US" sz="4800" b="0" dirty="0">
                  <a:solidFill>
                    <a:srgbClr val="FFFFFF"/>
                  </a:solidFill>
                  <a:latin typeface="Arial" pitchFamily="34" charset="0"/>
                  <a:cs typeface="Arial" pitchFamily="34" charset="0"/>
                  <a:sym typeface="Helvetica Neue Medium"/>
                </a:rPr>
                <a:t>ation Programs </a:t>
              </a:r>
              <a:endPar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endParaRPr>
            </a:p>
          </p:txBody>
        </p:sp>
        <p:sp>
          <p:nvSpPr>
            <p:cNvPr id="12" name="Rectangle 11"/>
            <p:cNvSpPr/>
            <p:nvPr/>
          </p:nvSpPr>
          <p:spPr>
            <a:xfrm>
              <a:off x="4558147" y="4613564"/>
              <a:ext cx="11180617" cy="73866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sz="4800" b="0" dirty="0">
                  <a:solidFill>
                    <a:srgbClr val="FFFFFF"/>
                  </a:solidFill>
                  <a:latin typeface="Arial" pitchFamily="34" charset="0"/>
                  <a:cs typeface="Arial" pitchFamily="34" charset="0"/>
                  <a:sym typeface="Helvetica Neue Medium"/>
                </a:rPr>
                <a:t>Software to Pro</a:t>
              </a:r>
              <a:r>
                <a:rPr lang="en-US" sz="4800" b="0" dirty="0">
                  <a:solidFill>
                    <a:schemeClr val="bg1"/>
                  </a:solidFill>
                  <a:latin typeface="Arial" pitchFamily="34" charset="0"/>
                  <a:ea typeface="+mn-lt"/>
                  <a:cs typeface="Arial" pitchFamily="34" charset="0"/>
                </a:rPr>
                <a:t>c</a:t>
              </a:r>
              <a:r>
                <a:rPr lang="en-US" sz="4800" b="0" dirty="0">
                  <a:solidFill>
                    <a:srgbClr val="FFFFFF"/>
                  </a:solidFill>
                  <a:latin typeface="Arial" pitchFamily="34" charset="0"/>
                  <a:cs typeface="Arial" pitchFamily="34" charset="0"/>
                  <a:sym typeface="Helvetica Neue Medium"/>
                </a:rPr>
                <a:t>ess Queries / Program</a:t>
              </a:r>
            </a:p>
          </p:txBody>
        </p:sp>
        <p:sp>
          <p:nvSpPr>
            <p:cNvPr id="13" name="Rectangle 12"/>
            <p:cNvSpPr/>
            <p:nvPr/>
          </p:nvSpPr>
          <p:spPr>
            <a:xfrm>
              <a:off x="4599710" y="6276111"/>
              <a:ext cx="11139054" cy="73866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lang="en-US" sz="4800" b="0" dirty="0">
                  <a:solidFill>
                    <a:srgbClr val="FFFFFF"/>
                  </a:solidFill>
                  <a:latin typeface="Arial" pitchFamily="34" charset="0"/>
                  <a:cs typeface="Arial" pitchFamily="34" charset="0"/>
                  <a:sym typeface="Helvetica Neue Medium"/>
                </a:rPr>
                <a:t>Software to A</a:t>
              </a:r>
              <a:r>
                <a:rPr lang="en-US" sz="4800" b="0" dirty="0">
                  <a:solidFill>
                    <a:schemeClr val="bg1"/>
                  </a:solidFill>
                  <a:latin typeface="Arial" pitchFamily="34" charset="0"/>
                  <a:ea typeface="+mn-lt"/>
                  <a:cs typeface="Arial" pitchFamily="34" charset="0"/>
                </a:rPr>
                <a:t>cc</a:t>
              </a:r>
              <a:r>
                <a:rPr lang="en-US" sz="4800" b="0" dirty="0">
                  <a:solidFill>
                    <a:srgbClr val="FFFFFF"/>
                  </a:solidFill>
                  <a:latin typeface="Arial" pitchFamily="34" charset="0"/>
                  <a:cs typeface="Arial" pitchFamily="34" charset="0"/>
                  <a:sym typeface="Helvetica Neue Medium"/>
                </a:rPr>
                <a:t>ess Store</a:t>
              </a:r>
              <a:r>
                <a:rPr lang="en-US" sz="4800" b="0" dirty="0">
                  <a:solidFill>
                    <a:schemeClr val="bg1"/>
                  </a:solidFill>
                  <a:latin typeface="Arial" pitchFamily="34" charset="0"/>
                  <a:ea typeface="+mn-lt"/>
                  <a:cs typeface="Arial" pitchFamily="34" charset="0"/>
                </a:rPr>
                <a:t>d</a:t>
              </a:r>
              <a:r>
                <a:rPr lang="en-US" sz="4800" b="0" dirty="0">
                  <a:solidFill>
                    <a:schemeClr val="bg1"/>
                  </a:solidFill>
                  <a:latin typeface="Arial" pitchFamily="34" charset="0"/>
                  <a:cs typeface="Arial" pitchFamily="34" charset="0"/>
                  <a:sym typeface="Helvetica Neue Medium"/>
                </a:rPr>
                <a:t> </a:t>
              </a:r>
              <a:r>
                <a:rPr lang="en-US" sz="4800" b="0" dirty="0">
                  <a:solidFill>
                    <a:schemeClr val="bg1"/>
                  </a:solidFill>
                  <a:sym typeface="Calibri"/>
                </a:rPr>
                <a:t>D</a:t>
              </a:r>
              <a:r>
                <a:rPr lang="en-US" sz="4800" b="0" dirty="0">
                  <a:solidFill>
                    <a:srgbClr val="FFFFFF"/>
                  </a:solidFill>
                  <a:latin typeface="Arial" pitchFamily="34" charset="0"/>
                  <a:cs typeface="Arial" pitchFamily="34" charset="0"/>
                  <a:sym typeface="Helvetica Neue Medium"/>
                </a:rPr>
                <a:t>ata</a:t>
              </a:r>
              <a:endParaRPr lang="en-US" sz="4800" b="0" dirty="0">
                <a:solidFill>
                  <a:srgbClr val="FFFFFF"/>
                </a:solidFill>
                <a:latin typeface="Arial" pitchFamily="34" charset="0"/>
                <a:ea typeface="+mn-ea"/>
                <a:cs typeface="Arial" pitchFamily="34" charset="0"/>
                <a:sym typeface="Helvetica Neue Medium"/>
              </a:endParaRPr>
            </a:p>
          </p:txBody>
        </p:sp>
        <p:cxnSp>
          <p:nvCxnSpPr>
            <p:cNvPr id="18" name="Straight Connector 17"/>
            <p:cNvCxnSpPr/>
            <p:nvPr/>
          </p:nvCxnSpPr>
          <p:spPr>
            <a:xfrm flipV="1">
              <a:off x="2466109" y="4294910"/>
              <a:ext cx="15821891" cy="277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19" name="Straight Connector 18"/>
            <p:cNvCxnSpPr/>
            <p:nvPr/>
          </p:nvCxnSpPr>
          <p:spPr>
            <a:xfrm flipV="1">
              <a:off x="2452254" y="7162801"/>
              <a:ext cx="15821891" cy="27709"/>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1" name="Straight Connector 20"/>
            <p:cNvCxnSpPr/>
            <p:nvPr/>
          </p:nvCxnSpPr>
          <p:spPr>
            <a:xfrm rot="5400000" flipH="1" flipV="1">
              <a:off x="1025239" y="5735782"/>
              <a:ext cx="2881745" cy="554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cxnSp>
          <p:nvCxnSpPr>
            <p:cNvPr id="24" name="Straight Connector 23"/>
            <p:cNvCxnSpPr/>
            <p:nvPr/>
          </p:nvCxnSpPr>
          <p:spPr>
            <a:xfrm rot="5400000" flipH="1" flipV="1">
              <a:off x="16805570" y="5694219"/>
              <a:ext cx="2881745" cy="55418"/>
            </a:xfrm>
            <a:prstGeom prst="line">
              <a:avLst/>
            </a:prstGeom>
            <a:noFill/>
            <a:ln w="25400" cap="flat">
              <a:solidFill>
                <a:srgbClr val="000000"/>
              </a:solidFill>
              <a:prstDash val="solid"/>
              <a:miter lim="400000"/>
            </a:ln>
            <a:effectLst/>
            <a:sp3d/>
          </p:spPr>
          <p:style>
            <a:lnRef idx="0">
              <a:scrgbClr r="0" g="0" b="0"/>
            </a:lnRef>
            <a:fillRef idx="0">
              <a:scrgbClr r="0" g="0" b="0"/>
            </a:fillRef>
            <a:effectRef idx="0">
              <a:scrgbClr r="0" g="0" b="0"/>
            </a:effectRef>
            <a:fontRef idx="none"/>
          </p:style>
        </p:cxnSp>
        <p:sp>
          <p:nvSpPr>
            <p:cNvPr id="39" name="Down Arrow 38"/>
            <p:cNvSpPr/>
            <p:nvPr/>
          </p:nvSpPr>
          <p:spPr>
            <a:xfrm>
              <a:off x="9504218" y="3713018"/>
              <a:ext cx="484632" cy="97840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41" name="Down Arrow 40"/>
            <p:cNvSpPr/>
            <p:nvPr/>
          </p:nvSpPr>
          <p:spPr>
            <a:xfrm>
              <a:off x="9462655" y="5306291"/>
              <a:ext cx="484632" cy="97840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grpSp>
      <p:cxnSp>
        <p:nvCxnSpPr>
          <p:cNvPr id="45" name="Straight Arrow Connector 44"/>
          <p:cNvCxnSpPr/>
          <p:nvPr/>
        </p:nvCxnSpPr>
        <p:spPr>
          <a:xfrm rot="5400000">
            <a:off x="8506690" y="8562111"/>
            <a:ext cx="1385457" cy="775854"/>
          </a:xfrm>
          <a:prstGeom prst="straightConnector1">
            <a:avLst/>
          </a:prstGeom>
          <a:noFill/>
          <a:ln w="53975"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cxnSp>
        <p:nvCxnSpPr>
          <p:cNvPr id="46" name="Straight Arrow Connector 45"/>
          <p:cNvCxnSpPr/>
          <p:nvPr/>
        </p:nvCxnSpPr>
        <p:spPr>
          <a:xfrm rot="16200000" flipH="1">
            <a:off x="13923820" y="8382001"/>
            <a:ext cx="1302327" cy="1052946"/>
          </a:xfrm>
          <a:prstGeom prst="straightConnector1">
            <a:avLst/>
          </a:prstGeom>
          <a:noFill/>
          <a:ln w="53975" cap="flat">
            <a:solidFill>
              <a:srgbClr val="000000"/>
            </a:solidFill>
            <a:prstDash val="solid"/>
            <a:miter lim="400000"/>
            <a:headEnd type="arrow"/>
            <a:tailEnd type="arrow"/>
          </a:ln>
          <a:effectLst/>
          <a:sp3d/>
        </p:spPr>
        <p:style>
          <a:lnRef idx="0">
            <a:scrgbClr r="0" g="0" b="0"/>
          </a:lnRef>
          <a:fillRef idx="0">
            <a:scrgbClr r="0" g="0" b="0"/>
          </a:fillRef>
          <a:effectRef idx="0">
            <a:scrgbClr r="0" g="0" b="0"/>
          </a:effectRef>
          <a:fontRef idx="none"/>
        </p:style>
      </p:cxnSp>
      <p:sp>
        <p:nvSpPr>
          <p:cNvPr id="59" name="Rectangle 58"/>
          <p:cNvSpPr/>
          <p:nvPr/>
        </p:nvSpPr>
        <p:spPr>
          <a:xfrm>
            <a:off x="8104908" y="2618510"/>
            <a:ext cx="8728363" cy="738664"/>
          </a:xfrm>
          <a:prstGeom prst="rect">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r>
              <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rPr>
              <a:t>User</a:t>
            </a:r>
            <a:r>
              <a:rPr kumimoji="0" lang="en-US" sz="4800" b="0" i="0" u="none" strike="noStrike" cap="none" spc="0" normalizeH="0" dirty="0">
                <a:ln>
                  <a:noFill/>
                </a:ln>
                <a:solidFill>
                  <a:srgbClr val="FFFFFF"/>
                </a:solidFill>
                <a:effectLst/>
                <a:uFillTx/>
                <a:latin typeface="Arial" pitchFamily="34" charset="0"/>
                <a:ea typeface="+mn-ea"/>
                <a:cs typeface="Arial" pitchFamily="34" charset="0"/>
                <a:sym typeface="Helvetica Neue Medium"/>
              </a:rPr>
              <a:t> / Programs</a:t>
            </a:r>
            <a:endParaRPr kumimoji="0" lang="en-US" sz="4800" b="0" i="0" u="none" strike="noStrike" cap="none" spc="0" normalizeH="0" baseline="0" dirty="0">
              <a:ln>
                <a:noFill/>
              </a:ln>
              <a:solidFill>
                <a:srgbClr val="FFFFFF"/>
              </a:solidFill>
              <a:effectLst/>
              <a:uFillTx/>
              <a:latin typeface="Arial" pitchFamily="34" charset="0"/>
              <a:ea typeface="+mn-ea"/>
              <a:cs typeface="Arial" pitchFamily="34" charset="0"/>
              <a:sym typeface="Helvetica Neue Medium"/>
            </a:endParaRPr>
          </a:p>
        </p:txBody>
      </p:sp>
      <p:sp>
        <p:nvSpPr>
          <p:cNvPr id="60" name="Down Arrow 59"/>
          <p:cNvSpPr/>
          <p:nvPr/>
        </p:nvSpPr>
        <p:spPr>
          <a:xfrm>
            <a:off x="11790218" y="3172692"/>
            <a:ext cx="484632" cy="978408"/>
          </a:xfrm>
          <a:prstGeom prst="downArrow">
            <a:avLst/>
          </a:prstGeom>
          <a:solidFill>
            <a:schemeClr val="tx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FFFF"/>
              </a:solidFill>
              <a:effectLst/>
              <a:uFillTx/>
              <a:latin typeface="+mn-lt"/>
              <a:ea typeface="+mn-ea"/>
              <a:cs typeface="+mn-cs"/>
              <a:sym typeface="Helvetica Neue Medium"/>
            </a:endParaRPr>
          </a:p>
        </p:txBody>
      </p:sp>
      <p:sp>
        <p:nvSpPr>
          <p:cNvPr id="61" name="TextBox 60"/>
          <p:cNvSpPr txBox="1"/>
          <p:nvPr/>
        </p:nvSpPr>
        <p:spPr>
          <a:xfrm>
            <a:off x="2798619" y="6400800"/>
            <a:ext cx="3491345" cy="12105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3600" dirty="0">
                <a:latin typeface="Arial" pitchFamily="34" charset="0"/>
                <a:cs typeface="Arial" pitchFamily="34" charset="0"/>
                <a:sym typeface="Calibri"/>
              </a:rPr>
              <a:t>D</a:t>
            </a:r>
            <a:r>
              <a:rPr kumimoji="0" lang="en-US" sz="3600" b="1" i="0" u="none" strike="noStrike" cap="none" spc="0" normalizeH="0" baseline="0" dirty="0">
                <a:ln>
                  <a:noFill/>
                </a:ln>
                <a:solidFill>
                  <a:srgbClr val="000000"/>
                </a:solidFill>
                <a:effectLst/>
                <a:uFillTx/>
                <a:latin typeface="Arial" pitchFamily="34" charset="0"/>
                <a:cs typeface="Arial" pitchFamily="34" charset="0"/>
                <a:sym typeface="Helvetica Neue"/>
              </a:rPr>
              <a:t>BMS Software</a:t>
            </a:r>
          </a:p>
        </p:txBody>
      </p:sp>
    </p:spTree>
    <p:extLst>
      <p:ext uri="{BB962C8B-B14F-4D97-AF65-F5344CB8AC3E}">
        <p14:creationId xmlns:p14="http://schemas.microsoft.com/office/powerpoint/2010/main" val="2277661181"/>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s://1.bp.blogspot.com/-Iif3TII3hFw/WJV-Vxvij4I/AAAAAAAACTk/P3vQo0lHukg85JD5SipfD848isZhOZiQwCLcB/s1600/eplain%2Bdbms%2Barchitectur.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6945" y="345355"/>
            <a:ext cx="19839709" cy="1292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347652"/>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txBox="1"/>
          <p:nvPr/>
        </p:nvSpPr>
        <p:spPr>
          <a:xfrm>
            <a:off x="8897975" y="712157"/>
            <a:ext cx="15196345" cy="779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latin typeface="Arial" pitchFamily="34" charset="0"/>
                <a:cs typeface="Arial" pitchFamily="34" charset="0"/>
              </a:rPr>
              <a:t>Database Users</a:t>
            </a:r>
            <a:endParaRPr sz="4400" dirty="0">
              <a:latin typeface="Arial" pitchFamily="34" charset="0"/>
              <a:cs typeface="Arial" pitchFamily="34" charset="0"/>
            </a:endParaRPr>
          </a:p>
        </p:txBody>
      </p:sp>
      <p:sp>
        <p:nvSpPr>
          <p:cNvPr id="3" name="Sub title"/>
          <p:cNvSpPr/>
          <p:nvPr/>
        </p:nvSpPr>
        <p:spPr>
          <a:xfrm>
            <a:off x="15181765" y="12580883"/>
            <a:ext cx="8935720" cy="75674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endParaRPr lang="en-US" dirty="0"/>
          </a:p>
          <a:p>
            <a:r>
              <a:rPr lang="en-US" dirty="0"/>
              <a:t>Structured Query language - SQL</a:t>
            </a:r>
          </a:p>
          <a:p>
            <a:endParaRPr lang="en-US" dirty="0"/>
          </a:p>
        </p:txBody>
      </p:sp>
      <p:sp>
        <p:nvSpPr>
          <p:cNvPr id="8" name="TextBox 7"/>
          <p:cNvSpPr txBox="1"/>
          <p:nvPr/>
        </p:nvSpPr>
        <p:spPr>
          <a:xfrm>
            <a:off x="2105891" y="2715491"/>
            <a:ext cx="19124466" cy="71489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1" i="0" u="none" strike="noStrike" cap="none" spc="0" normalizeH="0" baseline="0">
              <a:ln>
                <a:noFill/>
              </a:ln>
              <a:solidFill>
                <a:srgbClr val="000000"/>
              </a:solidFill>
              <a:effectLst/>
              <a:uFillTx/>
              <a:latin typeface="Helvetica Neue"/>
              <a:ea typeface="Helvetica Neue"/>
              <a:cs typeface="Helvetica Neue"/>
              <a:sym typeface="Helvetica Neue"/>
            </a:endParaRPr>
          </a:p>
        </p:txBody>
      </p:sp>
      <p:sp>
        <p:nvSpPr>
          <p:cNvPr id="9" name="Rectangle 8"/>
          <p:cNvSpPr/>
          <p:nvPr/>
        </p:nvSpPr>
        <p:spPr>
          <a:xfrm>
            <a:off x="7930570" y="3644022"/>
            <a:ext cx="7646557" cy="1661993"/>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5400" b="0" i="0" u="none" strike="noStrike" cap="none" spc="0" normalizeH="0" baseline="0" dirty="0">
                <a:ln>
                  <a:noFill/>
                </a:ln>
                <a:solidFill>
                  <a:srgbClr val="FFFFFF"/>
                </a:solidFill>
                <a:effectLst/>
                <a:uFillTx/>
                <a:latin typeface="Arial" panose="020B0604020202020204" pitchFamily="34" charset="0"/>
                <a:ea typeface="+mn-ea"/>
                <a:cs typeface="Arial" panose="020B0604020202020204" pitchFamily="34" charset="0"/>
                <a:sym typeface="Helvetica Neue Medium"/>
              </a:rPr>
              <a:t>Database</a:t>
            </a:r>
            <a:r>
              <a:rPr kumimoji="0" lang="en-US" sz="5400" b="0" i="0" u="none" strike="noStrike" cap="none" spc="0" normalizeH="0" dirty="0">
                <a:ln>
                  <a:noFill/>
                </a:ln>
                <a:solidFill>
                  <a:srgbClr val="FFFFFF"/>
                </a:solidFill>
                <a:effectLst/>
                <a:uFillTx/>
                <a:latin typeface="Arial" panose="020B0604020202020204" pitchFamily="34" charset="0"/>
                <a:ea typeface="+mn-ea"/>
                <a:cs typeface="Arial" panose="020B0604020202020204" pitchFamily="34" charset="0"/>
                <a:sym typeface="Helvetica Neue Medium"/>
              </a:rPr>
              <a:t> Users</a:t>
            </a:r>
          </a:p>
          <a:p>
            <a:pPr marL="0" marR="0" indent="0" algn="ctr" defTabSz="825500" rtl="0" fontAlgn="auto" latinLnBrk="0" hangingPunct="0">
              <a:lnSpc>
                <a:spcPct val="100000"/>
              </a:lnSpc>
              <a:spcBef>
                <a:spcPts val="0"/>
              </a:spcBef>
              <a:spcAft>
                <a:spcPts val="0"/>
              </a:spcAft>
              <a:buClrTx/>
              <a:buSzTx/>
              <a:buFontTx/>
              <a:buNone/>
              <a:tabLst/>
            </a:pPr>
            <a:endParaRPr kumimoji="0" lang="en-US" sz="5400" b="0" i="0" u="none" strike="noStrike" cap="none" spc="0" normalizeH="0" baseline="0" dirty="0">
              <a:ln>
                <a:noFill/>
              </a:ln>
              <a:solidFill>
                <a:srgbClr val="FFFFFF"/>
              </a:solidFill>
              <a:effectLst/>
              <a:uFillTx/>
              <a:latin typeface="Arial" panose="020B0604020202020204" pitchFamily="34" charset="0"/>
              <a:ea typeface="+mn-ea"/>
              <a:cs typeface="Arial" panose="020B0604020202020204" pitchFamily="34" charset="0"/>
              <a:sym typeface="Helvetica Neue Medium"/>
            </a:endParaRPr>
          </a:p>
        </p:txBody>
      </p:sp>
      <p:sp>
        <p:nvSpPr>
          <p:cNvPr id="10" name="Rectangle 9"/>
          <p:cNvSpPr/>
          <p:nvPr/>
        </p:nvSpPr>
        <p:spPr>
          <a:xfrm>
            <a:off x="2933845" y="6935506"/>
            <a:ext cx="3158836" cy="98488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mn-lt"/>
                <a:ea typeface="+mn-ea"/>
                <a:cs typeface="+mn-cs"/>
                <a:sym typeface="Helvetica Neue Medium"/>
              </a:rPr>
              <a:t>Database Administrators</a:t>
            </a:r>
          </a:p>
        </p:txBody>
      </p:sp>
      <p:sp>
        <p:nvSpPr>
          <p:cNvPr id="11" name="Rectangle 10"/>
          <p:cNvSpPr/>
          <p:nvPr/>
        </p:nvSpPr>
        <p:spPr>
          <a:xfrm>
            <a:off x="8112630" y="6935505"/>
            <a:ext cx="3158836" cy="98488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mn-lt"/>
                <a:ea typeface="+mn-ea"/>
                <a:cs typeface="+mn-cs"/>
                <a:sym typeface="Helvetica Neue Medium"/>
              </a:rPr>
              <a:t>Database Designers</a:t>
            </a:r>
          </a:p>
        </p:txBody>
      </p:sp>
      <p:sp>
        <p:nvSpPr>
          <p:cNvPr id="12" name="Rectangle 11"/>
          <p:cNvSpPr/>
          <p:nvPr/>
        </p:nvSpPr>
        <p:spPr>
          <a:xfrm>
            <a:off x="13450093" y="6935504"/>
            <a:ext cx="3158836" cy="98488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mn-lt"/>
                <a:ea typeface="+mn-ea"/>
                <a:cs typeface="+mn-cs"/>
                <a:sym typeface="Helvetica Neue Medium"/>
              </a:rPr>
              <a:t>Naive</a:t>
            </a:r>
          </a:p>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mn-lt"/>
                <a:ea typeface="+mn-ea"/>
                <a:cs typeface="+mn-cs"/>
                <a:sym typeface="Helvetica Neue Medium"/>
              </a:rPr>
              <a:t>Users</a:t>
            </a:r>
          </a:p>
        </p:txBody>
      </p:sp>
      <p:sp>
        <p:nvSpPr>
          <p:cNvPr id="13" name="Rectangle 12"/>
          <p:cNvSpPr/>
          <p:nvPr/>
        </p:nvSpPr>
        <p:spPr>
          <a:xfrm>
            <a:off x="18605048" y="6935504"/>
            <a:ext cx="3158836" cy="984885"/>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FFFFFF"/>
                </a:solidFill>
                <a:effectLst/>
                <a:uFillTx/>
                <a:latin typeface="+mn-lt"/>
                <a:ea typeface="+mn-ea"/>
                <a:cs typeface="+mn-cs"/>
                <a:sym typeface="Helvetica Neue Medium"/>
              </a:rPr>
              <a:t>Software Engineers</a:t>
            </a:r>
          </a:p>
        </p:txBody>
      </p:sp>
      <p:cxnSp>
        <p:nvCxnSpPr>
          <p:cNvPr id="15" name="Straight Connector 14"/>
          <p:cNvCxnSpPr/>
          <p:nvPr/>
        </p:nvCxnSpPr>
        <p:spPr>
          <a:xfrm>
            <a:off x="11753848" y="5306015"/>
            <a:ext cx="0" cy="983948"/>
          </a:xfrm>
          <a:prstGeom prst="line">
            <a:avLst/>
          </a:prstGeom>
          <a:ln/>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a:off x="4572000" y="6289963"/>
            <a:ext cx="15695593" cy="1"/>
          </a:xfrm>
          <a:prstGeom prst="line">
            <a:avLst/>
          </a:prstGeom>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4572000" y="6289963"/>
            <a:ext cx="0" cy="645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9712037" y="6289963"/>
            <a:ext cx="0" cy="645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14921345" y="6289963"/>
            <a:ext cx="0" cy="645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p:cNvCxnSpPr/>
          <p:nvPr/>
        </p:nvCxnSpPr>
        <p:spPr>
          <a:xfrm>
            <a:off x="20267593" y="6289963"/>
            <a:ext cx="0" cy="6455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495549"/>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Database Administrators – Database Users</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
        <p:nvSpPr>
          <p:cNvPr id="3" name="Sub title"/>
          <p:cNvSpPr/>
          <p:nvPr/>
        </p:nvSpPr>
        <p:spPr>
          <a:xfrm>
            <a:off x="15181765" y="12580883"/>
            <a:ext cx="8935720" cy="75674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endParaRPr lang="en-US" dirty="0"/>
          </a:p>
          <a:p>
            <a:r>
              <a:rPr lang="en-US" dirty="0"/>
              <a:t>Structured Query language - SQL</a:t>
            </a:r>
          </a:p>
          <a:p>
            <a:endParaRPr lang="en-US" dirty="0"/>
          </a:p>
        </p:txBody>
      </p:sp>
      <p:sp>
        <p:nvSpPr>
          <p:cNvPr id="4" name="Rectangle 3"/>
          <p:cNvSpPr/>
          <p:nvPr/>
        </p:nvSpPr>
        <p:spPr>
          <a:xfrm>
            <a:off x="1967345" y="1602754"/>
            <a:ext cx="20449310" cy="8217634"/>
          </a:xfrm>
          <a:prstGeom prst="rect">
            <a:avLst/>
          </a:prstGeom>
        </p:spPr>
        <p:txBody>
          <a:bodyPr wrap="square">
            <a:spAutoFit/>
          </a:bodyPr>
          <a:lstStyle/>
          <a:p>
            <a:pPr algn="l"/>
            <a:endParaRPr lang="en-US" sz="4800" dirty="0">
              <a:solidFill>
                <a:schemeClr val="accent5">
                  <a:lumMod val="50000"/>
                </a:schemeClr>
              </a:solidFill>
              <a:latin typeface="Arial" panose="020B0604020202020204" pitchFamily="34" charset="0"/>
              <a:cs typeface="Arial" panose="020B0604020202020204" pitchFamily="34" charset="0"/>
            </a:endParaRPr>
          </a:p>
          <a:p>
            <a:pPr algn="l"/>
            <a:r>
              <a:rPr lang="en-US" sz="4800" b="0" dirty="0">
                <a:solidFill>
                  <a:schemeClr val="accent3">
                    <a:lumMod val="75000"/>
                  </a:schemeClr>
                </a:solidFill>
                <a:latin typeface="Arial" panose="020B0604020202020204" pitchFamily="34" charset="0"/>
                <a:cs typeface="Arial" panose="020B0604020202020204" pitchFamily="34" charset="0"/>
                <a:sym typeface="Wingdings" panose="05000000000000000000" pitchFamily="2" charset="2"/>
              </a:rPr>
              <a:t></a:t>
            </a:r>
            <a:r>
              <a:rPr lang="en-US" sz="4800" b="0" dirty="0">
                <a:solidFill>
                  <a:schemeClr val="accent5">
                    <a:lumMod val="50000"/>
                  </a:schemeClr>
                </a:solidFill>
                <a:latin typeface="Arial" panose="020B0604020202020204" pitchFamily="34" charset="0"/>
                <a:cs typeface="Arial" panose="020B0604020202020204" pitchFamily="34" charset="0"/>
                <a:sym typeface="Wingdings" panose="05000000000000000000" pitchFamily="2" charset="2"/>
              </a:rPr>
              <a:t> </a:t>
            </a:r>
            <a:r>
              <a:rPr lang="en-US" sz="4800" b="0" dirty="0">
                <a:latin typeface="Arial" panose="020B0604020202020204" pitchFamily="34" charset="0"/>
                <a:cs typeface="Arial" panose="020B0604020202020204" pitchFamily="34" charset="0"/>
              </a:rPr>
              <a:t>In database environment, </a:t>
            </a:r>
            <a:r>
              <a:rPr lang="en-US" sz="4800" b="0" dirty="0">
                <a:solidFill>
                  <a:schemeClr val="accent5">
                    <a:lumMod val="75000"/>
                  </a:schemeClr>
                </a:solidFill>
                <a:latin typeface="Arial" panose="020B0604020202020204" pitchFamily="34" charset="0"/>
                <a:cs typeface="Arial" panose="020B0604020202020204" pitchFamily="34" charset="0"/>
              </a:rPr>
              <a:t>Primary resources</a:t>
            </a:r>
            <a:r>
              <a:rPr lang="en-US" sz="4800" b="0" dirty="0">
                <a:latin typeface="Arial" panose="020B0604020202020204" pitchFamily="34" charset="0"/>
                <a:cs typeface="Arial" panose="020B0604020202020204" pitchFamily="34" charset="0"/>
              </a:rPr>
              <a:t> </a:t>
            </a:r>
            <a:r>
              <a:rPr lang="en-US" sz="4800" b="0" dirty="0">
                <a:solidFill>
                  <a:schemeClr val="accent3">
                    <a:lumMod val="75000"/>
                  </a:schemeClr>
                </a:solidFill>
                <a:latin typeface="Arial" panose="020B0604020202020204" pitchFamily="34" charset="0"/>
                <a:cs typeface="Arial" panose="020B0604020202020204" pitchFamily="34" charset="0"/>
                <a:sym typeface="Wingdings" panose="05000000000000000000" pitchFamily="2" charset="2"/>
              </a:rPr>
              <a:t> </a:t>
            </a:r>
            <a:r>
              <a:rPr lang="en-US" sz="4800" b="0" dirty="0" err="1">
                <a:latin typeface="Arial" panose="020B0604020202020204" pitchFamily="34" charset="0"/>
                <a:cs typeface="Arial" panose="020B0604020202020204" pitchFamily="34" charset="0"/>
                <a:sym typeface="Wingdings" panose="05000000000000000000" pitchFamily="2" charset="2"/>
              </a:rPr>
              <a:t>databae</a:t>
            </a:r>
            <a:r>
              <a:rPr lang="en-US" sz="4800" b="0" dirty="0">
                <a:latin typeface="Arial" panose="020B0604020202020204" pitchFamily="34" charset="0"/>
                <a:cs typeface="Arial" panose="020B0604020202020204" pitchFamily="34" charset="0"/>
                <a:sym typeface="Wingdings" panose="05000000000000000000" pitchFamily="2" charset="2"/>
              </a:rPr>
              <a:t>,</a:t>
            </a:r>
          </a:p>
          <a:p>
            <a:pPr algn="l"/>
            <a:r>
              <a:rPr lang="en-US" sz="4800" b="0" dirty="0">
                <a:latin typeface="Arial" panose="020B0604020202020204" pitchFamily="34" charset="0"/>
                <a:cs typeface="Arial" panose="020B0604020202020204" pitchFamily="34" charset="0"/>
                <a:sym typeface="Wingdings" panose="05000000000000000000" pitchFamily="2" charset="2"/>
              </a:rPr>
              <a:t>	</a:t>
            </a:r>
          </a:p>
          <a:p>
            <a:pPr algn="l"/>
            <a:r>
              <a:rPr lang="en-US" sz="4800" b="0" dirty="0">
                <a:latin typeface="Arial" panose="020B0604020202020204" pitchFamily="34" charset="0"/>
                <a:cs typeface="Arial" panose="020B0604020202020204" pitchFamily="34" charset="0"/>
                <a:sym typeface="Wingdings" panose="05000000000000000000" pitchFamily="2" charset="2"/>
              </a:rPr>
              <a:t>		</a:t>
            </a:r>
            <a:r>
              <a:rPr lang="en-US" sz="4800" b="0" dirty="0">
                <a:solidFill>
                  <a:schemeClr val="accent5">
                    <a:lumMod val="75000"/>
                  </a:schemeClr>
                </a:solidFill>
                <a:latin typeface="Arial" panose="020B0604020202020204" pitchFamily="34" charset="0"/>
                <a:cs typeface="Arial" panose="020B0604020202020204" pitchFamily="34" charset="0"/>
                <a:sym typeface="Wingdings" panose="05000000000000000000" pitchFamily="2" charset="2"/>
              </a:rPr>
              <a:t>Secondary resources</a:t>
            </a:r>
            <a:r>
              <a:rPr lang="en-US" sz="4800" b="0" dirty="0">
                <a:solidFill>
                  <a:schemeClr val="accent3">
                    <a:lumMod val="75000"/>
                  </a:schemeClr>
                </a:solidFill>
                <a:latin typeface="Arial" panose="020B0604020202020204" pitchFamily="34" charset="0"/>
                <a:cs typeface="Arial" panose="020B0604020202020204" pitchFamily="34" charset="0"/>
                <a:sym typeface="Wingdings" panose="05000000000000000000" pitchFamily="2" charset="2"/>
              </a:rPr>
              <a:t>  </a:t>
            </a:r>
            <a:r>
              <a:rPr lang="en-US" sz="4800" b="0" dirty="0">
                <a:latin typeface="Arial" panose="020B0604020202020204" pitchFamily="34" charset="0"/>
                <a:cs typeface="Arial" panose="020B0604020202020204" pitchFamily="34" charset="0"/>
                <a:sym typeface="Wingdings" panose="05000000000000000000" pitchFamily="2" charset="2"/>
              </a:rPr>
              <a:t>DBMS &amp; related software.</a:t>
            </a:r>
          </a:p>
          <a:p>
            <a:pPr marL="571500" indent="-571500" algn="l">
              <a:buFont typeface="Wingdings" panose="05000000000000000000" pitchFamily="2" charset="2"/>
              <a:buChar char="Ø"/>
            </a:pPr>
            <a:endParaRPr lang="en-US" sz="4800" b="0" dirty="0">
              <a:latin typeface="Arial" panose="020B0604020202020204" pitchFamily="34" charset="0"/>
              <a:cs typeface="Arial" panose="020B0604020202020204" pitchFamily="34" charset="0"/>
              <a:sym typeface="Wingdings" panose="05000000000000000000" pitchFamily="2" charset="2"/>
            </a:endParaRPr>
          </a:p>
          <a:p>
            <a:pPr algn="l"/>
            <a:r>
              <a:rPr lang="en-US" sz="4800" dirty="0">
                <a:latin typeface="Arial" panose="020B0604020202020204" pitchFamily="34" charset="0"/>
                <a:cs typeface="Arial" panose="020B0604020202020204" pitchFamily="34" charset="0"/>
                <a:sym typeface="Wingdings" panose="05000000000000000000" pitchFamily="2" charset="2"/>
              </a:rPr>
              <a:t>Database Administrator (DBA) responsibilities:</a:t>
            </a:r>
          </a:p>
          <a:p>
            <a:pPr marL="571500" indent="-571500" algn="l">
              <a:buFont typeface="Wingdings" panose="05000000000000000000" pitchFamily="2" charset="2"/>
              <a:buChar char="Ø"/>
            </a:pPr>
            <a:endParaRPr lang="en-US" sz="4800" b="0" dirty="0">
              <a:latin typeface="Arial" panose="020B0604020202020204" pitchFamily="34" charset="0"/>
              <a:cs typeface="Arial" panose="020B0604020202020204" pitchFamily="34" charset="0"/>
              <a:sym typeface="Wingdings" panose="05000000000000000000" pitchFamily="2" charset="2"/>
            </a:endParaRPr>
          </a:p>
          <a:p>
            <a:pPr marL="914400" indent="-914400" algn="l">
              <a:buFont typeface="+mj-lt"/>
              <a:buAutoNum type="arabicParenR"/>
            </a:pPr>
            <a:r>
              <a:rPr lang="en-US" sz="4800" b="0" dirty="0">
                <a:latin typeface="Arial" panose="020B0604020202020204" pitchFamily="34" charset="0"/>
                <a:cs typeface="Arial" panose="020B0604020202020204" pitchFamily="34" charset="0"/>
                <a:sym typeface="Wingdings" panose="05000000000000000000" pitchFamily="2" charset="2"/>
              </a:rPr>
              <a:t> </a:t>
            </a:r>
            <a:r>
              <a:rPr lang="en-US" sz="4800" b="0" dirty="0">
                <a:solidFill>
                  <a:srgbClr val="FF0000"/>
                </a:solidFill>
                <a:latin typeface="Arial" panose="020B0604020202020204" pitchFamily="34" charset="0"/>
                <a:cs typeface="Arial" panose="020B0604020202020204" pitchFamily="34" charset="0"/>
                <a:sym typeface="Wingdings" panose="05000000000000000000" pitchFamily="2" charset="2"/>
              </a:rPr>
              <a:t>Administering</a:t>
            </a:r>
            <a:r>
              <a:rPr lang="en-US" sz="4800" b="0" dirty="0">
                <a:latin typeface="Arial" panose="020B0604020202020204" pitchFamily="34" charset="0"/>
                <a:cs typeface="Arial" panose="020B0604020202020204" pitchFamily="34" charset="0"/>
                <a:sym typeface="Wingdings" panose="05000000000000000000" pitchFamily="2" charset="2"/>
              </a:rPr>
              <a:t> primary/ secondary resources.</a:t>
            </a:r>
          </a:p>
          <a:p>
            <a:pPr marL="914400" indent="-914400" algn="l">
              <a:buFont typeface="+mj-lt"/>
              <a:buAutoNum type="arabicParenR"/>
            </a:pPr>
            <a:r>
              <a:rPr lang="en-US" sz="4800" b="0" dirty="0">
                <a:latin typeface="Arial" panose="020B0604020202020204" pitchFamily="34" charset="0"/>
                <a:cs typeface="Arial" panose="020B0604020202020204" pitchFamily="34" charset="0"/>
                <a:sym typeface="Wingdings" panose="05000000000000000000" pitchFamily="2" charset="2"/>
              </a:rPr>
              <a:t> </a:t>
            </a:r>
            <a:r>
              <a:rPr lang="en-US" sz="4800" b="0" dirty="0">
                <a:solidFill>
                  <a:srgbClr val="FF0000"/>
                </a:solidFill>
                <a:latin typeface="Arial" panose="020B0604020202020204" pitchFamily="34" charset="0"/>
                <a:cs typeface="Arial" panose="020B0604020202020204" pitchFamily="34" charset="0"/>
                <a:sym typeface="Wingdings" panose="05000000000000000000" pitchFamily="2" charset="2"/>
              </a:rPr>
              <a:t>Authorizing</a:t>
            </a:r>
            <a:r>
              <a:rPr lang="en-US" sz="4800" b="0" dirty="0">
                <a:latin typeface="Arial" panose="020B0604020202020204" pitchFamily="34" charset="0"/>
                <a:cs typeface="Arial" panose="020B0604020202020204" pitchFamily="34" charset="0"/>
                <a:sym typeface="Wingdings" panose="05000000000000000000" pitchFamily="2" charset="2"/>
              </a:rPr>
              <a:t> access to the database.</a:t>
            </a:r>
          </a:p>
          <a:p>
            <a:pPr marL="914400" indent="-914400" algn="l">
              <a:buFont typeface="+mj-lt"/>
              <a:buAutoNum type="arabicParenR"/>
            </a:pPr>
            <a:r>
              <a:rPr lang="en-US" sz="4800" b="0" dirty="0">
                <a:latin typeface="Arial" panose="020B0604020202020204" pitchFamily="34" charset="0"/>
                <a:cs typeface="Arial" panose="020B0604020202020204" pitchFamily="34" charset="0"/>
                <a:sym typeface="Wingdings" panose="05000000000000000000" pitchFamily="2" charset="2"/>
              </a:rPr>
              <a:t> </a:t>
            </a:r>
            <a:r>
              <a:rPr lang="en-US" sz="4800" b="0" dirty="0">
                <a:solidFill>
                  <a:srgbClr val="FF0000"/>
                </a:solidFill>
                <a:latin typeface="Arial" panose="020B0604020202020204" pitchFamily="34" charset="0"/>
                <a:cs typeface="Arial" panose="020B0604020202020204" pitchFamily="34" charset="0"/>
                <a:sym typeface="Wingdings" panose="05000000000000000000" pitchFamily="2" charset="2"/>
              </a:rPr>
              <a:t>Coordinating &amp; monitoring</a:t>
            </a:r>
            <a:r>
              <a:rPr lang="en-US" sz="4800" b="0" dirty="0">
                <a:latin typeface="Arial" panose="020B0604020202020204" pitchFamily="34" charset="0"/>
                <a:cs typeface="Arial" panose="020B0604020202020204" pitchFamily="34" charset="0"/>
                <a:sym typeface="Wingdings" panose="05000000000000000000" pitchFamily="2" charset="2"/>
              </a:rPr>
              <a:t> use of database.</a:t>
            </a:r>
          </a:p>
          <a:p>
            <a:pPr marL="914400" indent="-914400" algn="l">
              <a:buFont typeface="+mj-lt"/>
              <a:buAutoNum type="arabicParenR"/>
            </a:pPr>
            <a:r>
              <a:rPr lang="en-US" sz="4800" b="0" dirty="0">
                <a:latin typeface="Arial" panose="020B0604020202020204" pitchFamily="34" charset="0"/>
                <a:cs typeface="Arial" panose="020B0604020202020204" pitchFamily="34" charset="0"/>
                <a:sym typeface="Wingdings" panose="05000000000000000000" pitchFamily="2" charset="2"/>
              </a:rPr>
              <a:t> </a:t>
            </a:r>
            <a:r>
              <a:rPr lang="en-US" sz="4800" b="0" dirty="0">
                <a:solidFill>
                  <a:srgbClr val="FF0000"/>
                </a:solidFill>
                <a:latin typeface="Arial" panose="020B0604020202020204" pitchFamily="34" charset="0"/>
                <a:cs typeface="Arial" panose="020B0604020202020204" pitchFamily="34" charset="0"/>
                <a:sym typeface="Wingdings" panose="05000000000000000000" pitchFamily="2" charset="2"/>
              </a:rPr>
              <a:t>Acquiring</a:t>
            </a:r>
            <a:r>
              <a:rPr lang="en-US" sz="4800" b="0" dirty="0">
                <a:latin typeface="Arial" panose="020B0604020202020204" pitchFamily="34" charset="0"/>
                <a:cs typeface="Arial" panose="020B0604020202020204" pitchFamily="34" charset="0"/>
                <a:sym typeface="Wingdings" panose="05000000000000000000" pitchFamily="2" charset="2"/>
              </a:rPr>
              <a:t> hardware &amp; Software resources as needs.</a:t>
            </a:r>
            <a:endParaRPr lang="en-US" sz="4800"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428975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 title"/>
          <p:cNvSpPr/>
          <p:nvPr/>
        </p:nvSpPr>
        <p:spPr>
          <a:xfrm>
            <a:off x="15181765" y="12580883"/>
            <a:ext cx="8935720" cy="75674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endParaRPr lang="en-US" dirty="0"/>
          </a:p>
          <a:p>
            <a:r>
              <a:rPr lang="en-US" dirty="0"/>
              <a:t>Structured Query language - SQL</a:t>
            </a:r>
          </a:p>
          <a:p>
            <a:endParaRPr lang="en-US" dirty="0"/>
          </a:p>
        </p:txBody>
      </p:sp>
      <p:sp>
        <p:nvSpPr>
          <p:cNvPr id="4" name="Rectangle 3"/>
          <p:cNvSpPr/>
          <p:nvPr/>
        </p:nvSpPr>
        <p:spPr>
          <a:xfrm>
            <a:off x="1967345" y="1602754"/>
            <a:ext cx="20449310" cy="6247864"/>
          </a:xfrm>
          <a:prstGeom prst="rect">
            <a:avLst/>
          </a:prstGeom>
        </p:spPr>
        <p:txBody>
          <a:bodyPr wrap="square">
            <a:spAutoFit/>
          </a:bodyPr>
          <a:lstStyle/>
          <a:p>
            <a:pPr algn="l"/>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dirty="0">
                <a:latin typeface="Arial" panose="020B0604020202020204" pitchFamily="34" charset="0"/>
                <a:cs typeface="Arial" panose="020B0604020202020204" pitchFamily="34" charset="0"/>
              </a:rPr>
              <a:t>Responsible for:</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742950" indent="-742950" algn="l">
              <a:buAutoNum type="arabicParenR"/>
            </a:pPr>
            <a:r>
              <a:rPr lang="en-US" sz="4000" b="0" dirty="0">
                <a:solidFill>
                  <a:srgbClr val="FF0000"/>
                </a:solidFill>
                <a:latin typeface="Arial" panose="020B0604020202020204" pitchFamily="34" charset="0"/>
                <a:cs typeface="Arial" panose="020B0604020202020204" pitchFamily="34" charset="0"/>
              </a:rPr>
              <a:t>Identifying</a:t>
            </a:r>
            <a:r>
              <a:rPr lang="en-US" sz="4000" b="0" dirty="0">
                <a:latin typeface="Arial" panose="020B0604020202020204" pitchFamily="34" charset="0"/>
                <a:cs typeface="Arial" panose="020B0604020202020204" pitchFamily="34" charset="0"/>
              </a:rPr>
              <a:t> the </a:t>
            </a:r>
            <a:r>
              <a:rPr lang="en-US" sz="4000" b="0" dirty="0">
                <a:solidFill>
                  <a:srgbClr val="FF0000"/>
                </a:solidFill>
                <a:latin typeface="Arial" panose="020B0604020202020204" pitchFamily="34" charset="0"/>
                <a:cs typeface="Arial" panose="020B0604020202020204" pitchFamily="34" charset="0"/>
              </a:rPr>
              <a:t>data</a:t>
            </a:r>
            <a:r>
              <a:rPr lang="en-US" sz="4000" b="0" dirty="0">
                <a:latin typeface="Arial" panose="020B0604020202020204" pitchFamily="34" charset="0"/>
                <a:cs typeface="Arial" panose="020B0604020202020204" pitchFamily="34" charset="0"/>
              </a:rPr>
              <a:t> to be </a:t>
            </a:r>
            <a:r>
              <a:rPr lang="en-US" sz="4000" b="0" dirty="0">
                <a:solidFill>
                  <a:schemeClr val="tx1"/>
                </a:solidFill>
                <a:latin typeface="Arial" panose="020B0604020202020204" pitchFamily="34" charset="0"/>
                <a:cs typeface="Arial" panose="020B0604020202020204" pitchFamily="34" charset="0"/>
              </a:rPr>
              <a:t>stored</a:t>
            </a:r>
            <a:r>
              <a:rPr lang="en-US" sz="4000" b="0" dirty="0">
                <a:solidFill>
                  <a:srgbClr val="FF0000"/>
                </a:solidFill>
                <a:latin typeface="Arial" panose="020B0604020202020204" pitchFamily="34" charset="0"/>
                <a:cs typeface="Arial" panose="020B0604020202020204" pitchFamily="34" charset="0"/>
              </a:rPr>
              <a:t> </a:t>
            </a:r>
            <a:r>
              <a:rPr lang="en-US" sz="4000" b="0" dirty="0">
                <a:latin typeface="Arial" panose="020B0604020202020204" pitchFamily="34" charset="0"/>
                <a:cs typeface="Arial" panose="020B0604020202020204" pitchFamily="34" charset="0"/>
              </a:rPr>
              <a:t>in the database.</a:t>
            </a:r>
          </a:p>
          <a:p>
            <a:pPr algn="l"/>
            <a:endParaRPr lang="en-US" sz="4000" b="0" dirty="0">
              <a:latin typeface="Arial" panose="020B0604020202020204" pitchFamily="34" charset="0"/>
              <a:cs typeface="Arial" panose="020B0604020202020204" pitchFamily="34" charset="0"/>
            </a:endParaRPr>
          </a:p>
          <a:p>
            <a:pPr marL="742950" indent="-742950" algn="l">
              <a:buAutoNum type="arabicParenR" startAt="2"/>
            </a:pPr>
            <a:r>
              <a:rPr lang="en-US" sz="4000" b="0" dirty="0">
                <a:solidFill>
                  <a:srgbClr val="FF0000"/>
                </a:solidFill>
                <a:latin typeface="Arial" panose="020B0604020202020204" pitchFamily="34" charset="0"/>
                <a:cs typeface="Arial" panose="020B0604020202020204" pitchFamily="34" charset="0"/>
              </a:rPr>
              <a:t>Choosing</a:t>
            </a:r>
            <a:r>
              <a:rPr lang="en-US" sz="4000" b="0" dirty="0">
                <a:latin typeface="Arial" panose="020B0604020202020204" pitchFamily="34" charset="0"/>
                <a:cs typeface="Arial" panose="020B0604020202020204" pitchFamily="34" charset="0"/>
              </a:rPr>
              <a:t> appropriate </a:t>
            </a:r>
            <a:r>
              <a:rPr lang="en-US" sz="4000" b="0" dirty="0">
                <a:solidFill>
                  <a:srgbClr val="FF0000"/>
                </a:solidFill>
                <a:latin typeface="Arial" panose="020B0604020202020204" pitchFamily="34" charset="0"/>
                <a:cs typeface="Arial" panose="020B0604020202020204" pitchFamily="34" charset="0"/>
              </a:rPr>
              <a:t>structures</a:t>
            </a:r>
            <a:r>
              <a:rPr lang="en-US" sz="4000" b="0" dirty="0">
                <a:latin typeface="Arial" panose="020B0604020202020204" pitchFamily="34" charset="0"/>
                <a:cs typeface="Arial" panose="020B0604020202020204" pitchFamily="34" charset="0"/>
              </a:rPr>
              <a:t> to represent the stored data.</a:t>
            </a:r>
          </a:p>
          <a:p>
            <a:pPr marL="742950" indent="-742950" algn="l">
              <a:buAutoNum type="arabicParenR" startAt="2"/>
            </a:pPr>
            <a:endParaRPr lang="en-US" sz="4000" b="0" dirty="0">
              <a:latin typeface="Arial" panose="020B0604020202020204" pitchFamily="34" charset="0"/>
              <a:cs typeface="Arial" panose="020B0604020202020204" pitchFamily="34" charset="0"/>
            </a:endParaRPr>
          </a:p>
          <a:p>
            <a:pPr marL="742950" indent="-742950" algn="l">
              <a:buAutoNum type="arabicParenR" startAt="3"/>
            </a:pPr>
            <a:r>
              <a:rPr lang="en-US" sz="4000" b="0" dirty="0">
                <a:solidFill>
                  <a:srgbClr val="FF0000"/>
                </a:solidFill>
                <a:latin typeface="Arial" panose="020B0604020202020204" pitchFamily="34" charset="0"/>
                <a:cs typeface="Arial" panose="020B0604020202020204" pitchFamily="34" charset="0"/>
              </a:rPr>
              <a:t>Communicating</a:t>
            </a:r>
            <a:r>
              <a:rPr lang="en-US" sz="4000" b="0" dirty="0">
                <a:latin typeface="Arial" panose="020B0604020202020204" pitchFamily="34" charset="0"/>
                <a:cs typeface="Arial" panose="020B0604020202020204" pitchFamily="34" charset="0"/>
              </a:rPr>
              <a:t> with database users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 understand their requirements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designs database.</a:t>
            </a:r>
          </a:p>
          <a:p>
            <a:pPr marL="742950" indent="-742950" algn="l">
              <a:buAutoNum type="arabicParenR" startAt="3"/>
            </a:pPr>
            <a:endParaRPr lang="en-US" sz="4000" b="0" dirty="0">
              <a:latin typeface="Arial" panose="020B0604020202020204" pitchFamily="34" charset="0"/>
              <a:cs typeface="Arial" panose="020B0604020202020204" pitchFamily="34" charset="0"/>
            </a:endParaRPr>
          </a:p>
        </p:txBody>
      </p:sp>
      <p:sp>
        <p:nvSpPr>
          <p:cNvPr id="5"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Database Designers – Database Users</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Tree>
    <p:extLst>
      <p:ext uri="{BB962C8B-B14F-4D97-AF65-F5344CB8AC3E}">
        <p14:creationId xmlns:p14="http://schemas.microsoft.com/office/powerpoint/2010/main" val="17811148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818909" y="2604652"/>
            <a:ext cx="2689514" cy="54309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1970327" y="2158280"/>
            <a:ext cx="3186545" cy="23305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5191994" y="9657049"/>
            <a:ext cx="3581400" cy="2105025"/>
          </a:xfrm>
          <a:prstGeom prst="rect">
            <a:avLst/>
          </a:prstGeom>
          <a:noFill/>
          <a:ln w="9525">
            <a:noFill/>
            <a:miter lim="800000"/>
            <a:headEnd/>
            <a:tailEnd/>
          </a:ln>
          <a:effectLst/>
        </p:spPr>
      </p:pic>
      <p:sp>
        <p:nvSpPr>
          <p:cNvPr id="6" name="TextBox 5"/>
          <p:cNvSpPr txBox="1"/>
          <p:nvPr/>
        </p:nvSpPr>
        <p:spPr>
          <a:xfrm>
            <a:off x="4987636" y="2078183"/>
            <a:ext cx="448887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Helvetica Neue"/>
                <a:ea typeface="Helvetica Neue"/>
                <a:cs typeface="Helvetica Neue"/>
                <a:sym typeface="Helvetica Neue"/>
              </a:rPr>
              <a:t>Rajesh</a:t>
            </a:r>
          </a:p>
        </p:txBody>
      </p:sp>
      <p:pic>
        <p:nvPicPr>
          <p:cNvPr id="1030" name="Picture 6"/>
          <p:cNvPicPr>
            <a:picLocks noChangeAspect="1" noChangeArrowheads="1"/>
          </p:cNvPicPr>
          <p:nvPr/>
        </p:nvPicPr>
        <p:blipFill>
          <a:blip r:embed="rId5"/>
          <a:srcRect/>
          <a:stretch>
            <a:fillRect/>
          </a:stretch>
        </p:blipFill>
        <p:spPr bwMode="auto">
          <a:xfrm>
            <a:off x="14103927" y="6622472"/>
            <a:ext cx="3691370" cy="2244437"/>
          </a:xfrm>
          <a:prstGeom prst="rect">
            <a:avLst/>
          </a:prstGeom>
          <a:noFill/>
          <a:ln w="9525">
            <a:noFill/>
            <a:miter lim="800000"/>
            <a:headEnd/>
            <a:tailEnd/>
          </a:ln>
          <a:effectLst/>
        </p:spPr>
      </p:pic>
      <p:sp>
        <p:nvSpPr>
          <p:cNvPr id="9"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olidFill>
                  <a:srgbClr val="011993"/>
                </a:solidFill>
                <a:latin typeface="Arial" pitchFamily="34" charset="0"/>
                <a:ea typeface="Calibri"/>
                <a:cs typeface="Arial" pitchFamily="34" charset="0"/>
                <a:sym typeface="Calibri"/>
              </a:rPr>
              <a:t>Data</a:t>
            </a:r>
            <a:endParaRPr sz="800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down)">
                                      <p:cBhvr>
                                        <p:cTn id="13" dur="500"/>
                                        <p:tgtEl>
                                          <p:spTgt spid="6">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28"/>
                                        </p:tgtEl>
                                        <p:attrNameLst>
                                          <p:attrName>style.visibility</p:attrName>
                                        </p:attrNameLst>
                                      </p:cBhvr>
                                      <p:to>
                                        <p:strVal val="visible"/>
                                      </p:to>
                                    </p:set>
                                    <p:anim calcmode="lin" valueType="num">
                                      <p:cBhvr additive="base">
                                        <p:cTn id="18" dur="500" fill="hold"/>
                                        <p:tgtEl>
                                          <p:spTgt spid="1028"/>
                                        </p:tgtEl>
                                        <p:attrNameLst>
                                          <p:attrName>ppt_x</p:attrName>
                                        </p:attrNameLst>
                                      </p:cBhvr>
                                      <p:tavLst>
                                        <p:tav tm="0">
                                          <p:val>
                                            <p:strVal val="#ppt_x"/>
                                          </p:val>
                                        </p:tav>
                                        <p:tav tm="100000">
                                          <p:val>
                                            <p:strVal val="#ppt_x"/>
                                          </p:val>
                                        </p:tav>
                                      </p:tavLst>
                                    </p:anim>
                                    <p:anim calcmode="lin" valueType="num">
                                      <p:cBhvr additive="base">
                                        <p:cTn id="19"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029"/>
                                        </p:tgtEl>
                                        <p:attrNameLst>
                                          <p:attrName>style.visibility</p:attrName>
                                        </p:attrNameLst>
                                      </p:cBhvr>
                                      <p:to>
                                        <p:strVal val="visible"/>
                                      </p:to>
                                    </p:set>
                                    <p:anim calcmode="lin" valueType="num">
                                      <p:cBhvr additive="base">
                                        <p:cTn id="24" dur="500" fill="hold"/>
                                        <p:tgtEl>
                                          <p:spTgt spid="1029"/>
                                        </p:tgtEl>
                                        <p:attrNameLst>
                                          <p:attrName>ppt_x</p:attrName>
                                        </p:attrNameLst>
                                      </p:cBhvr>
                                      <p:tavLst>
                                        <p:tav tm="0">
                                          <p:val>
                                            <p:strVal val="#ppt_x"/>
                                          </p:val>
                                        </p:tav>
                                        <p:tav tm="100000">
                                          <p:val>
                                            <p:strVal val="#ppt_x"/>
                                          </p:val>
                                        </p:tav>
                                      </p:tavLst>
                                    </p:anim>
                                    <p:anim calcmode="lin" valueType="num">
                                      <p:cBhvr additive="base">
                                        <p:cTn id="25"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030"/>
                                        </p:tgtEl>
                                        <p:attrNameLst>
                                          <p:attrName>style.visibility</p:attrName>
                                        </p:attrNameLst>
                                      </p:cBhvr>
                                      <p:to>
                                        <p:strVal val="visible"/>
                                      </p:to>
                                    </p:set>
                                    <p:anim calcmode="lin" valueType="num">
                                      <p:cBhvr additive="base">
                                        <p:cTn id="30" dur="500" fill="hold"/>
                                        <p:tgtEl>
                                          <p:spTgt spid="1030"/>
                                        </p:tgtEl>
                                        <p:attrNameLst>
                                          <p:attrName>ppt_x</p:attrName>
                                        </p:attrNameLst>
                                      </p:cBhvr>
                                      <p:tavLst>
                                        <p:tav tm="0">
                                          <p:val>
                                            <p:strVal val="#ppt_x"/>
                                          </p:val>
                                        </p:tav>
                                        <p:tav tm="100000">
                                          <p:val>
                                            <p:strVal val="#ppt_x"/>
                                          </p:val>
                                        </p:tav>
                                      </p:tavLst>
                                    </p:anim>
                                    <p:anim calcmode="lin" valueType="num">
                                      <p:cBhvr additive="base">
                                        <p:cTn id="31"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 title"/>
          <p:cNvSpPr/>
          <p:nvPr/>
        </p:nvSpPr>
        <p:spPr>
          <a:xfrm>
            <a:off x="15181765" y="12580883"/>
            <a:ext cx="8935720" cy="75674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endParaRPr lang="en-US" dirty="0"/>
          </a:p>
          <a:p>
            <a:r>
              <a:rPr lang="en-US" dirty="0"/>
              <a:t>Structured Query language - SQL</a:t>
            </a:r>
          </a:p>
          <a:p>
            <a:endParaRPr lang="en-US" dirty="0"/>
          </a:p>
        </p:txBody>
      </p:sp>
      <p:sp>
        <p:nvSpPr>
          <p:cNvPr id="4" name="Rectangle 3"/>
          <p:cNvSpPr/>
          <p:nvPr/>
        </p:nvSpPr>
        <p:spPr>
          <a:xfrm>
            <a:off x="1967345" y="1602754"/>
            <a:ext cx="20449310" cy="3170099"/>
          </a:xfrm>
          <a:prstGeom prst="rect">
            <a:avLst/>
          </a:prstGeom>
        </p:spPr>
        <p:txBody>
          <a:bodyPr wrap="square">
            <a:spAutoFit/>
          </a:bodyPr>
          <a:lstStyle/>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a:latin typeface="Arial" panose="020B0604020202020204" pitchFamily="34" charset="0"/>
                <a:cs typeface="Arial" panose="020B0604020202020204" pitchFamily="34" charset="0"/>
              </a:rPr>
              <a:t>End User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 people whose jobs require </a:t>
            </a:r>
            <a:r>
              <a:rPr lang="en-US" sz="4000" b="0" dirty="0">
                <a:solidFill>
                  <a:srgbClr val="FF0000"/>
                </a:solidFill>
                <a:latin typeface="Arial" panose="020B0604020202020204" pitchFamily="34" charset="0"/>
                <a:cs typeface="Arial" panose="020B0604020202020204" pitchFamily="34" charset="0"/>
                <a:sym typeface="Wingdings" panose="05000000000000000000" pitchFamily="2" charset="2"/>
              </a:rPr>
              <a:t>access</a:t>
            </a:r>
            <a:r>
              <a:rPr lang="en-US" sz="4000" b="0" dirty="0">
                <a:latin typeface="Arial" panose="020B0604020202020204" pitchFamily="34" charset="0"/>
                <a:cs typeface="Arial" panose="020B0604020202020204" pitchFamily="34" charset="0"/>
                <a:sym typeface="Wingdings" panose="05000000000000000000" pitchFamily="2" charset="2"/>
              </a:rPr>
              <a:t> to the database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 for </a:t>
            </a:r>
            <a:r>
              <a:rPr lang="en-US" sz="4000" b="0" dirty="0" err="1">
                <a:solidFill>
                  <a:srgbClr val="FF0000"/>
                </a:solidFill>
                <a:latin typeface="Arial" panose="020B0604020202020204" pitchFamily="34" charset="0"/>
                <a:cs typeface="Arial" panose="020B0604020202020204" pitchFamily="34" charset="0"/>
                <a:sym typeface="Wingdings" panose="05000000000000000000" pitchFamily="2" charset="2"/>
              </a:rPr>
              <a:t>quering</a:t>
            </a:r>
            <a:r>
              <a:rPr lang="en-US" sz="4000" b="0" dirty="0">
                <a:solidFill>
                  <a:srgbClr val="FF0000"/>
                </a:solidFill>
                <a:latin typeface="Arial" panose="020B0604020202020204" pitchFamily="34" charset="0"/>
                <a:cs typeface="Arial" panose="020B0604020202020204" pitchFamily="34" charset="0"/>
                <a:sym typeface="Wingdings" panose="05000000000000000000" pitchFamily="2" charset="2"/>
              </a:rPr>
              <a:t> , updating ,generating reports</a:t>
            </a:r>
            <a:r>
              <a:rPr lang="en-US" sz="4000" b="0" dirty="0">
                <a:latin typeface="Arial" panose="020B0604020202020204" pitchFamily="34" charset="0"/>
                <a:cs typeface="Arial" panose="020B0604020202020204" pitchFamily="34" charset="0"/>
                <a:sym typeface="Wingdings" panose="05000000000000000000" pitchFamily="2" charset="2"/>
              </a:rPr>
              <a:t>.</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p:txBody>
      </p:sp>
      <p:sp>
        <p:nvSpPr>
          <p:cNvPr id="5"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End Users – Database Users</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Tree>
    <p:extLst>
      <p:ext uri="{BB962C8B-B14F-4D97-AF65-F5344CB8AC3E}">
        <p14:creationId xmlns:p14="http://schemas.microsoft.com/office/powerpoint/2010/main" val="33485415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 title"/>
          <p:cNvSpPr/>
          <p:nvPr/>
        </p:nvSpPr>
        <p:spPr>
          <a:xfrm>
            <a:off x="15181765" y="12580883"/>
            <a:ext cx="8935720" cy="75674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lstStyle>
            <a:lvl1pPr>
              <a:defRPr sz="3400" b="0">
                <a:solidFill>
                  <a:srgbClr val="5E5E5E"/>
                </a:solidFill>
                <a:latin typeface="Calibri"/>
                <a:ea typeface="Calibri"/>
                <a:cs typeface="Calibri"/>
                <a:sym typeface="Calibri"/>
              </a:defRPr>
            </a:lvl1pPr>
          </a:lstStyle>
          <a:p>
            <a:endParaRPr lang="en-US" dirty="0"/>
          </a:p>
          <a:p>
            <a:r>
              <a:rPr lang="en-US" dirty="0"/>
              <a:t>Structured Query language - SQL</a:t>
            </a:r>
          </a:p>
          <a:p>
            <a:endParaRPr lang="en-US" dirty="0"/>
          </a:p>
        </p:txBody>
      </p:sp>
      <p:sp>
        <p:nvSpPr>
          <p:cNvPr id="4" name="Rectangle 3"/>
          <p:cNvSpPr/>
          <p:nvPr/>
        </p:nvSpPr>
        <p:spPr>
          <a:xfrm>
            <a:off x="1967345" y="1602754"/>
            <a:ext cx="20449310" cy="6247864"/>
          </a:xfrm>
          <a:prstGeom prst="rect">
            <a:avLst/>
          </a:prstGeom>
        </p:spPr>
        <p:txBody>
          <a:bodyPr wrap="square">
            <a:spAutoFit/>
          </a:bodyPr>
          <a:lstStyle/>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a:latin typeface="Arial" panose="020B0604020202020204" pitchFamily="34" charset="0"/>
                <a:cs typeface="Arial" panose="020B0604020202020204" pitchFamily="34" charset="0"/>
              </a:rPr>
              <a:t>Software Engineers:</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4000" b="0" dirty="0">
                <a:solidFill>
                  <a:srgbClr val="FF0000"/>
                </a:solidFill>
                <a:latin typeface="Arial" panose="020B0604020202020204" pitchFamily="34" charset="0"/>
                <a:cs typeface="Arial" panose="020B0604020202020204" pitchFamily="34" charset="0"/>
              </a:rPr>
              <a:t>System Analysts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 </a:t>
            </a:r>
            <a:r>
              <a:rPr lang="en-US" sz="4000" b="0" dirty="0">
                <a:latin typeface="Arial" panose="020B0604020202020204" pitchFamily="34" charset="0"/>
                <a:cs typeface="Arial" panose="020B0604020202020204" pitchFamily="34" charset="0"/>
              </a:rPr>
              <a:t>Determine the requirements of end users </a:t>
            </a:r>
            <a:r>
              <a:rPr lang="en-US" sz="4000" b="0" dirty="0">
                <a:latin typeface="Arial" panose="020B0604020202020204" pitchFamily="34" charset="0"/>
                <a:cs typeface="Arial" panose="020B0604020202020204" pitchFamily="34" charset="0"/>
                <a:sym typeface="Wingdings" panose="05000000000000000000" pitchFamily="2" charset="2"/>
              </a:rPr>
              <a:t> develop specification for end users.</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sym typeface="Wingdings" panose="05000000000000000000" pitchFamily="2" charset="2"/>
            </a:endParaRPr>
          </a:p>
          <a:p>
            <a:pPr marL="571500" indent="-571500" algn="l">
              <a:buFont typeface="Wingdings" panose="05000000000000000000" pitchFamily="2" charset="2"/>
              <a:buChar char="Ø"/>
            </a:pPr>
            <a:r>
              <a:rPr lang="en-US" sz="4000" b="0" dirty="0">
                <a:solidFill>
                  <a:srgbClr val="FF0000"/>
                </a:solidFill>
                <a:latin typeface="Arial" panose="020B0604020202020204" pitchFamily="34" charset="0"/>
                <a:cs typeface="Arial" panose="020B0604020202020204" pitchFamily="34" charset="0"/>
                <a:sym typeface="Wingdings" panose="05000000000000000000" pitchFamily="2" charset="2"/>
              </a:rPr>
              <a:t>Application Programmers</a:t>
            </a:r>
            <a:r>
              <a:rPr lang="en-US" sz="4000" b="0" dirty="0">
                <a:latin typeface="Arial" panose="020B0604020202020204" pitchFamily="34" charset="0"/>
                <a:cs typeface="Arial" panose="020B0604020202020204" pitchFamily="34" charset="0"/>
                <a:sym typeface="Wingdings" panose="05000000000000000000" pitchFamily="2" charset="2"/>
              </a:rPr>
              <a:t>  </a:t>
            </a:r>
            <a:r>
              <a:rPr lang="en-US" sz="4000" b="0" dirty="0">
                <a:solidFill>
                  <a:srgbClr val="00B050"/>
                </a:solidFill>
                <a:latin typeface="Arial" panose="020B0604020202020204" pitchFamily="34" charset="0"/>
                <a:cs typeface="Arial" panose="020B0604020202020204" pitchFamily="34" charset="0"/>
                <a:sym typeface="Wingdings" panose="05000000000000000000" pitchFamily="2" charset="2"/>
              </a:rPr>
              <a:t></a:t>
            </a:r>
            <a:r>
              <a:rPr lang="en-US" sz="4000" b="0" dirty="0">
                <a:latin typeface="Arial" panose="020B0604020202020204" pitchFamily="34" charset="0"/>
                <a:cs typeface="Arial" panose="020B0604020202020204" pitchFamily="34" charset="0"/>
                <a:sym typeface="Wingdings" panose="05000000000000000000" pitchFamily="2" charset="2"/>
              </a:rPr>
              <a:t> Test ,debug, document and maintain the requirements of end users.</a:t>
            </a:r>
          </a:p>
          <a:p>
            <a:pPr marL="571500" indent="-571500" algn="l">
              <a:buFont typeface="Wingdings" panose="05000000000000000000" pitchFamily="2" charset="2"/>
              <a:buChar char="Ø"/>
            </a:pPr>
            <a:endParaRPr lang="en-US" sz="4000" b="0" dirty="0">
              <a:latin typeface="Arial" panose="020B0604020202020204" pitchFamily="34" charset="0"/>
              <a:cs typeface="Arial" panose="020B0604020202020204" pitchFamily="34" charset="0"/>
            </a:endParaRPr>
          </a:p>
        </p:txBody>
      </p:sp>
      <p:sp>
        <p:nvSpPr>
          <p:cNvPr id="5"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Software Engineers – Database Users</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Tree>
    <p:extLst>
      <p:ext uri="{BB962C8B-B14F-4D97-AF65-F5344CB8AC3E}">
        <p14:creationId xmlns:p14="http://schemas.microsoft.com/office/powerpoint/2010/main" val="32843847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Query Processor</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
        <p:nvSpPr>
          <p:cNvPr id="3" name="Rectangle 2"/>
          <p:cNvSpPr/>
          <p:nvPr/>
        </p:nvSpPr>
        <p:spPr>
          <a:xfrm>
            <a:off x="1551709" y="2185566"/>
            <a:ext cx="20726400" cy="8956298"/>
          </a:xfrm>
          <a:prstGeom prst="rect">
            <a:avLst/>
          </a:prstGeom>
        </p:spPr>
        <p:txBody>
          <a:bodyPr wrap="square">
            <a:spAutoFit/>
          </a:bodyPr>
          <a:lstStyle/>
          <a:p>
            <a:pPr algn="l"/>
            <a:r>
              <a:rPr lang="en-US" sz="3600" b="0" dirty="0">
                <a:solidFill>
                  <a:schemeClr val="tx1"/>
                </a:solidFill>
                <a:latin typeface="Arial" panose="020B0604020202020204" pitchFamily="34" charset="0"/>
                <a:cs typeface="Arial" panose="020B0604020202020204" pitchFamily="34" charset="0"/>
              </a:rPr>
              <a:t>The query processor will accept query from user and solves it by accessing the database.</a:t>
            </a:r>
          </a:p>
          <a:p>
            <a:pPr algn="l"/>
            <a:endParaRPr lang="en-US" sz="3600" b="0" dirty="0">
              <a:solidFill>
                <a:schemeClr val="tx1"/>
              </a:solidFill>
              <a:latin typeface="Arial" panose="020B0604020202020204" pitchFamily="34" charset="0"/>
              <a:cs typeface="Arial" panose="020B0604020202020204" pitchFamily="34" charset="0"/>
            </a:endParaRPr>
          </a:p>
          <a:p>
            <a:pPr algn="l"/>
            <a:r>
              <a:rPr lang="en-US" sz="3600" u="sng" dirty="0">
                <a:solidFill>
                  <a:schemeClr val="tx1"/>
                </a:solidFill>
                <a:latin typeface="Arial" panose="020B0604020202020204" pitchFamily="34" charset="0"/>
                <a:cs typeface="Arial" panose="020B0604020202020204" pitchFamily="34" charset="0"/>
              </a:rPr>
              <a:t>Parts of Query processor:</a:t>
            </a:r>
          </a:p>
          <a:p>
            <a:pPr algn="l"/>
            <a:endParaRPr lang="en-US" sz="3600" b="0" dirty="0">
              <a:solidFill>
                <a:schemeClr val="tx1"/>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DDL interpreter</a:t>
            </a:r>
            <a:endParaRPr lang="en-US" sz="3600" b="0" dirty="0">
              <a:solidFill>
                <a:schemeClr val="tx1"/>
              </a:solidFill>
              <a:latin typeface="Arial" panose="020B0604020202020204" pitchFamily="34" charset="0"/>
              <a:cs typeface="Arial" panose="020B0604020202020204" pitchFamily="34" charset="0"/>
            </a:endParaRPr>
          </a:p>
          <a:p>
            <a:pPr algn="l"/>
            <a:r>
              <a:rPr lang="en-US" sz="3600" b="0" dirty="0">
                <a:solidFill>
                  <a:schemeClr val="tx1"/>
                </a:solidFill>
                <a:latin typeface="Arial" panose="020B0604020202020204" pitchFamily="34" charset="0"/>
                <a:cs typeface="Arial" panose="020B0604020202020204" pitchFamily="34" charset="0"/>
              </a:rPr>
              <a:t>This will interprets DDL statements and fetch the definitions in the data dictionary.</a:t>
            </a:r>
          </a:p>
          <a:p>
            <a:pPr algn="l"/>
            <a:endParaRPr lang="en-US" sz="3600" b="0" dirty="0">
              <a:solidFill>
                <a:schemeClr val="tx1"/>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DML compiler</a:t>
            </a:r>
            <a:endParaRPr lang="en-US" sz="3600" b="0" dirty="0">
              <a:solidFill>
                <a:schemeClr val="tx1"/>
              </a:solidFill>
              <a:latin typeface="Arial" panose="020B0604020202020204" pitchFamily="34" charset="0"/>
              <a:cs typeface="Arial" panose="020B0604020202020204" pitchFamily="34" charset="0"/>
            </a:endParaRPr>
          </a:p>
          <a:p>
            <a:pPr algn="l"/>
            <a:r>
              <a:rPr lang="en-US" sz="3600" b="0" dirty="0">
                <a:solidFill>
                  <a:schemeClr val="tx1"/>
                </a:solidFill>
                <a:latin typeface="Arial" panose="020B0604020202020204" pitchFamily="34" charset="0"/>
                <a:cs typeface="Arial" panose="020B0604020202020204" pitchFamily="34" charset="0"/>
              </a:rPr>
              <a:t>This will translates DML statements in a query language into low level instructions that the query evaluation engine understands.</a:t>
            </a:r>
          </a:p>
          <a:p>
            <a:pPr algn="l"/>
            <a:r>
              <a:rPr lang="en-US" sz="3600" b="0" dirty="0">
                <a:solidFill>
                  <a:schemeClr val="tx1"/>
                </a:solidFill>
                <a:latin typeface="Arial" panose="020B0604020202020204" pitchFamily="34" charset="0"/>
                <a:cs typeface="Arial" panose="020B0604020202020204" pitchFamily="34" charset="0"/>
              </a:rPr>
              <a:t>A query can usually be translated into any of a number of alternative evaluation plans for same query result DML compiler will select best plan for query optimization.</a:t>
            </a:r>
          </a:p>
          <a:p>
            <a:pPr algn="l"/>
            <a:endParaRPr lang="en-US" sz="3600" b="0" dirty="0">
              <a:solidFill>
                <a:schemeClr val="tx1"/>
              </a:solidFill>
              <a:latin typeface="Arial" panose="020B0604020202020204" pitchFamily="34" charset="0"/>
              <a:cs typeface="Arial" panose="020B0604020202020204" pitchFamily="34" charset="0"/>
            </a:endParaRPr>
          </a:p>
          <a:p>
            <a:pPr marL="457200" indent="-4572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Query evaluation engine</a:t>
            </a:r>
            <a:endParaRPr lang="en-US" sz="3600" b="0" dirty="0">
              <a:solidFill>
                <a:schemeClr val="tx1"/>
              </a:solidFill>
              <a:latin typeface="Arial" panose="020B0604020202020204" pitchFamily="34" charset="0"/>
              <a:cs typeface="Arial" panose="020B0604020202020204" pitchFamily="34" charset="0"/>
            </a:endParaRPr>
          </a:p>
          <a:p>
            <a:pPr algn="l"/>
            <a:r>
              <a:rPr lang="en-US" sz="3600" b="0" dirty="0">
                <a:solidFill>
                  <a:schemeClr val="tx1"/>
                </a:solidFill>
                <a:latin typeface="Arial" panose="020B0604020202020204" pitchFamily="34" charset="0"/>
                <a:cs typeface="Arial" panose="020B0604020202020204" pitchFamily="34" charset="0"/>
              </a:rPr>
              <a:t>This engine will execute low-level instructions generated by the DML compiler on DBMS.</a:t>
            </a:r>
          </a:p>
          <a:p>
            <a:pPr algn="l"/>
            <a:endParaRPr lang="en-US" sz="3600" b="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875515"/>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62544" y="1830412"/>
            <a:ext cx="21086619" cy="8956298"/>
          </a:xfrm>
          <a:prstGeom prst="rect">
            <a:avLst/>
          </a:prstGeom>
        </p:spPr>
        <p:txBody>
          <a:bodyPr wrap="square">
            <a:spAutoFit/>
          </a:bodyPr>
          <a:lstStyle/>
          <a:p>
            <a:pPr algn="l"/>
            <a:r>
              <a:rPr lang="en-US" sz="3600" u="sng" dirty="0">
                <a:solidFill>
                  <a:schemeClr val="tx1"/>
                </a:solidFill>
                <a:latin typeface="Arial" panose="020B0604020202020204" pitchFamily="34" charset="0"/>
                <a:cs typeface="Arial" panose="020B0604020202020204" pitchFamily="34" charset="0"/>
              </a:rPr>
              <a:t>Storage Manager/Storage Management:</a:t>
            </a:r>
          </a:p>
          <a:p>
            <a:pPr algn="l"/>
            <a:endParaRPr lang="en-US" sz="3600" b="0" u="sng" dirty="0">
              <a:solidFill>
                <a:schemeClr val="tx1"/>
              </a:solidFill>
              <a:latin typeface="Arial" panose="020B0604020202020204" pitchFamily="34" charset="0"/>
              <a:cs typeface="Arial" panose="020B0604020202020204" pitchFamily="34" charset="0"/>
            </a:endParaRPr>
          </a:p>
          <a:p>
            <a:pPr marL="571500" indent="-571500" algn="l">
              <a:buFont typeface="Wingdings" panose="05000000000000000000" pitchFamily="2" charset="2"/>
              <a:buChar char="Ø"/>
            </a:pPr>
            <a:r>
              <a:rPr lang="en-US" sz="3600" b="0" dirty="0">
                <a:solidFill>
                  <a:schemeClr val="tx1"/>
                </a:solidFill>
                <a:latin typeface="Arial" panose="020B0604020202020204" pitchFamily="34" charset="0"/>
                <a:cs typeface="Arial" panose="020B0604020202020204" pitchFamily="34" charset="0"/>
              </a:rPr>
              <a:t>A storage manager is a program module which acts like interface between the data stored in a database and the application programs and queries submitted to the system.</a:t>
            </a:r>
          </a:p>
          <a:p>
            <a:pPr marL="571500" indent="-571500" algn="l">
              <a:buFont typeface="Wingdings" panose="05000000000000000000" pitchFamily="2" charset="2"/>
              <a:buChar char="Ø"/>
            </a:pPr>
            <a:r>
              <a:rPr lang="en-US" sz="3600" b="0" dirty="0">
                <a:solidFill>
                  <a:schemeClr val="tx1"/>
                </a:solidFill>
                <a:latin typeface="Arial" panose="020B0604020202020204" pitchFamily="34" charset="0"/>
                <a:cs typeface="Arial" panose="020B0604020202020204" pitchFamily="34" charset="0"/>
              </a:rPr>
              <a:t>Thus, the storage manager is responsible for storing, retrieving and updating data in the database.</a:t>
            </a:r>
          </a:p>
          <a:p>
            <a:pPr marL="571500" indent="-571500" algn="l">
              <a:buFont typeface="Wingdings" panose="05000000000000000000" pitchFamily="2" charset="2"/>
              <a:buChar char="Ø"/>
            </a:pPr>
            <a:endParaRPr lang="en-US" sz="3600" u="sng" dirty="0">
              <a:solidFill>
                <a:schemeClr val="tx1"/>
              </a:solidFill>
              <a:latin typeface="Arial" panose="020B0604020202020204" pitchFamily="34" charset="0"/>
              <a:cs typeface="Arial" panose="020B0604020202020204" pitchFamily="34" charset="0"/>
            </a:endParaRPr>
          </a:p>
          <a:p>
            <a:pPr algn="l"/>
            <a:r>
              <a:rPr lang="en-US" sz="3600" u="sng" dirty="0">
                <a:solidFill>
                  <a:schemeClr val="tx1"/>
                </a:solidFill>
                <a:latin typeface="Arial" panose="020B0604020202020204" pitchFamily="34" charset="0"/>
                <a:cs typeface="Arial" panose="020B0604020202020204" pitchFamily="34" charset="0"/>
              </a:rPr>
              <a:t>The storage manager components include:</a:t>
            </a:r>
          </a:p>
          <a:p>
            <a:pPr marL="571500" indent="-571500" algn="l">
              <a:buFont typeface="Wingdings" panose="05000000000000000000" pitchFamily="2" charset="2"/>
              <a:buChar char="Ø"/>
            </a:pPr>
            <a:endParaRPr lang="en-US" sz="3600" b="0" dirty="0">
              <a:solidFill>
                <a:schemeClr val="tx1"/>
              </a:solidFill>
              <a:latin typeface="Arial" panose="020B0604020202020204" pitchFamily="34" charset="0"/>
              <a:cs typeface="Arial" panose="020B0604020202020204" pitchFamily="34" charset="0"/>
            </a:endParaRP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Authorization and integrity manager:</a:t>
            </a:r>
            <a:r>
              <a:rPr lang="en-US" sz="3600" b="0" dirty="0">
                <a:solidFill>
                  <a:schemeClr val="tx1"/>
                </a:solidFill>
                <a:latin typeface="Arial" panose="020B0604020202020204" pitchFamily="34" charset="0"/>
                <a:cs typeface="Arial" panose="020B0604020202020204" pitchFamily="34" charset="0"/>
              </a:rPr>
              <a:t> Checks for integrity constraints and authority of users to access data.</a:t>
            </a: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Transaction manager:</a:t>
            </a:r>
            <a:r>
              <a:rPr lang="en-US" sz="3600" b="0" dirty="0">
                <a:solidFill>
                  <a:schemeClr val="tx1"/>
                </a:solidFill>
                <a:latin typeface="Arial" panose="020B0604020202020204" pitchFamily="34" charset="0"/>
                <a:cs typeface="Arial" panose="020B0604020202020204" pitchFamily="34" charset="0"/>
              </a:rPr>
              <a:t> Ensures that the database remains in a consistent state although there are system failures.</a:t>
            </a: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File manager:</a:t>
            </a:r>
            <a:r>
              <a:rPr lang="en-US" sz="3600" b="0" dirty="0">
                <a:solidFill>
                  <a:schemeClr val="tx1"/>
                </a:solidFill>
                <a:latin typeface="Arial" panose="020B0604020202020204" pitchFamily="34" charset="0"/>
                <a:cs typeface="Arial" panose="020B0604020202020204" pitchFamily="34" charset="0"/>
              </a:rPr>
              <a:t> Manages the allocation of space on disk storage and the data structures used to represent information stored on disk.</a:t>
            </a: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Buffer manager:</a:t>
            </a:r>
            <a:r>
              <a:rPr lang="en-US" sz="3600" b="0" dirty="0">
                <a:solidFill>
                  <a:schemeClr val="tx1"/>
                </a:solidFill>
                <a:latin typeface="Arial" panose="020B0604020202020204" pitchFamily="34" charset="0"/>
                <a:cs typeface="Arial" panose="020B0604020202020204" pitchFamily="34" charset="0"/>
              </a:rPr>
              <a:t> It is responsible for retrieving data from disk storage into main memory. It enables the database to handle data sizes that are much larger than the size of main memory.</a:t>
            </a:r>
          </a:p>
        </p:txBody>
      </p:sp>
      <p:sp>
        <p:nvSpPr>
          <p:cNvPr id="4"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Storage Manager</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Tree>
    <p:extLst>
      <p:ext uri="{BB962C8B-B14F-4D97-AF65-F5344CB8AC3E}">
        <p14:creationId xmlns:p14="http://schemas.microsoft.com/office/powerpoint/2010/main" val="1340530897"/>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382" y="2434257"/>
            <a:ext cx="19257818" cy="2862322"/>
          </a:xfrm>
          <a:prstGeom prst="rect">
            <a:avLst/>
          </a:prstGeom>
        </p:spPr>
        <p:txBody>
          <a:bodyPr wrap="square">
            <a:spAutoFit/>
          </a:bodyPr>
          <a:lstStyle/>
          <a:p>
            <a:pPr marL="457200" lvl="1" indent="0" algn="l"/>
            <a:r>
              <a:rPr lang="en-US" sz="3600" u="sng" dirty="0">
                <a:solidFill>
                  <a:schemeClr val="tx1"/>
                </a:solidFill>
                <a:latin typeface="Arial" panose="020B0604020202020204" pitchFamily="34" charset="0"/>
                <a:cs typeface="Arial" panose="020B0604020202020204" pitchFamily="34" charset="0"/>
              </a:rPr>
              <a:t>Data structures implemented by storage manager.</a:t>
            </a:r>
          </a:p>
          <a:p>
            <a:pPr marL="457200" lvl="1" indent="0" algn="l"/>
            <a:endParaRPr lang="en-US" sz="3600" b="0" dirty="0">
              <a:solidFill>
                <a:schemeClr val="tx1"/>
              </a:solidFill>
              <a:latin typeface="Arial" panose="020B0604020202020204" pitchFamily="34" charset="0"/>
              <a:cs typeface="Arial" panose="020B0604020202020204" pitchFamily="34" charset="0"/>
            </a:endParaRP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Data files:</a:t>
            </a:r>
            <a:r>
              <a:rPr lang="en-US" sz="3600" b="0" dirty="0">
                <a:solidFill>
                  <a:schemeClr val="tx1"/>
                </a:solidFill>
                <a:latin typeface="Arial" panose="020B0604020202020204" pitchFamily="34" charset="0"/>
                <a:cs typeface="Arial" panose="020B0604020202020204" pitchFamily="34" charset="0"/>
              </a:rPr>
              <a:t> Stored in the database itself.</a:t>
            </a: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Data dictionary:</a:t>
            </a:r>
            <a:r>
              <a:rPr lang="en-US" sz="3600" b="0" dirty="0">
                <a:solidFill>
                  <a:schemeClr val="tx1"/>
                </a:solidFill>
                <a:latin typeface="Arial" panose="020B0604020202020204" pitchFamily="34" charset="0"/>
                <a:cs typeface="Arial" panose="020B0604020202020204" pitchFamily="34" charset="0"/>
              </a:rPr>
              <a:t> Stores metadata about the structure of the database.</a:t>
            </a:r>
          </a:p>
          <a:p>
            <a:pPr marL="1028700" lvl="1" indent="-571500" algn="l">
              <a:buFont typeface="Wingdings" panose="05000000000000000000" pitchFamily="2" charset="2"/>
              <a:buChar char="Ø"/>
            </a:pPr>
            <a:r>
              <a:rPr lang="en-US" sz="3600" dirty="0">
                <a:solidFill>
                  <a:schemeClr val="tx1"/>
                </a:solidFill>
                <a:latin typeface="Arial" panose="020B0604020202020204" pitchFamily="34" charset="0"/>
                <a:cs typeface="Arial" panose="020B0604020202020204" pitchFamily="34" charset="0"/>
              </a:rPr>
              <a:t>Indices:</a:t>
            </a:r>
            <a:r>
              <a:rPr lang="en-US" sz="3600" b="0" dirty="0">
                <a:solidFill>
                  <a:schemeClr val="tx1"/>
                </a:solidFill>
                <a:latin typeface="Arial" panose="020B0604020202020204" pitchFamily="34" charset="0"/>
                <a:cs typeface="Arial" panose="020B0604020202020204" pitchFamily="34" charset="0"/>
              </a:rPr>
              <a:t> Provide fast access to data items.</a:t>
            </a:r>
          </a:p>
        </p:txBody>
      </p:sp>
      <p:sp>
        <p:nvSpPr>
          <p:cNvPr id="3" name="Slide Title"/>
          <p:cNvSpPr txBox="1"/>
          <p:nvPr/>
        </p:nvSpPr>
        <p:spPr>
          <a:xfrm>
            <a:off x="8897975" y="373603"/>
            <a:ext cx="15196345" cy="14568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gn="r">
              <a:defRPr sz="3400">
                <a:latin typeface="Calibri"/>
                <a:ea typeface="Calibri"/>
                <a:cs typeface="Calibri"/>
                <a:sym typeface="Calibri"/>
              </a:defRPr>
            </a:lvl1pPr>
          </a:lstStyle>
          <a:p>
            <a:pPr>
              <a:defRPr sz="3800">
                <a:solidFill>
                  <a:srgbClr val="011993"/>
                </a:solidFill>
                <a:latin typeface="Calibri"/>
                <a:ea typeface="Calibri"/>
                <a:cs typeface="Calibri"/>
                <a:sym typeface="Calibri"/>
              </a:defRPr>
            </a:pPr>
            <a:r>
              <a:rPr lang="en-US" sz="4400" dirty="0">
                <a:solidFill>
                  <a:srgbClr val="011993"/>
                </a:solidFill>
                <a:latin typeface="Arial" panose="020B0604020202020204" pitchFamily="34" charset="0"/>
                <a:cs typeface="Arial" panose="020B0604020202020204" pitchFamily="34" charset="0"/>
              </a:rPr>
              <a:t>Storage Manager</a:t>
            </a:r>
            <a:endParaRPr lang="en-US" sz="4400" dirty="0">
              <a:latin typeface="Arial" pitchFamily="34" charset="0"/>
              <a:cs typeface="Arial" pitchFamily="34" charset="0"/>
            </a:endParaRPr>
          </a:p>
          <a:p>
            <a:pPr>
              <a:defRPr sz="3800">
                <a:solidFill>
                  <a:srgbClr val="011993"/>
                </a:solidFill>
                <a:latin typeface="Calibri"/>
                <a:ea typeface="Calibri"/>
                <a:cs typeface="Calibri"/>
                <a:sym typeface="Calibri"/>
              </a:defRPr>
            </a:pPr>
            <a:endParaRPr sz="4400" dirty="0">
              <a:latin typeface="Arial" pitchFamily="34" charset="0"/>
              <a:cs typeface="Arial" pitchFamily="34" charset="0"/>
            </a:endParaRPr>
          </a:p>
        </p:txBody>
      </p:sp>
    </p:spTree>
    <p:extLst>
      <p:ext uri="{BB962C8B-B14F-4D97-AF65-F5344CB8AC3E}">
        <p14:creationId xmlns:p14="http://schemas.microsoft.com/office/powerpoint/2010/main" val="3733354196"/>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5891" y="609600"/>
            <a:ext cx="21336000" cy="2554545"/>
          </a:xfrm>
          <a:prstGeom prst="rect">
            <a:avLst/>
          </a:prstGeom>
        </p:spPr>
        <p:txBody>
          <a:bodyPr wrap="square">
            <a:spAutoFit/>
          </a:bodyPr>
          <a:lstStyle/>
          <a:p>
            <a:pPr algn="l" fontAlgn="base"/>
            <a:r>
              <a:rPr lang="en-US" sz="8000" b="0" dirty="0"/>
              <a:t>​</a:t>
            </a:r>
          </a:p>
          <a:p>
            <a:pPr algn="l" fontAlgn="base"/>
            <a:r>
              <a:rPr lang="en-US" sz="8000" b="0" dirty="0">
                <a:latin typeface="Arial" pitchFamily="34" charset="0"/>
                <a:cs typeface="Arial" pitchFamily="34" charset="0"/>
              </a:rPr>
              <a:t>​</a:t>
            </a:r>
          </a:p>
        </p:txBody>
      </p:sp>
      <p:sp>
        <p:nvSpPr>
          <p:cNvPr id="3" name="Rectangle 2"/>
          <p:cNvSpPr/>
          <p:nvPr/>
        </p:nvSpPr>
        <p:spPr>
          <a:xfrm>
            <a:off x="2105891" y="554182"/>
            <a:ext cx="21336000" cy="2554545"/>
          </a:xfrm>
          <a:prstGeom prst="rect">
            <a:avLst/>
          </a:prstGeom>
        </p:spPr>
        <p:txBody>
          <a:bodyPr wrap="square">
            <a:spAutoFit/>
          </a:bodyPr>
          <a:lstStyle/>
          <a:p>
            <a:pPr algn="l" fontAlgn="base"/>
            <a:r>
              <a:rPr lang="en-US" sz="8000" b="0" dirty="0">
                <a:solidFill>
                  <a:srgbClr val="011993"/>
                </a:solidFill>
                <a:latin typeface="Arial" pitchFamily="34" charset="0"/>
                <a:cs typeface="Arial" pitchFamily="34" charset="0"/>
                <a:sym typeface="Calibri"/>
              </a:rPr>
              <a:t>Disadvantages Of DBMS</a:t>
            </a:r>
          </a:p>
          <a:p>
            <a:pPr algn="l" fontAlgn="base"/>
            <a:r>
              <a:rPr lang="en-US" sz="8000" b="0" dirty="0">
                <a:latin typeface="Arial" pitchFamily="34" charset="0"/>
                <a:cs typeface="Arial" pitchFamily="34" charset="0"/>
              </a:rPr>
              <a:t>​</a:t>
            </a:r>
          </a:p>
        </p:txBody>
      </p:sp>
      <p:sp>
        <p:nvSpPr>
          <p:cNvPr id="4" name="Rectangle 3"/>
          <p:cNvSpPr/>
          <p:nvPr/>
        </p:nvSpPr>
        <p:spPr>
          <a:xfrm>
            <a:off x="2610197" y="3108727"/>
            <a:ext cx="15048824" cy="12095619"/>
          </a:xfrm>
          <a:prstGeom prst="rect">
            <a:avLst/>
          </a:prstGeom>
        </p:spPr>
        <p:txBody>
          <a:bodyPr wrap="square">
            <a:spAutoFit/>
          </a:bodyPr>
          <a:lstStyle/>
          <a:p>
            <a:pPr algn="l">
              <a:buFont typeface="Wingdings" pitchFamily="2" charset="2"/>
              <a:buChar char="Ø"/>
            </a:pPr>
            <a:r>
              <a:rPr lang="en-US" sz="6000" b="0" dirty="0">
                <a:latin typeface="Arial" pitchFamily="34" charset="0"/>
                <a:cs typeface="Arial" pitchFamily="34" charset="0"/>
              </a:rPr>
              <a:t>Cost of DBMS</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Huge Size</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Performance</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Complexity</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Cost Of data conversion</a:t>
            </a:r>
          </a:p>
          <a:p>
            <a:pPr algn="l">
              <a:buFont typeface="Wingdings" pitchFamily="2" charset="2"/>
              <a:buChar char="Ø"/>
            </a:pPr>
            <a:endParaRPr lang="en-US" sz="6000" b="0" dirty="0">
              <a:latin typeface="Arial" pitchFamily="34" charset="0"/>
              <a:cs typeface="Arial" pitchFamily="34" charset="0"/>
            </a:endParaRPr>
          </a:p>
          <a:p>
            <a:pPr algn="l">
              <a:buFont typeface="Wingdings" pitchFamily="2" charset="2"/>
              <a:buChar char="Ø"/>
            </a:pPr>
            <a:r>
              <a:rPr lang="en-US" sz="6000" b="0" dirty="0">
                <a:latin typeface="Arial" pitchFamily="34" charset="0"/>
                <a:cs typeface="Arial" pitchFamily="34" charset="0"/>
              </a:rPr>
              <a:t>Database failure</a:t>
            </a:r>
          </a:p>
          <a:p>
            <a:pPr algn="l">
              <a:buFont typeface="Wingdings" pitchFamily="2" charset="2"/>
              <a:buChar char="Ø"/>
            </a:pPr>
            <a:endParaRPr lang="en-US" sz="6000" b="0" dirty="0">
              <a:latin typeface="Arial" pitchFamily="34" charset="0"/>
              <a:cs typeface="Arial" pitchFamily="34" charset="0"/>
            </a:endParaRPr>
          </a:p>
          <a:p>
            <a:pPr algn="l"/>
            <a:endParaRPr lang="en-US" sz="6000" b="0" dirty="0">
              <a:latin typeface="Arial" pitchFamily="34" charset="0"/>
              <a:cs typeface="Arial" pitchFamily="34" charset="0"/>
            </a:endParaRPr>
          </a:p>
        </p:txBody>
      </p:sp>
    </p:spTree>
    <p:extLst>
      <p:ext uri="{BB962C8B-B14F-4D97-AF65-F5344CB8AC3E}">
        <p14:creationId xmlns:p14="http://schemas.microsoft.com/office/powerpoint/2010/main" val="2801883830"/>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5891" y="554182"/>
            <a:ext cx="21336000" cy="8710077"/>
          </a:xfrm>
          <a:prstGeom prst="rect">
            <a:avLst/>
          </a:prstGeom>
        </p:spPr>
        <p:txBody>
          <a:bodyPr wrap="square">
            <a:spAutoFit/>
          </a:bodyPr>
          <a:lstStyle/>
          <a:p>
            <a:pPr algn="l" fontAlgn="base"/>
            <a:endParaRPr lang="en-US" sz="8000" b="0" dirty="0">
              <a:solidFill>
                <a:srgbClr val="011993"/>
              </a:solidFill>
              <a:latin typeface="Arial" pitchFamily="34" charset="0"/>
              <a:cs typeface="Arial" pitchFamily="34" charset="0"/>
              <a:sym typeface="Calibri"/>
            </a:endParaRPr>
          </a:p>
          <a:p>
            <a:pPr algn="l" fontAlgn="base"/>
            <a:endParaRPr lang="en-US" sz="8000" b="0" dirty="0">
              <a:solidFill>
                <a:srgbClr val="011993"/>
              </a:solidFill>
              <a:latin typeface="Arial" pitchFamily="34" charset="0"/>
              <a:cs typeface="Arial" pitchFamily="34" charset="0"/>
              <a:sym typeface="Calibri"/>
            </a:endParaRPr>
          </a:p>
          <a:p>
            <a:pPr algn="l" fontAlgn="base"/>
            <a:endParaRPr lang="en-US" sz="8000" b="0" dirty="0">
              <a:solidFill>
                <a:srgbClr val="011993"/>
              </a:solidFill>
              <a:latin typeface="Arial" pitchFamily="34" charset="0"/>
              <a:cs typeface="Arial" pitchFamily="34" charset="0"/>
              <a:sym typeface="Calibri"/>
            </a:endParaRPr>
          </a:p>
          <a:p>
            <a:pPr algn="l" fontAlgn="base"/>
            <a:endParaRPr lang="en-US" sz="8000" b="0" dirty="0">
              <a:solidFill>
                <a:srgbClr val="011993"/>
              </a:solidFill>
              <a:latin typeface="Arial" pitchFamily="34" charset="0"/>
              <a:cs typeface="Arial" pitchFamily="34" charset="0"/>
              <a:sym typeface="Calibri"/>
            </a:endParaRPr>
          </a:p>
          <a:p>
            <a:pPr algn="l" fontAlgn="base"/>
            <a:endParaRPr lang="en-US" sz="8000" b="0" dirty="0">
              <a:solidFill>
                <a:srgbClr val="011993"/>
              </a:solidFill>
              <a:latin typeface="Arial" pitchFamily="34" charset="0"/>
              <a:cs typeface="Arial" pitchFamily="34" charset="0"/>
              <a:sym typeface="Calibri"/>
            </a:endParaRPr>
          </a:p>
          <a:p>
            <a:pPr algn="l" fontAlgn="base"/>
            <a:r>
              <a:rPr lang="en-US" sz="8000" b="0" dirty="0">
                <a:solidFill>
                  <a:srgbClr val="011993"/>
                </a:solidFill>
                <a:latin typeface="Arial" pitchFamily="34" charset="0"/>
                <a:cs typeface="Arial" pitchFamily="34" charset="0"/>
                <a:sym typeface="Calibri"/>
              </a:rPr>
              <a:t>Thank You!</a:t>
            </a:r>
            <a:r>
              <a:rPr lang="en-US" sz="8000" b="0" dirty="0"/>
              <a:t>​</a:t>
            </a:r>
          </a:p>
          <a:p>
            <a:pPr algn="l" fontAlgn="base"/>
            <a:r>
              <a:rPr lang="en-US" sz="8000" b="0" dirty="0">
                <a:latin typeface="Arial" pitchFamily="34" charset="0"/>
                <a:cs typeface="Arial" pitchFamily="34" charset="0"/>
              </a:rPr>
              <a:t>​</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latin typeface="Arial" pitchFamily="34" charset="0"/>
                <a:cs typeface="Arial" pitchFamily="34" charset="0"/>
              </a:rPr>
              <a:t>Information</a:t>
            </a:r>
            <a:endParaRPr sz="8000">
              <a:latin typeface="Arial" pitchFamily="34" charset="0"/>
              <a:cs typeface="Arial" pitchFamily="34" charset="0"/>
            </a:endParaRPr>
          </a:p>
        </p:txBody>
      </p:sp>
      <p:sp>
        <p:nvSpPr>
          <p:cNvPr id="23" name="Course Title"/>
          <p:cNvSpPr txBox="1"/>
          <p:nvPr/>
        </p:nvSpPr>
        <p:spPr>
          <a:xfrm>
            <a:off x="698296" y="5838702"/>
            <a:ext cx="23685704" cy="10192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defRPr sz="6000"/>
            </a:lvl1pPr>
          </a:lstStyle>
          <a:p>
            <a:endParaRPr lang="en-IN"/>
          </a:p>
        </p:txBody>
      </p:sp>
      <p:sp>
        <p:nvSpPr>
          <p:cNvPr id="7" name="Rectangle 6"/>
          <p:cNvSpPr/>
          <p:nvPr/>
        </p:nvSpPr>
        <p:spPr>
          <a:xfrm>
            <a:off x="1551709" y="6264241"/>
            <a:ext cx="1504174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12" name="Rectangle 11"/>
          <p:cNvSpPr/>
          <p:nvPr/>
        </p:nvSpPr>
        <p:spPr>
          <a:xfrm>
            <a:off x="1717963" y="2937165"/>
            <a:ext cx="20532437" cy="7232749"/>
          </a:xfrm>
          <a:prstGeom prst="rect">
            <a:avLst/>
          </a:prstGeom>
        </p:spPr>
        <p:txBody>
          <a:bodyPr wrap="square">
            <a:spAutoFit/>
          </a:bodyPr>
          <a:lstStyle/>
          <a:p>
            <a:pPr lvl="0" algn="l">
              <a:buFont typeface="Wingdings" pitchFamily="2" charset="2"/>
              <a:buChar char="Ø"/>
            </a:pPr>
            <a:r>
              <a:rPr lang="en-US" sz="5400" b="0" dirty="0">
                <a:solidFill>
                  <a:schemeClr val="tx1"/>
                </a:solidFill>
                <a:latin typeface="Arial" pitchFamily="34" charset="0"/>
                <a:ea typeface="+mn-lt"/>
                <a:cs typeface="Arial" pitchFamily="34" charset="0"/>
              </a:rPr>
              <a:t>Information is a processed or meaningful data.</a:t>
            </a:r>
          </a:p>
          <a:p>
            <a:pPr lvl="0" algn="l">
              <a:buFont typeface="Wingdings" pitchFamily="2" charset="2"/>
              <a:buChar char="Ø"/>
            </a:pPr>
            <a:endParaRPr lang="en-US" sz="5400" b="0" dirty="0">
              <a:solidFill>
                <a:schemeClr val="tx1"/>
              </a:solidFill>
              <a:latin typeface="Arial" pitchFamily="34" charset="0"/>
              <a:ea typeface="+mn-lt"/>
              <a:cs typeface="Arial" pitchFamily="34" charset="0"/>
            </a:endParaRPr>
          </a:p>
          <a:p>
            <a:pPr lvl="0" algn="l">
              <a:buFont typeface="Wingdings" pitchFamily="2" charset="2"/>
              <a:buChar char="Ø"/>
            </a:pPr>
            <a:endParaRPr lang="en-US" sz="5400" b="0" dirty="0">
              <a:solidFill>
                <a:schemeClr val="tx1"/>
              </a:solidFill>
              <a:latin typeface="Arial" pitchFamily="34" charset="0"/>
              <a:ea typeface="+mn-lt"/>
              <a:cs typeface="Arial" pitchFamily="34" charset="0"/>
            </a:endParaRPr>
          </a:p>
          <a:p>
            <a:pPr lvl="0" algn="l">
              <a:buFont typeface="Wingdings" pitchFamily="2" charset="2"/>
              <a:buChar char="Ø"/>
            </a:pPr>
            <a:r>
              <a:rPr lang="en-US" sz="5400" b="0" dirty="0">
                <a:solidFill>
                  <a:schemeClr val="tx1"/>
                </a:solidFill>
                <a:latin typeface="Arial" pitchFamily="34" charset="0"/>
                <a:ea typeface="+mn-lt"/>
                <a:cs typeface="Arial" pitchFamily="34" charset="0"/>
              </a:rPr>
              <a:t>Information refers to data that are processed, organized, structured, and interpreted in a given context, so as to make them useful and meaningful.</a:t>
            </a:r>
          </a:p>
          <a:p>
            <a:pPr lvl="0" algn="l">
              <a:buFont typeface="Wingdings" pitchFamily="2" charset="2"/>
              <a:buChar char="Ø"/>
            </a:pPr>
            <a:endParaRPr lang="en-US" sz="5400" b="0" dirty="0">
              <a:solidFill>
                <a:schemeClr val="tx1"/>
              </a:solidFill>
              <a:latin typeface="Arial" pitchFamily="34" charset="0"/>
              <a:ea typeface="+mn-lt"/>
              <a:cs typeface="Arial" pitchFamily="34" charset="0"/>
            </a:endParaRPr>
          </a:p>
          <a:p>
            <a:pPr lvl="0" algn="l"/>
            <a:br>
              <a:rPr lang="en-US" sz="3200" b="0" dirty="0">
                <a:solidFill>
                  <a:schemeClr val="tx1"/>
                </a:solidFill>
                <a:latin typeface="Arial" pitchFamily="34" charset="0"/>
                <a:cs typeface="Arial" pitchFamily="34" charset="0"/>
              </a:rPr>
            </a:br>
            <a:endParaRPr lang="en-US" sz="5400" b="0" dirty="0">
              <a:solidFill>
                <a:schemeClr val="tx1"/>
              </a:solidFill>
              <a:latin typeface="Arial" pitchFamily="34" charset="0"/>
              <a:ea typeface="+mn-lt"/>
              <a:cs typeface="Arial" pitchFamily="34" charset="0"/>
            </a:endParaRPr>
          </a:p>
        </p:txBody>
      </p:sp>
    </p:spTree>
    <p:extLst>
      <p:ext uri="{BB962C8B-B14F-4D97-AF65-F5344CB8AC3E}">
        <p14:creationId xmlns:p14="http://schemas.microsoft.com/office/powerpoint/2010/main" val="1847126465"/>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2826327" y="2770906"/>
            <a:ext cx="2689514" cy="5430983"/>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1970327" y="2158280"/>
            <a:ext cx="3186545" cy="2330592"/>
          </a:xfrm>
          <a:prstGeom prst="rect">
            <a:avLst/>
          </a:prstGeom>
          <a:noFill/>
          <a:ln w="9525">
            <a:noFill/>
            <a:miter lim="800000"/>
            <a:headEnd/>
            <a:tailEnd/>
          </a:ln>
          <a:effectLst/>
        </p:spPr>
      </p:pic>
      <p:pic>
        <p:nvPicPr>
          <p:cNvPr id="1029" name="Picture 5"/>
          <p:cNvPicPr>
            <a:picLocks noChangeAspect="1" noChangeArrowheads="1"/>
          </p:cNvPicPr>
          <p:nvPr/>
        </p:nvPicPr>
        <p:blipFill>
          <a:blip r:embed="rId4"/>
          <a:srcRect/>
          <a:stretch>
            <a:fillRect/>
          </a:stretch>
        </p:blipFill>
        <p:spPr bwMode="auto">
          <a:xfrm>
            <a:off x="7131631" y="3921267"/>
            <a:ext cx="3581400" cy="2105025"/>
          </a:xfrm>
          <a:prstGeom prst="rect">
            <a:avLst/>
          </a:prstGeom>
          <a:noFill/>
          <a:ln w="9525">
            <a:noFill/>
            <a:miter lim="800000"/>
            <a:headEnd/>
            <a:tailEnd/>
          </a:ln>
          <a:effectLst/>
        </p:spPr>
      </p:pic>
      <p:sp>
        <p:nvSpPr>
          <p:cNvPr id="6" name="TextBox 5"/>
          <p:cNvSpPr txBox="1"/>
          <p:nvPr/>
        </p:nvSpPr>
        <p:spPr>
          <a:xfrm>
            <a:off x="1551709" y="2133601"/>
            <a:ext cx="448887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4000" b="1" i="0" u="none" strike="noStrike" cap="none" spc="0" normalizeH="0" baseline="0" dirty="0">
                <a:ln>
                  <a:noFill/>
                </a:ln>
                <a:solidFill>
                  <a:srgbClr val="000000"/>
                </a:solidFill>
                <a:effectLst/>
                <a:uFillTx/>
                <a:latin typeface="Helvetica Neue"/>
                <a:ea typeface="Helvetica Neue"/>
                <a:cs typeface="Helvetica Neue"/>
                <a:sym typeface="Helvetica Neue"/>
              </a:rPr>
              <a:t>Rajesh</a:t>
            </a:r>
          </a:p>
        </p:txBody>
      </p:sp>
      <p:pic>
        <p:nvPicPr>
          <p:cNvPr id="1030" name="Picture 6"/>
          <p:cNvPicPr>
            <a:picLocks noChangeAspect="1" noChangeArrowheads="1"/>
          </p:cNvPicPr>
          <p:nvPr/>
        </p:nvPicPr>
        <p:blipFill>
          <a:blip r:embed="rId5"/>
          <a:srcRect/>
          <a:stretch>
            <a:fillRect/>
          </a:stretch>
        </p:blipFill>
        <p:spPr bwMode="auto">
          <a:xfrm>
            <a:off x="14103927" y="6622472"/>
            <a:ext cx="3691370" cy="2244437"/>
          </a:xfrm>
          <a:prstGeom prst="rect">
            <a:avLst/>
          </a:prstGeom>
          <a:noFill/>
          <a:ln w="9525">
            <a:noFill/>
            <a:miter lim="800000"/>
            <a:headEnd/>
            <a:tailEnd/>
          </a:ln>
          <a:effectLst/>
        </p:spPr>
      </p:pic>
      <p:sp>
        <p:nvSpPr>
          <p:cNvPr id="9"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olidFill>
                  <a:srgbClr val="011993"/>
                </a:solidFill>
                <a:latin typeface="Arial" pitchFamily="34" charset="0"/>
                <a:ea typeface="Calibri"/>
                <a:cs typeface="Arial" pitchFamily="34" charset="0"/>
                <a:sym typeface="Calibri"/>
              </a:rPr>
              <a:t>Information</a:t>
            </a:r>
            <a:endParaRPr sz="8000">
              <a:latin typeface="Arial" pitchFamily="34" charset="0"/>
              <a:cs typeface="Arial" pitchFamily="34" charset="0"/>
            </a:endParaRPr>
          </a:p>
        </p:txBody>
      </p:sp>
      <p:sp>
        <p:nvSpPr>
          <p:cNvPr id="8" name="TextBox 7"/>
          <p:cNvSpPr txBox="1"/>
          <p:nvPr/>
        </p:nvSpPr>
        <p:spPr>
          <a:xfrm>
            <a:off x="11970327" y="1385455"/>
            <a:ext cx="315883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000" dirty="0"/>
              <a:t>Class</a:t>
            </a:r>
          </a:p>
        </p:txBody>
      </p:sp>
      <p:sp>
        <p:nvSpPr>
          <p:cNvPr id="10" name="TextBox 9"/>
          <p:cNvSpPr txBox="1"/>
          <p:nvPr/>
        </p:nvSpPr>
        <p:spPr>
          <a:xfrm>
            <a:off x="14200908" y="5749637"/>
            <a:ext cx="315883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000" dirty="0"/>
              <a:t>Marks</a:t>
            </a:r>
          </a:p>
        </p:txBody>
      </p:sp>
      <p:sp>
        <p:nvSpPr>
          <p:cNvPr id="11" name="TextBox 10"/>
          <p:cNvSpPr txBox="1"/>
          <p:nvPr/>
        </p:nvSpPr>
        <p:spPr>
          <a:xfrm>
            <a:off x="6899564" y="2895600"/>
            <a:ext cx="344978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r>
              <a:rPr lang="en-US" sz="4000" dirty="0"/>
              <a:t>City</a:t>
            </a:r>
          </a:p>
        </p:txBody>
      </p:sp>
      <p:sp>
        <p:nvSpPr>
          <p:cNvPr id="12" name="Rectangle 11"/>
          <p:cNvSpPr/>
          <p:nvPr/>
        </p:nvSpPr>
        <p:spPr>
          <a:xfrm>
            <a:off x="2964872" y="9836727"/>
            <a:ext cx="17567563" cy="769441"/>
          </a:xfrm>
          <a:prstGeom prst="rect">
            <a:avLst/>
          </a:prstGeom>
        </p:spPr>
        <p:txBody>
          <a:bodyPr wrap="square">
            <a:spAutoFit/>
          </a:bodyPr>
          <a:lstStyle/>
          <a:p>
            <a:r>
              <a:rPr lang="en-US" sz="4400" dirty="0">
                <a:solidFill>
                  <a:schemeClr val="tx2"/>
                </a:solidFill>
                <a:latin typeface="Arial"/>
                <a:ea typeface="+mn-lt"/>
                <a:cs typeface="+mn-lt"/>
              </a:rPr>
              <a:t>Example: Name – Rajesh, City – Chennai, Class – 12, Marks – 80.</a:t>
            </a:r>
            <a:endParaRPr lang="en-US" sz="44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9"/>
                                        </p:tgtEl>
                                        <p:attrNameLst>
                                          <p:attrName>style.visibility</p:attrName>
                                        </p:attrNameLst>
                                      </p:cBhvr>
                                      <p:to>
                                        <p:strVal val="visible"/>
                                      </p:to>
                                    </p:set>
                                    <p:anim calcmode="lin" valueType="num">
                                      <p:cBhvr additive="base">
                                        <p:cTn id="19" dur="500" fill="hold"/>
                                        <p:tgtEl>
                                          <p:spTgt spid="1029"/>
                                        </p:tgtEl>
                                        <p:attrNameLst>
                                          <p:attrName>ppt_x</p:attrName>
                                        </p:attrNameLst>
                                      </p:cBhvr>
                                      <p:tavLst>
                                        <p:tav tm="0">
                                          <p:val>
                                            <p:strVal val="#ppt_x"/>
                                          </p:val>
                                        </p:tav>
                                        <p:tav tm="100000">
                                          <p:val>
                                            <p:strVal val="#ppt_x"/>
                                          </p:val>
                                        </p:tav>
                                      </p:tavLst>
                                    </p:anim>
                                    <p:anim calcmode="lin" valueType="num">
                                      <p:cBhvr additive="base">
                                        <p:cTn id="20" dur="500" fill="hold"/>
                                        <p:tgtEl>
                                          <p:spTgt spid="102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xEl>
                                              <p:pRg st="0" end="0"/>
                                            </p:txEl>
                                          </p:spTgt>
                                        </p:tgtEl>
                                        <p:attrNameLst>
                                          <p:attrName>style.visibility</p:attrName>
                                        </p:attrNameLst>
                                      </p:cBhvr>
                                      <p:to>
                                        <p:strVal val="visible"/>
                                      </p:to>
                                    </p:set>
                                    <p:anim calcmode="lin" valueType="num">
                                      <p:cBhvr additive="base">
                                        <p:cTn id="25"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28"/>
                                        </p:tgtEl>
                                        <p:attrNameLst>
                                          <p:attrName>style.visibility</p:attrName>
                                        </p:attrNameLst>
                                      </p:cBhvr>
                                      <p:to>
                                        <p:strVal val="visible"/>
                                      </p:to>
                                    </p:set>
                                    <p:anim calcmode="lin" valueType="num">
                                      <p:cBhvr additive="base">
                                        <p:cTn id="31" dur="500" fill="hold"/>
                                        <p:tgtEl>
                                          <p:spTgt spid="1028"/>
                                        </p:tgtEl>
                                        <p:attrNameLst>
                                          <p:attrName>ppt_x</p:attrName>
                                        </p:attrNameLst>
                                      </p:cBhvr>
                                      <p:tavLst>
                                        <p:tav tm="0">
                                          <p:val>
                                            <p:strVal val="#ppt_x"/>
                                          </p:val>
                                        </p:tav>
                                        <p:tav tm="100000">
                                          <p:val>
                                            <p:strVal val="#ppt_x"/>
                                          </p:val>
                                        </p:tav>
                                      </p:tavLst>
                                    </p:anim>
                                    <p:anim calcmode="lin" valueType="num">
                                      <p:cBhvr additive="base">
                                        <p:cTn id="32"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8">
                                            <p:txEl>
                                              <p:pRg st="0" end="0"/>
                                            </p:txEl>
                                          </p:spTgt>
                                        </p:tgtEl>
                                        <p:attrNameLst>
                                          <p:attrName>style.visibility</p:attrName>
                                        </p:attrNameLst>
                                      </p:cBhvr>
                                      <p:to>
                                        <p:strVal val="visible"/>
                                      </p:to>
                                    </p:set>
                                    <p:anim calcmode="lin" valueType="num">
                                      <p:cBhvr additive="base">
                                        <p:cTn id="3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030"/>
                                        </p:tgtEl>
                                        <p:attrNameLst>
                                          <p:attrName>style.visibility</p:attrName>
                                        </p:attrNameLst>
                                      </p:cBhvr>
                                      <p:to>
                                        <p:strVal val="visible"/>
                                      </p:to>
                                    </p:set>
                                    <p:anim calcmode="lin" valueType="num">
                                      <p:cBhvr additive="base">
                                        <p:cTn id="43" dur="500" fill="hold"/>
                                        <p:tgtEl>
                                          <p:spTgt spid="1030"/>
                                        </p:tgtEl>
                                        <p:attrNameLst>
                                          <p:attrName>ppt_x</p:attrName>
                                        </p:attrNameLst>
                                      </p:cBhvr>
                                      <p:tavLst>
                                        <p:tav tm="0">
                                          <p:val>
                                            <p:strVal val="#ppt_x"/>
                                          </p:val>
                                        </p:tav>
                                        <p:tav tm="100000">
                                          <p:val>
                                            <p:strVal val="#ppt_x"/>
                                          </p:val>
                                        </p:tav>
                                      </p:tavLst>
                                    </p:anim>
                                    <p:anim calcmode="lin" valueType="num">
                                      <p:cBhvr additive="base">
                                        <p:cTn id="44" dur="500" fill="hold"/>
                                        <p:tgtEl>
                                          <p:spTgt spid="103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 calcmode="lin" valueType="num">
                                      <p:cBhvr additive="base">
                                        <p:cTn id="49"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2">
                                            <p:txEl>
                                              <p:pRg st="0" end="0"/>
                                            </p:txEl>
                                          </p:spTgt>
                                        </p:tgtEl>
                                        <p:attrNameLst>
                                          <p:attrName>style.visibility</p:attrName>
                                        </p:attrNameLst>
                                      </p:cBhvr>
                                      <p:to>
                                        <p:strVal val="visible"/>
                                      </p:to>
                                    </p:set>
                                    <p:anim calcmode="lin" valueType="num">
                                      <p:cBhvr additive="base">
                                        <p:cTn id="55"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0" grpId="0" build="p"/>
      <p:bldP spid="11" grpId="0" build="p"/>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3131127" y="3574472"/>
            <a:ext cx="16154400" cy="7620001"/>
          </a:xfrm>
          <a:prstGeom prst="rect">
            <a:avLst/>
          </a:prstGeom>
          <a:noFill/>
          <a:ln w="9525">
            <a:noFill/>
            <a:miter lim="800000"/>
            <a:headEnd/>
            <a:tailEnd/>
          </a:ln>
          <a:effectLst/>
        </p:spPr>
      </p:pic>
      <p:sp>
        <p:nvSpPr>
          <p:cNvPr id="4" name="Rectangle 3"/>
          <p:cNvSpPr/>
          <p:nvPr/>
        </p:nvSpPr>
        <p:spPr>
          <a:xfrm>
            <a:off x="1496292" y="1051504"/>
            <a:ext cx="12358254" cy="1323439"/>
          </a:xfrm>
          <a:prstGeom prst="rect">
            <a:avLst/>
          </a:prstGeom>
        </p:spPr>
        <p:txBody>
          <a:bodyPr wrap="square">
            <a:spAutoFit/>
          </a:bodyPr>
          <a:lstStyle/>
          <a:p>
            <a:pPr algn="l">
              <a:defRPr sz="8000">
                <a:solidFill>
                  <a:srgbClr val="011993"/>
                </a:solidFill>
                <a:latin typeface="Calibri"/>
                <a:ea typeface="Calibri"/>
                <a:cs typeface="Calibri"/>
                <a:sym typeface="Calibri"/>
              </a:defRPr>
            </a:pPr>
            <a:r>
              <a:rPr lang="en-US" sz="8000" dirty="0">
                <a:latin typeface="Arial" pitchFamily="34" charset="0"/>
                <a:cs typeface="Arial" pitchFamily="34" charset="0"/>
              </a:rPr>
              <a:t>Information</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161309" y="2355273"/>
            <a:ext cx="18066327" cy="9504217"/>
          </a:xfrm>
          <a:prstGeom prst="rect">
            <a:avLst/>
          </a:prstGeom>
          <a:noFill/>
          <a:ln w="9525">
            <a:noFill/>
            <a:miter lim="800000"/>
            <a:headEnd/>
            <a:tailEnd/>
          </a:ln>
          <a:effectLst/>
        </p:spPr>
      </p:pic>
      <p:sp>
        <p:nvSpPr>
          <p:cNvPr id="3" name="RATHINAM…"/>
          <p:cNvSpPr txBox="1"/>
          <p:nvPr/>
        </p:nvSpPr>
        <p:spPr>
          <a:xfrm>
            <a:off x="1416014" y="858981"/>
            <a:ext cx="22399679" cy="13336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p>
            <a:pPr algn="l">
              <a:defRPr sz="8000">
                <a:solidFill>
                  <a:srgbClr val="011993"/>
                </a:solidFill>
                <a:latin typeface="Calibri"/>
                <a:ea typeface="Calibri"/>
                <a:cs typeface="Calibri"/>
                <a:sym typeface="Calibri"/>
              </a:defRPr>
            </a:pPr>
            <a:r>
              <a:rPr lang="en-US" sz="8000" dirty="0">
                <a:solidFill>
                  <a:srgbClr val="011993"/>
                </a:solidFill>
                <a:latin typeface="Arial" pitchFamily="34" charset="0"/>
                <a:ea typeface="Calibri"/>
                <a:cs typeface="Arial" pitchFamily="34" charset="0"/>
                <a:sym typeface="Calibri"/>
              </a:rPr>
              <a:t>Data and Information</a:t>
            </a:r>
            <a:endParaRPr sz="8000">
              <a:latin typeface="Arial" pitchFamily="34" charset="0"/>
              <a:cs typeface="Arial" pitchFamily="34"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urse title"/>
          <p:cNvSpPr/>
          <p:nvPr/>
        </p:nvSpPr>
        <p:spPr>
          <a:xfrm>
            <a:off x="380999"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27" name="Sub title"/>
          <p:cNvSpPr/>
          <p:nvPr/>
        </p:nvSpPr>
        <p:spPr>
          <a:xfrm>
            <a:off x="15029365" y="12773045"/>
            <a:ext cx="8935720" cy="716834"/>
          </a:xfrm>
          <a:prstGeom prst="rect">
            <a:avLst/>
          </a:prstGeom>
          <a:solidFill>
            <a:srgbClr val="EBEBEB"/>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lvl1pPr>
              <a:defRPr sz="3400" b="0">
                <a:solidFill>
                  <a:srgbClr val="5E5E5E"/>
                </a:solidFill>
                <a:latin typeface="Calibri"/>
                <a:ea typeface="Calibri"/>
                <a:cs typeface="Calibri"/>
                <a:sym typeface="Calibri"/>
              </a:defRPr>
            </a:lvl1pPr>
          </a:lstStyle>
          <a:p>
            <a:endParaRPr/>
          </a:p>
        </p:txBody>
      </p:sp>
      <p:sp>
        <p:nvSpPr>
          <p:cNvPr id="5" name="Course Title">
            <a:extLst>
              <a:ext uri="{FF2B5EF4-FFF2-40B4-BE49-F238E27FC236}">
                <a16:creationId xmlns:a16="http://schemas.microsoft.com/office/drawing/2014/main" id="{6B14E422-75F0-4715-92C9-A1677C1D3E40}"/>
              </a:ext>
            </a:extLst>
          </p:cNvPr>
          <p:cNvSpPr txBox="1"/>
          <p:nvPr/>
        </p:nvSpPr>
        <p:spPr>
          <a:xfrm>
            <a:off x="2212771" y="6591260"/>
            <a:ext cx="11274629" cy="5334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50800" tIns="50800" rIns="50800" bIns="50800" anchor="ctr">
            <a:spAutoFit/>
          </a:bodyPr>
          <a:lstStyle>
            <a:lvl1pPr>
              <a:defRPr sz="6000"/>
            </a:lvl1pPr>
          </a:lstStyle>
          <a:p>
            <a:pPr algn="l"/>
            <a:endParaRPr lang="en-US" sz="2800"/>
          </a:p>
        </p:txBody>
      </p:sp>
      <p:sp>
        <p:nvSpPr>
          <p:cNvPr id="8" name="Rectangle 7"/>
          <p:cNvSpPr/>
          <p:nvPr/>
        </p:nvSpPr>
        <p:spPr>
          <a:xfrm>
            <a:off x="1801090" y="1080656"/>
            <a:ext cx="19728873" cy="1323439"/>
          </a:xfrm>
          <a:prstGeom prst="rect">
            <a:avLst/>
          </a:prstGeom>
        </p:spPr>
        <p:txBody>
          <a:bodyPr wrap="square">
            <a:spAutoFit/>
          </a:bodyPr>
          <a:lstStyle/>
          <a:p>
            <a:pPr algn="l"/>
            <a:r>
              <a:rPr lang="en-US" sz="8000" dirty="0">
                <a:solidFill>
                  <a:srgbClr val="011993"/>
                </a:solidFill>
                <a:latin typeface="Arial" pitchFamily="34" charset="0"/>
                <a:ea typeface="Calibri"/>
                <a:cs typeface="Arial" pitchFamily="34" charset="0"/>
                <a:sym typeface="Calibri"/>
              </a:rPr>
              <a:t>Database</a:t>
            </a:r>
          </a:p>
        </p:txBody>
      </p:sp>
      <p:sp>
        <p:nvSpPr>
          <p:cNvPr id="33" name="Rectangle 32"/>
          <p:cNvSpPr/>
          <p:nvPr/>
        </p:nvSpPr>
        <p:spPr>
          <a:xfrm>
            <a:off x="7651995" y="6236532"/>
            <a:ext cx="908000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37" name="Rectangle 36"/>
          <p:cNvSpPr/>
          <p:nvPr/>
        </p:nvSpPr>
        <p:spPr>
          <a:xfrm>
            <a:off x="1717964" y="2382982"/>
            <a:ext cx="18620508" cy="9725891"/>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31544" tIns="131544" rIns="131544" bIns="131544" numCol="1" spcCol="1270" anchor="ctr" anchorCtr="0">
            <a:noAutofit/>
          </a:bodyPr>
          <a:lstStyle/>
          <a:p>
            <a:pPr lvl="0" algn="l" defTabSz="1111250" rtl="0">
              <a:lnSpc>
                <a:spcPct val="100000"/>
              </a:lnSpc>
              <a:spcBef>
                <a:spcPct val="0"/>
              </a:spcBef>
              <a:spcAft>
                <a:spcPct val="35000"/>
              </a:spcAft>
            </a:pPr>
            <a:endParaRPr lang="en-US" sz="2500" b="0" kern="1200" dirty="0">
              <a:latin typeface="Arial"/>
              <a:cs typeface="Arial"/>
            </a:endParaRPr>
          </a:p>
        </p:txBody>
      </p:sp>
      <p:grpSp>
        <p:nvGrpSpPr>
          <p:cNvPr id="38" name="Group 37"/>
          <p:cNvGrpSpPr/>
          <p:nvPr/>
        </p:nvGrpSpPr>
        <p:grpSpPr>
          <a:xfrm>
            <a:off x="1985486" y="2592786"/>
            <a:ext cx="14898918" cy="5039081"/>
            <a:chOff x="-4383319" y="-2241945"/>
            <a:chExt cx="14898918" cy="5039081"/>
          </a:xfrm>
        </p:grpSpPr>
        <p:sp>
          <p:nvSpPr>
            <p:cNvPr id="39" name="Rectangle 38"/>
            <p:cNvSpPr/>
            <p:nvPr/>
          </p:nvSpPr>
          <p:spPr>
            <a:xfrm>
              <a:off x="1435590" y="1554201"/>
              <a:ext cx="9080009" cy="124293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bg1">
                <a:hueOff val="0"/>
                <a:satOff val="0"/>
                <a:lumOff val="0"/>
                <a:alphaOff val="0"/>
              </a:schemeClr>
            </a:fontRef>
          </p:style>
        </p:sp>
        <p:sp>
          <p:nvSpPr>
            <p:cNvPr id="40" name="Rectangle 39"/>
            <p:cNvSpPr/>
            <p:nvPr/>
          </p:nvSpPr>
          <p:spPr>
            <a:xfrm>
              <a:off x="-4383319" y="-2241945"/>
              <a:ext cx="9080009" cy="1242935"/>
            </a:xfrm>
            <a:prstGeom prst="rect">
              <a:avLst/>
            </a:prstGeom>
          </p:spPr>
          <p:style>
            <a:lnRef idx="0">
              <a:scrgbClr r="0" g="0" b="0"/>
            </a:lnRef>
            <a:fillRef idx="0">
              <a:scrgbClr r="0" g="0" b="0"/>
            </a:fillRef>
            <a:effectRef idx="0">
              <a:scrgbClr r="0" g="0" b="0"/>
            </a:effectRef>
            <a:fontRef idx="minor">
              <a:schemeClr val="bg1">
                <a:hueOff val="0"/>
                <a:satOff val="0"/>
                <a:lumOff val="0"/>
                <a:alphaOff val="0"/>
              </a:schemeClr>
            </a:fontRef>
          </p:style>
          <p:txBody>
            <a:bodyPr spcFirstLastPara="0" vert="horz" wrap="square" lIns="131544" tIns="131544" rIns="131544" bIns="131544" numCol="1" spcCol="1270" anchor="ctr" anchorCtr="0">
              <a:noAutofit/>
            </a:bodyPr>
            <a:lstStyle/>
            <a:p>
              <a:pPr lvl="0" algn="l" defTabSz="1111250">
                <a:lnSpc>
                  <a:spcPct val="100000"/>
                </a:lnSpc>
                <a:spcBef>
                  <a:spcPct val="0"/>
                </a:spcBef>
                <a:spcAft>
                  <a:spcPct val="35000"/>
                </a:spcAft>
              </a:pPr>
              <a:endParaRPr lang="en-US" sz="2500" kern="1200" dirty="0">
                <a:latin typeface="Arial"/>
                <a:cs typeface="Arial"/>
              </a:endParaRPr>
            </a:p>
          </p:txBody>
        </p:sp>
      </p:grpSp>
      <p:sp>
        <p:nvSpPr>
          <p:cNvPr id="41" name="Rectangle 40"/>
          <p:cNvSpPr/>
          <p:nvPr/>
        </p:nvSpPr>
        <p:spPr>
          <a:xfrm>
            <a:off x="1995055" y="2687782"/>
            <a:ext cx="20532436" cy="10926068"/>
          </a:xfrm>
          <a:prstGeom prst="rect">
            <a:avLst/>
          </a:prstGeom>
        </p:spPr>
        <p:txBody>
          <a:bodyPr wrap="square">
            <a:spAutoFit/>
          </a:bodyPr>
          <a:lstStyle/>
          <a:p>
            <a:pPr lvl="0" algn="l"/>
            <a:endParaRPr lang="en-US" sz="4400" b="0" dirty="0">
              <a:solidFill>
                <a:schemeClr val="tx1"/>
              </a:solidFill>
              <a:latin typeface="Arial" pitchFamily="34" charset="0"/>
              <a:ea typeface="+mn-lt"/>
              <a:cs typeface="Arial" pitchFamily="34" charset="0"/>
            </a:endParaRPr>
          </a:p>
          <a:p>
            <a:pPr lvl="0" algn="l"/>
            <a:r>
              <a:rPr lang="en-US" sz="4400" b="0" dirty="0">
                <a:solidFill>
                  <a:schemeClr val="tx1"/>
                </a:solidFill>
                <a:latin typeface="Arial" pitchFamily="34" charset="0"/>
                <a:ea typeface="+mn-lt"/>
                <a:cs typeface="Arial" pitchFamily="34" charset="0"/>
              </a:rPr>
              <a:t>A Database is a logical, consistent and organized collection of related data that it can be easily accessed, managed and updated.</a:t>
            </a:r>
          </a:p>
          <a:p>
            <a:pPr lvl="0" algn="l"/>
            <a:endParaRPr lang="en-US" sz="4400" b="0" dirty="0">
              <a:solidFill>
                <a:schemeClr val="tx1"/>
              </a:solidFill>
              <a:latin typeface="Arial" pitchFamily="34" charset="0"/>
              <a:ea typeface="+mn-lt"/>
              <a:cs typeface="Arial" pitchFamily="34" charset="0"/>
            </a:endParaRPr>
          </a:p>
          <a:p>
            <a:pPr lvl="0" algn="l"/>
            <a:r>
              <a:rPr lang="en-US" sz="4400" b="0" dirty="0">
                <a:solidFill>
                  <a:schemeClr val="tx1"/>
                </a:solidFill>
                <a:latin typeface="Arial" pitchFamily="34" charset="0"/>
                <a:ea typeface="+mn-lt"/>
                <a:cs typeface="Arial" pitchFamily="34" charset="0"/>
              </a:rPr>
              <a:t>The main purpose of the database is to operate large amount of information by storing ,retrieving and managing data.</a:t>
            </a: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a:p>
            <a:pPr lvl="0" algn="l"/>
            <a:endParaRPr lang="en-US" sz="4400" b="0" dirty="0">
              <a:solidFill>
                <a:schemeClr val="tx1"/>
              </a:solidFill>
              <a:latin typeface="Arial" pitchFamily="34" charset="0"/>
              <a:ea typeface="+mn-lt"/>
              <a:cs typeface="Arial" pitchFamily="34" charset="0"/>
            </a:endParaRPr>
          </a:p>
        </p:txBody>
      </p:sp>
      <p:sp>
        <p:nvSpPr>
          <p:cNvPr id="6146" name="AutoShape 2" descr="data:image/svg+xml;charset=utf8,%20%3Csvg%20width%3D'295'%20height%3D'295'%20xmlns%3D'http%3A%2F%2Fwww.w3.org%2F2000%2Fsvg'%20xmlns%3Axlink%3D'http%3A%2F%2Fwww.w3.org%2F1999%2Fxlink'%20overflow%3D'hidden'%3E%3Cdefs%3E%3CclipPath%20id%3D'clip0'%3E%3Crect%20x%3D'0'%20y%3D'0'%20width%3D'295'%20height%3D'295'%2F%3E%3C%2FclipPath%3E%3C%2Fdefs%3E%3Cg%20clip-path%3D'url(%23clip0)'%3E%3Cpath%20d%3D'M233.542%2055.3125C233.542%2068.8895%20195.02%2079.8958%20147.5%2079.8958%2099.9805%2079.8958%2061.4584%2068.8895%2061.4584%2055.3125%2061.4584%2041.7355%2099.9805%2030.7292%20147.5%2030.7292%20195.02%2030.7292%20233.542%2041.7355%20233.542%2055.3125Z'%20stroke%3D'%234472C4'%20stroke-width%3D'3.07292'%20fill%3D'%234472C4'%2F%3E%3Cpath%20d%3D'M208.958%20116.771C205.271%20116.771%20202.813%20114.313%20202.813%20110.625%20202.813%20106.938%20205.271%20104.479%20208.958%20104.479%20212.646%20104.479%20215.104%20106.938%20215.104%20110.625%20215.104%20114.313%20212.646%20116.771%20208.958%20116.771ZM147.5%2092.1875C100.177%2092.1875%2061.4584%2081.125%2061.4584%2067.6042L61.4584%20116.771C61.4584%20130.292%20100.177%20141.354%20147.5%20141.354%20194.823%20141.354%20233.542%20130.292%20233.542%20116.771L233.542%2067.6042C233.542%2081.125%20194.823%2092.1875%20147.5%2092.1875Z'%20stroke%3D'%234472C4'%20stroke-width%3D'3.07292'%20fill%3D'%234472C4'%2F%3E%3Cpath%20d%3D'M208.958%20178.229C205.271%20178.229%20202.813%20175.771%20202.813%20172.083%20202.813%20168.396%20205.271%20165.938%20208.958%20165.938%20212.646%20165.938%20215.104%20168.396%20215.104%20172.083%20215.104%20175.771%20212.646%20178.229%20208.958%20178.229ZM147.5%20153.646C100.177%20153.646%2061.4584%20142.583%2061.4584%20129.063L61.4584%20178.229C61.4584%20191.75%20100.177%20202.812%20147.5%20202.812%20194.823%20202.812%20233.542%20191.75%20233.542%20178.229L233.542%20129.063C233.542%20142.583%20194.823%20153.646%20147.5%20153.646Z'%20stroke%3D'%234472C4'%20stroke-width%3D'3.07292'%20fill%3D'%234472C4'%2F%3E%3Cpath%20d%3D'M208.958%20239.687C205.271%20239.687%20202.813%20237.229%20202.813%20233.542%20202.813%20229.854%20205.271%20227.396%20208.958%20227.396%20212.646%20227.396%20215.104%20229.854%20215.104%20233.542%20215.104%20237.229%20212.646%20239.687%20208.958%20239.687ZM147.5%20215.104C100.177%20215.104%2061.4584%20204.042%2061.4584%20190.521L61.4584%20239.687C61.4584%20253.208%20100.177%20264.271%20147.5%20264.271%20194.823%20264.271%20233.542%20253.208%20233.542%20239.687L233.542%20190.521C233.542%20204.042%20194.823%20215.104%20147.5%20215.104Z'%20stroke%3D'%234472C4'%20stroke-width%3D'3.07292'%20fill%3D'%234472C4'%2F%3E%3C%2Fg%3E%3C%2Fsvg%3E"/>
          <p:cNvSpPr>
            <a:spLocks noChangeAspect="1" noChangeArrowheads="1"/>
          </p:cNvSpPr>
          <p:nvPr/>
        </p:nvSpPr>
        <p:spPr bwMode="auto">
          <a:xfrm>
            <a:off x="21272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26" name="Picture 2"/>
          <p:cNvPicPr>
            <a:picLocks noChangeAspect="1" noChangeArrowheads="1"/>
          </p:cNvPicPr>
          <p:nvPr/>
        </p:nvPicPr>
        <p:blipFill>
          <a:blip r:embed="rId3"/>
          <a:srcRect/>
          <a:stretch>
            <a:fillRect/>
          </a:stretch>
        </p:blipFill>
        <p:spPr bwMode="auto">
          <a:xfrm>
            <a:off x="12995563" y="6677891"/>
            <a:ext cx="5015346" cy="5015346"/>
          </a:xfrm>
          <a:prstGeom prst="rect">
            <a:avLst/>
          </a:prstGeom>
          <a:noFill/>
          <a:ln w="9525">
            <a:noFill/>
            <a:miter lim="800000"/>
            <a:headEnd/>
            <a:tailEnd/>
          </a:ln>
          <a:effectLst/>
        </p:spPr>
      </p:pic>
    </p:spTree>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1" i="0" u="none" strike="noStrike" cap="none" spc="0" normalizeH="0" baseline="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cd700b74-4753-4cc1-b098-967ca100b6aa">
      <Terms xmlns="http://schemas.microsoft.com/office/infopath/2007/PartnerControls"/>
    </lcf76f155ced4ddcb4097134ff3c332f>
    <TaxCatchAll xmlns="13520366-d6e0-41a1-9306-ab244ee3243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4479A0A6A4C54480AA42067788A9B1" ma:contentTypeVersion="16" ma:contentTypeDescription="Create a new document." ma:contentTypeScope="" ma:versionID="ff07d1131b5462db2760ea4dcfb48e89">
  <xsd:schema xmlns:xsd="http://www.w3.org/2001/XMLSchema" xmlns:xs="http://www.w3.org/2001/XMLSchema" xmlns:p="http://schemas.microsoft.com/office/2006/metadata/properties" xmlns:ns2="cd700b74-4753-4cc1-b098-967ca100b6aa" xmlns:ns3="13520366-d6e0-41a1-9306-ab244ee3243a" targetNamespace="http://schemas.microsoft.com/office/2006/metadata/properties" ma:root="true" ma:fieldsID="de4c1eeb7a95bb7ca5cba12c7da96883" ns2:_="" ns3:_="">
    <xsd:import namespace="cd700b74-4753-4cc1-b098-967ca100b6aa"/>
    <xsd:import namespace="13520366-d6e0-41a1-9306-ab244ee3243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ServiceAutoTags" minOccurs="0"/>
                <xsd:element ref="ns2:MediaLengthInSeconds" minOccurs="0"/>
                <xsd:element ref="ns2:lcf76f155ced4ddcb4097134ff3c332f" minOccurs="0"/>
                <xsd:element ref="ns3:TaxCatchAll" minOccurs="0"/>
                <xsd:element ref="ns2:MediaServiceObjectDetectorVersions" minOccurs="0"/>
                <xsd:element ref="ns2:MediaServiceGenerationTime" minOccurs="0"/>
                <xsd:element ref="ns2:MediaServiceEventHashCode" minOccurs="0"/>
                <xsd:element ref="ns2:MediaServiceOCR"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700b74-4753-4cc1-b098-967ca100b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8120280-282a-414d-b305-f8f94c4499c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520366-d6e0-41a1-9306-ab244ee3243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4f1dc5d7-c3b4-40b9-9e45-ec693090086f}" ma:internalName="TaxCatchAll" ma:showField="CatchAllData" ma:web="13520366-d6e0-41a1-9306-ab244ee3243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05B7658-6AF3-43C4-BE0A-5D3F1A5ADF49}">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 ds:uri="cd700b74-4753-4cc1-b098-967ca100b6aa"/>
    <ds:schemaRef ds:uri="13520366-d6e0-41a1-9306-ab244ee3243a"/>
  </ds:schemaRefs>
</ds:datastoreItem>
</file>

<file path=customXml/itemProps2.xml><?xml version="1.0" encoding="utf-8"?>
<ds:datastoreItem xmlns:ds="http://schemas.openxmlformats.org/officeDocument/2006/customXml" ds:itemID="{CD6B6829-635A-44B8-90D6-49FF00741C07}">
  <ds:schemaRefs>
    <ds:schemaRef ds:uri="http://schemas.microsoft.com/sharepoint/v3/contenttype/forms"/>
  </ds:schemaRefs>
</ds:datastoreItem>
</file>

<file path=customXml/itemProps3.xml><?xml version="1.0" encoding="utf-8"?>
<ds:datastoreItem xmlns:ds="http://schemas.openxmlformats.org/officeDocument/2006/customXml" ds:itemID="{0F3FE955-BAD0-4FCC-B690-0F279C5AAAC6}"/>
</file>

<file path=docProps/app.xml><?xml version="1.0" encoding="utf-8"?>
<Properties xmlns="http://schemas.openxmlformats.org/officeDocument/2006/extended-properties" xmlns:vt="http://schemas.openxmlformats.org/officeDocument/2006/docPropsVTypes">
  <TotalTime>6649</TotalTime>
  <Words>2280</Words>
  <Application>Microsoft Office PowerPoint</Application>
  <PresentationFormat>Custom</PresentationFormat>
  <Paragraphs>361</Paragraphs>
  <Slides>46</Slides>
  <Notes>15</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sharmila</dc:creator>
  <cp:lastModifiedBy>sharmila basheer</cp:lastModifiedBy>
  <cp:revision>240</cp:revision>
  <dcterms:modified xsi:type="dcterms:W3CDTF">2024-04-05T05:41:25Z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0x010100394479A0A6A4C54480AA42067788A9B1</vt:lpwstr>
  </property>
  <property fmtid="{D5CDD505-2E9C-101B-9397-08002B2CF9AE}" pid="3" name="MediaServiceImageTags">
    <vt:lpwstr/>
  </property>
</Properties>
</file>