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258" r:id="rId5"/>
    <p:sldId id="275" r:id="rId6"/>
    <p:sldId id="276" r:id="rId7"/>
    <p:sldId id="274" r:id="rId8"/>
    <p:sldId id="263" r:id="rId9"/>
    <p:sldId id="265" r:id="rId10"/>
    <p:sldId id="277" r:id="rId11"/>
    <p:sldId id="287" r:id="rId12"/>
    <p:sldId id="279" r:id="rId13"/>
    <p:sldId id="280" r:id="rId14"/>
    <p:sldId id="282" r:id="rId15"/>
    <p:sldId id="295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81" r:id="rId25"/>
    <p:sldId id="292" r:id="rId26"/>
    <p:sldId id="278" r:id="rId27"/>
    <p:sldId id="293" r:id="rId28"/>
    <p:sldId id="294" r:id="rId29"/>
    <p:sldId id="296" r:id="rId30"/>
    <p:sldId id="297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C0A9-32C5-4E0F-83BA-D4654094EC40}" v="2" dt="2022-02-01T07:18:51.429"/>
    <p1510:client id="{AF503B24-2ADC-4348-9DA7-7415A7705BA8}" v="18" dt="2022-02-01T06:16:31.429"/>
    <p1510:client id="{BC990361-EE61-4B0E-92DC-AA9F301E682C}" v="18" dt="2022-02-04T05:30:28.659"/>
    <p1510:client id="{EDDC1CB0-252F-40A4-89C6-82728F2235CB}" v="38" dt="2022-02-11T04:15:41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2" d="100"/>
          <a:sy n="32" d="100"/>
        </p:scale>
        <p:origin x="144" y="32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ini A Assistant Professor" userId="S::priyadharsini.cse@rathinam.in::c70d4973-0de6-494f-a37b-74b16939106c" providerId="AD" clId="Web-{BC990361-EE61-4B0E-92DC-AA9F301E682C}"/>
    <pc:docChg chg="modSld">
      <pc:chgData name="Priyadharsini A Assistant Professor" userId="S::priyadharsini.cse@rathinam.in::c70d4973-0de6-494f-a37b-74b16939106c" providerId="AD" clId="Web-{BC990361-EE61-4B0E-92DC-AA9F301E682C}" dt="2022-02-04T05:30:22.394" v="11" actId="20577"/>
      <pc:docMkLst>
        <pc:docMk/>
      </pc:docMkLst>
      <pc:sldChg chg="addSp delSp modSp">
        <pc:chgData name="Priyadharsini A Assistant Professor" userId="S::priyadharsini.cse@rathinam.in::c70d4973-0de6-494f-a37b-74b16939106c" providerId="AD" clId="Web-{BC990361-EE61-4B0E-92DC-AA9F301E682C}" dt="2022-02-04T05:30:22.394" v="11" actId="20577"/>
        <pc:sldMkLst>
          <pc:docMk/>
          <pc:sldMk cId="0" sldId="256"/>
        </pc:sldMkLst>
        <pc:spChg chg="add mod">
          <ac:chgData name="Priyadharsini A Assistant Professor" userId="S::priyadharsini.cse@rathinam.in::c70d4973-0de6-494f-a37b-74b16939106c" providerId="AD" clId="Web-{BC990361-EE61-4B0E-92DC-AA9F301E682C}" dt="2022-02-04T05:30:05.440" v="3" actId="20577"/>
          <ac:spMkLst>
            <pc:docMk/>
            <pc:sldMk cId="0" sldId="256"/>
            <ac:spMk id="2" creationId="{742DFEF2-0214-4591-91F1-2E36A21028F8}"/>
          </ac:spMkLst>
        </pc:spChg>
        <pc:spChg chg="add mod">
          <ac:chgData name="Priyadharsini A Assistant Professor" userId="S::priyadharsini.cse@rathinam.in::c70d4973-0de6-494f-a37b-74b16939106c" providerId="AD" clId="Web-{BC990361-EE61-4B0E-92DC-AA9F301E682C}" dt="2022-02-04T05:30:22.394" v="11" actId="20577"/>
          <ac:spMkLst>
            <pc:docMk/>
            <pc:sldMk cId="0" sldId="256"/>
            <ac:spMk id="3" creationId="{674B9074-CA03-4ED4-B620-4C8A2D2313C8}"/>
          </ac:spMkLst>
        </pc:spChg>
        <pc:spChg chg="add del">
          <ac:chgData name="Priyadharsini A Assistant Professor" userId="S::priyadharsini.cse@rathinam.in::c70d4973-0de6-494f-a37b-74b16939106c" providerId="AD" clId="Web-{BC990361-EE61-4B0E-92DC-AA9F301E682C}" dt="2022-02-04T05:30:13.425" v="6"/>
          <ac:spMkLst>
            <pc:docMk/>
            <pc:sldMk cId="0" sldId="256"/>
            <ac:spMk id="4" creationId="{C7256827-D6A2-4954-8ECC-76F1361116C8}"/>
          </ac:spMkLst>
        </pc:spChg>
      </pc:sldChg>
    </pc:docChg>
  </pc:docChgLst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Sharmila B Technical Trainer" userId="S::sharmila.placement@rathinam.in::9f201489-9e2d-45df-a4f3-bc629776521b" providerId="AD" clId="Web-{EDDC1CB0-252F-40A4-89C6-82728F2235CB}"/>
    <pc:docChg chg="addSld delSld modSld">
      <pc:chgData name="Sharmila B Technical Trainer" userId="S::sharmila.placement@rathinam.in::9f201489-9e2d-45df-a4f3-bc629776521b" providerId="AD" clId="Web-{EDDC1CB0-252F-40A4-89C6-82728F2235CB}" dt="2022-02-11T04:15:41.509" v="21"/>
      <pc:docMkLst>
        <pc:docMk/>
      </pc:docMkLst>
      <pc:sldChg chg="add del">
        <pc:chgData name="Sharmila B Technical Trainer" userId="S::sharmila.placement@rathinam.in::9f201489-9e2d-45df-a4f3-bc629776521b" providerId="AD" clId="Web-{EDDC1CB0-252F-40A4-89C6-82728F2235CB}" dt="2022-02-11T04:15:34.650" v="19"/>
        <pc:sldMkLst>
          <pc:docMk/>
          <pc:sldMk cId="0" sldId="256"/>
        </pc:sldMkLst>
      </pc:sldChg>
      <pc:sldChg chg="modSp add replId">
        <pc:chgData name="Sharmila B Technical Trainer" userId="S::sharmila.placement@rathinam.in::9f201489-9e2d-45df-a4f3-bc629776521b" providerId="AD" clId="Web-{EDDC1CB0-252F-40A4-89C6-82728F2235CB}" dt="2022-02-11T04:15:17.884" v="15" actId="20577"/>
        <pc:sldMkLst>
          <pc:docMk/>
          <pc:sldMk cId="2274880555" sldId="264"/>
        </pc:sldMkLst>
        <pc:spChg chg="mod">
          <ac:chgData name="Sharmila B Technical Trainer" userId="S::sharmila.placement@rathinam.in::9f201489-9e2d-45df-a4f3-bc629776521b" providerId="AD" clId="Web-{EDDC1CB0-252F-40A4-89C6-82728F2235CB}" dt="2022-02-11T04:15:17.884" v="15" actId="20577"/>
          <ac:spMkLst>
            <pc:docMk/>
            <pc:sldMk cId="2274880555" sldId="264"/>
            <ac:spMk id="22" creationId="{00000000-0000-0000-0000-000000000000}"/>
          </ac:spMkLst>
        </pc:spChg>
      </pc:sldChg>
      <pc:sldChg chg="add del replId">
        <pc:chgData name="Sharmila B Technical Trainer" userId="S::sharmila.placement@rathinam.in::9f201489-9e2d-45df-a4f3-bc629776521b" providerId="AD" clId="Web-{EDDC1CB0-252F-40A4-89C6-82728F2235CB}" dt="2022-02-11T04:15:41.509" v="21"/>
        <pc:sldMkLst>
          <pc:docMk/>
          <pc:sldMk cId="916932149" sldId="265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3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While designing Relational Model, we define some conditions which must hold for data present in database are called Constraints. </a:t>
            </a:r>
          </a:p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there is a violation in any of constrains, operation will fail. </a:t>
            </a:r>
          </a:p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Relational Integrity Constraints </a:t>
            </a: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– Relational Correctness Conditions.</a:t>
            </a:r>
          </a:p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While designing Relational Model, we define some conditions which must hold for data present in database are called Constraints. </a:t>
            </a:r>
          </a:p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there is a violation in any of constrains, operation will fail. </a:t>
            </a:r>
          </a:p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Relational Integrity Constraints – Relational Correctness Conditions.</a:t>
            </a:r>
          </a:p>
          <a:p>
            <a:pPr marL="0" marR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2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Course title"/>
          <p:cNvSpPr/>
          <p:nvPr userDrawn="1"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DBMS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712555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Arial" pitchFamily="34" charset="0"/>
                <a:cs typeface="Arial" pitchFamily="34" charset="0"/>
              </a:rPr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err="1">
                <a:latin typeface="Arial" pitchFamily="34" charset="0"/>
                <a:cs typeface="Arial" pitchFamily="34" charset="0"/>
              </a:rPr>
              <a:t>Mr</a:t>
            </a:r>
            <a:r>
              <a:rPr lang="en-IN" dirty="0">
                <a:latin typeface="Arial" pitchFamily="34" charset="0"/>
                <a:cs typeface="Arial" pitchFamily="34" charset="0"/>
              </a:rPr>
              <a:t>s</a:t>
            </a:r>
            <a:r>
              <a:rPr smtClean="0">
                <a:latin typeface="Arial" pitchFamily="34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Sharmila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Technical Trainer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5" name="Course Title"/>
          <p:cNvSpPr txBox="1"/>
          <p:nvPr/>
        </p:nvSpPr>
        <p:spPr>
          <a:xfrm>
            <a:off x="466469" y="5825155"/>
            <a:ext cx="2368570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6600" dirty="0" smtClean="0">
                <a:latin typeface="Arial" pitchFamily="34" charset="0"/>
                <a:cs typeface="Arial" pitchFamily="34" charset="0"/>
              </a:rPr>
              <a:t>Database Management System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 Title"/>
          <p:cNvSpPr txBox="1"/>
          <p:nvPr/>
        </p:nvSpPr>
        <p:spPr>
          <a:xfrm>
            <a:off x="466469" y="7030693"/>
            <a:ext cx="236857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5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Constraints in Relational DB</a:t>
            </a:r>
            <a:endParaRPr lang="en-US" sz="5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NULL -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4837" y="1830412"/>
            <a:ext cx="18759054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-571500" algn="l" eaLnBrk="0">
              <a:buFont typeface="Wingdings" panose="05000000000000000000" pitchFamily="2" charset="2"/>
              <a:buChar char="Ø"/>
            </a:pP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 </a:t>
            </a: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altLang="en-US" sz="4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Ensures </a:t>
            </a:r>
            <a:r>
              <a:rPr lang="en-US" altLang="en-US" sz="4000" dirty="0">
                <a:latin typeface="Arial" pitchFamily="34" charset="0"/>
                <a:cs typeface="Arial" pitchFamily="34" charset="0"/>
              </a:rPr>
              <a:t>that the specified column doesn’t contain a NULL value</a:t>
            </a:r>
            <a:r>
              <a:rPr lang="en-US" altLang="en-US" sz="4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indent="0" algn="l" eaLnBrk="0"/>
            <a:endParaRPr lang="en-US" altLang="en-US" sz="4000" dirty="0">
              <a:latin typeface="Arial" pitchFamily="34" charset="0"/>
              <a:cs typeface="Arial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Null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represents a record where data may be 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data for that record may be 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Once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not null is applied to a particular column, you cannot enter null values to that column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and restricted to maintain  only some proper value other than 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null.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not-null constraint cannot be applied at table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level.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NULL -  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96045" y="2269048"/>
            <a:ext cx="8251519" cy="3985706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STUDENT(ROLLNO INT 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VARCHAR(25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NOT NULL,</a:t>
            </a:r>
            <a:endParaRPr lang="en-US" altLang="en-US" sz="32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VARCHAR(100),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BIGINT NOT NULL,</a:t>
            </a:r>
            <a:endParaRPr lang="en-US" altLang="en-US" sz="32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en-US" sz="32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 VARCHAR(10)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20337"/>
              </p:ext>
            </p:extLst>
          </p:nvPr>
        </p:nvGraphicFramePr>
        <p:xfrm>
          <a:off x="11623964" y="2192482"/>
          <a:ext cx="10503337" cy="4554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/>
                <a:gridCol w="1508818"/>
                <a:gridCol w="2251549"/>
                <a:gridCol w="2066625"/>
                <a:gridCol w="1086479"/>
                <a:gridCol w="2081048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9455123451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GURGAON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9652431543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9156253131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9442951245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9994464211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2413673" y="6747197"/>
            <a:ext cx="1427019" cy="471055"/>
            <a:chOff x="12413673" y="6747197"/>
            <a:chExt cx="1427019" cy="47105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840692" y="6747197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413673" y="6747197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2413674" y="7218252"/>
              <a:ext cx="142701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7830800" y="6747197"/>
            <a:ext cx="1704110" cy="471055"/>
            <a:chOff x="17830800" y="6747197"/>
            <a:chExt cx="1704110" cy="47105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7830800" y="6747197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534910" y="6747197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7830800" y="7218252"/>
              <a:ext cx="170411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1776364" y="7467257"/>
            <a:ext cx="31588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Null Values not allowed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03437" y="7689307"/>
            <a:ext cx="31588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Null Values not allowed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5544800" y="6747197"/>
            <a:ext cx="5731165" cy="1968032"/>
            <a:chOff x="15544800" y="6747197"/>
            <a:chExt cx="5731165" cy="1968032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15544801" y="6747197"/>
              <a:ext cx="36946" cy="196803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1239019" y="6747197"/>
              <a:ext cx="36946" cy="196803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544800" y="8715229"/>
              <a:ext cx="571269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6821728" y="9228190"/>
            <a:ext cx="31588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Null Values allowed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736436" y="7251642"/>
            <a:ext cx="8211128" cy="1052457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STUDENT MODIFY ROLLNO INT NOT NULL;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736436" y="10254112"/>
            <a:ext cx="8211128" cy="1031051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STUDENT ALTER COLUMN  ROLLNO INT NOT NULL;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3654" y="6653995"/>
            <a:ext cx="646776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MY SQL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23654" y="9459022"/>
            <a:ext cx="646776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MS SQL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9700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Candidate Key 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5058" y="1623117"/>
            <a:ext cx="215511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4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Key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is a minimal set of columns/attributes that can be used to uniquely identify a single row/tuple in a relation.</a:t>
            </a:r>
          </a:p>
          <a:p>
            <a:pPr algn="just"/>
            <a:endParaRPr lang="en-US" sz="32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endParaRPr lang="en-US" sz="3200" dirty="0" smtClean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01493"/>
              </p:ext>
            </p:extLst>
          </p:nvPr>
        </p:nvGraphicFramePr>
        <p:xfrm>
          <a:off x="5491989" y="5338889"/>
          <a:ext cx="10503337" cy="4554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/>
                <a:gridCol w="1508818"/>
                <a:gridCol w="2251549"/>
                <a:gridCol w="2066625"/>
                <a:gridCol w="1086479"/>
                <a:gridCol w="2081048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9455123451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GURGAON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9652431543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9156253131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9442951245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9994464211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892584" y="3931441"/>
            <a:ext cx="5136776" cy="1374375"/>
            <a:chOff x="3892584" y="3931441"/>
            <a:chExt cx="5136776" cy="1374375"/>
          </a:xfrm>
        </p:grpSpPr>
        <p:sp>
          <p:nvSpPr>
            <p:cNvPr id="10" name="Down Arrow 9"/>
            <p:cNvSpPr/>
            <p:nvPr/>
          </p:nvSpPr>
          <p:spPr>
            <a:xfrm>
              <a:off x="6059190" y="4327408"/>
              <a:ext cx="401782" cy="978408"/>
            </a:xfrm>
            <a:prstGeom prst="downArrow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92584" y="3931441"/>
              <a:ext cx="5136776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/>
                </a:rPr>
                <a:t>Candidate Key 1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029360" y="3931441"/>
            <a:ext cx="5136776" cy="1347481"/>
            <a:chOff x="9029360" y="3931441"/>
            <a:chExt cx="5136776" cy="1347481"/>
          </a:xfrm>
        </p:grpSpPr>
        <p:sp>
          <p:nvSpPr>
            <p:cNvPr id="13" name="Down Arrow 12"/>
            <p:cNvSpPr/>
            <p:nvPr/>
          </p:nvSpPr>
          <p:spPr>
            <a:xfrm>
              <a:off x="11541922" y="4300514"/>
              <a:ext cx="401782" cy="978408"/>
            </a:xfrm>
            <a:prstGeom prst="downArrow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29360" y="3931441"/>
              <a:ext cx="5136776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1" i="0" u="none" strike="noStrike" cap="none" spc="0" normalizeH="0" baseline="0" dirty="0" smtClean="0">
                  <a:ln>
                    <a:noFill/>
                  </a:ln>
                  <a:solidFill>
                    <a:schemeClr val="accent3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Neue"/>
                </a:rPr>
                <a:t>Candidate Key 2</a:t>
              </a:r>
              <a:endParaRPr kumimoji="0" lang="en-US" sz="3000" b="1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228784" y="4040924"/>
            <a:ext cx="742984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Minimal</a:t>
            </a:r>
            <a:r>
              <a:rPr kumimoji="0" lang="en-US" sz="3000" b="1" i="0" u="none" strike="noStrike" cap="none" spc="0" normalizeH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 and Uniquely Identifies a tuple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04970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Unique - 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4837" y="1830412"/>
            <a:ext cx="1875905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eaLnBrk="0">
              <a:buFont typeface="Wingdings" panose="05000000000000000000" pitchFamily="2" charset="2"/>
              <a:buChar char="Ø"/>
            </a:pPr>
            <a:r>
              <a:rPr lang="en-US" altLang="en-US" sz="4000" b="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</a:t>
            </a:r>
            <a:r>
              <a:rPr lang="en-US" altLang="en-US" sz="4000" b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: Each column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values should be distinct / unique</a:t>
            </a: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0" indent="-571500" algn="l" eaLnBrk="0">
              <a:buFont typeface="Wingdings" panose="05000000000000000000" pitchFamily="2" charset="2"/>
              <a:buChar char="Ø"/>
            </a:pPr>
            <a:endParaRPr lang="en-US" altLang="en-US" sz="4000" b="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eaLnBrk="0">
              <a:buFont typeface="Wingdings" panose="05000000000000000000" pitchFamily="2" charset="2"/>
              <a:buChar char="Ø"/>
            </a:pP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Sometimes we need to maintain only unique data </a:t>
            </a:r>
            <a:r>
              <a:rPr lang="en-US" alt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the column of a database table, this is possible by using a unique constraint.</a:t>
            </a:r>
          </a:p>
          <a:p>
            <a:pPr lvl="0" algn="l" eaLnBrk="0"/>
            <a:endParaRPr lang="en-US" alt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eaLnBrk="0">
              <a:buFont typeface="Wingdings" panose="05000000000000000000" pitchFamily="2" charset="2"/>
              <a:buChar char="Ø"/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Unique constraint ensures that all values in a column are unique .</a:t>
            </a:r>
          </a:p>
          <a:p>
            <a:pPr marL="571500" lvl="0" indent="-571500" algn="l" eaLnBrk="0">
              <a:buFont typeface="Wingdings" panose="05000000000000000000" pitchFamily="2" charset="2"/>
              <a:buChar char="Ø"/>
            </a:pPr>
            <a:endParaRPr lang="en-US" alt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eaLnBrk="0">
              <a:buFont typeface="Wingdings" panose="05000000000000000000" pitchFamily="2" charset="2"/>
              <a:buChar char="Ø"/>
            </a:pP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Unique constraint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allows null values</a:t>
            </a: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85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 Unique - 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58860"/>
              </p:ext>
            </p:extLst>
          </p:nvPr>
        </p:nvGraphicFramePr>
        <p:xfrm>
          <a:off x="11570059" y="3510089"/>
          <a:ext cx="10503337" cy="4554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/>
                <a:gridCol w="1508818"/>
                <a:gridCol w="2251549"/>
                <a:gridCol w="2066625"/>
                <a:gridCol w="1086479"/>
                <a:gridCol w="2081048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9455123451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GURGAON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9652431543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9156253131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9442951245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9994464211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2451774" y="8021329"/>
            <a:ext cx="1427019" cy="527678"/>
            <a:chOff x="12451774" y="8021329"/>
            <a:chExt cx="1427019" cy="5276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840695" y="8077952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451774" y="8021329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2451775" y="8492384"/>
              <a:ext cx="142701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7549091" y="8110423"/>
            <a:ext cx="1704110" cy="471055"/>
            <a:chOff x="17830800" y="6747197"/>
            <a:chExt cx="1704110" cy="47105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7830800" y="6747197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534910" y="6747197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7830800" y="7218252"/>
              <a:ext cx="170411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1748655" y="9158266"/>
            <a:ext cx="31588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Null Values not allowed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48019" y="8687211"/>
            <a:ext cx="31588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Null Values not allowed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5621000" y="8029669"/>
            <a:ext cx="5731165" cy="1968032"/>
            <a:chOff x="15544800" y="6747197"/>
            <a:chExt cx="5731165" cy="1968032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15544801" y="6747197"/>
              <a:ext cx="36946" cy="196803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1239019" y="6747197"/>
              <a:ext cx="36946" cy="196803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544800" y="8715229"/>
              <a:ext cx="571269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6907165" y="10362228"/>
            <a:ext cx="31588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Null Values allowed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50471" y="3501485"/>
            <a:ext cx="8257309" cy="3985706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STUDENT(ROLLNO INT NOT NULL,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VARCHAR(25) NOT NULL,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VARCHAR(100),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BIGINT NOT 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UNIQUE,</a:t>
            </a:r>
            <a:endParaRPr lang="en-US" altLang="en-US" sz="32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INT NOT NULL,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 VARCHAR(10)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7569873" y="2533941"/>
            <a:ext cx="401782" cy="978408"/>
          </a:xfrm>
          <a:prstGeom prst="downArrow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45283" y="2486427"/>
            <a:ext cx="36414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 Values should be repeated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965623" y="8909480"/>
            <a:ext cx="8251519" cy="1523494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STUDENT ADD CONSTRAINT </a:t>
            </a:r>
            <a:r>
              <a:rPr lang="en-US" sz="3200" b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uk_student</a:t>
            </a:r>
            <a:r>
              <a:rPr 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UNIQUE(PHONE</a:t>
            </a:r>
            <a:r>
              <a:rPr 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;</a:t>
            </a:r>
            <a:endParaRPr lang="en-US" sz="32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33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3" grpId="0"/>
      <p:bldP spid="3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Primary Key - 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4837" y="1830412"/>
            <a:ext cx="18759054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eaLnBrk="0">
              <a:buFont typeface="Wingdings" panose="05000000000000000000" pitchFamily="2" charset="2"/>
              <a:buChar char="Ø"/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eaLnBrk="0">
              <a:buFont typeface="Wingdings" panose="05000000000000000000" pitchFamily="2" charset="2"/>
              <a:buChar char="Ø"/>
            </a:pP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4000" b="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constraint 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table which 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uniquely identifies each row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record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database 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table.</a:t>
            </a:r>
          </a:p>
          <a:p>
            <a:pPr marL="571500" indent="-571500" algn="l" eaLnBrk="0">
              <a:buFont typeface="Wingdings" panose="05000000000000000000" pitchFamily="2" charset="2"/>
              <a:buChar char="Ø"/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eaLnBrk="0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column 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allow NULL values 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it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0"/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0"/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altLang="en-US" sz="40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= NOT NULL + UNIQUE KEY</a:t>
            </a:r>
          </a:p>
          <a:p>
            <a:pPr marL="571500" indent="-571500" algn="l" eaLnBrk="0">
              <a:buFont typeface="Wingdings" panose="05000000000000000000" pitchFamily="2" charset="2"/>
              <a:buChar char="Ø"/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eaLnBrk="0">
              <a:buFont typeface="Wingdings" panose="05000000000000000000" pitchFamily="2" charset="2"/>
              <a:buChar char="Ø"/>
            </a:pP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can have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primary key. (</a:t>
            </a:r>
            <a:r>
              <a:rPr lang="en-US" sz="4000" b="0" dirty="0" smtClean="0"/>
              <a:t>But </a:t>
            </a:r>
            <a:r>
              <a:rPr lang="en-US" sz="4000" b="0" dirty="0"/>
              <a:t>that primary key can contain multiple </a:t>
            </a:r>
            <a:r>
              <a:rPr lang="en-US" sz="4000" b="0" dirty="0" smtClean="0"/>
              <a:t>field )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 eaLnBrk="0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eaLnBrk="0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 eaLnBrk="0">
              <a:buFont typeface="Wingdings" panose="05000000000000000000" pitchFamily="2" charset="2"/>
              <a:buChar char="Ø"/>
            </a:pPr>
            <a:r>
              <a:rPr lang="en-US" sz="4000" b="0" dirty="0"/>
              <a:t>When </a:t>
            </a:r>
            <a:r>
              <a:rPr lang="en-US" sz="4000" dirty="0"/>
              <a:t>two or more columns together identify the unique row </a:t>
            </a:r>
            <a:r>
              <a:rPr lang="en-US" sz="4000" b="0" dirty="0"/>
              <a:t>then it's referred to as </a:t>
            </a:r>
            <a:r>
              <a:rPr lang="en-US" sz="4000" dirty="0"/>
              <a:t>Composite Primary Key.</a:t>
            </a:r>
            <a:r>
              <a:rPr lang="en-US" sz="4000" b="0" dirty="0"/>
              <a:t> </a:t>
            </a: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036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 Primary - 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570059" y="3510089"/>
          <a:ext cx="10503337" cy="4554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/>
                <a:gridCol w="1508818"/>
                <a:gridCol w="2251549"/>
                <a:gridCol w="2066625"/>
                <a:gridCol w="1086479"/>
                <a:gridCol w="2081048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9455123451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GURGAON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9652431543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9156253131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9442951245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9994464211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2451774" y="8021329"/>
            <a:ext cx="1427019" cy="527678"/>
            <a:chOff x="12451774" y="8021329"/>
            <a:chExt cx="1427019" cy="52767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840695" y="8077952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451774" y="8021329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2451775" y="8492384"/>
              <a:ext cx="142701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7549091" y="8110423"/>
            <a:ext cx="1704110" cy="471055"/>
            <a:chOff x="17830800" y="6747197"/>
            <a:chExt cx="1704110" cy="47105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7830800" y="6747197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534910" y="6747197"/>
              <a:ext cx="0" cy="47105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7830800" y="7218252"/>
              <a:ext cx="170411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1748655" y="9158266"/>
            <a:ext cx="31588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Null Values not allowed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048019" y="8687211"/>
            <a:ext cx="31588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Null Values not allowed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5621000" y="8029669"/>
            <a:ext cx="5731165" cy="1968032"/>
            <a:chOff x="15544800" y="6747197"/>
            <a:chExt cx="5731165" cy="1968032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15544801" y="6747197"/>
              <a:ext cx="36946" cy="196803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1239019" y="6747197"/>
              <a:ext cx="36946" cy="196803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544800" y="8715229"/>
              <a:ext cx="571269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6907165" y="10362228"/>
            <a:ext cx="3158836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Null Values allowed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7569873" y="2533941"/>
            <a:ext cx="401782" cy="978408"/>
          </a:xfrm>
          <a:prstGeom prst="downArrow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12250883" y="2550402"/>
            <a:ext cx="401782" cy="978408"/>
          </a:xfrm>
          <a:prstGeom prst="downArrow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086773" y="1910640"/>
            <a:ext cx="3641436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 Values should be repeated and No NULL Values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050471" y="3501485"/>
            <a:ext cx="8257309" cy="3985706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STUDENT(ROLLNO INT NOT NULL,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VARCHAR(25) NOT NULL,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VARCHAR(100),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BIGINT NOT 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UNIQUE,</a:t>
            </a:r>
            <a:endParaRPr lang="en-US" altLang="en-US" sz="32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INT NOT NULL,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 VARCHAR(10)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965623" y="8848357"/>
            <a:ext cx="8251519" cy="1523494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STUDENT ADD CONSTRAINT </a:t>
            </a:r>
            <a:r>
              <a:rPr lang="en-US" altLang="en-US" sz="3200" b="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pk_student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PRIMARY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KEY(PHONE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888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3" grpId="0"/>
      <p:bldP spid="3" grpId="0" animBg="1"/>
      <p:bldP spid="25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Foreign Key - 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4837" y="1830412"/>
            <a:ext cx="187590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 eaLnBrk="0">
              <a:buFont typeface="Wingdings" panose="05000000000000000000" pitchFamily="2" charset="2"/>
              <a:buChar char="Ø"/>
            </a:pPr>
            <a:endParaRPr lang="en-US" alt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eaLnBrk="0">
              <a:buFont typeface="Wingdings" panose="05000000000000000000" pitchFamily="2" charset="2"/>
              <a:buChar char="Ø"/>
            </a:pP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4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 </a:t>
            </a:r>
            <a:r>
              <a:rPr lang="en-US" altLang="en-US" sz="4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constraint is a column or list of columns which 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to the primary key column of another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eaLnBrk="0">
              <a:buFont typeface="Wingdings" panose="05000000000000000000" pitchFamily="2" charset="2"/>
              <a:buChar char="Ø"/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eaLnBrk="0">
              <a:buFont typeface="Wingdings" panose="05000000000000000000" pitchFamily="2" charset="2"/>
              <a:buChar char="Ø"/>
            </a:pP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purpose of the foreign key is only those values are allowed in the 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table 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will match to the primary key column of another table.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5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743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757190"/>
              </p:ext>
            </p:extLst>
          </p:nvPr>
        </p:nvGraphicFramePr>
        <p:xfrm>
          <a:off x="11345761" y="3067246"/>
          <a:ext cx="9336688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88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2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2852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DEPTNAME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9455123451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GURGAON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9652431543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SUJIT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9156253131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9442951245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95702"/>
              </p:ext>
            </p:extLst>
          </p:nvPr>
        </p:nvGraphicFramePr>
        <p:xfrm>
          <a:off x="11359614" y="8290862"/>
          <a:ext cx="8805916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4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14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1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14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DEPTID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DEPTNAME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9442876561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AGALYA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7896784523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PRAVEEN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9876423151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PREETAM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9789654321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25234" y="2743200"/>
            <a:ext cx="9254838" cy="6940361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STUDENT </a:t>
            </a:r>
            <a:b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ROLL_NO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INT            </a:t>
            </a:r>
            <a:r>
              <a:rPr lang="en-US" altLang="en-US" sz="3200" b="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NULL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NAME VARCHAR (20)     </a:t>
            </a:r>
            <a:r>
              <a:rPr lang="en-US" altLang="en-US" sz="3200" b="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ADDRESS  CHAR (25) 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PHONE       INT,</a:t>
            </a:r>
            <a:endParaRPr lang="en-US" altLang="en-US" sz="32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AGE  INT           </a:t>
            </a:r>
            <a:r>
              <a:rPr lang="en-US" altLang="en-US" sz="3200" b="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DEPTNAME  VARCHAR(20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PRIMARY KEY (ROLL_NO,PHONE),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FK_STUDENT FOREIGN KEY (DEPTNAME) REFERENCES DEPARTMENT (DEPTNAME )</a:t>
            </a:r>
            <a:endParaRPr lang="en-US" altLang="en-US" sz="48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b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Foreign Key - 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385963" y="2178943"/>
            <a:ext cx="634538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STUDENT </a:t>
            </a:r>
            <a:r>
              <a:rPr lang="en-US" dirty="0" smtClean="0"/>
              <a:t>(</a:t>
            </a: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Child Table)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09074" y="7560022"/>
            <a:ext cx="634538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DEPARTMENT</a:t>
            </a:r>
            <a:r>
              <a:rPr kumimoji="0" lang="en-US" sz="30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(Parent Table)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4630400" y="3316433"/>
            <a:ext cx="7916141" cy="9041822"/>
            <a:chOff x="14630400" y="3316433"/>
            <a:chExt cx="7916141" cy="9041822"/>
          </a:xfrm>
        </p:grpSpPr>
        <p:sp>
          <p:nvSpPr>
            <p:cNvPr id="19" name="Left Arrow 18"/>
            <p:cNvSpPr/>
            <p:nvPr/>
          </p:nvSpPr>
          <p:spPr>
            <a:xfrm>
              <a:off x="20696959" y="3316433"/>
              <a:ext cx="1801091" cy="360218"/>
            </a:xfrm>
            <a:prstGeom prst="leftArrow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" name="L-Shape 19"/>
            <p:cNvSpPr/>
            <p:nvPr/>
          </p:nvSpPr>
          <p:spPr>
            <a:xfrm>
              <a:off x="14630400" y="11970327"/>
              <a:ext cx="7813964" cy="387928"/>
            </a:xfrm>
            <a:prstGeom prst="corner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22463414" y="3408219"/>
              <a:ext cx="83127" cy="8950036"/>
            </a:xfrm>
            <a:prstGeom prst="line">
              <a:avLst/>
            </a:prstGeom>
            <a:noFill/>
            <a:ln w="142875" cap="flat">
              <a:solidFill>
                <a:srgbClr val="92D05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112370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CHECK- 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4837" y="1830412"/>
            <a:ext cx="18759054" cy="806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altLang="en-US" sz="4000" b="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 constraint </a:t>
            </a: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is used to limit the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value range that can be placed in a column</a:t>
            </a:r>
            <a:r>
              <a:rPr lang="en-US" alt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57250" lvl="0" indent="-85725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7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If you define a 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constraint on a column </a:t>
            </a: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it will allow only certain values for this column</a:t>
            </a:r>
            <a:r>
              <a:rPr lang="en-US" alt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57250" lvl="0" indent="-85725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7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If you define a 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constraint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on a table</a:t>
            </a:r>
            <a:r>
              <a:rPr lang="en-US" alt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 it can limit the values in certain columns based on values in other columns in the row.</a:t>
            </a:r>
            <a:endParaRPr lang="en-US" alt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dirty="0"/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54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8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301766" y="1954924"/>
            <a:ext cx="17657379" cy="68736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Constraints </a:t>
            </a:r>
            <a:r>
              <a:rPr lang="en-US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 Conditions for data in database</a:t>
            </a:r>
          </a:p>
          <a:p>
            <a:pPr lvl="8" algn="l"/>
            <a:endParaRPr lang="en-US" sz="4000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8" algn="l"/>
            <a:endParaRPr lang="en-US" sz="4000" dirty="0" smtClean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8" algn="l"/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checked before performing any operation in database</a:t>
            </a:r>
          </a:p>
          <a:p>
            <a:pPr lvl="8" algn="l"/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(i.e., insertion, deletion and updates).</a:t>
            </a:r>
          </a:p>
          <a:p>
            <a:pPr algn="l">
              <a:buFont typeface="Wingdings" pitchFamily="2" charset="2"/>
              <a:buChar char="Ø"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lvl="8" algn="l"/>
            <a:endParaRPr lang="en-US" sz="4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8" algn="l"/>
            <a:endParaRPr lang="en-US" sz="4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8" algn="l"/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Operations will not be performed.</a:t>
            </a:r>
          </a:p>
          <a:p>
            <a:pPr lvl="8" algn="l"/>
            <a:endParaRPr lang="en-US" sz="4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constraints</a:t>
            </a:r>
          </a:p>
          <a:p>
            <a:r>
              <a:rPr sz="4400" smtClean="0">
                <a:latin typeface="Arial" pitchFamily="34" charset="0"/>
                <a:cs typeface="Arial" pitchFamily="34" charset="0"/>
              </a:rPr>
              <a:t> </a:t>
            </a:r>
            <a:endParaRPr sz="4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/>
          </a:p>
        </p:txBody>
      </p:sp>
      <p:sp>
        <p:nvSpPr>
          <p:cNvPr id="10" name="Down Arrow 9"/>
          <p:cNvSpPr/>
          <p:nvPr/>
        </p:nvSpPr>
        <p:spPr>
          <a:xfrm>
            <a:off x="9585434" y="3468414"/>
            <a:ext cx="756745" cy="65436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9207062" y="6274676"/>
            <a:ext cx="1418897" cy="668655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86150" y="9566317"/>
            <a:ext cx="19570263" cy="82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457200" hangingPunct="1">
              <a:lnSpc>
                <a:spcPct val="117999"/>
              </a:lnSpc>
              <a:defRPr/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These conditions are called </a:t>
            </a:r>
            <a:r>
              <a:rPr lang="en-US" sz="4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Relational Integrity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274880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 CHECK - 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570059" y="3510089"/>
          <a:ext cx="10503337" cy="4554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/>
                <a:gridCol w="1508818"/>
                <a:gridCol w="2251549"/>
                <a:gridCol w="2066625"/>
                <a:gridCol w="1086479"/>
                <a:gridCol w="2081048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9455123451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GURGAON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9652431543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9156253131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9442951245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9994464211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02183" y="10468998"/>
            <a:ext cx="1529541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While Inserting values in the Age column, the values cannot be less than 18.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Left-Up Arrow 6"/>
          <p:cNvSpPr/>
          <p:nvPr/>
        </p:nvSpPr>
        <p:spPr>
          <a:xfrm>
            <a:off x="17678400" y="8048534"/>
            <a:ext cx="2257554" cy="1745672"/>
          </a:xfrm>
          <a:prstGeom prst="leftUpArrow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98618" y="8998912"/>
            <a:ext cx="1529541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the values cannot be less than 18.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89017" y="3421809"/>
            <a:ext cx="8257309" cy="3985706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STUDENT(ROLLNO INT NOT NULL,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VARCHAR(25) NOT NULL,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VARCHAR(100),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 BIGINT NOT 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UNIQUE,</a:t>
            </a:r>
            <a:endParaRPr lang="en-US" altLang="en-US" sz="32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INT </a:t>
            </a:r>
            <a:r>
              <a:rPr lang="en-US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 (Age&gt;=18</a:t>
            </a:r>
            <a:r>
              <a:rPr lang="en-US" sz="3200" b="0" dirty="0" smtClean="0">
                <a:solidFill>
                  <a:schemeClr val="bg1"/>
                </a:solidFill>
              </a:rPr>
              <a:t>)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en-US" sz="32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 VARCHAR(10)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8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Default - 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3080" y="1830412"/>
            <a:ext cx="2141524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4000" b="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b="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alt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provides a default </a:t>
            </a:r>
            <a:r>
              <a:rPr lang="en-US" altLang="en-US" sz="40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40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 column</a:t>
            </a:r>
            <a:r>
              <a:rPr lang="en-US" alt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if none is specified</a:t>
            </a:r>
            <a:r>
              <a:rPr lang="en-US" altLang="en-US" sz="4000" b="0" dirty="0" smtClean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28700" lvl="1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4000" b="0" dirty="0" smtClean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column is specified as default with some value then 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rows will use the same value </a:t>
            </a:r>
            <a:r>
              <a:rPr lang="en-US" alt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each and every time while entering the data we need not enter that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4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 </a:t>
            </a:r>
            <a:r>
              <a:rPr lang="en-US" altLang="en-US" sz="40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column value can be </a:t>
            </a:r>
            <a:r>
              <a:rPr lang="en-US" altLang="en-US" sz="4000" dirty="0" smtClean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customized </a:t>
            </a:r>
            <a:r>
              <a:rPr lang="en-US" altLang="en-US" sz="4000" b="0" dirty="0" smtClean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4000" b="0" dirty="0" err="1" smtClean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altLang="en-US" sz="4000" b="0" dirty="0" smtClean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)it can be overridden  when inserting a data for that row based on the requirement.</a:t>
            </a:r>
          </a:p>
          <a:p>
            <a:pPr marL="457200" lvl="1" indent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4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 DEFAULT- 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400576"/>
              </p:ext>
            </p:extLst>
          </p:nvPr>
        </p:nvGraphicFramePr>
        <p:xfrm>
          <a:off x="11542350" y="3037851"/>
          <a:ext cx="10503337" cy="4554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/>
                <a:gridCol w="1508818"/>
                <a:gridCol w="2251549"/>
                <a:gridCol w="2066625"/>
                <a:gridCol w="1086479"/>
                <a:gridCol w="2081048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9455123451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9652431543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9156253131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9442951245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9994464211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01091" y="2983588"/>
            <a:ext cx="8866908" cy="4478149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STUDENT </a:t>
            </a:r>
            <a:b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b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ROLL_NO 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INT            </a:t>
            </a:r>
            <a:r>
              <a:rPr lang="en-US" altLang="en-US" sz="3200" b="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NULL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NAME VARCHAR (20)     </a:t>
            </a:r>
            <a:r>
              <a:rPr lang="en-US" altLang="en-US" sz="3200" b="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ADDRESS  CHAR (25) 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DEFAULT CHENNAI,</a:t>
            </a:r>
            <a:endParaRPr lang="en-US" altLang="en-US" sz="32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PHONE 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,</a:t>
            </a:r>
            <a:endParaRPr lang="en-US" altLang="en-US" sz="3200" b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AGE  INT  </a:t>
            </a:r>
            <a:r>
              <a:rPr lang="en-US" sz="3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n-US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(Age&gt;=18</a:t>
            </a:r>
            <a:r>
              <a:rPr lang="en-US" sz="3200" b="0" dirty="0">
                <a:solidFill>
                  <a:schemeClr val="bg1"/>
                </a:solidFill>
              </a:rPr>
              <a:t>)</a:t>
            </a:r>
            <a:r>
              <a:rPr lang="en-US" altLang="en-US" sz="32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DEPTNAME  VARCHAR(20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</a:t>
            </a:r>
            <a:b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3200" b="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lang="en-US" altLang="en-US" sz="32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7745" y="9884584"/>
            <a:ext cx="22167273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whenever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you insert a new row each time you need not enter a value for this default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column.</a:t>
            </a:r>
          </a:p>
          <a:p>
            <a:pPr algn="l"/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Entering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column value for a default column is optional and if you don’t enter the same value is considered that is used in the default clause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Left-Up Arrow 6"/>
          <p:cNvSpPr/>
          <p:nvPr/>
        </p:nvSpPr>
        <p:spPr>
          <a:xfrm>
            <a:off x="13854545" y="7558670"/>
            <a:ext cx="2257554" cy="1745672"/>
          </a:xfrm>
          <a:prstGeom prst="leftUpArrow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1413163" y="8614913"/>
            <a:ext cx="1529541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Rows With Default Values</a:t>
            </a:r>
            <a:r>
              <a:rPr kumimoji="0" lang="en-US" sz="3000" b="1" i="0" u="none" strike="noStrike" cap="none" spc="0" normalizeH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 “CHENNAI”</a:t>
            </a:r>
            <a:r>
              <a:rPr kumimoji="0" lang="en-US" sz="3000" b="1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.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53869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Demo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596316"/>
              </p:ext>
            </p:extLst>
          </p:nvPr>
        </p:nvGraphicFramePr>
        <p:xfrm>
          <a:off x="5918200" y="3556000"/>
          <a:ext cx="7594600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ackager Shell Object" showAsIcon="1" r:id="rId3" imgW="834120" imgH="491040" progId="Package">
                  <p:embed/>
                </p:oleObj>
              </mc:Choice>
              <mc:Fallback>
                <p:oleObj name="Packager Shell Object" showAsIcon="1" r:id="rId3" imgW="8341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8200" y="3556000"/>
                        <a:ext cx="7594600" cy="505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254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255" y="1368725"/>
            <a:ext cx="20948072" cy="12174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Aft>
                <a:spcPts val="900"/>
              </a:spcAft>
            </a:pP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The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relationship between the two relations is created using 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__________</a:t>
            </a: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Candidate key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statement(s) is/are FALSE about Primary key? [ Choose any TWO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Primary key uniquely identifies a row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can be more than one Primary key for a table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Primary key column(s) in one table can be referenced by Foreign key column(s) in another table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Columns with string(Char/Varchar2) data types cannot be made Primary key because they are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 The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entity Customer(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CustId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CustName,Email,ContactNo,Adress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 has three Candidate keys: a)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CustId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b) Email and c)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ContactNo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Suggest the best Primary key for this entity.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CustId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ContactNo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CustId</a:t>
            </a: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ContactNo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900"/>
              </a:spcAft>
            </a:pPr>
            <a:endParaRPr lang="en-US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98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84919" y="1351389"/>
            <a:ext cx="19878790" cy="1138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Identify 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Primary key for the </a:t>
            </a:r>
            <a:r>
              <a:rPr lang="en-US" sz="32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RechargePayment</a:t>
            </a:r>
            <a:r>
              <a:rPr lang="en-US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</a:t>
            </a:r>
          </a:p>
          <a:p>
            <a:pPr algn="l"/>
            <a:endParaRPr lang="en-US" sz="3200" b="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Plans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RechargeId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Operator, </a:t>
            </a:r>
            <a:r>
              <a:rPr lang="en-U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Plans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b="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3200" dirty="0"/>
              <a:t>Identify the Foreign key for the table </a:t>
            </a:r>
            <a:r>
              <a:rPr lang="en-US" sz="3200" dirty="0" err="1"/>
              <a:t>RechargePayment</a:t>
            </a:r>
            <a:r>
              <a:rPr lang="en-US" sz="3200" dirty="0"/>
              <a:t>.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Plans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 err="1">
                <a:latin typeface="Arial" panose="020B0604020202020204" pitchFamily="34" charset="0"/>
                <a:cs typeface="Arial" panose="020B0604020202020204" pitchFamily="34" charset="0"/>
              </a:rPr>
              <a:t>RechargeId</a:t>
            </a: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</a:rPr>
              <a:t>, Operator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Operator,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Plans</a:t>
            </a:r>
          </a:p>
          <a:p>
            <a:pPr algn="l"/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200" dirty="0" smtClean="0"/>
              <a:t>Which </a:t>
            </a:r>
            <a:r>
              <a:rPr lang="en-US" sz="3200" dirty="0"/>
              <a:t>requirements can be implemented using a referential integrity constraint</a:t>
            </a:r>
            <a:r>
              <a:rPr lang="en-US" sz="3200" dirty="0" smtClean="0"/>
              <a:t>?</a:t>
            </a:r>
          </a:p>
          <a:p>
            <a:pPr algn="l"/>
            <a:endParaRPr lang="en-US" sz="3200" dirty="0"/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Customer must have a name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Age of the customer must be greater than 18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/>
              <a:t>Customer information must be known before anything is sold to him/her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Two customers cannot have same mobile number</a:t>
            </a:r>
          </a:p>
          <a:p>
            <a:pPr algn="l"/>
            <a:endParaRPr lang="en-US" sz="3200" dirty="0"/>
          </a:p>
          <a:p>
            <a:pPr marL="514350" indent="-514350" algn="l">
              <a:buFont typeface="+mj-lt"/>
              <a:buAutoNum type="alphaU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67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484919" y="1351389"/>
            <a:ext cx="19878790" cy="128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latin typeface="Times New Roman" panose="02020603050405020304" pitchFamily="18" charset="0"/>
              </a:rPr>
              <a:t>7. </a:t>
            </a:r>
            <a:r>
              <a:rPr lang="en-US" sz="3200" dirty="0" smtClean="0"/>
              <a:t>Which </a:t>
            </a:r>
            <a:r>
              <a:rPr lang="en-US" sz="3200" dirty="0"/>
              <a:t>of the following statements are TRUE? [Choose any TWO</a:t>
            </a:r>
            <a:r>
              <a:rPr lang="en-US" sz="3200" dirty="0" smtClean="0"/>
              <a:t>]</a:t>
            </a:r>
          </a:p>
          <a:p>
            <a:pPr algn="l"/>
            <a:endParaRPr lang="en-US" sz="3200" dirty="0"/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A column with a CHECK constraint does not allow NULL values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/>
              <a:t>A Unique constraint allows multiple rows to have NULL value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A PRIMARY KEY allows a single row to contain NULL value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/>
              <a:t>Referential integrity constraint allows NULL </a:t>
            </a:r>
            <a:r>
              <a:rPr lang="en-US" sz="3200" dirty="0" smtClean="0"/>
              <a:t>value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dirty="0"/>
          </a:p>
          <a:p>
            <a:pPr algn="l"/>
            <a:r>
              <a:rPr lang="en-US" sz="3200" dirty="0" smtClean="0"/>
              <a:t>8. Which </a:t>
            </a:r>
            <a:r>
              <a:rPr lang="en-US" sz="3200" dirty="0"/>
              <a:t>requirements can be implemented using a CHECK constraint? [Choose any TWO</a:t>
            </a:r>
            <a:r>
              <a:rPr lang="en-US" sz="3200" dirty="0" smtClean="0"/>
              <a:t>]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b="0" dirty="0"/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Customer must have a name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/>
              <a:t>Age of the customer must be greater than 21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/>
              <a:t>Customer must have a residence in an Asian Country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Two customers cannot have same email </a:t>
            </a:r>
            <a:r>
              <a:rPr lang="en-US" sz="3200" b="0" dirty="0" smtClean="0"/>
              <a:t>id</a:t>
            </a:r>
          </a:p>
          <a:p>
            <a:pPr marL="514350" indent="-514350" algn="l">
              <a:buFont typeface="+mj-lt"/>
              <a:buAutoNum type="alphaUcPeriod"/>
            </a:pPr>
            <a:endParaRPr lang="en-US" sz="3200" b="0" dirty="0"/>
          </a:p>
          <a:p>
            <a:pPr algn="l"/>
            <a:r>
              <a:rPr lang="en-US" sz="3200" dirty="0" smtClean="0"/>
              <a:t>9. </a:t>
            </a:r>
            <a:r>
              <a:rPr lang="en-US" sz="3200" dirty="0"/>
              <a:t>Which is the constraint that can be defined only at the column level</a:t>
            </a:r>
            <a:r>
              <a:rPr lang="en-US" sz="3200" dirty="0" smtClean="0"/>
              <a:t>?</a:t>
            </a:r>
          </a:p>
          <a:p>
            <a:pPr algn="l"/>
            <a:endParaRPr lang="en-US" sz="3200" dirty="0"/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UNIQUE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dirty="0"/>
              <a:t>NOT NULL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DEFAULT</a:t>
            </a:r>
          </a:p>
          <a:p>
            <a:pPr marL="514350" indent="-514350" algn="l">
              <a:buFont typeface="+mj-lt"/>
              <a:buAutoNum type="alphaUcPeriod"/>
            </a:pPr>
            <a:r>
              <a:rPr lang="en-US" sz="3200" b="0" dirty="0"/>
              <a:t>PRIMARY KEY</a:t>
            </a:r>
          </a:p>
          <a:p>
            <a:pPr algn="l"/>
            <a:endParaRPr lang="en-US" sz="3200" b="0" dirty="0"/>
          </a:p>
          <a:p>
            <a:pPr marL="514350" indent="-514350" algn="l">
              <a:buFont typeface="+mj-lt"/>
              <a:buAutoNum type="alphaUcPeriod"/>
            </a:pPr>
            <a:endParaRPr lang="en-US" sz="3200" dirty="0"/>
          </a:p>
          <a:p>
            <a:pPr algn="l"/>
            <a:endParaRPr lang="en-US" sz="3200" dirty="0"/>
          </a:p>
          <a:p>
            <a:pPr marL="514350" indent="-514350" algn="l">
              <a:buFont typeface="+mj-lt"/>
              <a:buAutoNum type="alphaU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085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4919" y="1351389"/>
            <a:ext cx="19878790" cy="13357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of the following attribute can be taken as a primary key</a:t>
            </a:r>
            <a:r>
              <a:rPr lang="en-US" alt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06960B"/>
                </a:solidFill>
                <a:latin typeface="ABeeZee"/>
              </a:rPr>
              <a:t> 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US" altLang="en-US" sz="32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1435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_____ is a property of the entire relation, rather than of the individual tuples in which each tuple is unique. 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</a:p>
          <a:p>
            <a:pPr marL="51435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  <a:p>
            <a:pPr marL="51435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pPr marL="51435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endParaRPr 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Identify the Candidate key for the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RechargePlan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  <a:r>
              <a:rPr lang="en-US" altLang="en-US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Plans</a:t>
            </a: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Operator, </a:t>
            </a:r>
            <a:r>
              <a:rPr lang="en-US" altLang="en-US" sz="32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RechargeType</a:t>
            </a:r>
            <a:endParaRPr lang="en-US" altLang="en-US" sz="32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 algn="l" defTabSz="914400" eaLnBrk="0" fontAlgn="base">
              <a:spcBef>
                <a:spcPct val="0"/>
              </a:spcBef>
              <a:spcAft>
                <a:spcPct val="0"/>
              </a:spcAft>
              <a:buFont typeface="+mj-lt"/>
              <a:buAutoNum type="alphaUcPeriod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Operator, Plans</a:t>
            </a:r>
          </a:p>
          <a:p>
            <a:pPr algn="l"/>
            <a:endParaRPr lang="en-US" sz="3200" b="0" dirty="0"/>
          </a:p>
          <a:p>
            <a:pPr marL="514350" indent="-514350" algn="l">
              <a:buFont typeface="+mj-lt"/>
              <a:buAutoNum type="alphaUcPeriod"/>
            </a:pPr>
            <a:endParaRPr lang="en-US" sz="3200" dirty="0"/>
          </a:p>
          <a:p>
            <a:pPr algn="l"/>
            <a:endParaRPr lang="en-US" sz="3200" dirty="0"/>
          </a:p>
          <a:p>
            <a:pPr marL="514350" indent="-514350" algn="l">
              <a:buFont typeface="+mj-lt"/>
              <a:buAutoNum type="alphaU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Quiz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060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70235" y="2837793"/>
            <a:ext cx="17657379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buFont typeface="Wingdings" pitchFamily="2" charset="2"/>
              <a:buChar char="Ø"/>
            </a:pPr>
            <a:endParaRPr lang="en-US" sz="4000" b="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4000" b="0" dirty="0" smtClean="0">
                <a:latin typeface="Arial" pitchFamily="34" charset="0"/>
                <a:cs typeface="Arial" pitchFamily="34" charset="0"/>
              </a:rPr>
              <a:t>Domain Integrity constraints</a:t>
            </a:r>
          </a:p>
          <a:p>
            <a:pPr algn="l">
              <a:buFont typeface="Wingdings" pitchFamily="2" charset="2"/>
              <a:buChar char="Ø"/>
            </a:pPr>
            <a:endParaRPr lang="en-US" sz="4000" b="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4000" b="0" dirty="0" smtClean="0">
                <a:latin typeface="Arial" pitchFamily="34" charset="0"/>
                <a:cs typeface="Arial" pitchFamily="34" charset="0"/>
              </a:rPr>
              <a:t>Entity integrity constraints</a:t>
            </a:r>
          </a:p>
          <a:p>
            <a:pPr algn="l">
              <a:buFont typeface="Wingdings" pitchFamily="2" charset="2"/>
              <a:buChar char="Ø"/>
            </a:pPr>
            <a:endParaRPr lang="en-US" sz="4000" b="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4000" b="0" dirty="0" smtClean="0">
                <a:latin typeface="Arial" pitchFamily="34" charset="0"/>
                <a:cs typeface="Arial" pitchFamily="34" charset="0"/>
              </a:rPr>
              <a:t>Referential Integrity Constraints</a:t>
            </a:r>
          </a:p>
          <a:p>
            <a:pPr algn="l">
              <a:buFont typeface="Wingdings" pitchFamily="2" charset="2"/>
              <a:buChar char="Ø"/>
            </a:pPr>
            <a:endParaRPr lang="en-US" sz="4000" b="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4000" b="0" dirty="0" smtClean="0">
                <a:latin typeface="Arial" pitchFamily="34" charset="0"/>
                <a:cs typeface="Arial" pitchFamily="34" charset="0"/>
              </a:rPr>
              <a:t>Key Constraints</a:t>
            </a:r>
          </a:p>
          <a:p>
            <a:pPr>
              <a:buFont typeface="Wingdings" pitchFamily="2" charset="2"/>
              <a:buChar char="Ø"/>
            </a:pPr>
            <a:endParaRPr lang="en-US" sz="4000" b="0" dirty="0"/>
          </a:p>
        </p:txBody>
      </p:sp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Types of constraints</a:t>
            </a:r>
          </a:p>
          <a:p>
            <a:r>
              <a:rPr sz="4400" smtClean="0">
                <a:latin typeface="Arial" pitchFamily="34" charset="0"/>
                <a:cs typeface="Arial" pitchFamily="34" charset="0"/>
              </a:rPr>
              <a:t> </a:t>
            </a:r>
            <a:endParaRPr sz="4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4880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923394" y="1954924"/>
            <a:ext cx="18035752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These are attribute level constraints. </a:t>
            </a:r>
          </a:p>
          <a:p>
            <a:pPr algn="l">
              <a:buFont typeface="Wingdings" pitchFamily="2" charset="2"/>
              <a:buChar char="Ø"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An attribute can only take values which lie inside the domain range. </a:t>
            </a:r>
          </a:p>
          <a:p>
            <a:pPr algn="l">
              <a:buFont typeface="Wingdings" pitchFamily="2" charset="2"/>
              <a:buChar char="Ø"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 err="1" smtClean="0">
                <a:latin typeface="Arial" pitchFamily="34" charset="0"/>
                <a:cs typeface="Arial" pitchFamily="34" charset="0"/>
              </a:rPr>
              <a:t>e.g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, ; If a constrains AGE&gt;0 and AGE &lt; 50 is applied on STUDENT relation, inserting negative value of AGE will result in failure. 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Helvetica Neue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02758" y="6105926"/>
          <a:ext cx="16147390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/>
                <a:gridCol w="3229478"/>
                <a:gridCol w="3229478"/>
                <a:gridCol w="3229478"/>
                <a:gridCol w="3229478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9455123451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GURGAON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9652431543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9156253131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9442951245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 Title"/>
          <p:cNvSpPr txBox="1"/>
          <p:nvPr/>
        </p:nvSpPr>
        <p:spPr>
          <a:xfrm>
            <a:off x="8897975" y="373603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 smtClean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Domain Integrity Constraints</a:t>
            </a:r>
            <a:r>
              <a:rPr sz="4400" smtClean="0">
                <a:latin typeface="Arial" pitchFamily="34" charset="0"/>
                <a:cs typeface="Arial" pitchFamily="34" charset="0"/>
              </a:rPr>
              <a:t> </a:t>
            </a:r>
            <a:endParaRPr sz="4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98649"/>
              </p:ext>
            </p:extLst>
          </p:nvPr>
        </p:nvGraphicFramePr>
        <p:xfrm>
          <a:off x="2803634" y="6113749"/>
          <a:ext cx="16147390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9478"/>
                <a:gridCol w="3229478"/>
                <a:gridCol w="3229478"/>
                <a:gridCol w="3229478"/>
                <a:gridCol w="3229478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9455123451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GURGAON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9652431543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9156253131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9442951245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07172" y="10625959"/>
            <a:ext cx="1781503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Domain Constraint can be enforced by </a:t>
            </a:r>
            <a:r>
              <a:rPr kumimoji="0" lang="en-US" sz="4000" b="1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Check Constraints and </a:t>
            </a:r>
            <a:r>
              <a:rPr kumimoji="0" lang="en-US" sz="4000" b="1" i="0" u="none" strike="noStrike" cap="none" spc="0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Datatypes</a:t>
            </a:r>
            <a:r>
              <a:rPr kumimoji="0" 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. 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74880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urse title"/>
          <p:cNvSpPr/>
          <p:nvPr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DBMS</a:t>
            </a:r>
            <a:endParaRPr/>
          </a:p>
        </p:txBody>
      </p:sp>
      <p:sp>
        <p:nvSpPr>
          <p:cNvPr id="27" name="Sub title"/>
          <p:cNvSpPr/>
          <p:nvPr/>
        </p:nvSpPr>
        <p:spPr>
          <a:xfrm>
            <a:off x="1502936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  <p:sp>
        <p:nvSpPr>
          <p:cNvPr id="28" name="Slide Title"/>
          <p:cNvSpPr txBox="1"/>
          <p:nvPr/>
        </p:nvSpPr>
        <p:spPr>
          <a:xfrm>
            <a:off x="1533868" y="1702676"/>
            <a:ext cx="21010822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>
              <a:buFont typeface="Wingdings" pitchFamily="2" charset="2"/>
              <a:buChar char="Ø"/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one attribute of a relation can only take values from other attribute of same relation or any other relation, it is called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Helvetica Neue"/>
                <a:cs typeface="Arial" pitchFamily="34" charset="0"/>
                <a:sym typeface="Helvetica Neue"/>
              </a:rPr>
              <a:t>Referential Integrity. </a:t>
            </a:r>
          </a:p>
          <a:p>
            <a:pPr algn="l"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4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4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Title"/>
          <p:cNvSpPr txBox="1"/>
          <p:nvPr/>
        </p:nvSpPr>
        <p:spPr>
          <a:xfrm>
            <a:off x="8897975" y="373604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Referential Integrity Constraints</a:t>
            </a:r>
          </a:p>
          <a:p>
            <a:r>
              <a:rPr sz="4400" smtClean="0">
                <a:latin typeface="Arial" pitchFamily="34" charset="0"/>
                <a:cs typeface="Arial" pitchFamily="34" charset="0"/>
              </a:rPr>
              <a:t> </a:t>
            </a:r>
            <a:endParaRPr sz="44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38811"/>
              </p:ext>
            </p:extLst>
          </p:nvPr>
        </p:nvGraphicFramePr>
        <p:xfrm>
          <a:off x="2109077" y="4623967"/>
          <a:ext cx="9336688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/>
                <a:gridCol w="1508818"/>
                <a:gridCol w="1508818"/>
                <a:gridCol w="1508818"/>
                <a:gridCol w="1508818"/>
                <a:gridCol w="1792598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DEPTNAMEID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9455123451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GURGAON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9652431543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9156253131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9442951245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00926" y="4681774"/>
          <a:ext cx="8805916" cy="3731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479"/>
                <a:gridCol w="2201479"/>
                <a:gridCol w="2201479"/>
                <a:gridCol w="2201479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DEPTID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HOD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9442876561</a:t>
                      </a:r>
                      <a:endParaRPr lang="en-US" dirty="0"/>
                    </a:p>
                  </a:txBody>
                  <a:tcPr/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AGALYA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7896784523</a:t>
                      </a:r>
                      <a:endParaRPr lang="en-US" dirty="0"/>
                    </a:p>
                  </a:txBody>
                  <a:tcPr/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PRAVEEN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9876423151</a:t>
                      </a:r>
                      <a:endParaRPr lang="en-US" dirty="0"/>
                    </a:p>
                  </a:txBody>
                  <a:tcPr/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PREETAM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9789654321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Left-Right Arrow 12"/>
          <p:cNvSpPr/>
          <p:nvPr/>
        </p:nvSpPr>
        <p:spPr>
          <a:xfrm flipV="1">
            <a:off x="11508829" y="5833242"/>
            <a:ext cx="2869324" cy="978218"/>
          </a:xfrm>
          <a:prstGeom prst="leftRightArrow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26979" y="3720662"/>
            <a:ext cx="640080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Student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81890" y="3620814"/>
            <a:ext cx="6400800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Department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902371" y="9462811"/>
            <a:ext cx="214936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>
                <a:latin typeface="Arial" pitchFamily="34" charset="0"/>
                <a:cs typeface="Arial" pitchFamily="34" charset="0"/>
              </a:rPr>
              <a:t>The relation which is referencing to other relation is called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REFERENCING RELATION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(STUDENT in this case) and the relation to which other relations refer is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called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REFERENCED RELATION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(DEPARTMENT in this case).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07172" y="10625959"/>
            <a:ext cx="1781503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Referential Integrity </a:t>
            </a:r>
            <a:r>
              <a:rPr kumimoji="0" 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Constraint can be enforced by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Foreign Key Constraint</a:t>
            </a:r>
            <a:r>
              <a:rPr kumimoji="0" 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. 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5844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1959" y="1923394"/>
            <a:ext cx="2062129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An Entity Integrity Constraint is used to identify/ recognize the row or record of a table uniquely.</a:t>
            </a:r>
          </a:p>
          <a:p>
            <a:pPr algn="l"/>
            <a:endParaRPr lang="en-US" sz="4400" b="0" dirty="0" smtClean="0"/>
          </a:p>
          <a:p>
            <a:pPr algn="l"/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 smtClean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Entity Integrity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99118" y="4277126"/>
          <a:ext cx="10503337" cy="4554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/>
                <a:gridCol w="1508818"/>
                <a:gridCol w="2251549"/>
                <a:gridCol w="2066625"/>
                <a:gridCol w="1086479"/>
                <a:gridCol w="2081048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9455123451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GURGAON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9652431543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9156253131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9442951245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9994464211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7172" y="10625959"/>
            <a:ext cx="1781503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Entity Integrity </a:t>
            </a:r>
            <a:r>
              <a:rPr kumimoji="0" 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Constraint can be enforced by </a:t>
            </a: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Primary Key, Unique Key, Candidate Key</a:t>
            </a:r>
            <a:r>
              <a:rPr kumimoji="0" lang="en-US" sz="4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. 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Helvetica Neue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56925" y="4240340"/>
          <a:ext cx="10503337" cy="4554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818"/>
                <a:gridCol w="1508818"/>
                <a:gridCol w="2251549"/>
                <a:gridCol w="2066625"/>
                <a:gridCol w="1086479"/>
                <a:gridCol w="2081048"/>
              </a:tblGrid>
              <a:tr h="746351">
                <a:tc>
                  <a:txBody>
                    <a:bodyPr/>
                    <a:lstStyle/>
                    <a:p>
                      <a:pPr marL="0" marR="0" indent="0" algn="ctr" defTabSz="8255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ROLL_NO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DEPTNAME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9455123451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GURGAON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9652431543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CHENNAI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9156253131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CSE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9442951245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74635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SUJIT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9994464211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3854" y="2826327"/>
            <a:ext cx="15794181" cy="742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sp>
        <p:nvSpPr>
          <p:cNvPr id="4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err="1" smtClean="0">
                <a:latin typeface="Arial" pitchFamily="34" charset="0"/>
                <a:cs typeface="Arial" pitchFamily="34" charset="0"/>
              </a:rPr>
              <a:t>Diagramatic</a:t>
            </a:r>
            <a:r>
              <a:rPr lang="en-US" sz="4400" dirty="0" smtClean="0">
                <a:latin typeface="Arial" pitchFamily="34" charset="0"/>
                <a:cs typeface="Arial" pitchFamily="34" charset="0"/>
              </a:rPr>
              <a:t> Representation -  Constraints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382" y="2427889"/>
            <a:ext cx="18740199" cy="778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Methods to achieve Constraints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09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400" dirty="0" smtClean="0">
                <a:latin typeface="Arial" pitchFamily="34" charset="0"/>
                <a:cs typeface="Arial" pitchFamily="34" charset="0"/>
              </a:rPr>
              <a:t>Key Constraint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Sub title"/>
          <p:cNvSpPr/>
          <p:nvPr/>
        </p:nvSpPr>
        <p:spPr>
          <a:xfrm>
            <a:off x="15181765" y="12580883"/>
            <a:ext cx="8935720" cy="756745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Constraints in Relational DB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8" y="2482053"/>
            <a:ext cx="14103928" cy="94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253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5" ma:contentTypeDescription="Create a new document." ma:contentTypeScope="" ma:versionID="036e6fad683264d45053416690d9273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833a08da67a52d7929de3d96412862eb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5B7658-6AF3-43C4-BE0A-5D3F1A5ADF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3C761E-A417-443C-B616-0C8596DE6209}"/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1403</Words>
  <Application>Microsoft Office PowerPoint</Application>
  <PresentationFormat>Custom</PresentationFormat>
  <Paragraphs>742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ABeeZee</vt:lpstr>
      <vt:lpstr>Arial</vt:lpstr>
      <vt:lpstr>Calibri</vt:lpstr>
      <vt:lpstr>Helvetica Neue</vt:lpstr>
      <vt:lpstr>Helvetica Neue Light</vt:lpstr>
      <vt:lpstr>Helvetica Neue Medium</vt:lpstr>
      <vt:lpstr>Times New Roman</vt:lpstr>
      <vt:lpstr>Wingdings</vt:lpstr>
      <vt:lpstr>White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</dc:creator>
  <cp:lastModifiedBy>sharmila</cp:lastModifiedBy>
  <cp:revision>114</cp:revision>
  <dcterms:modified xsi:type="dcterms:W3CDTF">2022-03-23T05:33:56Z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</Properties>
</file>