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2"/>
  </p:notesMasterIdLst>
  <p:handoutMasterIdLst>
    <p:handoutMasterId r:id="rId43"/>
  </p:handoutMasterIdLst>
  <p:sldIdLst>
    <p:sldId id="256" r:id="rId5"/>
    <p:sldId id="265" r:id="rId6"/>
    <p:sldId id="286" r:id="rId7"/>
    <p:sldId id="267" r:id="rId8"/>
    <p:sldId id="303" r:id="rId9"/>
    <p:sldId id="268" r:id="rId10"/>
    <p:sldId id="269" r:id="rId11"/>
    <p:sldId id="270" r:id="rId12"/>
    <p:sldId id="271" r:id="rId13"/>
    <p:sldId id="272" r:id="rId14"/>
    <p:sldId id="273" r:id="rId15"/>
    <p:sldId id="289" r:id="rId16"/>
    <p:sldId id="291" r:id="rId17"/>
    <p:sldId id="290" r:id="rId18"/>
    <p:sldId id="292" r:id="rId19"/>
    <p:sldId id="293" r:id="rId20"/>
    <p:sldId id="274" r:id="rId21"/>
    <p:sldId id="276" r:id="rId22"/>
    <p:sldId id="275" r:id="rId23"/>
    <p:sldId id="277" r:id="rId24"/>
    <p:sldId id="278" r:id="rId25"/>
    <p:sldId id="279" r:id="rId26"/>
    <p:sldId id="280" r:id="rId27"/>
    <p:sldId id="281" r:id="rId28"/>
    <p:sldId id="282" r:id="rId29"/>
    <p:sldId id="283" r:id="rId30"/>
    <p:sldId id="294" r:id="rId31"/>
    <p:sldId id="295" r:id="rId32"/>
    <p:sldId id="296" r:id="rId33"/>
    <p:sldId id="297" r:id="rId34"/>
    <p:sldId id="298" r:id="rId35"/>
    <p:sldId id="299" r:id="rId36"/>
    <p:sldId id="300" r:id="rId37"/>
    <p:sldId id="301" r:id="rId38"/>
    <p:sldId id="302" r:id="rId39"/>
    <p:sldId id="287" r:id="rId40"/>
    <p:sldId id="288"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993"/>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76C0A9-32C5-4E0F-83BA-D4654094EC40}" v="2" dt="2022-02-01T07:18:51.429"/>
    <p1510:client id="{AF503B24-2ADC-4348-9DA7-7415A7705BA8}" v="18" dt="2022-02-01T06:16:31.42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120" y="114"/>
      </p:cViewPr>
      <p:guideLst>
        <p:guide orient="horz" pos="4320"/>
        <p:guide pos="7680"/>
      </p:guideLst>
    </p:cSldViewPr>
  </p:slideViewPr>
  <p:notesTextViewPr>
    <p:cViewPr>
      <p:scale>
        <a:sx n="100" d="100"/>
        <a:sy n="100" d="100"/>
      </p:scale>
      <p:origin x="0" y="0"/>
    </p:cViewPr>
  </p:notesTextViewPr>
  <p:notesViewPr>
    <p:cSldViewPr snapToGrid="0">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R Assistant Professor" userId="813cc53b-cdf4-4ce6-80b4-4511270466ca" providerId="ADAL" clId="{DDC0B6D3-D0E5-4D9B-92A2-FCCEB819BD5D}"/>
    <pc:docChg chg="custSel addSld delSld modSld">
      <pc:chgData name="Ramya R Assistant Professor" userId="813cc53b-cdf4-4ce6-80b4-4511270466ca" providerId="ADAL" clId="{DDC0B6D3-D0E5-4D9B-92A2-FCCEB819BD5D}" dt="2022-01-31T12:32:41.497" v="258"/>
      <pc:docMkLst>
        <pc:docMk/>
      </pc:docMkLst>
      <pc:sldChg chg="delSp modSp mod">
        <pc:chgData name="Ramya R Assistant Professor" userId="813cc53b-cdf4-4ce6-80b4-4511270466ca" providerId="ADAL" clId="{DDC0B6D3-D0E5-4D9B-92A2-FCCEB819BD5D}" dt="2022-01-31T12:23:49.559" v="101" actId="21"/>
        <pc:sldMkLst>
          <pc:docMk/>
          <pc:sldMk cId="0" sldId="256"/>
        </pc:sldMkLst>
        <pc:spChg chg="mod">
          <ac:chgData name="Ramya R Assistant Professor" userId="813cc53b-cdf4-4ce6-80b4-4511270466ca" providerId="ADAL" clId="{DDC0B6D3-D0E5-4D9B-92A2-FCCEB819BD5D}" dt="2022-01-31T12:10:03.948" v="98" actId="20577"/>
          <ac:spMkLst>
            <pc:docMk/>
            <pc:sldMk cId="0" sldId="256"/>
            <ac:spMk id="21" creationId="{00000000-0000-0000-0000-000000000000}"/>
          </ac:spMkLst>
        </pc:spChg>
        <pc:spChg chg="mod">
          <ac:chgData name="Ramya R Assistant Professor" userId="813cc53b-cdf4-4ce6-80b4-4511270466ca" providerId="ADAL" clId="{DDC0B6D3-D0E5-4D9B-92A2-FCCEB819BD5D}" dt="2022-01-31T12:09:07.569" v="33" actId="20577"/>
          <ac:spMkLst>
            <pc:docMk/>
            <pc:sldMk cId="0" sldId="256"/>
            <ac:spMk id="23" creationId="{00000000-0000-0000-0000-000000000000}"/>
          </ac:spMkLst>
        </pc:spChg>
        <pc:spChg chg="del mod">
          <ac:chgData name="Ramya R Assistant Professor" userId="813cc53b-cdf4-4ce6-80b4-4511270466ca" providerId="ADAL" clId="{DDC0B6D3-D0E5-4D9B-92A2-FCCEB819BD5D}" dt="2022-01-31T12:23:49.559" v="101" actId="21"/>
          <ac:spMkLst>
            <pc:docMk/>
            <pc:sldMk cId="0" sldId="256"/>
            <ac:spMk id="24" creationId="{00000000-0000-0000-0000-000000000000}"/>
          </ac:spMkLst>
        </pc:spChg>
      </pc:sldChg>
      <pc:sldChg chg="addSp modSp mod">
        <pc:chgData name="Ramya R Assistant Professor" userId="813cc53b-cdf4-4ce6-80b4-4511270466ca" providerId="ADAL" clId="{DDC0B6D3-D0E5-4D9B-92A2-FCCEB819BD5D}" dt="2022-01-31T12:31:57.892" v="256" actId="14100"/>
        <pc:sldMkLst>
          <pc:docMk/>
          <pc:sldMk cId="0" sldId="257"/>
        </pc:sldMkLst>
        <pc:spChg chg="add mod">
          <ac:chgData name="Ramya R Assistant Professor" userId="813cc53b-cdf4-4ce6-80b4-4511270466ca" providerId="ADAL" clId="{DDC0B6D3-D0E5-4D9B-92A2-FCCEB819BD5D}" dt="2022-01-31T12:31:57.892" v="256" actId="14100"/>
          <ac:spMkLst>
            <pc:docMk/>
            <pc:sldMk cId="0" sldId="257"/>
            <ac:spMk id="5" creationId="{6B14E422-75F0-4715-92C9-A1677C1D3E40}"/>
          </ac:spMkLst>
        </pc:spChg>
        <pc:spChg chg="mod">
          <ac:chgData name="Ramya R Assistant Professor" userId="813cc53b-cdf4-4ce6-80b4-4511270466ca" providerId="ADAL" clId="{DDC0B6D3-D0E5-4D9B-92A2-FCCEB819BD5D}" dt="2022-01-31T12:26:55.931" v="199" actId="20577"/>
          <ac:spMkLst>
            <pc:docMk/>
            <pc:sldMk cId="0" sldId="257"/>
            <ac:spMk id="26" creationId="{00000000-0000-0000-0000-000000000000}"/>
          </ac:spMkLst>
        </pc:spChg>
        <pc:spChg chg="mod">
          <ac:chgData name="Ramya R Assistant Professor" userId="813cc53b-cdf4-4ce6-80b4-4511270466ca" providerId="ADAL" clId="{DDC0B6D3-D0E5-4D9B-92A2-FCCEB819BD5D}" dt="2022-01-31T12:27:35.683" v="217" actId="20577"/>
          <ac:spMkLst>
            <pc:docMk/>
            <pc:sldMk cId="0" sldId="257"/>
            <ac:spMk id="27" creationId="{00000000-0000-0000-0000-000000000000}"/>
          </ac:spMkLst>
        </pc:spChg>
        <pc:spChg chg="mod">
          <ac:chgData name="Ramya R Assistant Professor" userId="813cc53b-cdf4-4ce6-80b4-4511270466ca" providerId="ADAL" clId="{DDC0B6D3-D0E5-4D9B-92A2-FCCEB819BD5D}" dt="2022-01-31T12:31:51.621" v="255" actId="1076"/>
          <ac:spMkLst>
            <pc:docMk/>
            <pc:sldMk cId="0" sldId="257"/>
            <ac:spMk id="28" creationId="{00000000-0000-0000-0000-000000000000}"/>
          </ac:spMkLst>
        </pc:spChg>
      </pc:sldChg>
      <pc:sldChg chg="delSp modSp add mod">
        <pc:chgData name="Ramya R Assistant Professor" userId="813cc53b-cdf4-4ce6-80b4-4511270466ca" providerId="ADAL" clId="{DDC0B6D3-D0E5-4D9B-92A2-FCCEB819BD5D}" dt="2022-01-31T12:26:21.932" v="178" actId="1076"/>
        <pc:sldMkLst>
          <pc:docMk/>
          <pc:sldMk cId="1847126465" sldId="258"/>
        </pc:sldMkLst>
        <pc:spChg chg="mod">
          <ac:chgData name="Ramya R Assistant Professor" userId="813cc53b-cdf4-4ce6-80b4-4511270466ca" providerId="ADAL" clId="{DDC0B6D3-D0E5-4D9B-92A2-FCCEB819BD5D}" dt="2022-01-31T12:26:21.932" v="178" actId="1076"/>
          <ac:spMkLst>
            <pc:docMk/>
            <pc:sldMk cId="1847126465" sldId="258"/>
            <ac:spMk id="23" creationId="{00000000-0000-0000-0000-000000000000}"/>
          </ac:spMkLst>
        </pc:spChg>
        <pc:spChg chg="del mod">
          <ac:chgData name="Ramya R Assistant Professor" userId="813cc53b-cdf4-4ce6-80b4-4511270466ca" providerId="ADAL" clId="{DDC0B6D3-D0E5-4D9B-92A2-FCCEB819BD5D}" dt="2022-01-31T12:26:17.735" v="177" actId="21"/>
          <ac:spMkLst>
            <pc:docMk/>
            <pc:sldMk cId="1847126465" sldId="258"/>
            <ac:spMk id="24" creationId="{00000000-0000-0000-0000-000000000000}"/>
          </ac:spMkLst>
        </pc:spChg>
      </pc:sldChg>
      <pc:sldChg chg="add del">
        <pc:chgData name="Ramya R Assistant Professor" userId="813cc53b-cdf4-4ce6-80b4-4511270466ca" providerId="ADAL" clId="{DDC0B6D3-D0E5-4D9B-92A2-FCCEB819BD5D}" dt="2022-01-31T12:27:08.734" v="201" actId="47"/>
        <pc:sldMkLst>
          <pc:docMk/>
          <pc:sldMk cId="3887289802" sldId="259"/>
        </pc:sldMkLst>
      </pc:sldChg>
      <pc:sldChg chg="add">
        <pc:chgData name="Ramya R Assistant Professor" userId="813cc53b-cdf4-4ce6-80b4-4511270466ca" providerId="ADAL" clId="{DDC0B6D3-D0E5-4D9B-92A2-FCCEB819BD5D}" dt="2022-01-31T12:27:06.222" v="200"/>
        <pc:sldMkLst>
          <pc:docMk/>
          <pc:sldMk cId="3829886052" sldId="260"/>
        </pc:sldMkLst>
      </pc:sldChg>
      <pc:sldChg chg="new">
        <pc:chgData name="Ramya R Assistant Professor" userId="813cc53b-cdf4-4ce6-80b4-4511270466ca" providerId="ADAL" clId="{DDC0B6D3-D0E5-4D9B-92A2-FCCEB819BD5D}" dt="2022-01-31T12:28:10.877" v="218" actId="680"/>
        <pc:sldMkLst>
          <pc:docMk/>
          <pc:sldMk cId="296657569" sldId="261"/>
        </pc:sldMkLst>
      </pc:sldChg>
      <pc:sldChg chg="new">
        <pc:chgData name="Ramya R Assistant Professor" userId="813cc53b-cdf4-4ce6-80b4-4511270466ca" providerId="ADAL" clId="{DDC0B6D3-D0E5-4D9B-92A2-FCCEB819BD5D}" dt="2022-01-31T12:32:34.617" v="257" actId="680"/>
        <pc:sldMkLst>
          <pc:docMk/>
          <pc:sldMk cId="4130304615" sldId="262"/>
        </pc:sldMkLst>
      </pc:sldChg>
      <pc:sldChg chg="add">
        <pc:chgData name="Ramya R Assistant Professor" userId="813cc53b-cdf4-4ce6-80b4-4511270466ca" providerId="ADAL" clId="{DDC0B6D3-D0E5-4D9B-92A2-FCCEB819BD5D}" dt="2022-01-31T12:32:41.497" v="258"/>
        <pc:sldMkLst>
          <pc:docMk/>
          <pc:sldMk cId="865844983" sldId="263"/>
        </pc:sldMkLst>
      </pc:sldChg>
    </pc:docChg>
  </pc:docChgLst>
  <pc:docChgLst>
    <pc:chgData name="Ramya R Assistant Professor" userId="S::ramya.ece@rathinam.in::813cc53b-cdf4-4ce6-80b4-4511270466ca" providerId="AD" clId="Web-{AF503B24-2ADC-4348-9DA7-7415A7705BA8}"/>
    <pc:docChg chg="modSld">
      <pc:chgData name="Ramya R Assistant Professor" userId="S::ramya.ece@rathinam.in::813cc53b-cdf4-4ce6-80b4-4511270466ca" providerId="AD" clId="Web-{AF503B24-2ADC-4348-9DA7-7415A7705BA8}" dt="2022-02-01T06:16:30.867" v="7" actId="20577"/>
      <pc:docMkLst>
        <pc:docMk/>
      </pc:docMkLst>
      <pc:sldChg chg="modSp">
        <pc:chgData name="Ramya R Assistant Professor" userId="S::ramya.ece@rathinam.in::813cc53b-cdf4-4ce6-80b4-4511270466ca" providerId="AD" clId="Web-{AF503B24-2ADC-4348-9DA7-7415A7705BA8}" dt="2022-02-01T06:16:05.022" v="0" actId="20577"/>
        <pc:sldMkLst>
          <pc:docMk/>
          <pc:sldMk cId="0" sldId="256"/>
        </pc:sldMkLst>
        <pc:spChg chg="mod">
          <ac:chgData name="Ramya R Assistant Professor" userId="S::ramya.ece@rathinam.in::813cc53b-cdf4-4ce6-80b4-4511270466ca" providerId="AD" clId="Web-{AF503B24-2ADC-4348-9DA7-7415A7705BA8}" dt="2022-02-01T06:16:05.022" v="0" actId="20577"/>
          <ac:spMkLst>
            <pc:docMk/>
            <pc:sldMk cId="0" sldId="256"/>
            <ac:spMk id="23" creationId="{00000000-0000-0000-0000-000000000000}"/>
          </ac:spMkLst>
        </pc:spChg>
      </pc:sldChg>
      <pc:sldChg chg="modSp">
        <pc:chgData name="Ramya R Assistant Professor" userId="S::ramya.ece@rathinam.in::813cc53b-cdf4-4ce6-80b4-4511270466ca" providerId="AD" clId="Web-{AF503B24-2ADC-4348-9DA7-7415A7705BA8}" dt="2022-02-01T06:16:24.476" v="4" actId="20577"/>
        <pc:sldMkLst>
          <pc:docMk/>
          <pc:sldMk cId="0" sldId="257"/>
        </pc:sldMkLst>
        <pc:spChg chg="mod">
          <ac:chgData name="Ramya R Assistant Professor" userId="S::ramya.ece@rathinam.in::813cc53b-cdf4-4ce6-80b4-4511270466ca" providerId="AD" clId="Web-{AF503B24-2ADC-4348-9DA7-7415A7705BA8}" dt="2022-02-01T06:16:24.476" v="4" actId="20577"/>
          <ac:spMkLst>
            <pc:docMk/>
            <pc:sldMk cId="0" sldId="257"/>
            <ac:spMk id="5" creationId="{6B14E422-75F0-4715-92C9-A1677C1D3E40}"/>
          </ac:spMkLst>
        </pc:spChg>
        <pc:spChg chg="mod">
          <ac:chgData name="Ramya R Assistant Professor" userId="S::ramya.ece@rathinam.in::813cc53b-cdf4-4ce6-80b4-4511270466ca" providerId="AD" clId="Web-{AF503B24-2ADC-4348-9DA7-7415A7705BA8}" dt="2022-02-01T06:16:22.288" v="2" actId="20577"/>
          <ac:spMkLst>
            <pc:docMk/>
            <pc:sldMk cId="0" sldId="257"/>
            <ac:spMk id="28" creationId="{00000000-0000-0000-0000-000000000000}"/>
          </ac:spMkLst>
        </pc:spChg>
      </pc:sldChg>
      <pc:sldChg chg="modSp">
        <pc:chgData name="Ramya R Assistant Professor" userId="S::ramya.ece@rathinam.in::813cc53b-cdf4-4ce6-80b4-4511270466ca" providerId="AD" clId="Web-{AF503B24-2ADC-4348-9DA7-7415A7705BA8}" dt="2022-02-01T06:16:16.507" v="1" actId="20577"/>
        <pc:sldMkLst>
          <pc:docMk/>
          <pc:sldMk cId="1847126465" sldId="258"/>
        </pc:sldMkLst>
        <pc:spChg chg="mod">
          <ac:chgData name="Ramya R Assistant Professor" userId="S::ramya.ece@rathinam.in::813cc53b-cdf4-4ce6-80b4-4511270466ca" providerId="AD" clId="Web-{AF503B24-2ADC-4348-9DA7-7415A7705BA8}" dt="2022-02-01T06:16:16.507" v="1" actId="20577"/>
          <ac:spMkLst>
            <pc:docMk/>
            <pc:sldMk cId="1847126465" sldId="258"/>
            <ac:spMk id="23" creationId="{00000000-0000-0000-0000-000000000000}"/>
          </ac:spMkLst>
        </pc:spChg>
      </pc:sldChg>
      <pc:sldChg chg="modSp">
        <pc:chgData name="Ramya R Assistant Professor" userId="S::ramya.ece@rathinam.in::813cc53b-cdf4-4ce6-80b4-4511270466ca" providerId="AD" clId="Web-{AF503B24-2ADC-4348-9DA7-7415A7705BA8}" dt="2022-02-01T06:16:30.867" v="7" actId="20577"/>
        <pc:sldMkLst>
          <pc:docMk/>
          <pc:sldMk cId="865844983" sldId="263"/>
        </pc:sldMkLst>
        <pc:spChg chg="mod">
          <ac:chgData name="Ramya R Assistant Professor" userId="S::ramya.ece@rathinam.in::813cc53b-cdf4-4ce6-80b4-4511270466ca" providerId="AD" clId="Web-{AF503B24-2ADC-4348-9DA7-7415A7705BA8}" dt="2022-02-01T06:16:30.867" v="7" actId="20577"/>
          <ac:spMkLst>
            <pc:docMk/>
            <pc:sldMk cId="865844983" sldId="263"/>
            <ac:spMk id="5" creationId="{6B14E422-75F0-4715-92C9-A1677C1D3E40}"/>
          </ac:spMkLst>
        </pc:spChg>
        <pc:spChg chg="mod">
          <ac:chgData name="Ramya R Assistant Professor" userId="S::ramya.ece@rathinam.in::813cc53b-cdf4-4ce6-80b4-4511270466ca" providerId="AD" clId="Web-{AF503B24-2ADC-4348-9DA7-7415A7705BA8}" dt="2022-02-01T06:16:28.773" v="5" actId="20577"/>
          <ac:spMkLst>
            <pc:docMk/>
            <pc:sldMk cId="865844983" sldId="263"/>
            <ac:spMk id="28" creationId="{00000000-0000-0000-0000-000000000000}"/>
          </ac:spMkLst>
        </pc:spChg>
      </pc:sldChg>
    </pc:docChg>
  </pc:docChgLst>
  <pc:docChgLst>
    <pc:chgData name="Sharmila B Technical Trainer" userId="S::sharmila.placement@rathinam.in::9f201489-9e2d-45df-a4f3-bc629776521b" providerId="AD" clId="Web-{9076C0A9-32C5-4E0F-83BA-D4654094EC40}"/>
    <pc:docChg chg="modSld">
      <pc:chgData name="Sharmila B Technical Trainer" userId="S::sharmila.placement@rathinam.in::9f201489-9e2d-45df-a4f3-bc629776521b" providerId="AD" clId="Web-{9076C0A9-32C5-4E0F-83BA-D4654094EC40}" dt="2022-02-01T07:18:51.429" v="1" actId="20577"/>
      <pc:docMkLst>
        <pc:docMk/>
      </pc:docMkLst>
      <pc:sldChg chg="modSp">
        <pc:chgData name="Sharmila B Technical Trainer" userId="S::sharmila.placement@rathinam.in::9f201489-9e2d-45df-a4f3-bc629776521b" providerId="AD" clId="Web-{9076C0A9-32C5-4E0F-83BA-D4654094EC40}" dt="2022-02-01T07:18:51.429" v="1" actId="20577"/>
        <pc:sldMkLst>
          <pc:docMk/>
          <pc:sldMk cId="0" sldId="256"/>
        </pc:sldMkLst>
        <pc:spChg chg="mod">
          <ac:chgData name="Sharmila B Technical Trainer" userId="S::sharmila.placement@rathinam.in::9f201489-9e2d-45df-a4f3-bc629776521b" providerId="AD" clId="Web-{9076C0A9-32C5-4E0F-83BA-D4654094EC40}" dt="2022-02-01T07:18:51.429" v="1" actId="20577"/>
          <ac:spMkLst>
            <pc:docMk/>
            <pc:sldMk cId="0" sldId="256"/>
            <ac:spMk id="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3DF32F-C001-4487-9D56-112AA38C5ED8}" type="datetimeFigureOut">
              <a:rPr lang="en-US" smtClean="0"/>
              <a:t>4/6/2022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DBMS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7E1ED5-7807-4B15-9900-650C7A48D027}" type="slidenum">
              <a:rPr lang="en-US" smtClean="0"/>
              <a:t>‹#›</a:t>
            </a:fld>
            <a:endParaRPr lang="en-US"/>
          </a:p>
        </p:txBody>
      </p:sp>
    </p:spTree>
    <p:extLst>
      <p:ext uri="{BB962C8B-B14F-4D97-AF65-F5344CB8AC3E}">
        <p14:creationId xmlns:p14="http://schemas.microsoft.com/office/powerpoint/2010/main" val="37433905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91684508"/>
      </p:ext>
    </p:extLst>
  </p:cSld>
  <p:clrMap bg1="lt1" tx1="dk1" bg2="lt2" tx2="dk2" accent1="accent1" accent2="accent2" accent3="accent3" accent4="accent4" accent5="accent5" accent6="accent6" hlink="hlink" folHlink="folHlink"/>
  <p:hf hd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Examples : Images, Text, videos etc.</a:t>
            </a:r>
          </a:p>
          <a:p>
            <a:endParaRPr lang="en-US" dirty="0"/>
          </a:p>
        </p:txBody>
      </p:sp>
    </p:spTree>
    <p:extLst>
      <p:ext uri="{BB962C8B-B14F-4D97-AF65-F5344CB8AC3E}">
        <p14:creationId xmlns:p14="http://schemas.microsoft.com/office/powerpoint/2010/main" val="86411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en-US" sz="2400" dirty="0" smtClean="0">
                <a:latin typeface="Arial" panose="020B0604020202020204" pitchFamily="34" charset="0"/>
                <a:cs typeface="Arial" panose="020B0604020202020204" pitchFamily="34" charset="0"/>
                <a:sym typeface="Wingdings" panose="05000000000000000000" pitchFamily="2" charset="2"/>
              </a:rPr>
              <a:t>Difference between Cartesian product and join operation is that in join only combination of tuples that satisfy the join condition is displayed in the result. Whereas in Cartesian product all the combination of two tuples from the two relation is displayed in the result there is no condition.</a:t>
            </a:r>
          </a:p>
          <a:p>
            <a:endParaRPr lang="en-US" dirty="0"/>
          </a:p>
        </p:txBody>
      </p:sp>
    </p:spTree>
    <p:extLst>
      <p:ext uri="{BB962C8B-B14F-4D97-AF65-F5344CB8AC3E}">
        <p14:creationId xmlns:p14="http://schemas.microsoft.com/office/powerpoint/2010/main" val="2661862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COE logo nn.png" descr="COE logo nn.png"/>
          <p:cNvPicPr>
            <a:picLocks noChangeAspect="1"/>
          </p:cNvPicPr>
          <p:nvPr/>
        </p:nvPicPr>
        <p:blipFill>
          <a:blip r:embed="rId3" cstate="print"/>
          <a:stretch>
            <a:fillRect/>
          </a:stretch>
        </p:blipFill>
        <p:spPr>
          <a:xfrm>
            <a:off x="10346623" y="11999998"/>
            <a:ext cx="3690754" cy="1911241"/>
          </a:xfrm>
          <a:prstGeom prst="rect">
            <a:avLst/>
          </a:prstGeom>
          <a:ln w="12700">
            <a:miter lim="400000"/>
          </a:ln>
        </p:spPr>
      </p:pic>
      <p:sp>
        <p:nvSpPr>
          <p:cNvPr id="3" name="Title Text"/>
          <p:cNvSpPr txBox="1">
            <a:spLocks noGrp="1"/>
          </p:cNvSpPr>
          <p:nvPr>
            <p:ph type="title"/>
          </p:nvPr>
        </p:nvSpPr>
        <p:spPr>
          <a:xfrm>
            <a:off x="3099423" y="205599"/>
            <a:ext cx="20828001" cy="1006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hf sldNum="0" hdr="0" dt="0"/>
  <p:txStyles>
    <p:titleStyle>
      <a:lvl1pPr marL="0" marR="0" indent="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1pPr>
      <a:lvl2pPr marL="0" marR="0" indent="457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2pPr>
      <a:lvl3pPr marL="0" marR="0" indent="914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3pPr>
      <a:lvl4pPr marL="0" marR="0" indent="1371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4pPr>
      <a:lvl5pPr marL="0" marR="0" indent="18288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5pPr>
      <a:lvl6pPr marL="0" marR="0" indent="22860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6pPr>
      <a:lvl7pPr marL="0" marR="0" indent="2743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7pPr>
      <a:lvl8pPr marL="0" marR="0" indent="3200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8pPr>
      <a:lvl9pPr marL="0" marR="0" indent="3657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9pPr>
    </p:titleStyle>
    <p:bodyStyle>
      <a:lvl1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5pPr>
      <a:lvl6pPr marL="0" marR="0" indent="3556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6pPr>
      <a:lvl7pPr marL="0" marR="0" indent="7112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7pPr>
      <a:lvl8pPr marL="0" marR="0" indent="10668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8pPr>
      <a:lvl9pPr marL="0" marR="0" indent="14224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y…"/>
          <p:cNvSpPr txBox="1"/>
          <p:nvPr/>
        </p:nvSpPr>
        <p:spPr>
          <a:xfrm>
            <a:off x="18357937" y="12195045"/>
            <a:ext cx="102657"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400">
                <a:solidFill>
                  <a:srgbClr val="011993"/>
                </a:solidFill>
                <a:latin typeface="Calibri"/>
                <a:ea typeface="Calibri"/>
                <a:cs typeface="Calibri"/>
                <a:sym typeface="Calibri"/>
              </a:defRPr>
            </a:pPr>
            <a:endParaRPr lang="en-US" dirty="0"/>
          </a:p>
        </p:txBody>
      </p:sp>
      <p:sp>
        <p:nvSpPr>
          <p:cNvPr id="22" name="RATHINAM…"/>
          <p:cNvSpPr txBox="1"/>
          <p:nvPr/>
        </p:nvSpPr>
        <p:spPr>
          <a:xfrm>
            <a:off x="1416014" y="335111"/>
            <a:ext cx="22399679" cy="183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8000">
                <a:solidFill>
                  <a:srgbClr val="011993"/>
                </a:solidFill>
                <a:latin typeface="Calibri"/>
                <a:ea typeface="Calibri"/>
                <a:cs typeface="Calibri"/>
                <a:sym typeface="Calibri"/>
              </a:defRPr>
            </a:pPr>
            <a:r>
              <a:t>RATHINAM </a:t>
            </a:r>
          </a:p>
          <a:p>
            <a:pPr>
              <a:defRPr sz="3800">
                <a:solidFill>
                  <a:srgbClr val="011993"/>
                </a:solidFill>
                <a:latin typeface="Calibri"/>
                <a:ea typeface="Calibri"/>
                <a:cs typeface="Calibri"/>
                <a:sym typeface="Calibri"/>
              </a:defRPr>
            </a:pPr>
            <a:r>
              <a:t>CENTRE OF EXCELLENCE</a:t>
            </a:r>
          </a:p>
        </p:txBody>
      </p:sp>
      <p:sp>
        <p:nvSpPr>
          <p:cNvPr id="23" name="Course Title"/>
          <p:cNvSpPr txBox="1"/>
          <p:nvPr/>
        </p:nvSpPr>
        <p:spPr>
          <a:xfrm>
            <a:off x="466469" y="5874633"/>
            <a:ext cx="23685704"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r>
              <a:rPr lang="en-US" sz="7200" dirty="0" smtClean="0"/>
              <a:t>D</a:t>
            </a:r>
            <a:r>
              <a:rPr lang="en-IN" sz="7200" dirty="0" err="1" smtClean="0"/>
              <a:t>atabase</a:t>
            </a:r>
            <a:r>
              <a:rPr lang="en-IN" sz="7200" dirty="0" smtClean="0"/>
              <a:t> </a:t>
            </a:r>
            <a:r>
              <a:rPr lang="en-IN" sz="7200" dirty="0" smtClean="0">
                <a:latin typeface="Arial" pitchFamily="34" charset="0"/>
                <a:cs typeface="Arial" pitchFamily="34" charset="0"/>
              </a:rPr>
              <a:t>Management</a:t>
            </a:r>
            <a:r>
              <a:rPr lang="en-IN" sz="7200" dirty="0" smtClean="0"/>
              <a:t> System</a:t>
            </a:r>
            <a:endParaRPr lang="en-IN" sz="7200" dirty="0"/>
          </a:p>
        </p:txBody>
      </p:sp>
      <p:sp>
        <p:nvSpPr>
          <p:cNvPr id="6" name="by…"/>
          <p:cNvSpPr txBox="1"/>
          <p:nvPr/>
        </p:nvSpPr>
        <p:spPr>
          <a:xfrm>
            <a:off x="18508717" y="11019362"/>
            <a:ext cx="4635061" cy="2564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3400">
                <a:solidFill>
                  <a:srgbClr val="011993"/>
                </a:solidFill>
                <a:latin typeface="Calibri"/>
                <a:ea typeface="Calibri"/>
                <a:cs typeface="Calibri"/>
                <a:sym typeface="Calibri"/>
              </a:defRPr>
            </a:pPr>
            <a:r>
              <a:rPr lang="en-US" sz="4000" dirty="0" smtClean="0">
                <a:latin typeface="Arial" pitchFamily="34" charset="0"/>
                <a:cs typeface="Arial" pitchFamily="34" charset="0"/>
              </a:rPr>
              <a:t>          </a:t>
            </a:r>
            <a:endParaRPr sz="4000">
              <a:latin typeface="Arial" pitchFamily="34" charset="0"/>
              <a:cs typeface="Arial" pitchFamily="34" charset="0"/>
            </a:endParaRPr>
          </a:p>
          <a:p>
            <a:pPr algn="l">
              <a:defRPr sz="3400">
                <a:solidFill>
                  <a:srgbClr val="011993"/>
                </a:solidFill>
                <a:latin typeface="Calibri"/>
                <a:ea typeface="Calibri"/>
                <a:cs typeface="Calibri"/>
                <a:sym typeface="Calibri"/>
              </a:defRPr>
            </a:pPr>
            <a:r>
              <a:rPr sz="4000" err="1">
                <a:latin typeface="Arial" pitchFamily="34" charset="0"/>
                <a:cs typeface="Arial" pitchFamily="34" charset="0"/>
              </a:rPr>
              <a:t>Mr</a:t>
            </a:r>
            <a:r>
              <a:rPr lang="en-IN" sz="4000" dirty="0">
                <a:latin typeface="Arial" pitchFamily="34" charset="0"/>
                <a:cs typeface="Arial" pitchFamily="34" charset="0"/>
              </a:rPr>
              <a:t>s</a:t>
            </a:r>
            <a:r>
              <a:rPr sz="4000" smtClean="0">
                <a:latin typeface="Arial" pitchFamily="34" charset="0"/>
                <a:cs typeface="Arial" pitchFamily="34" charset="0"/>
              </a:rPr>
              <a:t>.</a:t>
            </a:r>
            <a:r>
              <a:rPr lang="en-IN" sz="4000" dirty="0" err="1" smtClean="0">
                <a:latin typeface="Arial" pitchFamily="34" charset="0"/>
                <a:cs typeface="Arial" pitchFamily="34" charset="0"/>
              </a:rPr>
              <a:t>B.Sharmila</a:t>
            </a:r>
            <a:endParaRPr lang="en-IN" sz="4000" dirty="0">
              <a:latin typeface="Arial" pitchFamily="34" charset="0"/>
              <a:cs typeface="Arial" pitchFamily="34" charset="0"/>
            </a:endParaRPr>
          </a:p>
          <a:p>
            <a:pPr algn="l">
              <a:defRPr sz="3400">
                <a:solidFill>
                  <a:srgbClr val="011993"/>
                </a:solidFill>
                <a:latin typeface="Calibri"/>
                <a:ea typeface="Calibri"/>
                <a:cs typeface="Calibri"/>
                <a:sym typeface="Calibri"/>
              </a:defRPr>
            </a:pPr>
            <a:r>
              <a:rPr lang="en-IN" sz="4000" dirty="0" smtClean="0">
                <a:solidFill>
                  <a:srgbClr val="011993"/>
                </a:solidFill>
                <a:latin typeface="Arial" pitchFamily="34" charset="0"/>
                <a:ea typeface="Calibri"/>
                <a:cs typeface="Arial" pitchFamily="34" charset="0"/>
                <a:sym typeface="Calibri"/>
              </a:rPr>
              <a:t>Te</a:t>
            </a:r>
            <a:r>
              <a:rPr lang="en-US" sz="4000" dirty="0" smtClean="0">
                <a:solidFill>
                  <a:srgbClr val="011993"/>
                </a:solidFill>
                <a:latin typeface="Arial" pitchFamily="34" charset="0"/>
                <a:ea typeface="Calibri"/>
                <a:cs typeface="Arial" pitchFamily="34" charset="0"/>
                <a:sym typeface="Calibri"/>
              </a:rPr>
              <a:t>c</a:t>
            </a:r>
            <a:r>
              <a:rPr lang="en-IN" sz="4000" dirty="0" err="1" smtClean="0">
                <a:solidFill>
                  <a:srgbClr val="011993"/>
                </a:solidFill>
                <a:latin typeface="Arial" pitchFamily="34" charset="0"/>
                <a:ea typeface="Calibri"/>
                <a:cs typeface="Arial" pitchFamily="34" charset="0"/>
                <a:sym typeface="Calibri"/>
              </a:rPr>
              <a:t>hni</a:t>
            </a:r>
            <a:r>
              <a:rPr lang="en-US" sz="4000" dirty="0" smtClean="0">
                <a:solidFill>
                  <a:srgbClr val="011993"/>
                </a:solidFill>
                <a:latin typeface="Arial" pitchFamily="34" charset="0"/>
                <a:ea typeface="Calibri"/>
                <a:cs typeface="Arial" pitchFamily="34" charset="0"/>
                <a:sym typeface="Calibri"/>
              </a:rPr>
              <a:t>c</a:t>
            </a:r>
            <a:r>
              <a:rPr lang="en-IN" sz="4000" dirty="0" smtClean="0">
                <a:solidFill>
                  <a:srgbClr val="011993"/>
                </a:solidFill>
                <a:latin typeface="Arial" pitchFamily="34" charset="0"/>
                <a:ea typeface="Calibri"/>
                <a:cs typeface="Arial" pitchFamily="34" charset="0"/>
                <a:sym typeface="Calibri"/>
              </a:rPr>
              <a:t>al </a:t>
            </a:r>
            <a:r>
              <a:rPr lang="en-IN" sz="4000" dirty="0" smtClean="0">
                <a:latin typeface="Arial" pitchFamily="34" charset="0"/>
                <a:cs typeface="Arial" pitchFamily="34" charset="0"/>
              </a:rPr>
              <a:t>Trainer</a:t>
            </a:r>
            <a:endParaRPr sz="4000">
              <a:latin typeface="Arial" pitchFamily="34" charset="0"/>
              <a:cs typeface="Arial" pitchFamily="34" charset="0"/>
            </a:endParaRPr>
          </a:p>
          <a:p>
            <a:pPr algn="l">
              <a:defRPr sz="3400">
                <a:solidFill>
                  <a:srgbClr val="011993"/>
                </a:solidFill>
                <a:latin typeface="Calibri"/>
                <a:ea typeface="Calibri"/>
                <a:cs typeface="Calibri"/>
                <a:sym typeface="Calibri"/>
              </a:defRPr>
            </a:pPr>
            <a:endParaRPr sz="400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7200" dirty="0" smtClean="0">
                <a:latin typeface="Arial" pitchFamily="34" charset="0"/>
                <a:cs typeface="Arial" pitchFamily="34" charset="0"/>
              </a:rPr>
              <a:t>Project Operation (</a:t>
            </a:r>
            <a:r>
              <a:rPr lang="en-US" altLang="en-US" sz="7200" b="0" dirty="0">
                <a:solidFill>
                  <a:srgbClr val="002060"/>
                </a:solidFill>
                <a:latin typeface="Arial" panose="020B0604020202020204" pitchFamily="34" charset="0"/>
                <a:cs typeface="Arial" panose="020B0604020202020204" pitchFamily="34" charset="0"/>
              </a:rPr>
              <a:t>∏</a:t>
            </a:r>
            <a:r>
              <a:rPr lang="en-US" sz="7200" dirty="0" smtClean="0">
                <a:latin typeface="Arial" pitchFamily="34" charset="0"/>
                <a:cs typeface="Arial" pitchFamily="34" charset="0"/>
              </a:rPr>
              <a:t>)</a:t>
            </a:r>
            <a:endParaRPr sz="7200" dirty="0">
              <a:latin typeface="Arial" pitchFamily="34" charset="0"/>
              <a:cs typeface="Arial" pitchFamily="34" charset="0"/>
            </a:endParaRPr>
          </a:p>
        </p:txBody>
      </p:sp>
      <p:sp>
        <p:nvSpPr>
          <p:cNvPr id="5" name="Rectangle 4"/>
          <p:cNvSpPr/>
          <p:nvPr/>
        </p:nvSpPr>
        <p:spPr>
          <a:xfrm>
            <a:off x="1416014" y="2979510"/>
            <a:ext cx="21086619" cy="8217634"/>
          </a:xfrm>
          <a:prstGeom prst="rect">
            <a:avLst/>
          </a:prstGeom>
        </p:spPr>
        <p:txBody>
          <a:bodyPr wrap="square">
            <a:spAutoFit/>
          </a:bodyPr>
          <a:lstStyle/>
          <a:p>
            <a:pPr lvl="0" algn="l" defTabSz="914400" eaLnBrk="0" fontAlgn="base">
              <a:spcBef>
                <a:spcPct val="0"/>
              </a:spcBef>
              <a:spcAft>
                <a:spcPct val="0"/>
              </a:spcAft>
            </a:pPr>
            <a:r>
              <a:rPr lang="en-US" altLang="en-US" sz="4800" u="sng" dirty="0" smtClean="0">
                <a:solidFill>
                  <a:srgbClr val="343434"/>
                </a:solidFill>
                <a:latin typeface="Arial" panose="020B0604020202020204" pitchFamily="34" charset="0"/>
                <a:cs typeface="Arial" panose="020B0604020202020204" pitchFamily="34" charset="0"/>
              </a:rPr>
              <a:t>Use</a:t>
            </a:r>
            <a:r>
              <a:rPr lang="en-US" altLang="en-US" sz="4800" b="0" dirty="0">
                <a:solidFill>
                  <a:srgbClr val="343434"/>
                </a:solidFill>
                <a:latin typeface="Arial" panose="020B0604020202020204" pitchFamily="34" charset="0"/>
                <a:cs typeface="Arial" panose="020B0604020202020204" pitchFamily="34" charset="0"/>
              </a:rPr>
              <a:t> </a:t>
            </a:r>
            <a:r>
              <a:rPr lang="en-US" altLang="en-US" sz="4800" b="0" dirty="0" smtClean="0">
                <a:solidFill>
                  <a:srgbClr val="343434"/>
                </a:solidFill>
                <a:latin typeface="Arial" panose="020B0604020202020204" pitchFamily="34" charset="0"/>
                <a:cs typeface="Arial" panose="020B0604020202020204" pitchFamily="34" charset="0"/>
              </a:rPr>
              <a:t>: Fetching </a:t>
            </a:r>
            <a:r>
              <a:rPr lang="en-US" altLang="en-US" sz="4800" b="0" dirty="0">
                <a:solidFill>
                  <a:srgbClr val="343434"/>
                </a:solidFill>
                <a:latin typeface="Arial" panose="020B0604020202020204" pitchFamily="34" charset="0"/>
                <a:cs typeface="Arial" panose="020B0604020202020204" pitchFamily="34" charset="0"/>
              </a:rPr>
              <a:t>on specific columns from a </a:t>
            </a:r>
            <a:r>
              <a:rPr lang="en-US" altLang="en-US" sz="4800" b="0" dirty="0" smtClean="0">
                <a:solidFill>
                  <a:srgbClr val="343434"/>
                </a:solidFill>
                <a:latin typeface="Arial" panose="020B0604020202020204" pitchFamily="34" charset="0"/>
                <a:cs typeface="Arial" panose="020B0604020202020204" pitchFamily="34" charset="0"/>
              </a:rPr>
              <a:t>table</a:t>
            </a:r>
          </a:p>
          <a:p>
            <a:pPr lvl="0" algn="l" defTabSz="914400" eaLnBrk="0" fontAlgn="base">
              <a:spcBef>
                <a:spcPct val="0"/>
              </a:spcBef>
              <a:spcAft>
                <a:spcPct val="0"/>
              </a:spcAft>
            </a:pPr>
            <a:endParaRPr lang="en-US" altLang="en-US" sz="4800" b="0" u="sng"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rgbClr val="343434"/>
                </a:solidFill>
                <a:latin typeface="Arial" panose="020B0604020202020204" pitchFamily="34" charset="0"/>
                <a:cs typeface="Arial" panose="020B0604020202020204" pitchFamily="34" charset="0"/>
              </a:rPr>
              <a:t>Notation</a:t>
            </a:r>
            <a:r>
              <a:rPr lang="en-US" altLang="en-US" sz="4800" dirty="0" smtClean="0">
                <a:solidFill>
                  <a:srgbClr val="343434"/>
                </a:solidFill>
                <a:latin typeface="Arial" panose="020B0604020202020204" pitchFamily="34" charset="0"/>
                <a:cs typeface="Arial" panose="020B0604020202020204" pitchFamily="34" charset="0"/>
              </a:rPr>
              <a:t> :</a:t>
            </a:r>
            <a:r>
              <a:rPr lang="en-US" altLang="en-US" sz="4800" b="0" dirty="0">
                <a:solidFill>
                  <a:srgbClr val="343434"/>
                </a:solidFill>
                <a:latin typeface="Arial" panose="020B0604020202020204" pitchFamily="34" charset="0"/>
                <a:cs typeface="Arial" panose="020B0604020202020204" pitchFamily="34" charset="0"/>
              </a:rPr>
              <a:t> </a:t>
            </a:r>
            <a:r>
              <a:rPr lang="en-US" altLang="en-US" sz="4800" b="0" dirty="0">
                <a:solidFill>
                  <a:schemeClr val="tx1"/>
                </a:solidFill>
                <a:latin typeface="Arial" panose="020B0604020202020204" pitchFamily="34" charset="0"/>
                <a:cs typeface="Arial" panose="020B0604020202020204" pitchFamily="34" charset="0"/>
              </a:rPr>
              <a:t>∏ </a:t>
            </a:r>
            <a:r>
              <a:rPr lang="en-US" altLang="en-US" sz="4800" b="0" baseline="-30000" dirty="0">
                <a:solidFill>
                  <a:schemeClr val="tx1"/>
                </a:solidFill>
                <a:latin typeface="Arial" panose="020B0604020202020204" pitchFamily="34" charset="0"/>
                <a:cs typeface="Arial" panose="020B0604020202020204" pitchFamily="34" charset="0"/>
              </a:rPr>
              <a:t>A1,A2,An</a:t>
            </a:r>
            <a:r>
              <a:rPr lang="en-US" altLang="en-US" sz="4800" b="0" dirty="0">
                <a:solidFill>
                  <a:schemeClr val="tx1"/>
                </a:solidFill>
                <a:latin typeface="Arial" panose="020B0604020202020204" pitchFamily="34" charset="0"/>
                <a:cs typeface="Arial" panose="020B0604020202020204" pitchFamily="34" charset="0"/>
              </a:rPr>
              <a:t>(r</a:t>
            </a:r>
            <a:r>
              <a:rPr lang="en-US" altLang="en-US" sz="4800" b="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rgbClr val="343434"/>
                </a:solidFill>
                <a:latin typeface="Arial" panose="020B0604020202020204" pitchFamily="34" charset="0"/>
                <a:cs typeface="Arial" panose="020B0604020202020204" pitchFamily="34" charset="0"/>
              </a:rPr>
              <a:t>Breakdown</a:t>
            </a:r>
            <a:r>
              <a:rPr lang="en-US" altLang="en-US" sz="4800" dirty="0" smtClean="0">
                <a:solidFill>
                  <a:srgbClr val="343434"/>
                </a:solidFill>
                <a:latin typeface="Arial" panose="020B0604020202020204" pitchFamily="34" charset="0"/>
                <a:cs typeface="Arial" panose="020B0604020202020204" pitchFamily="34" charset="0"/>
              </a:rPr>
              <a:t> :</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 </a:t>
            </a:r>
            <a:r>
              <a:rPr lang="en-US" altLang="en-US" sz="4800" b="0" dirty="0" smtClean="0">
                <a:solidFill>
                  <a:schemeClr val="tx1"/>
                </a:solidFill>
                <a:latin typeface="Arial" panose="020B0604020202020204" pitchFamily="34" charset="0"/>
                <a:cs typeface="Arial" panose="020B0604020202020204" pitchFamily="34" charset="0"/>
              </a:rPr>
              <a:t> - represents </a:t>
            </a:r>
            <a:r>
              <a:rPr lang="en-US" altLang="en-US" sz="4800" b="0" dirty="0">
                <a:solidFill>
                  <a:schemeClr val="tx1"/>
                </a:solidFill>
                <a:latin typeface="Arial" panose="020B0604020202020204" pitchFamily="34" charset="0"/>
                <a:cs typeface="Arial" panose="020B0604020202020204" pitchFamily="34" charset="0"/>
              </a:rPr>
              <a:t>Project predicate</a:t>
            </a:r>
          </a:p>
          <a:p>
            <a:pPr lvl="0" algn="l" defTabSz="914400" eaLnBrk="0" fontAlgn="base">
              <a:spcBef>
                <a:spcPct val="0"/>
              </a:spcBef>
              <a:spcAft>
                <a:spcPct val="0"/>
              </a:spcAft>
            </a:pPr>
            <a:r>
              <a:rPr lang="en-US" altLang="en-US" sz="4800" b="0" dirty="0" smtClean="0">
                <a:solidFill>
                  <a:schemeClr val="tx1"/>
                </a:solidFill>
                <a:latin typeface="Arial" panose="020B0604020202020204" pitchFamily="34" charset="0"/>
                <a:cs typeface="Arial" panose="020B0604020202020204" pitchFamily="34" charset="0"/>
              </a:rPr>
              <a:t>r    - for </a:t>
            </a:r>
            <a:r>
              <a:rPr lang="en-US" altLang="en-US" sz="4800" b="0" dirty="0">
                <a:solidFill>
                  <a:schemeClr val="tx1"/>
                </a:solidFill>
                <a:latin typeface="Arial" panose="020B0604020202020204" pitchFamily="34" charset="0"/>
                <a:cs typeface="Arial" panose="020B0604020202020204" pitchFamily="34" charset="0"/>
              </a:rPr>
              <a:t>relation​</a:t>
            </a:r>
          </a:p>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A1, A2, </a:t>
            </a:r>
            <a:r>
              <a:rPr lang="en-US" altLang="en-US" sz="4800" b="0" dirty="0" smtClean="0">
                <a:solidFill>
                  <a:schemeClr val="tx1"/>
                </a:solidFill>
                <a:latin typeface="Arial" panose="020B0604020202020204" pitchFamily="34" charset="0"/>
                <a:cs typeface="Arial" panose="020B0604020202020204" pitchFamily="34" charset="0"/>
              </a:rPr>
              <a:t>A3 - for </a:t>
            </a:r>
            <a:r>
              <a:rPr lang="en-US" altLang="en-US" sz="4800" b="0" dirty="0">
                <a:solidFill>
                  <a:schemeClr val="tx1"/>
                </a:solidFill>
                <a:latin typeface="Arial" panose="020B0604020202020204" pitchFamily="34" charset="0"/>
                <a:cs typeface="Arial" panose="020B0604020202020204" pitchFamily="34" charset="0"/>
              </a:rPr>
              <a:t>selection from columns for projection</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665125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6014" y="2369405"/>
            <a:ext cx="20393891" cy="4524315"/>
          </a:xfrm>
          <a:prstGeom prst="rect">
            <a:avLst/>
          </a:prstGeom>
        </p:spPr>
        <p:txBody>
          <a:bodyPr wrap="square">
            <a:spAutoFit/>
          </a:bodyPr>
          <a:lstStyle/>
          <a:p>
            <a:pPr lvl="0" algn="l" defTabSz="914400" eaLnBrk="0" fontAlgn="base">
              <a:spcBef>
                <a:spcPct val="0"/>
              </a:spcBef>
              <a:spcAft>
                <a:spcPct val="0"/>
              </a:spcAft>
            </a:pPr>
            <a:r>
              <a:rPr lang="en-US" altLang="en-US" sz="4800" u="sng" dirty="0">
                <a:solidFill>
                  <a:schemeClr val="tx1"/>
                </a:solidFill>
                <a:latin typeface="Arial" panose="020B0604020202020204" pitchFamily="34" charset="0"/>
                <a:cs typeface="Arial" panose="020B0604020202020204" pitchFamily="34" charset="0"/>
              </a:rPr>
              <a:t>Example </a:t>
            </a:r>
            <a:endParaRPr lang="en-US" altLang="en-US" sz="4800" u="sng"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dirty="0">
                <a:solidFill>
                  <a:schemeClr val="tx1"/>
                </a:solidFill>
                <a:latin typeface="Arial" panose="020B0604020202020204" pitchFamily="34" charset="0"/>
                <a:cs typeface="Arial" panose="020B0604020202020204" pitchFamily="34" charset="0"/>
              </a:rPr>
              <a:t>Query</a:t>
            </a:r>
            <a:r>
              <a:rPr lang="en-US" altLang="en-US" sz="4800" b="0" dirty="0">
                <a:solidFill>
                  <a:schemeClr val="tx1"/>
                </a:solidFill>
                <a:latin typeface="Arial" panose="020B0604020202020204" pitchFamily="34" charset="0"/>
                <a:cs typeface="Arial" panose="020B0604020202020204" pitchFamily="34" charset="0"/>
              </a:rPr>
              <a:t> – </a:t>
            </a:r>
            <a:r>
              <a:rPr lang="en-US" sz="4800" dirty="0" smtClean="0">
                <a:latin typeface="Arial" panose="020B0604020202020204" pitchFamily="34" charset="0"/>
                <a:cs typeface="Arial" panose="020B0604020202020204" pitchFamily="34" charset="0"/>
              </a:rPr>
              <a:t>∏</a:t>
            </a:r>
            <a:r>
              <a:rPr lang="en-US" altLang="en-US" sz="4800" baseline="-30000" dirty="0" err="1">
                <a:solidFill>
                  <a:schemeClr val="tx1"/>
                </a:solidFill>
                <a:latin typeface="Arial" panose="020B0604020202020204" pitchFamily="34" charset="0"/>
                <a:cs typeface="Arial" panose="020B0604020202020204" pitchFamily="34" charset="0"/>
              </a:rPr>
              <a:t>Lname</a:t>
            </a:r>
            <a:r>
              <a:rPr lang="en-US" sz="4800" baseline="-25000" dirty="0" smtClean="0">
                <a:latin typeface="Arial" panose="020B0604020202020204" pitchFamily="34" charset="0"/>
                <a:cs typeface="Arial" panose="020B0604020202020204" pitchFamily="34" charset="0"/>
              </a:rPr>
              <a:t>, </a:t>
            </a:r>
            <a:r>
              <a:rPr lang="en-US" sz="4800" baseline="-25000" dirty="0">
                <a:latin typeface="Arial" panose="020B0604020202020204" pitchFamily="34" charset="0"/>
                <a:cs typeface="Arial" panose="020B0604020202020204" pitchFamily="34" charset="0"/>
              </a:rPr>
              <a:t>Age</a:t>
            </a:r>
            <a:r>
              <a:rPr lang="en-US" sz="4800" dirty="0">
                <a:latin typeface="Arial" panose="020B0604020202020204" pitchFamily="34" charset="0"/>
                <a:cs typeface="Arial" panose="020B0604020202020204" pitchFamily="34" charset="0"/>
              </a:rPr>
              <a:t>(Student</a:t>
            </a:r>
            <a:r>
              <a:rPr lang="en-US" sz="4800" dirty="0" smtClean="0">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4800" dirty="0" smtClean="0">
              <a:solidFill>
                <a:schemeClr val="tx1"/>
              </a:solidFill>
              <a:latin typeface="Arial" panose="020B0604020202020204" pitchFamily="34" charset="0"/>
              <a:cs typeface="Arial" panose="020B0604020202020204" pitchFamily="34" charset="0"/>
            </a:endParaRPr>
          </a:p>
          <a:p>
            <a:pPr marL="1143000" lvl="1" indent="-685800" algn="l" defTabSz="914400" eaLnBrk="0" fontAlgn="base">
              <a:spcBef>
                <a:spcPct val="0"/>
              </a:spcBef>
              <a:spcAft>
                <a:spcPct val="0"/>
              </a:spcAft>
              <a:buFont typeface="Wingdings" panose="05000000000000000000" pitchFamily="2" charset="2"/>
              <a:buChar char="Ø"/>
            </a:pPr>
            <a:r>
              <a:rPr lang="en-US" altLang="en-US" sz="4800" b="0" dirty="0" smtClean="0">
                <a:solidFill>
                  <a:schemeClr val="accent3">
                    <a:lumMod val="75000"/>
                  </a:schemeClr>
                </a:solidFill>
                <a:latin typeface="Arial" panose="020B0604020202020204" pitchFamily="34" charset="0"/>
                <a:cs typeface="Arial" panose="020B0604020202020204" pitchFamily="34" charset="0"/>
              </a:rPr>
              <a:t>Result </a:t>
            </a:r>
            <a:r>
              <a:rPr lang="en-US" altLang="en-US" sz="4800" b="0" dirty="0">
                <a:solidFill>
                  <a:schemeClr val="accent3">
                    <a:lumMod val="75000"/>
                  </a:schemeClr>
                </a:solidFill>
                <a:latin typeface="Arial" panose="020B0604020202020204" pitchFamily="34" charset="0"/>
                <a:cs typeface="Arial" panose="020B0604020202020204" pitchFamily="34" charset="0"/>
              </a:rPr>
              <a:t>– returning </a:t>
            </a:r>
            <a:r>
              <a:rPr lang="en-US" altLang="en-US" sz="4800" b="0" dirty="0" smtClean="0">
                <a:solidFill>
                  <a:schemeClr val="accent3">
                    <a:lumMod val="75000"/>
                  </a:schemeClr>
                </a:solidFill>
                <a:latin typeface="Arial" panose="020B0604020202020204" pitchFamily="34" charset="0"/>
                <a:cs typeface="Arial" panose="020B0604020202020204" pitchFamily="34" charset="0"/>
              </a:rPr>
              <a:t>only students </a:t>
            </a:r>
            <a:r>
              <a:rPr lang="en-US" altLang="en-US" sz="4800" b="0" dirty="0" err="1" smtClean="0">
                <a:solidFill>
                  <a:schemeClr val="accent3">
                    <a:lumMod val="75000"/>
                  </a:schemeClr>
                </a:solidFill>
                <a:latin typeface="Arial" panose="020B0604020202020204" pitchFamily="34" charset="0"/>
                <a:cs typeface="Arial" panose="020B0604020202020204" pitchFamily="34" charset="0"/>
              </a:rPr>
              <a:t>Lname</a:t>
            </a:r>
            <a:r>
              <a:rPr lang="en-US" altLang="en-US" sz="4800" b="0" dirty="0" smtClean="0">
                <a:solidFill>
                  <a:schemeClr val="accent3">
                    <a:lumMod val="75000"/>
                  </a:schemeClr>
                </a:solidFill>
                <a:latin typeface="Arial" panose="020B0604020202020204" pitchFamily="34" charset="0"/>
                <a:cs typeface="Arial" panose="020B0604020202020204" pitchFamily="34" charset="0"/>
              </a:rPr>
              <a:t> and Age for all the students.</a:t>
            </a: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p:txBody>
      </p:sp>
      <p:sp>
        <p:nvSpPr>
          <p:cNvPr id="4"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7200" dirty="0" smtClean="0">
                <a:latin typeface="Arial" pitchFamily="34" charset="0"/>
                <a:cs typeface="Arial" pitchFamily="34" charset="0"/>
              </a:rPr>
              <a:t>Example of </a:t>
            </a:r>
            <a:r>
              <a:rPr lang="en-US" sz="7200" dirty="0">
                <a:latin typeface="Arial" pitchFamily="34" charset="0"/>
                <a:cs typeface="Arial" pitchFamily="34" charset="0"/>
              </a:rPr>
              <a:t>Project Operation (</a:t>
            </a:r>
            <a:r>
              <a:rPr lang="en-US" altLang="en-US" sz="7200" b="0" dirty="0">
                <a:solidFill>
                  <a:srgbClr val="002060"/>
                </a:solidFill>
                <a:latin typeface="Arial" panose="020B0604020202020204" pitchFamily="34" charset="0"/>
                <a:cs typeface="Arial" panose="020B0604020202020204" pitchFamily="34" charset="0"/>
              </a:rPr>
              <a:t>∏</a:t>
            </a:r>
            <a:r>
              <a:rPr lang="en-US" sz="7200" dirty="0">
                <a:latin typeface="Arial" pitchFamily="34" charset="0"/>
                <a:cs typeface="Arial" pitchFamily="34"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1646309233"/>
              </p:ext>
            </p:extLst>
          </p:nvPr>
        </p:nvGraphicFramePr>
        <p:xfrm>
          <a:off x="7812195" y="7870665"/>
          <a:ext cx="4299528" cy="3934689"/>
        </p:xfrm>
        <a:graphic>
          <a:graphicData uri="http://schemas.openxmlformats.org/drawingml/2006/table">
            <a:tbl>
              <a:tblPr firstRow="1" bandRow="1">
                <a:tableStyleId>{B301B821-A1FF-4177-AEE7-76D212191A09}</a:tableStyleId>
              </a:tblPr>
              <a:tblGrid>
                <a:gridCol w="2149764"/>
                <a:gridCol w="2149764"/>
              </a:tblGrid>
              <a:tr h="497529">
                <a:tc gridSpan="2">
                  <a:txBody>
                    <a:bodyPr/>
                    <a:lstStyle/>
                    <a:p>
                      <a:r>
                        <a:rPr lang="en-US" dirty="0" smtClean="0"/>
                        <a:t>Employee </a:t>
                      </a:r>
                      <a:endParaRPr lang="en-US" dirty="0"/>
                    </a:p>
                  </a:txBody>
                  <a:tcPr/>
                </a:tc>
                <a:tc hMerge="1">
                  <a:txBody>
                    <a:bodyPr/>
                    <a:lstStyle/>
                    <a:p>
                      <a:endParaRPr lang="en-US" dirty="0"/>
                    </a:p>
                  </a:txBody>
                  <a:tcPr/>
                </a:tc>
              </a:tr>
              <a:tr h="859290">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Stark</a:t>
                      </a:r>
                      <a:endParaRPr lang="en-US" dirty="0"/>
                    </a:p>
                  </a:txBody>
                  <a:tcPr/>
                </a:tc>
                <a:tc>
                  <a:txBody>
                    <a:bodyPr/>
                    <a:lstStyle/>
                    <a:p>
                      <a:r>
                        <a:rPr lang="en-US" dirty="0" smtClean="0"/>
                        <a:t>28</a:t>
                      </a:r>
                      <a:endParaRPr lang="en-US" dirty="0"/>
                    </a:p>
                  </a:txBody>
                  <a:tcPr/>
                </a:tc>
              </a:tr>
              <a:tr h="859290">
                <a:tc>
                  <a:txBody>
                    <a:bodyPr/>
                    <a:lstStyle/>
                    <a:p>
                      <a:r>
                        <a:rPr lang="en-US" dirty="0" smtClean="0"/>
                        <a:t>Stark</a:t>
                      </a:r>
                      <a:endParaRPr lang="en-US" dirty="0"/>
                    </a:p>
                  </a:txBody>
                  <a:tcPr/>
                </a:tc>
                <a:tc>
                  <a:txBody>
                    <a:bodyPr/>
                    <a:lstStyle/>
                    <a:p>
                      <a:r>
                        <a:rPr lang="en-US" dirty="0" smtClean="0"/>
                        <a:t>26</a:t>
                      </a:r>
                      <a:endParaRPr lang="en-US" dirty="0"/>
                    </a:p>
                  </a:txBody>
                  <a:tcPr/>
                </a:tc>
              </a:tr>
              <a:tr h="859290">
                <a:tc>
                  <a:txBody>
                    <a:bodyPr/>
                    <a:lstStyle/>
                    <a:p>
                      <a:r>
                        <a:rPr lang="en-US" dirty="0" smtClean="0"/>
                        <a:t>Stark</a:t>
                      </a:r>
                      <a:endParaRPr lang="en-US" dirty="0"/>
                    </a:p>
                  </a:txBody>
                  <a:tcPr/>
                </a:tc>
                <a:tc>
                  <a:txBody>
                    <a:bodyPr/>
                    <a:lstStyle/>
                    <a:p>
                      <a:r>
                        <a:rPr lang="en-US" dirty="0" smtClean="0"/>
                        <a:t>27</a:t>
                      </a:r>
                      <a:endParaRPr lang="en-US" dirty="0"/>
                    </a:p>
                  </a:txBody>
                  <a:tcPr/>
                </a:tc>
              </a:tr>
            </a:tbl>
          </a:graphicData>
        </a:graphic>
      </p:graphicFrame>
    </p:spTree>
    <p:extLst>
      <p:ext uri="{BB962C8B-B14F-4D97-AF65-F5344CB8AC3E}">
        <p14:creationId xmlns:p14="http://schemas.microsoft.com/office/powerpoint/2010/main" val="8241204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a:solidFill>
                  <a:srgbClr val="011993"/>
                </a:solidFill>
                <a:latin typeface="Arial" panose="020B0604020202020204" pitchFamily="34" charset="0"/>
                <a:cs typeface="Arial" panose="020B0604020202020204" pitchFamily="34" charset="0"/>
              </a:rPr>
              <a:t>Rename</a:t>
            </a:r>
            <a:r>
              <a:rPr lang="en-US" sz="7200" dirty="0">
                <a:solidFill>
                  <a:srgbClr val="011993"/>
                </a:solidFill>
              </a:rPr>
              <a:t> Operation (</a:t>
            </a:r>
            <a:r>
              <a:rPr lang="el-GR" sz="7200" dirty="0">
                <a:solidFill>
                  <a:srgbClr val="011993"/>
                </a:solidFill>
              </a:rPr>
              <a:t>ρ)</a:t>
            </a:r>
          </a:p>
        </p:txBody>
      </p:sp>
      <p:sp>
        <p:nvSpPr>
          <p:cNvPr id="5" name="Rectangle 4"/>
          <p:cNvSpPr/>
          <p:nvPr/>
        </p:nvSpPr>
        <p:spPr>
          <a:xfrm>
            <a:off x="1416014" y="2131124"/>
            <a:ext cx="21086619" cy="9694962"/>
          </a:xfrm>
          <a:prstGeom prst="rect">
            <a:avLst/>
          </a:prstGeom>
        </p:spPr>
        <p:txBody>
          <a:bodyPr wrap="square">
            <a:spAutoFit/>
          </a:bodyPr>
          <a:lstStyle/>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Use</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b="0" dirty="0">
                <a:solidFill>
                  <a:schemeClr val="tx1"/>
                </a:solidFill>
                <a:latin typeface="Arial" panose="020B0604020202020204" pitchFamily="34" charset="0"/>
                <a:cs typeface="Arial" panose="020B0604020202020204" pitchFamily="34" charset="0"/>
              </a:rPr>
              <a:t> </a:t>
            </a:r>
            <a:r>
              <a:rPr lang="en-US" altLang="en-US" sz="4800" b="0" dirty="0" smtClean="0">
                <a:solidFill>
                  <a:schemeClr val="tx1"/>
                </a:solidFill>
                <a:latin typeface="Arial" panose="020B0604020202020204" pitchFamily="34" charset="0"/>
                <a:cs typeface="Arial" panose="020B0604020202020204" pitchFamily="34" charset="0"/>
              </a:rPr>
              <a:t>This </a:t>
            </a:r>
            <a:r>
              <a:rPr lang="en-US" altLang="en-US" sz="4800" b="0" dirty="0">
                <a:solidFill>
                  <a:schemeClr val="tx1"/>
                </a:solidFill>
                <a:latin typeface="Arial" panose="020B0604020202020204" pitchFamily="34" charset="0"/>
                <a:cs typeface="Arial" panose="020B0604020202020204" pitchFamily="34" charset="0"/>
              </a:rPr>
              <a:t>operation is used to rename the output relation for any query operation which returns result like Select, Project etc. Or to simply rename a relation(table</a:t>
            </a:r>
            <a:r>
              <a:rPr lang="en-US" altLang="en-US" sz="4800" b="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a:solidFill>
                  <a:schemeClr val="tx1"/>
                </a:solidFill>
                <a:latin typeface="Arial" panose="020B0604020202020204" pitchFamily="34" charset="0"/>
                <a:cs typeface="Arial" panose="020B0604020202020204" pitchFamily="34" charset="0"/>
              </a:rPr>
              <a:t>Syntax</a:t>
            </a:r>
            <a:r>
              <a:rPr lang="en-US" altLang="en-US" sz="4800" dirty="0">
                <a:solidFill>
                  <a:schemeClr val="tx1"/>
                </a:solidFill>
                <a:latin typeface="Arial" panose="020B0604020202020204" pitchFamily="34" charset="0"/>
                <a:cs typeface="Arial" panose="020B0604020202020204" pitchFamily="34" charset="0"/>
              </a:rPr>
              <a:t>:</a:t>
            </a:r>
            <a:r>
              <a:rPr lang="en-US" altLang="en-US" sz="4800" b="0" dirty="0">
                <a:solidFill>
                  <a:schemeClr val="tx1"/>
                </a:solidFill>
                <a:latin typeface="Arial" panose="020B0604020202020204" pitchFamily="34" charset="0"/>
                <a:cs typeface="Arial" panose="020B0604020202020204" pitchFamily="34" charset="0"/>
              </a:rPr>
              <a:t> ρ(</a:t>
            </a:r>
            <a:r>
              <a:rPr lang="en-US" altLang="en-US" sz="4800" b="0" dirty="0" err="1">
                <a:solidFill>
                  <a:schemeClr val="tx1"/>
                </a:solidFill>
                <a:latin typeface="Arial" panose="020B0604020202020204" pitchFamily="34" charset="0"/>
                <a:cs typeface="Arial" panose="020B0604020202020204" pitchFamily="34" charset="0"/>
              </a:rPr>
              <a:t>RelationNew</a:t>
            </a:r>
            <a:r>
              <a:rPr lang="en-US" altLang="en-US" sz="4800" b="0" dirty="0">
                <a:solidFill>
                  <a:schemeClr val="tx1"/>
                </a:solidFill>
                <a:latin typeface="Arial" panose="020B0604020202020204" pitchFamily="34" charset="0"/>
                <a:cs typeface="Arial" panose="020B0604020202020204" pitchFamily="34" charset="0"/>
              </a:rPr>
              <a:t>, </a:t>
            </a:r>
            <a:r>
              <a:rPr lang="en-US" altLang="en-US" sz="4800" b="0" dirty="0" err="1">
                <a:solidFill>
                  <a:schemeClr val="tx1"/>
                </a:solidFill>
                <a:latin typeface="Arial" panose="020B0604020202020204" pitchFamily="34" charset="0"/>
                <a:cs typeface="Arial" panose="020B0604020202020204" pitchFamily="34" charset="0"/>
              </a:rPr>
              <a:t>RelationOld</a:t>
            </a:r>
            <a:r>
              <a:rPr lang="en-US" altLang="en-US" sz="4800" b="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Notation</a:t>
            </a:r>
            <a:r>
              <a:rPr lang="en-US" altLang="en-US" sz="4800" dirty="0" smtClean="0">
                <a:solidFill>
                  <a:schemeClr val="tx1"/>
                </a:solidFill>
                <a:latin typeface="Arial" panose="020B0604020202020204" pitchFamily="34" charset="0"/>
                <a:cs typeface="Arial" panose="020B0604020202020204" pitchFamily="34" charset="0"/>
              </a:rPr>
              <a:t> : </a:t>
            </a:r>
            <a:r>
              <a:rPr lang="en-US" altLang="en-US" sz="4800" b="0" i="1" dirty="0" err="1" smtClean="0">
                <a:solidFill>
                  <a:schemeClr val="tx1"/>
                </a:solidFill>
                <a:latin typeface="Arial" panose="020B0604020202020204" pitchFamily="34" charset="0"/>
                <a:cs typeface="Arial" panose="020B0604020202020204" pitchFamily="34" charset="0"/>
              </a:rPr>
              <a:t>ρ</a:t>
            </a:r>
            <a:r>
              <a:rPr lang="en-US" altLang="en-US" sz="4800" b="0" baseline="-30000" dirty="0" err="1" smtClean="0">
                <a:solidFill>
                  <a:schemeClr val="tx1"/>
                </a:solidFill>
                <a:latin typeface="Arial" panose="020B0604020202020204" pitchFamily="34" charset="0"/>
                <a:cs typeface="Arial" panose="020B0604020202020204" pitchFamily="34" charset="0"/>
              </a:rPr>
              <a:t>x</a:t>
            </a:r>
            <a:r>
              <a:rPr lang="en-US" altLang="en-US" sz="4800" b="0" dirty="0">
                <a:solidFill>
                  <a:schemeClr val="tx1"/>
                </a:solidFill>
                <a:latin typeface="Arial" panose="020B0604020202020204" pitchFamily="34" charset="0"/>
                <a:cs typeface="Arial" panose="020B0604020202020204" pitchFamily="34" charset="0"/>
              </a:rPr>
              <a:t> (E</a:t>
            </a:r>
            <a:r>
              <a:rPr lang="en-US" altLang="en-US" sz="4800" b="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4800" b="0" u="sng"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Breakdown</a:t>
            </a:r>
            <a:r>
              <a:rPr lang="en-US" altLang="en-US" sz="4800" dirty="0" smtClean="0">
                <a:solidFill>
                  <a:schemeClr val="tx1"/>
                </a:solidFill>
                <a:latin typeface="Arial" panose="020B0604020202020204" pitchFamily="34" charset="0"/>
                <a:cs typeface="Arial" panose="020B0604020202020204" pitchFamily="34" charset="0"/>
              </a:rPr>
              <a:t> : </a:t>
            </a:r>
            <a:r>
              <a:rPr lang="en-US" altLang="en-US" sz="4800" b="0" i="1" dirty="0" smtClean="0">
                <a:solidFill>
                  <a:schemeClr val="tx1"/>
                </a:solidFill>
                <a:latin typeface="Arial" panose="020B0604020202020204" pitchFamily="34" charset="0"/>
                <a:cs typeface="Arial" panose="020B0604020202020204" pitchFamily="34" charset="0"/>
              </a:rPr>
              <a:t>ρ</a:t>
            </a:r>
            <a:r>
              <a:rPr lang="en-US" altLang="en-US" sz="4800" b="0" dirty="0">
                <a:solidFill>
                  <a:schemeClr val="tx1"/>
                </a:solidFill>
                <a:latin typeface="Arial" panose="020B0604020202020204" pitchFamily="34" charset="0"/>
                <a:cs typeface="Arial" panose="020B0604020202020204" pitchFamily="34" charset="0"/>
              </a:rPr>
              <a:t> i.e. rho represents rename operation</a:t>
            </a:r>
            <a:r>
              <a:rPr lang="en-US" altLang="en-US" sz="4800" b="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x is the new name of the resultant table,</a:t>
            </a:r>
          </a:p>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E is the expression used for result.</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090961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36038358"/>
              </p:ext>
            </p:extLst>
          </p:nvPr>
        </p:nvGraphicFramePr>
        <p:xfrm>
          <a:off x="7279640" y="3617265"/>
          <a:ext cx="8599056" cy="515574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gridSpan="4">
                  <a:txBody>
                    <a:bodyPr/>
                    <a:lstStyle/>
                    <a:p>
                      <a:r>
                        <a:rPr lang="en-US" dirty="0" smtClean="0"/>
                        <a:t>Student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2</a:t>
                      </a:r>
                      <a:endParaRPr lang="en-US" dirty="0"/>
                    </a:p>
                  </a:txBody>
                  <a:tcPr/>
                </a:tc>
                <a:tc>
                  <a:txBody>
                    <a:bodyPr/>
                    <a:lstStyle/>
                    <a:p>
                      <a:r>
                        <a:rPr lang="en-US" dirty="0" smtClean="0"/>
                        <a:t>Arya</a:t>
                      </a:r>
                      <a:endParaRPr lang="en-US" dirty="0"/>
                    </a:p>
                  </a:txBody>
                  <a:tcPr/>
                </a:tc>
                <a:tc>
                  <a:txBody>
                    <a:bodyPr/>
                    <a:lstStyle/>
                    <a:p>
                      <a:r>
                        <a:rPr lang="en-US" dirty="0" smtClean="0"/>
                        <a:t>Stark</a:t>
                      </a:r>
                      <a:endParaRPr lang="en-US" dirty="0"/>
                    </a:p>
                  </a:txBody>
                  <a:tcPr/>
                </a:tc>
                <a:tc>
                  <a:txBody>
                    <a:bodyPr/>
                    <a:lstStyle/>
                    <a:p>
                      <a:r>
                        <a:rPr lang="en-US" dirty="0" smtClean="0"/>
                        <a:t>28</a:t>
                      </a:r>
                      <a:endParaRPr lang="en-US" dirty="0"/>
                    </a:p>
                  </a:txBody>
                  <a:tcPr/>
                </a:tc>
              </a:tr>
              <a:tr h="859290">
                <a:tc>
                  <a:txBody>
                    <a:bodyPr/>
                    <a:lstStyle/>
                    <a:p>
                      <a:r>
                        <a:rPr lang="en-US" dirty="0" smtClean="0"/>
                        <a:t>3</a:t>
                      </a:r>
                      <a:endParaRPr lang="en-US" dirty="0"/>
                    </a:p>
                  </a:txBody>
                  <a:tcPr/>
                </a:tc>
                <a:tc>
                  <a:txBody>
                    <a:bodyPr/>
                    <a:lstStyle/>
                    <a:p>
                      <a:r>
                        <a:rPr lang="en-US" dirty="0" smtClean="0"/>
                        <a:t>Bran</a:t>
                      </a:r>
                      <a:endParaRPr lang="en-US" dirty="0"/>
                    </a:p>
                  </a:txBody>
                  <a:tcPr/>
                </a:tc>
                <a:tc>
                  <a:txBody>
                    <a:bodyPr/>
                    <a:lstStyle/>
                    <a:p>
                      <a:r>
                        <a:rPr lang="en-US" dirty="0" smtClean="0"/>
                        <a:t>Stark</a:t>
                      </a:r>
                      <a:endParaRPr lang="en-US" dirty="0"/>
                    </a:p>
                  </a:txBody>
                  <a:tcPr/>
                </a:tc>
                <a:tc>
                  <a:txBody>
                    <a:bodyPr/>
                    <a:lstStyle/>
                    <a:p>
                      <a:r>
                        <a:rPr lang="en-US" dirty="0" smtClean="0"/>
                        <a:t>26</a:t>
                      </a:r>
                      <a:endParaRPr lang="en-US" dirty="0"/>
                    </a:p>
                  </a:txBody>
                  <a:tcPr/>
                </a:tc>
              </a:tr>
              <a:tr h="859290">
                <a:tc>
                  <a:txBody>
                    <a:bodyPr/>
                    <a:lstStyle/>
                    <a:p>
                      <a:r>
                        <a:rPr lang="en-US" dirty="0" smtClean="0"/>
                        <a:t>4</a:t>
                      </a:r>
                      <a:endParaRPr lang="en-US" dirty="0"/>
                    </a:p>
                  </a:txBody>
                  <a:tcPr/>
                </a:tc>
                <a:tc>
                  <a:txBody>
                    <a:bodyPr/>
                    <a:lstStyle/>
                    <a:p>
                      <a:r>
                        <a:rPr lang="en-US" dirty="0" smtClean="0"/>
                        <a:t>Sansa</a:t>
                      </a:r>
                      <a:endParaRPr lang="en-US" dirty="0"/>
                    </a:p>
                  </a:txBody>
                  <a:tcPr/>
                </a:tc>
                <a:tc>
                  <a:txBody>
                    <a:bodyPr/>
                    <a:lstStyle/>
                    <a:p>
                      <a:r>
                        <a:rPr lang="en-US" dirty="0" smtClean="0"/>
                        <a:t>Stark</a:t>
                      </a:r>
                      <a:endParaRPr lang="en-US" dirty="0"/>
                    </a:p>
                  </a:txBody>
                  <a:tcPr/>
                </a:tc>
                <a:tc>
                  <a:txBody>
                    <a:bodyPr/>
                    <a:lstStyle/>
                    <a:p>
                      <a:r>
                        <a:rPr lang="en-US" dirty="0" smtClean="0"/>
                        <a:t>27</a:t>
                      </a:r>
                      <a:endParaRPr lang="en-US" dirty="0"/>
                    </a:p>
                  </a:txBody>
                  <a:tcPr/>
                </a:tc>
              </a:tr>
            </a:tbl>
          </a:graphicData>
        </a:graphic>
      </p:graphicFrame>
      <p:sp>
        <p:nvSpPr>
          <p:cNvPr id="3"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anose="020B0604020202020204" pitchFamily="34" charset="0"/>
                <a:cs typeface="Arial" panose="020B0604020202020204" pitchFamily="34" charset="0"/>
              </a:rPr>
              <a:t>Example of Rename</a:t>
            </a:r>
            <a:r>
              <a:rPr lang="en-US" sz="7200" dirty="0" smtClean="0">
                <a:solidFill>
                  <a:srgbClr val="011993"/>
                </a:solidFill>
              </a:rPr>
              <a:t> </a:t>
            </a:r>
            <a:r>
              <a:rPr lang="en-US" sz="7200" dirty="0">
                <a:solidFill>
                  <a:srgbClr val="011993"/>
                </a:solidFill>
              </a:rPr>
              <a:t>Operation (</a:t>
            </a:r>
            <a:r>
              <a:rPr lang="el-GR" sz="7200" dirty="0">
                <a:solidFill>
                  <a:srgbClr val="011993"/>
                </a:solidFill>
              </a:rPr>
              <a:t>ρ)</a:t>
            </a:r>
            <a:endParaRPr lang="el-GR" sz="7200" dirty="0">
              <a:solidFill>
                <a:srgbClr val="01199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110845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6014" y="2991193"/>
            <a:ext cx="20393891" cy="6278642"/>
          </a:xfrm>
          <a:prstGeom prst="rect">
            <a:avLst/>
          </a:prstGeom>
        </p:spPr>
        <p:txBody>
          <a:bodyPr wrap="square">
            <a:spAutoFit/>
          </a:bodyPr>
          <a:lstStyle/>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Example</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endParaRPr>
          </a:p>
          <a:p>
            <a:pPr algn="l" defTabSz="914400" eaLnBrk="0" fontAlgn="base">
              <a:spcBef>
                <a:spcPct val="0"/>
              </a:spcBef>
              <a:spcAft>
                <a:spcPct val="0"/>
              </a:spcAft>
            </a:pPr>
            <a:r>
              <a:rPr lang="en-US" altLang="en-US" sz="4800" dirty="0" smtClean="0">
                <a:solidFill>
                  <a:schemeClr val="tx1"/>
                </a:solidFill>
                <a:latin typeface="Arial" panose="020B0604020202020204" pitchFamily="34" charset="0"/>
                <a:cs typeface="Arial" panose="020B0604020202020204" pitchFamily="34" charset="0"/>
              </a:rPr>
              <a:t>Query - </a:t>
            </a:r>
            <a:r>
              <a:rPr lang="en-US" altLang="en-US" sz="6600" b="0" dirty="0">
                <a:solidFill>
                  <a:srgbClr val="343434"/>
                </a:solidFill>
                <a:latin typeface="roboto"/>
              </a:rPr>
              <a:t> </a:t>
            </a:r>
            <a:r>
              <a:rPr lang="en-US" altLang="en-US" sz="4800" b="0" i="1" dirty="0">
                <a:solidFill>
                  <a:schemeClr val="tx1"/>
                </a:solidFill>
                <a:latin typeface="SFMono-Regular"/>
              </a:rPr>
              <a:t>ρ</a:t>
            </a:r>
            <a:r>
              <a:rPr lang="en-US" altLang="en-US" sz="3600" b="0" i="1" dirty="0">
                <a:solidFill>
                  <a:schemeClr val="tx1"/>
                </a:solidFill>
                <a:latin typeface="SFMono-Regular"/>
              </a:rPr>
              <a:t> </a:t>
            </a:r>
            <a:r>
              <a:rPr lang="en-US" altLang="en-US" sz="3600" b="0" baseline="-30000" dirty="0">
                <a:solidFill>
                  <a:schemeClr val="tx1"/>
                </a:solidFill>
                <a:latin typeface="SFMono-Regular"/>
              </a:rPr>
              <a:t>users</a:t>
            </a:r>
            <a:r>
              <a:rPr lang="en-US" altLang="en-US" sz="3600" b="0" dirty="0">
                <a:solidFill>
                  <a:schemeClr val="tx1"/>
                </a:solidFill>
                <a:latin typeface="SFMono-Regular"/>
              </a:rPr>
              <a:t> </a:t>
            </a:r>
            <a:r>
              <a:rPr lang="en-US" altLang="en-US" sz="4800" b="0" dirty="0">
                <a:solidFill>
                  <a:schemeClr val="tx1"/>
                </a:solidFill>
                <a:latin typeface="SFMono-Regular"/>
              </a:rPr>
              <a:t> </a:t>
            </a:r>
            <a:r>
              <a:rPr lang="en-US" altLang="en-US" sz="4800" b="0" dirty="0" smtClean="0">
                <a:solidFill>
                  <a:schemeClr val="tx1"/>
                </a:solidFill>
                <a:latin typeface="SFMono-Regular"/>
              </a:rPr>
              <a:t>= </a:t>
            </a:r>
            <a:r>
              <a:rPr lang="en-US" sz="4800" dirty="0" err="1"/>
              <a:t>Π</a:t>
            </a:r>
            <a:r>
              <a:rPr lang="en-US" sz="4800" baseline="-25000" dirty="0" err="1"/>
              <a:t>ID,Fname,Lname</a:t>
            </a:r>
            <a:r>
              <a:rPr lang="en-US" sz="4800" baseline="-25000" dirty="0"/>
              <a:t>  </a:t>
            </a:r>
            <a:r>
              <a:rPr lang="en-US" sz="4800" dirty="0"/>
              <a:t>(σ </a:t>
            </a:r>
            <a:r>
              <a:rPr lang="en-US" sz="4800" baseline="-25000" dirty="0" smtClean="0"/>
              <a:t>Age=26</a:t>
            </a:r>
            <a:r>
              <a:rPr lang="en-US" sz="4800" dirty="0" smtClean="0"/>
              <a:t>(Student))</a:t>
            </a:r>
            <a:endParaRPr lang="en-US" sz="4800" dirty="0"/>
          </a:p>
          <a:p>
            <a:pPr algn="l" defTabSz="914400" eaLnBrk="0" fontAlgn="base">
              <a:spcBef>
                <a:spcPct val="0"/>
              </a:spcBef>
              <a:spcAft>
                <a:spcPct val="0"/>
              </a:spcAft>
            </a:pPr>
            <a:endParaRPr lang="en-US" sz="4800" dirty="0"/>
          </a:p>
          <a:p>
            <a:pPr lvl="0" algn="l" defTabSz="914400" eaLnBrk="0" fontAlgn="base">
              <a:spcBef>
                <a:spcPct val="0"/>
              </a:spcBef>
              <a:spcAft>
                <a:spcPct val="0"/>
              </a:spcAft>
            </a:pPr>
            <a:r>
              <a:rPr lang="en-US" altLang="en-US" sz="9600" b="0" dirty="0" smtClean="0">
                <a:solidFill>
                  <a:schemeClr val="tx1"/>
                </a:solidFill>
              </a:rPr>
              <a:t> </a:t>
            </a:r>
            <a:endParaRPr lang="en-US" altLang="en-US" sz="8800" b="0" dirty="0">
              <a:solidFill>
                <a:schemeClr val="tx1"/>
              </a:solidFill>
              <a:latin typeface="Arial" panose="020B0604020202020204" pitchFamily="34" charset="0"/>
            </a:endParaRPr>
          </a:p>
          <a:p>
            <a:pPr algn="l" defTabSz="914400" eaLnBrk="0" fontAlgn="base">
              <a:spcBef>
                <a:spcPct val="0"/>
              </a:spcBef>
              <a:spcAft>
                <a:spcPct val="0"/>
              </a:spcAft>
            </a:pPr>
            <a:endParaRPr lang="en-US" altLang="en-US" sz="480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endParaRPr>
          </a:p>
        </p:txBody>
      </p:sp>
      <p:sp>
        <p:nvSpPr>
          <p:cNvPr id="5"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anose="020B0604020202020204" pitchFamily="34" charset="0"/>
                <a:cs typeface="Arial" panose="020B0604020202020204" pitchFamily="34" charset="0"/>
              </a:rPr>
              <a:t>Example of Rename</a:t>
            </a:r>
            <a:r>
              <a:rPr lang="en-US" sz="7200" dirty="0" smtClean="0">
                <a:solidFill>
                  <a:srgbClr val="011993"/>
                </a:solidFill>
              </a:rPr>
              <a:t> </a:t>
            </a:r>
            <a:r>
              <a:rPr lang="en-US" sz="7200" dirty="0">
                <a:solidFill>
                  <a:srgbClr val="011993"/>
                </a:solidFill>
              </a:rPr>
              <a:t>Operation (</a:t>
            </a:r>
            <a:r>
              <a:rPr lang="el-GR" sz="7200" dirty="0">
                <a:solidFill>
                  <a:srgbClr val="011993"/>
                </a:solidFill>
              </a:rPr>
              <a:t>ρ)</a:t>
            </a:r>
            <a:endParaRPr lang="el-GR" sz="7200" dirty="0">
              <a:solidFill>
                <a:srgbClr val="011993"/>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87120782"/>
              </p:ext>
            </p:extLst>
          </p:nvPr>
        </p:nvGraphicFramePr>
        <p:xfrm>
          <a:off x="6059055" y="7515508"/>
          <a:ext cx="8599056" cy="171858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3</a:t>
                      </a:r>
                      <a:endParaRPr lang="en-US" dirty="0"/>
                    </a:p>
                  </a:txBody>
                  <a:tcPr/>
                </a:tc>
                <a:tc>
                  <a:txBody>
                    <a:bodyPr/>
                    <a:lstStyle/>
                    <a:p>
                      <a:r>
                        <a:rPr lang="en-US" dirty="0" smtClean="0"/>
                        <a:t>Bran</a:t>
                      </a:r>
                      <a:endParaRPr lang="en-US" dirty="0"/>
                    </a:p>
                  </a:txBody>
                  <a:tcPr/>
                </a:tc>
                <a:tc>
                  <a:txBody>
                    <a:bodyPr/>
                    <a:lstStyle/>
                    <a:p>
                      <a:r>
                        <a:rPr lang="en-US" dirty="0" smtClean="0"/>
                        <a:t>Stark</a:t>
                      </a:r>
                      <a:endParaRPr lang="en-US" dirty="0"/>
                    </a:p>
                  </a:txBody>
                  <a:tcPr/>
                </a:tc>
                <a:tc>
                  <a:txBody>
                    <a:bodyPr/>
                    <a:lstStyle/>
                    <a:p>
                      <a:r>
                        <a:rPr lang="en-US" dirty="0" smtClean="0"/>
                        <a:t>26</a:t>
                      </a:r>
                      <a:endParaRPr lang="en-US" dirty="0"/>
                    </a:p>
                  </a:txBody>
                  <a:tcPr/>
                </a:tc>
              </a:tr>
            </a:tbl>
          </a:graphicData>
        </a:graphic>
      </p:graphicFrame>
      <p:sp>
        <p:nvSpPr>
          <p:cNvPr id="2" name="Rectangle 1"/>
          <p:cNvSpPr/>
          <p:nvPr/>
        </p:nvSpPr>
        <p:spPr>
          <a:xfrm>
            <a:off x="2005517" y="10129904"/>
            <a:ext cx="8107076" cy="2308324"/>
          </a:xfrm>
          <a:prstGeom prst="rect">
            <a:avLst/>
          </a:prstGeom>
        </p:spPr>
        <p:txBody>
          <a:bodyPr wrap="square">
            <a:spAutoFit/>
          </a:bodyPr>
          <a:lstStyle/>
          <a:p>
            <a:r>
              <a:rPr lang="en-US" sz="4800" dirty="0" smtClean="0">
                <a:latin typeface="Arial" panose="020B0604020202020204" pitchFamily="34" charset="0"/>
                <a:cs typeface="Arial" panose="020B0604020202020204" pitchFamily="34" charset="0"/>
              </a:rPr>
              <a:t>Temp </a:t>
            </a:r>
            <a:r>
              <a:rPr lang="en-US" sz="4800" dirty="0" smtClean="0">
                <a:latin typeface="Arial" panose="020B0604020202020204" pitchFamily="34" charset="0"/>
                <a:cs typeface="Arial" panose="020B0604020202020204" pitchFamily="34" charset="0"/>
                <a:sym typeface="Wingdings" panose="05000000000000000000" pitchFamily="2" charset="2"/>
              </a:rPr>
              <a:t> </a:t>
            </a:r>
            <a:r>
              <a:rPr lang="en-US" sz="4800" dirty="0" smtClean="0">
                <a:latin typeface="Arial" panose="020B0604020202020204" pitchFamily="34" charset="0"/>
                <a:cs typeface="Arial" panose="020B0604020202020204" pitchFamily="34" charset="0"/>
              </a:rPr>
              <a:t>σ </a:t>
            </a:r>
            <a:r>
              <a:rPr lang="en-US" sz="4800" baseline="-25000" dirty="0">
                <a:latin typeface="Arial" panose="020B0604020202020204" pitchFamily="34" charset="0"/>
                <a:cs typeface="Arial" panose="020B0604020202020204" pitchFamily="34" charset="0"/>
              </a:rPr>
              <a:t>Age=26</a:t>
            </a:r>
            <a:r>
              <a:rPr lang="en-US" sz="4800" dirty="0">
                <a:latin typeface="Arial" panose="020B0604020202020204" pitchFamily="34" charset="0"/>
                <a:cs typeface="Arial" panose="020B0604020202020204" pitchFamily="34" charset="0"/>
              </a:rPr>
              <a:t>(Student</a:t>
            </a:r>
            <a:r>
              <a:rPr lang="en-US" sz="4800" dirty="0" smtClean="0">
                <a:latin typeface="Arial" panose="020B0604020202020204" pitchFamily="34" charset="0"/>
                <a:cs typeface="Arial" panose="020B0604020202020204" pitchFamily="34" charset="0"/>
              </a:rPr>
              <a:t>)</a:t>
            </a:r>
          </a:p>
          <a:p>
            <a:endParaRPr lang="en-US" sz="4800" dirty="0" smtClean="0">
              <a:latin typeface="Arial" panose="020B0604020202020204" pitchFamily="34" charset="0"/>
              <a:cs typeface="Arial" panose="020B0604020202020204" pitchFamily="34" charset="0"/>
            </a:endParaRPr>
          </a:p>
          <a:p>
            <a:r>
              <a:rPr lang="en-US" sz="4800" dirty="0" smtClean="0">
                <a:latin typeface="Arial" panose="020B0604020202020204" pitchFamily="34" charset="0"/>
                <a:cs typeface="Arial" panose="020B0604020202020204" pitchFamily="34" charset="0"/>
              </a:rPr>
              <a:t>R </a:t>
            </a:r>
            <a:r>
              <a:rPr lang="en-US" sz="4800" dirty="0" smtClean="0">
                <a:latin typeface="Arial" panose="020B0604020202020204" pitchFamily="34" charset="0"/>
                <a:cs typeface="Arial" panose="020B0604020202020204" pitchFamily="34" charset="0"/>
                <a:sym typeface="Wingdings" panose="05000000000000000000" pitchFamily="2" charset="2"/>
              </a:rPr>
              <a:t> </a:t>
            </a:r>
            <a:r>
              <a:rPr lang="en-US" sz="4800" dirty="0" err="1">
                <a:latin typeface="Arial" panose="020B0604020202020204" pitchFamily="34" charset="0"/>
                <a:cs typeface="Arial" panose="020B0604020202020204" pitchFamily="34" charset="0"/>
              </a:rPr>
              <a:t>Π</a:t>
            </a:r>
            <a:r>
              <a:rPr lang="en-US" sz="4800" baseline="-25000" dirty="0" err="1">
                <a:latin typeface="Arial" panose="020B0604020202020204" pitchFamily="34" charset="0"/>
                <a:cs typeface="Arial" panose="020B0604020202020204" pitchFamily="34" charset="0"/>
              </a:rPr>
              <a:t>ID,Fname,Lname</a:t>
            </a:r>
            <a:r>
              <a:rPr lang="en-US" sz="4800" baseline="-25000" dirty="0">
                <a:latin typeface="Arial" panose="020B0604020202020204" pitchFamily="34" charset="0"/>
                <a:cs typeface="Arial" panose="020B0604020202020204" pitchFamily="34" charset="0"/>
              </a:rPr>
              <a:t> </a:t>
            </a:r>
            <a:r>
              <a:rPr lang="en-US" sz="4800" dirty="0" smtClean="0">
                <a:latin typeface="Arial" panose="020B0604020202020204" pitchFamily="34" charset="0"/>
                <a:cs typeface="Arial" panose="020B0604020202020204" pitchFamily="34" charset="0"/>
              </a:rPr>
              <a:t>(Temp)</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422930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711" y="2875449"/>
            <a:ext cx="8951090" cy="7571303"/>
          </a:xfrm>
          <a:prstGeom prst="rect">
            <a:avLst/>
          </a:prstGeom>
        </p:spPr>
        <p:txBody>
          <a:bodyPr wrap="square">
            <a:spAutoFit/>
          </a:bodyPr>
          <a:lstStyle/>
          <a:p>
            <a:pPr algn="l"/>
            <a:r>
              <a:rPr lang="en-US" sz="5400" dirty="0" smtClean="0">
                <a:latin typeface="Arial" panose="020B0604020202020204" pitchFamily="34" charset="0"/>
                <a:cs typeface="Arial" panose="020B0604020202020204" pitchFamily="34" charset="0"/>
              </a:rPr>
              <a:t>ρ</a:t>
            </a:r>
            <a:r>
              <a:rPr lang="en-US" sz="5400" dirty="0">
                <a:latin typeface="Arial" panose="020B0604020202020204" pitchFamily="34" charset="0"/>
                <a:cs typeface="Arial" panose="020B0604020202020204" pitchFamily="34" charset="0"/>
              </a:rPr>
              <a:t> </a:t>
            </a:r>
            <a:r>
              <a:rPr lang="en-US" sz="5400" baseline="-25000" dirty="0" smtClean="0">
                <a:solidFill>
                  <a:schemeClr val="accent6">
                    <a:lumMod val="75000"/>
                  </a:schemeClr>
                </a:solidFill>
                <a:latin typeface="Arial" panose="020B0604020202020204" pitchFamily="34" charset="0"/>
                <a:cs typeface="Arial" panose="020B0604020202020204" pitchFamily="34" charset="0"/>
              </a:rPr>
              <a:t>s </a:t>
            </a:r>
            <a:r>
              <a:rPr lang="en-US" sz="5400" baseline="-25000" dirty="0" smtClean="0">
                <a:solidFill>
                  <a:schemeClr val="tx1"/>
                </a:solidFill>
                <a:latin typeface="Arial" panose="020B0604020202020204" pitchFamily="34" charset="0"/>
                <a:cs typeface="Arial" panose="020B0604020202020204" pitchFamily="34" charset="0"/>
              </a:rPr>
              <a:t>(</a:t>
            </a:r>
            <a:r>
              <a:rPr lang="en-US" sz="5400" baseline="-25000" dirty="0">
                <a:solidFill>
                  <a:srgbClr val="33CCFF"/>
                </a:solidFill>
                <a:latin typeface="Arial" panose="020B0604020202020204" pitchFamily="34" charset="0"/>
                <a:cs typeface="Arial" panose="020B0604020202020204" pitchFamily="34" charset="0"/>
              </a:rPr>
              <a:t>B1,B2,….</a:t>
            </a:r>
            <a:r>
              <a:rPr lang="en-US" sz="5400" baseline="-25000" dirty="0" err="1">
                <a:solidFill>
                  <a:srgbClr val="33CCFF"/>
                </a:solidFill>
                <a:latin typeface="Arial" panose="020B0604020202020204" pitchFamily="34" charset="0"/>
                <a:cs typeface="Arial" panose="020B0604020202020204" pitchFamily="34" charset="0"/>
              </a:rPr>
              <a:t>Bn</a:t>
            </a:r>
            <a:r>
              <a:rPr lang="en-US" sz="5400" baseline="-25000" dirty="0">
                <a:latin typeface="Arial" panose="020B0604020202020204" pitchFamily="34" charset="0"/>
                <a:cs typeface="Arial" panose="020B0604020202020204" pitchFamily="34" charset="0"/>
              </a:rPr>
              <a:t>)</a:t>
            </a:r>
            <a:r>
              <a:rPr lang="en-US" sz="5400" dirty="0">
                <a:latin typeface="Arial" panose="020B0604020202020204" pitchFamily="34" charset="0"/>
                <a:cs typeface="Arial" panose="020B0604020202020204" pitchFamily="34" charset="0"/>
              </a:rPr>
              <a:t>( </a:t>
            </a:r>
            <a:r>
              <a:rPr lang="en-US" sz="5400" dirty="0">
                <a:solidFill>
                  <a:srgbClr val="00B050"/>
                </a:solidFill>
                <a:latin typeface="Arial" panose="020B0604020202020204" pitchFamily="34" charset="0"/>
                <a:cs typeface="Arial" panose="020B0604020202020204" pitchFamily="34" charset="0"/>
              </a:rPr>
              <a:t>R</a:t>
            </a:r>
            <a:r>
              <a:rPr lang="en-US" sz="5400" dirty="0">
                <a:latin typeface="Arial" panose="020B0604020202020204" pitchFamily="34" charset="0"/>
                <a:cs typeface="Arial" panose="020B0604020202020204" pitchFamily="34" charset="0"/>
              </a:rPr>
              <a:t> </a:t>
            </a:r>
            <a:r>
              <a:rPr lang="en-US" sz="5400" dirty="0" smtClean="0">
                <a:latin typeface="Arial" panose="020B0604020202020204" pitchFamily="34" charset="0"/>
                <a:cs typeface="Arial" panose="020B0604020202020204" pitchFamily="34" charset="0"/>
              </a:rPr>
              <a:t>)</a:t>
            </a:r>
          </a:p>
          <a:p>
            <a:pPr algn="l"/>
            <a:endParaRPr lang="en-US" sz="5400" dirty="0">
              <a:latin typeface="Arial" panose="020B0604020202020204" pitchFamily="34" charset="0"/>
              <a:cs typeface="Arial" panose="020B0604020202020204" pitchFamily="34" charset="0"/>
            </a:endParaRPr>
          </a:p>
          <a:p>
            <a:pPr algn="l"/>
            <a:r>
              <a:rPr lang="en-US" sz="5400" dirty="0">
                <a:latin typeface="Arial" panose="020B0604020202020204" pitchFamily="34" charset="0"/>
                <a:cs typeface="Arial" panose="020B0604020202020204" pitchFamily="34" charset="0"/>
              </a:rPr>
              <a:t>	</a:t>
            </a:r>
            <a:r>
              <a:rPr lang="en-US" sz="5400" b="0" dirty="0" smtClean="0">
                <a:latin typeface="Arial" panose="020B0604020202020204" pitchFamily="34" charset="0"/>
                <a:cs typeface="Arial" panose="020B0604020202020204" pitchFamily="34" charset="0"/>
              </a:rPr>
              <a:t>or</a:t>
            </a:r>
          </a:p>
          <a:p>
            <a:pPr algn="l"/>
            <a:endParaRPr lang="en-US" sz="5400" dirty="0">
              <a:latin typeface="Arial" panose="020B0604020202020204" pitchFamily="34" charset="0"/>
              <a:cs typeface="Arial" panose="020B0604020202020204" pitchFamily="34" charset="0"/>
            </a:endParaRPr>
          </a:p>
          <a:p>
            <a:pPr algn="l"/>
            <a:r>
              <a:rPr lang="en-US" sz="5400" dirty="0" smtClean="0">
                <a:latin typeface="Arial" panose="020B0604020202020204" pitchFamily="34" charset="0"/>
                <a:cs typeface="Arial" panose="020B0604020202020204" pitchFamily="34" charset="0"/>
              </a:rPr>
              <a:t>ρ</a:t>
            </a:r>
            <a:r>
              <a:rPr lang="en-US" sz="5400" dirty="0">
                <a:latin typeface="Arial" panose="020B0604020202020204" pitchFamily="34" charset="0"/>
                <a:cs typeface="Arial" panose="020B0604020202020204" pitchFamily="34" charset="0"/>
              </a:rPr>
              <a:t> </a:t>
            </a:r>
            <a:r>
              <a:rPr lang="en-US" sz="5400" baseline="-25000" dirty="0">
                <a:solidFill>
                  <a:schemeClr val="accent6">
                    <a:lumMod val="75000"/>
                  </a:schemeClr>
                </a:solidFill>
                <a:latin typeface="Arial" panose="020B0604020202020204" pitchFamily="34" charset="0"/>
                <a:cs typeface="Arial" panose="020B0604020202020204" pitchFamily="34" charset="0"/>
              </a:rPr>
              <a:t>s </a:t>
            </a:r>
            <a:r>
              <a:rPr lang="en-US" sz="5400" dirty="0">
                <a:latin typeface="Arial" panose="020B0604020202020204" pitchFamily="34" charset="0"/>
                <a:cs typeface="Arial" panose="020B0604020202020204" pitchFamily="34" charset="0"/>
              </a:rPr>
              <a:t>( </a:t>
            </a:r>
            <a:r>
              <a:rPr lang="en-US" sz="5400" dirty="0">
                <a:solidFill>
                  <a:srgbClr val="00B050"/>
                </a:solidFill>
                <a:latin typeface="Arial" panose="020B0604020202020204" pitchFamily="34" charset="0"/>
                <a:cs typeface="Arial" panose="020B0604020202020204" pitchFamily="34" charset="0"/>
              </a:rPr>
              <a:t>R</a:t>
            </a:r>
            <a:r>
              <a:rPr lang="en-US" sz="5400" dirty="0">
                <a:latin typeface="Arial" panose="020B0604020202020204" pitchFamily="34" charset="0"/>
                <a:cs typeface="Arial" panose="020B0604020202020204" pitchFamily="34" charset="0"/>
              </a:rPr>
              <a:t> )</a:t>
            </a:r>
          </a:p>
          <a:p>
            <a:pPr algn="l"/>
            <a:r>
              <a:rPr lang="en-US" sz="5400" dirty="0">
                <a:latin typeface="Arial" panose="020B0604020202020204" pitchFamily="34" charset="0"/>
                <a:cs typeface="Arial" panose="020B0604020202020204" pitchFamily="34" charset="0"/>
              </a:rPr>
              <a:t> </a:t>
            </a:r>
            <a:endParaRPr lang="en-US" sz="5400" dirty="0" smtClean="0">
              <a:latin typeface="Arial" panose="020B0604020202020204" pitchFamily="34" charset="0"/>
              <a:cs typeface="Arial" panose="020B0604020202020204" pitchFamily="34" charset="0"/>
            </a:endParaRPr>
          </a:p>
          <a:p>
            <a:pPr algn="l"/>
            <a:r>
              <a:rPr lang="en-US" sz="5400" b="0" dirty="0" smtClean="0">
                <a:latin typeface="Arial" panose="020B0604020202020204" pitchFamily="34" charset="0"/>
                <a:cs typeface="Arial" panose="020B0604020202020204" pitchFamily="34" charset="0"/>
              </a:rPr>
              <a:t>	or</a:t>
            </a:r>
          </a:p>
          <a:p>
            <a:pPr algn="l"/>
            <a:endParaRPr lang="en-US" sz="5400" dirty="0">
              <a:latin typeface="Arial" panose="020B0604020202020204" pitchFamily="34" charset="0"/>
              <a:cs typeface="Arial" panose="020B0604020202020204" pitchFamily="34" charset="0"/>
            </a:endParaRPr>
          </a:p>
          <a:p>
            <a:pPr algn="l"/>
            <a:r>
              <a:rPr lang="en-US" sz="5400" dirty="0" smtClean="0">
                <a:latin typeface="Arial" panose="020B0604020202020204" pitchFamily="34" charset="0"/>
                <a:cs typeface="Arial" panose="020B0604020202020204" pitchFamily="34" charset="0"/>
              </a:rPr>
              <a:t>ρ</a:t>
            </a:r>
            <a:r>
              <a:rPr lang="en-US" sz="5400" dirty="0">
                <a:latin typeface="Arial" panose="020B0604020202020204" pitchFamily="34" charset="0"/>
                <a:cs typeface="Arial" panose="020B0604020202020204" pitchFamily="34" charset="0"/>
              </a:rPr>
              <a:t> </a:t>
            </a:r>
            <a:r>
              <a:rPr lang="en-US" sz="5400" baseline="-25000" dirty="0">
                <a:latin typeface="Arial" panose="020B0604020202020204" pitchFamily="34" charset="0"/>
                <a:cs typeface="Arial" panose="020B0604020202020204" pitchFamily="34" charset="0"/>
              </a:rPr>
              <a:t>(</a:t>
            </a:r>
            <a:r>
              <a:rPr lang="en-US" sz="5400" baseline="-25000" dirty="0">
                <a:solidFill>
                  <a:srgbClr val="33CCFF"/>
                </a:solidFill>
                <a:latin typeface="Arial" panose="020B0604020202020204" pitchFamily="34" charset="0"/>
                <a:cs typeface="Arial" panose="020B0604020202020204" pitchFamily="34" charset="0"/>
              </a:rPr>
              <a:t>B1,B2,….</a:t>
            </a:r>
            <a:r>
              <a:rPr lang="en-US" sz="5400" baseline="-25000" dirty="0" err="1">
                <a:solidFill>
                  <a:srgbClr val="33CCFF"/>
                </a:solidFill>
                <a:latin typeface="Arial" panose="020B0604020202020204" pitchFamily="34" charset="0"/>
                <a:cs typeface="Arial" panose="020B0604020202020204" pitchFamily="34" charset="0"/>
              </a:rPr>
              <a:t>Bn</a:t>
            </a:r>
            <a:r>
              <a:rPr lang="en-US" sz="5400" baseline="-25000" dirty="0">
                <a:latin typeface="Arial" panose="020B0604020202020204" pitchFamily="34" charset="0"/>
                <a:cs typeface="Arial" panose="020B0604020202020204" pitchFamily="34" charset="0"/>
              </a:rPr>
              <a:t>) </a:t>
            </a:r>
            <a:r>
              <a:rPr lang="en-US" sz="5400" dirty="0">
                <a:latin typeface="Arial" panose="020B0604020202020204" pitchFamily="34" charset="0"/>
                <a:cs typeface="Arial" panose="020B0604020202020204" pitchFamily="34" charset="0"/>
              </a:rPr>
              <a:t>( </a:t>
            </a:r>
            <a:r>
              <a:rPr lang="en-US" sz="5400" dirty="0" smtClean="0">
                <a:solidFill>
                  <a:srgbClr val="00B050"/>
                </a:solidFill>
                <a:latin typeface="Arial" panose="020B0604020202020204" pitchFamily="34" charset="0"/>
                <a:cs typeface="Arial" panose="020B0604020202020204" pitchFamily="34" charset="0"/>
              </a:rPr>
              <a:t>R </a:t>
            </a:r>
            <a:r>
              <a:rPr lang="en-US" sz="5400" dirty="0" smtClean="0">
                <a:latin typeface="Arial" panose="020B0604020202020204" pitchFamily="34" charset="0"/>
                <a:cs typeface="Arial" panose="020B0604020202020204" pitchFamily="34" charset="0"/>
              </a:rPr>
              <a:t>) </a:t>
            </a:r>
            <a:endParaRPr lang="en-US" dirty="0"/>
          </a:p>
        </p:txBody>
      </p:sp>
      <p:sp>
        <p:nvSpPr>
          <p:cNvPr id="3" name="Rectangle 2"/>
          <p:cNvSpPr/>
          <p:nvPr/>
        </p:nvSpPr>
        <p:spPr>
          <a:xfrm>
            <a:off x="12177094" y="3229391"/>
            <a:ext cx="10488943" cy="6863417"/>
          </a:xfrm>
          <a:prstGeom prst="rect">
            <a:avLst/>
          </a:prstGeom>
        </p:spPr>
        <p:txBody>
          <a:bodyPr wrap="square">
            <a:spAutoFit/>
          </a:bodyPr>
          <a:lstStyle/>
          <a:p>
            <a:pPr algn="l"/>
            <a:endParaRPr lang="en-US" sz="4400" dirty="0">
              <a:latin typeface="Arial" panose="020B0604020202020204" pitchFamily="34" charset="0"/>
              <a:cs typeface="Arial" panose="020B0604020202020204" pitchFamily="34" charset="0"/>
            </a:endParaRPr>
          </a:p>
          <a:p>
            <a:pPr algn="l"/>
            <a:endParaRPr lang="en-US" sz="4400" dirty="0" smtClean="0">
              <a:solidFill>
                <a:srgbClr val="00B050"/>
              </a:solidFill>
              <a:latin typeface="Arial" panose="020B0604020202020204" pitchFamily="34" charset="0"/>
              <a:cs typeface="Arial" panose="020B0604020202020204" pitchFamily="34" charset="0"/>
            </a:endParaRPr>
          </a:p>
          <a:p>
            <a:pPr algn="l"/>
            <a:r>
              <a:rPr lang="en-US" sz="4400" dirty="0" smtClean="0">
                <a:solidFill>
                  <a:srgbClr val="00B050"/>
                </a:solidFill>
                <a:latin typeface="Arial" panose="020B0604020202020204" pitchFamily="34" charset="0"/>
                <a:cs typeface="Arial" panose="020B0604020202020204" pitchFamily="34" charset="0"/>
              </a:rPr>
              <a:t>R </a:t>
            </a:r>
            <a:r>
              <a:rPr lang="en-US" sz="4400" dirty="0" smtClean="0">
                <a:solidFill>
                  <a:srgbClr val="00B050"/>
                </a:solidFill>
                <a:latin typeface="Arial" panose="020B0604020202020204" pitchFamily="34" charset="0"/>
                <a:cs typeface="Arial" panose="020B0604020202020204" pitchFamily="34" charset="0"/>
                <a:sym typeface="Wingdings" panose="05000000000000000000" pitchFamily="2" charset="2"/>
              </a:rPr>
              <a:t> Relation</a:t>
            </a:r>
          </a:p>
          <a:p>
            <a:pPr algn="l"/>
            <a:endParaRPr lang="en-US" sz="4400" dirty="0">
              <a:latin typeface="Arial" panose="020B0604020202020204" pitchFamily="34" charset="0"/>
              <a:cs typeface="Arial" panose="020B0604020202020204" pitchFamily="34" charset="0"/>
              <a:sym typeface="Wingdings" panose="05000000000000000000" pitchFamily="2" charset="2"/>
            </a:endParaRPr>
          </a:p>
          <a:p>
            <a:pPr algn="l"/>
            <a:r>
              <a:rPr lang="en-US" sz="4400" dirty="0" smtClean="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S  New Relation Name</a:t>
            </a:r>
          </a:p>
          <a:p>
            <a:pPr algn="l"/>
            <a:endParaRPr lang="en-US" sz="4400" dirty="0">
              <a:latin typeface="Arial" panose="020B0604020202020204" pitchFamily="34" charset="0"/>
              <a:cs typeface="Arial" panose="020B0604020202020204" pitchFamily="34" charset="0"/>
              <a:sym typeface="Wingdings" panose="05000000000000000000" pitchFamily="2" charset="2"/>
            </a:endParaRPr>
          </a:p>
          <a:p>
            <a:pPr algn="l"/>
            <a:r>
              <a:rPr lang="en-US" sz="4400" dirty="0" smtClean="0">
                <a:solidFill>
                  <a:srgbClr val="33CCFF"/>
                </a:solidFill>
                <a:latin typeface="Arial" panose="020B0604020202020204" pitchFamily="34" charset="0"/>
                <a:cs typeface="Arial" panose="020B0604020202020204" pitchFamily="34" charset="0"/>
                <a:sym typeface="Wingdings" panose="05000000000000000000" pitchFamily="2" charset="2"/>
              </a:rPr>
              <a:t>B1,B2,….</a:t>
            </a:r>
            <a:r>
              <a:rPr lang="en-US" sz="4400" dirty="0" err="1" smtClean="0">
                <a:solidFill>
                  <a:srgbClr val="33CCFF"/>
                </a:solidFill>
                <a:latin typeface="Arial" panose="020B0604020202020204" pitchFamily="34" charset="0"/>
                <a:cs typeface="Arial" panose="020B0604020202020204" pitchFamily="34" charset="0"/>
                <a:sym typeface="Wingdings" panose="05000000000000000000" pitchFamily="2" charset="2"/>
              </a:rPr>
              <a:t>Bn</a:t>
            </a:r>
            <a:r>
              <a:rPr lang="en-US" sz="4400" dirty="0" smtClean="0">
                <a:solidFill>
                  <a:srgbClr val="33CCFF"/>
                </a:solidFill>
                <a:latin typeface="Arial" panose="020B0604020202020204" pitchFamily="34" charset="0"/>
                <a:cs typeface="Arial" panose="020B0604020202020204" pitchFamily="34" charset="0"/>
                <a:sym typeface="Wingdings" panose="05000000000000000000" pitchFamily="2" charset="2"/>
              </a:rPr>
              <a:t>  New Attributes List</a:t>
            </a:r>
          </a:p>
          <a:p>
            <a:pPr algn="l"/>
            <a:endParaRPr lang="en-US" sz="4400" dirty="0">
              <a:latin typeface="Arial" panose="020B0604020202020204" pitchFamily="34" charset="0"/>
              <a:cs typeface="Arial" panose="020B0604020202020204" pitchFamily="34" charset="0"/>
              <a:sym typeface="Wingdings" panose="05000000000000000000" pitchFamily="2" charset="2"/>
            </a:endParaRPr>
          </a:p>
          <a:p>
            <a:pPr algn="l"/>
            <a:endParaRPr lang="en-US" sz="4400" dirty="0" smtClean="0">
              <a:latin typeface="Arial" panose="020B0604020202020204" pitchFamily="34" charset="0"/>
              <a:cs typeface="Arial" panose="020B0604020202020204" pitchFamily="34" charset="0"/>
              <a:sym typeface="Wingdings" panose="05000000000000000000" pitchFamily="2" charset="2"/>
            </a:endParaRPr>
          </a:p>
          <a:p>
            <a:pPr algn="l"/>
            <a:endParaRPr lang="en-US" sz="4400" dirty="0">
              <a:latin typeface="Arial" panose="020B0604020202020204" pitchFamily="34" charset="0"/>
              <a:cs typeface="Arial" panose="020B0604020202020204" pitchFamily="34" charset="0"/>
            </a:endParaRPr>
          </a:p>
        </p:txBody>
      </p:sp>
      <p:sp>
        <p:nvSpPr>
          <p:cNvPr id="4"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a:solidFill>
                  <a:srgbClr val="011993"/>
                </a:solidFill>
                <a:latin typeface="Arial" panose="020B0604020202020204" pitchFamily="34" charset="0"/>
                <a:cs typeface="Arial" panose="020B0604020202020204" pitchFamily="34" charset="0"/>
              </a:rPr>
              <a:t>F</a:t>
            </a:r>
            <a:r>
              <a:rPr lang="en-US" sz="7200" dirty="0" smtClean="0">
                <a:solidFill>
                  <a:srgbClr val="011993"/>
                </a:solidFill>
                <a:latin typeface="Arial" panose="020B0604020202020204" pitchFamily="34" charset="0"/>
                <a:cs typeface="Arial" panose="020B0604020202020204" pitchFamily="34" charset="0"/>
              </a:rPr>
              <a:t>orms of Rename</a:t>
            </a:r>
            <a:r>
              <a:rPr lang="en-US" sz="7200" dirty="0" smtClean="0">
                <a:solidFill>
                  <a:srgbClr val="011993"/>
                </a:solidFill>
              </a:rPr>
              <a:t> </a:t>
            </a:r>
            <a:r>
              <a:rPr lang="en-US" sz="7200" dirty="0">
                <a:solidFill>
                  <a:srgbClr val="011993"/>
                </a:solidFill>
              </a:rPr>
              <a:t>Operation (</a:t>
            </a:r>
            <a:r>
              <a:rPr lang="el-GR" sz="7200" dirty="0">
                <a:solidFill>
                  <a:srgbClr val="011993"/>
                </a:solidFill>
              </a:rPr>
              <a:t>ρ)</a:t>
            </a:r>
            <a:endParaRPr lang="el-GR" sz="7200" dirty="0">
              <a:solidFill>
                <a:srgbClr val="01199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202706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7200" dirty="0" err="1" smtClean="0">
                <a:latin typeface="Arial" pitchFamily="34" charset="0"/>
                <a:cs typeface="Arial" pitchFamily="34" charset="0"/>
              </a:rPr>
              <a:t>BinaryRelational</a:t>
            </a:r>
            <a:r>
              <a:rPr lang="en-US" sz="7200" dirty="0" smtClean="0">
                <a:latin typeface="Arial" pitchFamily="34" charset="0"/>
                <a:cs typeface="Arial" pitchFamily="34" charset="0"/>
              </a:rPr>
              <a:t> Operations</a:t>
            </a:r>
            <a:endParaRPr sz="7200" dirty="0">
              <a:latin typeface="Arial" pitchFamily="34" charset="0"/>
              <a:cs typeface="Arial" pitchFamily="34" charset="0"/>
            </a:endParaRPr>
          </a:p>
        </p:txBody>
      </p:sp>
      <p:sp>
        <p:nvSpPr>
          <p:cNvPr id="3" name="TextBox 2"/>
          <p:cNvSpPr txBox="1"/>
          <p:nvPr/>
        </p:nvSpPr>
        <p:spPr>
          <a:xfrm>
            <a:off x="2216727" y="3731685"/>
            <a:ext cx="14547273"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5400" b="1"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Helvetica Neue"/>
              </a:rPr>
              <a:t>UNION </a:t>
            </a:r>
            <a:r>
              <a:rPr kumimoji="0" lang="en-US" sz="5400" b="1" i="0" u="none" strike="noStrike" cap="none" spc="0" normalizeH="0" dirty="0" smtClean="0">
                <a:ln>
                  <a:noFill/>
                </a:ln>
                <a:solidFill>
                  <a:srgbClr val="000000"/>
                </a:solidFill>
                <a:effectLst/>
                <a:uFillTx/>
                <a:latin typeface="Arial" panose="020B0604020202020204" pitchFamily="34" charset="0"/>
                <a:cs typeface="Arial" panose="020B0604020202020204" pitchFamily="34" charset="0"/>
                <a:sym typeface="Helvetica Neue"/>
              </a:rPr>
              <a:t>Operations</a:t>
            </a: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5400" b="1" i="0" u="none" strike="noStrike" cap="none" spc="0" normalizeH="0" dirty="0" smtClean="0">
              <a:ln>
                <a:noFill/>
              </a:ln>
              <a:solidFill>
                <a:srgbClr val="000000"/>
              </a:solidFill>
              <a:effectLst/>
              <a:uFillTx/>
              <a:latin typeface="Arial" panose="020B0604020202020204" pitchFamily="34" charset="0"/>
              <a:cs typeface="Arial" panose="020B0604020202020204" pitchFamily="34" charset="0"/>
              <a:sym typeface="Helvetica Neue"/>
            </a:endParaRP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lang="en-US" sz="5400" baseline="0" dirty="0" smtClean="0">
                <a:latin typeface="Arial" panose="020B0604020202020204" pitchFamily="34" charset="0"/>
                <a:cs typeface="Arial" panose="020B0604020202020204" pitchFamily="34" charset="0"/>
              </a:rPr>
              <a:t>INTERSECTION </a:t>
            </a:r>
            <a:r>
              <a:rPr lang="en-US" sz="5400" dirty="0" smtClean="0">
                <a:latin typeface="Arial" panose="020B0604020202020204" pitchFamily="34" charset="0"/>
                <a:cs typeface="Arial" panose="020B0604020202020204" pitchFamily="34" charset="0"/>
              </a:rPr>
              <a:t>Operations</a:t>
            </a: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54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lang="en-US" sz="5400" dirty="0" smtClean="0">
                <a:latin typeface="Arial" panose="020B0604020202020204" pitchFamily="34" charset="0"/>
                <a:cs typeface="Arial" panose="020B0604020202020204" pitchFamily="34" charset="0"/>
              </a:rPr>
              <a:t>SET DIFFERENCE Operations</a:t>
            </a:r>
            <a:endParaRPr kumimoji="0" lang="en-US" sz="54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spTree>
    <p:extLst>
      <p:ext uri="{BB962C8B-B14F-4D97-AF65-F5344CB8AC3E}">
        <p14:creationId xmlns:p14="http://schemas.microsoft.com/office/powerpoint/2010/main" val="36483855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a:solidFill>
                  <a:srgbClr val="011993"/>
                </a:solidFill>
                <a:latin typeface="Arial" panose="020B0604020202020204" pitchFamily="34" charset="0"/>
                <a:cs typeface="Arial" panose="020B0604020202020204" pitchFamily="34" charset="0"/>
              </a:rPr>
              <a:t>Union Operation (∪)</a:t>
            </a:r>
          </a:p>
        </p:txBody>
      </p:sp>
      <p:sp>
        <p:nvSpPr>
          <p:cNvPr id="5" name="Rectangle 4"/>
          <p:cNvSpPr/>
          <p:nvPr/>
        </p:nvSpPr>
        <p:spPr>
          <a:xfrm>
            <a:off x="1416014" y="2131124"/>
            <a:ext cx="21086619" cy="11172289"/>
          </a:xfrm>
          <a:prstGeom prst="rect">
            <a:avLst/>
          </a:prstGeom>
        </p:spPr>
        <p:txBody>
          <a:bodyPr wrap="square">
            <a:spAutoFit/>
          </a:bodyPr>
          <a:lstStyle/>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Union Operation performs as expected, it essentially finds the union of the tables included in the </a:t>
            </a:r>
            <a:r>
              <a:rPr lang="en-US" altLang="en-US" sz="4800" b="0" dirty="0" smtClean="0">
                <a:solidFill>
                  <a:schemeClr val="tx1"/>
                </a:solidFill>
                <a:latin typeface="Arial" panose="020B0604020202020204" pitchFamily="34" charset="0"/>
                <a:cs typeface="Arial" panose="020B0604020202020204" pitchFamily="34" charset="0"/>
              </a:rPr>
              <a:t>union.</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Use</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b="0" dirty="0">
                <a:solidFill>
                  <a:schemeClr val="tx1"/>
                </a:solidFill>
                <a:latin typeface="Arial" panose="020B0604020202020204" pitchFamily="34" charset="0"/>
                <a:cs typeface="Arial" panose="020B0604020202020204" pitchFamily="34" charset="0"/>
              </a:rPr>
              <a:t> Fetching union rows (tuples), </a:t>
            </a:r>
            <a:r>
              <a:rPr lang="en-US" altLang="en-US" sz="4800" b="0" dirty="0" err="1">
                <a:solidFill>
                  <a:schemeClr val="tx1"/>
                </a:solidFill>
                <a:latin typeface="Arial" panose="020B0604020202020204" pitchFamily="34" charset="0"/>
                <a:cs typeface="Arial" panose="020B0604020202020204" pitchFamily="34" charset="0"/>
              </a:rPr>
              <a:t>i.e</a:t>
            </a:r>
            <a:r>
              <a:rPr lang="en-US" altLang="en-US" sz="4800" b="0" dirty="0">
                <a:solidFill>
                  <a:schemeClr val="tx1"/>
                </a:solidFill>
                <a:latin typeface="Arial" panose="020B0604020202020204" pitchFamily="34" charset="0"/>
                <a:cs typeface="Arial" panose="020B0604020202020204" pitchFamily="34" charset="0"/>
              </a:rPr>
              <a:t> unique rows (tuples) from multiple tables removing the </a:t>
            </a:r>
            <a:r>
              <a:rPr lang="en-US" altLang="en-US" sz="4800" b="0" dirty="0" smtClean="0">
                <a:solidFill>
                  <a:schemeClr val="tx1"/>
                </a:solidFill>
                <a:latin typeface="Arial" panose="020B0604020202020204" pitchFamily="34" charset="0"/>
                <a:cs typeface="Arial" panose="020B0604020202020204" pitchFamily="34" charset="0"/>
              </a:rPr>
              <a:t>duplications.</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Notation</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b="0" dirty="0">
                <a:solidFill>
                  <a:schemeClr val="tx1"/>
                </a:solidFill>
                <a:latin typeface="Arial" panose="020B0604020202020204" pitchFamily="34" charset="0"/>
                <a:cs typeface="Arial" panose="020B0604020202020204" pitchFamily="34" charset="0"/>
              </a:rPr>
              <a:t> A(∪)</a:t>
            </a:r>
            <a:r>
              <a:rPr lang="en-US" altLang="en-US" sz="4800" b="0" dirty="0" smtClean="0">
                <a:solidFill>
                  <a:schemeClr val="tx1"/>
                </a:solidFill>
                <a:latin typeface="Arial" panose="020B0604020202020204" pitchFamily="34" charset="0"/>
                <a:cs typeface="Arial" panose="020B0604020202020204" pitchFamily="34" charset="0"/>
              </a:rPr>
              <a:t>B</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Breakdown</a:t>
            </a:r>
            <a:r>
              <a:rPr lang="en-US" altLang="en-US" sz="4800" dirty="0" smtClean="0">
                <a:solidFill>
                  <a:schemeClr val="tx1"/>
                </a:solidFill>
                <a:latin typeface="Arial" panose="020B0604020202020204" pitchFamily="34" charset="0"/>
                <a:cs typeface="Arial" panose="020B0604020202020204" pitchFamily="34" charset="0"/>
              </a:rPr>
              <a:t> :</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 </a:t>
            </a:r>
            <a:r>
              <a:rPr lang="en-US" altLang="en-US" sz="4800" b="0" dirty="0" smtClean="0">
                <a:solidFill>
                  <a:schemeClr val="tx1"/>
                </a:solidFill>
                <a:latin typeface="Arial" panose="020B0604020202020204" pitchFamily="34" charset="0"/>
                <a:cs typeface="Arial" panose="020B0604020202020204" pitchFamily="34" charset="0"/>
              </a:rPr>
              <a:t>- represents </a:t>
            </a:r>
            <a:r>
              <a:rPr lang="en-US" altLang="en-US" sz="4800" b="0" dirty="0">
                <a:solidFill>
                  <a:schemeClr val="tx1"/>
                </a:solidFill>
                <a:latin typeface="Arial" panose="020B0604020202020204" pitchFamily="34" charset="0"/>
                <a:cs typeface="Arial" panose="020B0604020202020204" pitchFamily="34" charset="0"/>
              </a:rPr>
              <a:t>Union </a:t>
            </a:r>
            <a:r>
              <a:rPr lang="en-US" altLang="en-US" sz="4800" b="0" dirty="0" smtClean="0">
                <a:solidFill>
                  <a:schemeClr val="tx1"/>
                </a:solidFill>
                <a:latin typeface="Arial" panose="020B0604020202020204" pitchFamily="34" charset="0"/>
                <a:cs typeface="Arial" panose="020B0604020202020204" pitchFamily="34" charset="0"/>
              </a:rPr>
              <a:t>Operation</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A and B are the tables</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367362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7200" dirty="0" smtClean="0">
                <a:latin typeface="Arial" pitchFamily="34" charset="0"/>
                <a:cs typeface="Arial" pitchFamily="34" charset="0"/>
              </a:rPr>
              <a:t>Example of </a:t>
            </a:r>
            <a:r>
              <a:rPr lang="en-US" sz="7200" dirty="0">
                <a:solidFill>
                  <a:srgbClr val="011993"/>
                </a:solidFill>
                <a:latin typeface="Arial" panose="020B0604020202020204" pitchFamily="34" charset="0"/>
                <a:cs typeface="Arial" panose="020B0604020202020204" pitchFamily="34" charset="0"/>
              </a:rPr>
              <a:t>Union Operation (∪)</a:t>
            </a:r>
            <a:endParaRPr sz="72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71414030"/>
              </p:ext>
            </p:extLst>
          </p:nvPr>
        </p:nvGraphicFramePr>
        <p:xfrm>
          <a:off x="3205019" y="3462094"/>
          <a:ext cx="8599056" cy="515574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gridSpan="4">
                  <a:txBody>
                    <a:bodyPr/>
                    <a:lstStyle/>
                    <a:p>
                      <a:r>
                        <a:rPr lang="en-US" dirty="0" err="1" smtClean="0"/>
                        <a:t>RegularClass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2</a:t>
                      </a:r>
                      <a:endParaRPr lang="en-US" dirty="0"/>
                    </a:p>
                  </a:txBody>
                  <a:tcPr/>
                </a:tc>
                <a:tc>
                  <a:txBody>
                    <a:bodyPr/>
                    <a:lstStyle/>
                    <a:p>
                      <a:r>
                        <a:rPr lang="en-US" dirty="0" smtClean="0"/>
                        <a:t>Arya</a:t>
                      </a:r>
                      <a:endParaRPr lang="en-US" dirty="0"/>
                    </a:p>
                  </a:txBody>
                  <a:tcPr/>
                </a:tc>
                <a:tc>
                  <a:txBody>
                    <a:bodyPr/>
                    <a:lstStyle/>
                    <a:p>
                      <a:r>
                        <a:rPr lang="en-US" dirty="0" smtClean="0"/>
                        <a:t>Stark</a:t>
                      </a:r>
                      <a:endParaRPr lang="en-US" dirty="0"/>
                    </a:p>
                  </a:txBody>
                  <a:tcPr/>
                </a:tc>
                <a:tc>
                  <a:txBody>
                    <a:bodyPr/>
                    <a:lstStyle/>
                    <a:p>
                      <a:r>
                        <a:rPr lang="en-US" dirty="0" smtClean="0"/>
                        <a:t>28</a:t>
                      </a:r>
                      <a:endParaRPr lang="en-US" dirty="0"/>
                    </a:p>
                  </a:txBody>
                  <a:tcPr/>
                </a:tc>
              </a:tr>
              <a:tr h="859290">
                <a:tc>
                  <a:txBody>
                    <a:bodyPr/>
                    <a:lstStyle/>
                    <a:p>
                      <a:r>
                        <a:rPr lang="en-US" dirty="0" smtClean="0"/>
                        <a:t>3</a:t>
                      </a:r>
                      <a:endParaRPr lang="en-US" dirty="0"/>
                    </a:p>
                  </a:txBody>
                  <a:tcPr/>
                </a:tc>
                <a:tc>
                  <a:txBody>
                    <a:bodyPr/>
                    <a:lstStyle/>
                    <a:p>
                      <a:r>
                        <a:rPr lang="en-US" dirty="0" smtClean="0"/>
                        <a:t>Bran</a:t>
                      </a:r>
                      <a:endParaRPr lang="en-US" dirty="0"/>
                    </a:p>
                  </a:txBody>
                  <a:tcPr/>
                </a:tc>
                <a:tc>
                  <a:txBody>
                    <a:bodyPr/>
                    <a:lstStyle/>
                    <a:p>
                      <a:r>
                        <a:rPr lang="en-US" dirty="0" smtClean="0"/>
                        <a:t>Stark</a:t>
                      </a:r>
                      <a:endParaRPr lang="en-US" dirty="0"/>
                    </a:p>
                  </a:txBody>
                  <a:tcPr/>
                </a:tc>
                <a:tc>
                  <a:txBody>
                    <a:bodyPr/>
                    <a:lstStyle/>
                    <a:p>
                      <a:r>
                        <a:rPr lang="en-US" dirty="0" smtClean="0"/>
                        <a:t>26</a:t>
                      </a:r>
                      <a:endParaRPr lang="en-US" dirty="0"/>
                    </a:p>
                  </a:txBody>
                  <a:tcPr/>
                </a:tc>
              </a:tr>
              <a:tr h="859290">
                <a:tc>
                  <a:txBody>
                    <a:bodyPr/>
                    <a:lstStyle/>
                    <a:p>
                      <a:r>
                        <a:rPr lang="en-US" dirty="0" smtClean="0"/>
                        <a:t>4</a:t>
                      </a:r>
                      <a:endParaRPr lang="en-US" dirty="0"/>
                    </a:p>
                  </a:txBody>
                  <a:tcPr/>
                </a:tc>
                <a:tc>
                  <a:txBody>
                    <a:bodyPr/>
                    <a:lstStyle/>
                    <a:p>
                      <a:r>
                        <a:rPr lang="en-US" dirty="0" smtClean="0"/>
                        <a:t>Sansa</a:t>
                      </a:r>
                      <a:endParaRPr lang="en-US" dirty="0"/>
                    </a:p>
                  </a:txBody>
                  <a:tcPr/>
                </a:tc>
                <a:tc>
                  <a:txBody>
                    <a:bodyPr/>
                    <a:lstStyle/>
                    <a:p>
                      <a:r>
                        <a:rPr lang="en-US" dirty="0" smtClean="0"/>
                        <a:t>Stark</a:t>
                      </a:r>
                      <a:endParaRPr lang="en-US" dirty="0"/>
                    </a:p>
                  </a:txBody>
                  <a:tcPr/>
                </a:tc>
                <a:tc>
                  <a:txBody>
                    <a:bodyPr/>
                    <a:lstStyle/>
                    <a:p>
                      <a:r>
                        <a:rPr lang="en-US" dirty="0" smtClean="0"/>
                        <a:t>27</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0787898"/>
              </p:ext>
            </p:extLst>
          </p:nvPr>
        </p:nvGraphicFramePr>
        <p:xfrm>
          <a:off x="13388110" y="3377424"/>
          <a:ext cx="8599056" cy="515574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gridSpan="4">
                  <a:txBody>
                    <a:bodyPr/>
                    <a:lstStyle/>
                    <a:p>
                      <a:r>
                        <a:rPr lang="en-US" dirty="0" err="1" smtClean="0"/>
                        <a:t>ExtraClass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5</a:t>
                      </a:r>
                      <a:endParaRPr lang="en-US" dirty="0"/>
                    </a:p>
                  </a:txBody>
                  <a:tcPr/>
                </a:tc>
                <a:tc>
                  <a:txBody>
                    <a:bodyPr/>
                    <a:lstStyle/>
                    <a:p>
                      <a:r>
                        <a:rPr lang="en-US" dirty="0" err="1" smtClean="0"/>
                        <a:t>Cersie</a:t>
                      </a:r>
                      <a:endParaRPr lang="en-US" dirty="0"/>
                    </a:p>
                  </a:txBody>
                  <a:tcPr/>
                </a:tc>
                <a:tc>
                  <a:txBody>
                    <a:bodyPr/>
                    <a:lstStyle/>
                    <a:p>
                      <a:r>
                        <a:rPr lang="en-US" dirty="0" err="1" smtClean="0"/>
                        <a:t>Lanninster</a:t>
                      </a:r>
                      <a:endParaRPr lang="en-US" dirty="0"/>
                    </a:p>
                  </a:txBody>
                  <a:tcPr/>
                </a:tc>
                <a:tc>
                  <a:txBody>
                    <a:bodyPr/>
                    <a:lstStyle/>
                    <a:p>
                      <a:r>
                        <a:rPr lang="en-US" dirty="0" smtClean="0"/>
                        <a:t>40</a:t>
                      </a:r>
                      <a:endParaRPr lang="en-US" dirty="0"/>
                    </a:p>
                  </a:txBody>
                  <a:tcPr/>
                </a:tc>
              </a:tr>
              <a:tr h="859290">
                <a:tc>
                  <a:txBody>
                    <a:bodyPr/>
                    <a:lstStyle/>
                    <a:p>
                      <a:r>
                        <a:rPr lang="en-US" dirty="0" smtClean="0"/>
                        <a:t>6</a:t>
                      </a:r>
                      <a:endParaRPr lang="en-US" dirty="0"/>
                    </a:p>
                  </a:txBody>
                  <a:tcPr/>
                </a:tc>
                <a:tc>
                  <a:txBody>
                    <a:bodyPr/>
                    <a:lstStyle/>
                    <a:p>
                      <a:r>
                        <a:rPr lang="en-US" dirty="0" smtClean="0"/>
                        <a:t>Bran</a:t>
                      </a:r>
                      <a:endParaRPr lang="en-US" dirty="0"/>
                    </a:p>
                  </a:txBody>
                  <a:tcPr/>
                </a:tc>
                <a:tc>
                  <a:txBody>
                    <a:bodyPr/>
                    <a:lstStyle/>
                    <a:p>
                      <a:r>
                        <a:rPr lang="en-US" dirty="0" err="1" smtClean="0"/>
                        <a:t>Lanninster</a:t>
                      </a:r>
                      <a:endParaRPr lang="en-US" dirty="0"/>
                    </a:p>
                  </a:txBody>
                  <a:tcPr/>
                </a:tc>
                <a:tc>
                  <a:txBody>
                    <a:bodyPr/>
                    <a:lstStyle/>
                    <a:p>
                      <a:r>
                        <a:rPr lang="en-US" dirty="0" smtClean="0"/>
                        <a:t>40</a:t>
                      </a:r>
                      <a:endParaRPr lang="en-US" dirty="0"/>
                    </a:p>
                  </a:txBody>
                  <a:tcPr/>
                </a:tc>
              </a:tr>
              <a:tr h="859290">
                <a:tc>
                  <a:txBody>
                    <a:bodyPr/>
                    <a:lstStyle/>
                    <a:p>
                      <a:r>
                        <a:rPr lang="en-US" dirty="0" smtClean="0"/>
                        <a:t>7</a:t>
                      </a:r>
                      <a:endParaRPr lang="en-US" dirty="0"/>
                    </a:p>
                  </a:txBody>
                  <a:tcPr/>
                </a:tc>
                <a:tc>
                  <a:txBody>
                    <a:bodyPr/>
                    <a:lstStyle/>
                    <a:p>
                      <a:r>
                        <a:rPr lang="en-US" dirty="0" smtClean="0"/>
                        <a:t>Tywin</a:t>
                      </a:r>
                      <a:endParaRPr lang="en-US" dirty="0"/>
                    </a:p>
                  </a:txBody>
                  <a:tcPr/>
                </a:tc>
                <a:tc>
                  <a:txBody>
                    <a:bodyPr/>
                    <a:lstStyle/>
                    <a:p>
                      <a:r>
                        <a:rPr lang="en-US" dirty="0" err="1" smtClean="0"/>
                        <a:t>Lanninster</a:t>
                      </a:r>
                      <a:endParaRPr lang="en-US" dirty="0"/>
                    </a:p>
                  </a:txBody>
                  <a:tcPr/>
                </a:tc>
                <a:tc>
                  <a:txBody>
                    <a:bodyPr/>
                    <a:lstStyle/>
                    <a:p>
                      <a:r>
                        <a:rPr lang="en-US" dirty="0" smtClean="0"/>
                        <a:t>65</a:t>
                      </a:r>
                      <a:endParaRPr lang="en-US" dirty="0"/>
                    </a:p>
                  </a:txBody>
                  <a:tcPr/>
                </a:tc>
              </a:tr>
            </a:tbl>
          </a:graphicData>
        </a:graphic>
      </p:graphicFrame>
    </p:spTree>
    <p:extLst>
      <p:ext uri="{BB962C8B-B14F-4D97-AF65-F5344CB8AC3E}">
        <p14:creationId xmlns:p14="http://schemas.microsoft.com/office/powerpoint/2010/main" val="241396623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737" y="2113721"/>
            <a:ext cx="20393891" cy="4524315"/>
          </a:xfrm>
          <a:prstGeom prst="rect">
            <a:avLst/>
          </a:prstGeom>
        </p:spPr>
        <p:txBody>
          <a:bodyPr wrap="square">
            <a:spAutoFit/>
          </a:bodyPr>
          <a:lstStyle/>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Example</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dirty="0" smtClean="0">
                <a:solidFill>
                  <a:schemeClr val="tx1"/>
                </a:solidFill>
                <a:latin typeface="Arial" panose="020B0604020202020204" pitchFamily="34" charset="0"/>
                <a:cs typeface="Arial" panose="020B0604020202020204" pitchFamily="34" charset="0"/>
              </a:rPr>
              <a:t>Query - A</a:t>
            </a:r>
            <a:r>
              <a:rPr lang="en-US" altLang="en-US" sz="4800" dirty="0">
                <a:solidFill>
                  <a:schemeClr val="tx1"/>
                </a:solidFill>
                <a:latin typeface="Arial" panose="020B0604020202020204" pitchFamily="34" charset="0"/>
                <a:cs typeface="Arial" panose="020B0604020202020204" pitchFamily="34" charset="0"/>
              </a:rPr>
              <a:t>(∪)B </a:t>
            </a:r>
            <a:endParaRPr lang="en-US" altLang="en-US" sz="4800"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dirty="0">
                <a:solidFill>
                  <a:schemeClr val="tx1"/>
                </a:solidFill>
                <a:latin typeface="Arial" panose="020B0604020202020204" pitchFamily="34" charset="0"/>
                <a:cs typeface="Arial" panose="020B0604020202020204" pitchFamily="34" charset="0"/>
              </a:rPr>
              <a:t>∏ </a:t>
            </a:r>
            <a:r>
              <a:rPr lang="en-US" altLang="en-US" sz="4800" dirty="0" err="1" smtClean="0">
                <a:solidFill>
                  <a:schemeClr val="tx1"/>
                </a:solidFill>
                <a:latin typeface="Arial" panose="020B0604020202020204" pitchFamily="34" charset="0"/>
                <a:cs typeface="Arial" panose="020B0604020202020204" pitchFamily="34" charset="0"/>
              </a:rPr>
              <a:t>Fname,Lname</a:t>
            </a:r>
            <a:r>
              <a:rPr lang="en-US" altLang="en-US" sz="4800" dirty="0" smtClean="0">
                <a:solidFill>
                  <a:schemeClr val="tx1"/>
                </a:solidFill>
                <a:latin typeface="Arial" panose="020B0604020202020204" pitchFamily="34" charset="0"/>
                <a:cs typeface="Arial" panose="020B0604020202020204" pitchFamily="34" charset="0"/>
              </a:rPr>
              <a:t> (Student) </a:t>
            </a:r>
            <a:r>
              <a:rPr lang="en-US" altLang="en-US" sz="4800" dirty="0">
                <a:solidFill>
                  <a:schemeClr val="tx1"/>
                </a:solidFill>
                <a:latin typeface="Arial" panose="020B0604020202020204" pitchFamily="34" charset="0"/>
                <a:cs typeface="Arial" panose="020B0604020202020204" pitchFamily="34" charset="0"/>
              </a:rPr>
              <a:t>∪ ∏ </a:t>
            </a:r>
            <a:r>
              <a:rPr lang="en-US" altLang="en-US" sz="4800" dirty="0" err="1" smtClean="0">
                <a:solidFill>
                  <a:schemeClr val="tx1"/>
                </a:solidFill>
                <a:latin typeface="Arial" panose="020B0604020202020204" pitchFamily="34" charset="0"/>
                <a:cs typeface="Arial" panose="020B0604020202020204" pitchFamily="34" charset="0"/>
              </a:rPr>
              <a:t>Fname,Lname</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dirty="0" err="1" smtClean="0">
                <a:solidFill>
                  <a:schemeClr val="tx1"/>
                </a:solidFill>
                <a:latin typeface="Arial" panose="020B0604020202020204" pitchFamily="34" charset="0"/>
                <a:cs typeface="Arial" panose="020B0604020202020204" pitchFamily="34" charset="0"/>
              </a:rPr>
              <a:t>SpecialClass</a:t>
            </a:r>
            <a:r>
              <a:rPr lang="en-US" altLang="en-US" sz="4800" dirty="0" smtClean="0">
                <a:solidFill>
                  <a:schemeClr val="tx1"/>
                </a:solidFill>
                <a:latin typeface="Arial" panose="020B0604020202020204" pitchFamily="34" charset="0"/>
                <a:cs typeface="Arial" panose="020B0604020202020204" pitchFamily="34" charset="0"/>
              </a:rPr>
              <a:t>)</a:t>
            </a:r>
            <a:endParaRPr lang="en-US" altLang="en-US" sz="4800" dirty="0">
              <a:solidFill>
                <a:schemeClr val="tx1"/>
              </a:solidFill>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endParaRPr lang="en-US" sz="4800" b="0" dirty="0" smtClean="0">
              <a:solidFill>
                <a:schemeClr val="accent3"/>
              </a:solidFill>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r>
              <a:rPr lang="en-US" sz="4800" b="0" dirty="0" smtClean="0">
                <a:solidFill>
                  <a:schemeClr val="accent3"/>
                </a:solidFill>
                <a:latin typeface="Arial" panose="020B0604020202020204" pitchFamily="34" charset="0"/>
                <a:cs typeface="Arial" panose="020B0604020202020204" pitchFamily="34" charset="0"/>
              </a:rPr>
              <a:t>Result </a:t>
            </a:r>
            <a:r>
              <a:rPr lang="en-US" sz="4800" b="0" dirty="0">
                <a:solidFill>
                  <a:schemeClr val="accent3"/>
                </a:solidFill>
                <a:latin typeface="Arial" panose="020B0604020202020204" pitchFamily="34" charset="0"/>
                <a:cs typeface="Arial" panose="020B0604020202020204" pitchFamily="34" charset="0"/>
              </a:rPr>
              <a:t>– </a:t>
            </a:r>
            <a:r>
              <a:rPr lang="en-US" sz="4800" b="0" dirty="0" smtClean="0">
                <a:solidFill>
                  <a:schemeClr val="accent3"/>
                </a:solidFill>
                <a:latin typeface="Arial" panose="020B0604020202020204" pitchFamily="34" charset="0"/>
                <a:cs typeface="Arial" panose="020B0604020202020204" pitchFamily="34" charset="0"/>
              </a:rPr>
              <a:t>r</a:t>
            </a:r>
            <a:r>
              <a:rPr lang="en-US" sz="4800" b="0" dirty="0" smtClean="0">
                <a:solidFill>
                  <a:schemeClr val="accent3"/>
                </a:solidFill>
              </a:rPr>
              <a:t>eturning </a:t>
            </a:r>
            <a:r>
              <a:rPr lang="en-US" sz="4800" b="0" dirty="0">
                <a:solidFill>
                  <a:schemeClr val="accent3"/>
                </a:solidFill>
              </a:rPr>
              <a:t>the list of </a:t>
            </a:r>
            <a:r>
              <a:rPr lang="en-US" sz="4800" b="0" dirty="0" smtClean="0">
                <a:solidFill>
                  <a:schemeClr val="accent3"/>
                </a:solidFill>
              </a:rPr>
              <a:t>students from both the tables.</a:t>
            </a:r>
            <a:endParaRPr lang="en-US" altLang="en-US" sz="4800" b="0" dirty="0">
              <a:solidFill>
                <a:schemeClr val="tx1"/>
              </a:solidFill>
              <a:latin typeface="Arial" panose="020B0604020202020204" pitchFamily="34" charset="0"/>
              <a:cs typeface="Arial" panose="020B0604020202020204" pitchFamily="34" charset="0"/>
            </a:endParaRPr>
          </a:p>
        </p:txBody>
      </p:sp>
      <p:sp>
        <p:nvSpPr>
          <p:cNvPr id="4" name="RATHINAM…"/>
          <p:cNvSpPr txBox="1"/>
          <p:nvPr/>
        </p:nvSpPr>
        <p:spPr>
          <a:xfrm>
            <a:off x="6403651" y="756757"/>
            <a:ext cx="16799486"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itchFamily="34" charset="0"/>
                <a:cs typeface="Arial" pitchFamily="34" charset="0"/>
              </a:rPr>
              <a:t>Example</a:t>
            </a:r>
            <a:r>
              <a:rPr lang="en-US" sz="7200" dirty="0" smtClean="0">
                <a:latin typeface="Arial" pitchFamily="34" charset="0"/>
                <a:cs typeface="Arial" pitchFamily="34" charset="0"/>
              </a:rPr>
              <a:t> </a:t>
            </a:r>
            <a:r>
              <a:rPr lang="en-US" sz="7200" dirty="0" smtClean="0">
                <a:solidFill>
                  <a:srgbClr val="011993"/>
                </a:solidFill>
                <a:latin typeface="Arial" pitchFamily="34" charset="0"/>
                <a:cs typeface="Arial" pitchFamily="34" charset="0"/>
              </a:rPr>
              <a:t>of</a:t>
            </a:r>
            <a:r>
              <a:rPr lang="en-US" sz="7200" dirty="0" smtClean="0">
                <a:latin typeface="Arial" pitchFamily="34" charset="0"/>
                <a:cs typeface="Arial" pitchFamily="34" charset="0"/>
              </a:rPr>
              <a:t> </a:t>
            </a:r>
            <a:r>
              <a:rPr lang="en-US" sz="7200" dirty="0">
                <a:solidFill>
                  <a:srgbClr val="011993"/>
                </a:solidFill>
                <a:latin typeface="Arial" panose="020B0604020202020204" pitchFamily="34" charset="0"/>
                <a:cs typeface="Arial" panose="020B0604020202020204" pitchFamily="34" charset="0"/>
              </a:rPr>
              <a:t>Union Operation (∪)</a:t>
            </a:r>
          </a:p>
        </p:txBody>
      </p:sp>
      <p:graphicFrame>
        <p:nvGraphicFramePr>
          <p:cNvPr id="6" name="Table 5"/>
          <p:cNvGraphicFramePr>
            <a:graphicFrameLocks noGrp="1"/>
          </p:cNvGraphicFramePr>
          <p:nvPr>
            <p:extLst>
              <p:ext uri="{D42A27DB-BD31-4B8C-83A1-F6EECF244321}">
                <p14:modId xmlns:p14="http://schemas.microsoft.com/office/powerpoint/2010/main" val="1460025420"/>
              </p:ext>
            </p:extLst>
          </p:nvPr>
        </p:nvGraphicFramePr>
        <p:xfrm>
          <a:off x="5325303" y="7181819"/>
          <a:ext cx="7668682" cy="4256456"/>
        </p:xfrm>
        <a:graphic>
          <a:graphicData uri="http://schemas.openxmlformats.org/drawingml/2006/table">
            <a:tbl>
              <a:tblPr firstRow="1" bandRow="1">
                <a:tableStyleId>{B301B821-A1FF-4177-AEE7-76D212191A09}</a:tableStyleId>
              </a:tblPr>
              <a:tblGrid>
                <a:gridCol w="3834341"/>
                <a:gridCol w="3834341"/>
              </a:tblGrid>
              <a:tr h="532057">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r>
              <a:tr h="532057">
                <a:tc>
                  <a:txBody>
                    <a:bodyPr/>
                    <a:lstStyle/>
                    <a:p>
                      <a:r>
                        <a:rPr lang="en-US" dirty="0" smtClean="0"/>
                        <a:t>John</a:t>
                      </a:r>
                      <a:endParaRPr lang="en-US" dirty="0"/>
                    </a:p>
                  </a:txBody>
                  <a:tcPr/>
                </a:tc>
                <a:tc>
                  <a:txBody>
                    <a:bodyPr/>
                    <a:lstStyle/>
                    <a:p>
                      <a:r>
                        <a:rPr lang="en-US" dirty="0" smtClean="0"/>
                        <a:t>Stark</a:t>
                      </a:r>
                      <a:endParaRPr lang="en-US" dirty="0"/>
                    </a:p>
                  </a:txBody>
                  <a:tcPr/>
                </a:tc>
              </a:tr>
              <a:tr h="532057">
                <a:tc>
                  <a:txBody>
                    <a:bodyPr/>
                    <a:lstStyle/>
                    <a:p>
                      <a:r>
                        <a:rPr lang="en-US" dirty="0" smtClean="0"/>
                        <a:t>Arya</a:t>
                      </a:r>
                      <a:endParaRPr lang="en-US" dirty="0"/>
                    </a:p>
                  </a:txBody>
                  <a:tcPr/>
                </a:tc>
                <a:tc>
                  <a:txBody>
                    <a:bodyPr/>
                    <a:lstStyle/>
                    <a:p>
                      <a:r>
                        <a:rPr lang="en-US" dirty="0" smtClean="0"/>
                        <a:t>Stark</a:t>
                      </a:r>
                      <a:endParaRPr lang="en-US" dirty="0"/>
                    </a:p>
                  </a:txBody>
                  <a:tcPr/>
                </a:tc>
              </a:tr>
              <a:tr h="532057">
                <a:tc>
                  <a:txBody>
                    <a:bodyPr/>
                    <a:lstStyle/>
                    <a:p>
                      <a:r>
                        <a:rPr lang="en-US" dirty="0" smtClean="0"/>
                        <a:t>Bran</a:t>
                      </a:r>
                      <a:endParaRPr lang="en-US" dirty="0"/>
                    </a:p>
                  </a:txBody>
                  <a:tcPr/>
                </a:tc>
                <a:tc>
                  <a:txBody>
                    <a:bodyPr/>
                    <a:lstStyle/>
                    <a:p>
                      <a:r>
                        <a:rPr lang="en-US" dirty="0" smtClean="0"/>
                        <a:t>Stark</a:t>
                      </a:r>
                      <a:endParaRPr lang="en-US" dirty="0"/>
                    </a:p>
                  </a:txBody>
                  <a:tcPr/>
                </a:tc>
              </a:tr>
              <a:tr h="532057">
                <a:tc>
                  <a:txBody>
                    <a:bodyPr/>
                    <a:lstStyle/>
                    <a:p>
                      <a:r>
                        <a:rPr lang="en-US" dirty="0" smtClean="0"/>
                        <a:t>Sansa</a:t>
                      </a:r>
                      <a:endParaRPr lang="en-US" dirty="0"/>
                    </a:p>
                  </a:txBody>
                  <a:tcPr/>
                </a:tc>
                <a:tc>
                  <a:txBody>
                    <a:bodyPr/>
                    <a:lstStyle/>
                    <a:p>
                      <a:r>
                        <a:rPr lang="en-US" dirty="0" smtClean="0"/>
                        <a:t>Stark</a:t>
                      </a:r>
                      <a:endParaRPr lang="en-US" dirty="0"/>
                    </a:p>
                  </a:txBody>
                  <a:tcPr/>
                </a:tc>
              </a:tr>
              <a:tr h="532057">
                <a:tc>
                  <a:txBody>
                    <a:bodyPr/>
                    <a:lstStyle/>
                    <a:p>
                      <a:r>
                        <a:rPr lang="en-US" dirty="0" err="1" smtClean="0"/>
                        <a:t>Cersie</a:t>
                      </a:r>
                      <a:endParaRPr lang="en-US" dirty="0"/>
                    </a:p>
                  </a:txBody>
                  <a:tcPr/>
                </a:tc>
                <a:tc>
                  <a:txBody>
                    <a:bodyPr/>
                    <a:lstStyle/>
                    <a:p>
                      <a:r>
                        <a:rPr lang="en-US" dirty="0" err="1" smtClean="0"/>
                        <a:t>Lanninster</a:t>
                      </a:r>
                      <a:endParaRPr lang="en-US" dirty="0"/>
                    </a:p>
                  </a:txBody>
                  <a:tcPr/>
                </a:tc>
              </a:tr>
              <a:tr h="532057">
                <a:tc>
                  <a:txBody>
                    <a:bodyPr/>
                    <a:lstStyle/>
                    <a:p>
                      <a:r>
                        <a:rPr lang="en-US" dirty="0" smtClean="0"/>
                        <a:t>Jamie</a:t>
                      </a:r>
                      <a:endParaRPr lang="en-US" dirty="0"/>
                    </a:p>
                  </a:txBody>
                  <a:tcPr/>
                </a:tc>
                <a:tc>
                  <a:txBody>
                    <a:bodyPr/>
                    <a:lstStyle/>
                    <a:p>
                      <a:r>
                        <a:rPr lang="en-US" dirty="0" err="1" smtClean="0"/>
                        <a:t>Lanninster</a:t>
                      </a:r>
                      <a:endParaRPr lang="en-US" dirty="0"/>
                    </a:p>
                  </a:txBody>
                  <a:tcPr/>
                </a:tc>
              </a:tr>
              <a:tr h="532057">
                <a:tc>
                  <a:txBody>
                    <a:bodyPr/>
                    <a:lstStyle/>
                    <a:p>
                      <a:r>
                        <a:rPr lang="en-US" dirty="0" smtClean="0"/>
                        <a:t>Tywin</a:t>
                      </a:r>
                      <a:endParaRPr lang="en-US" dirty="0"/>
                    </a:p>
                  </a:txBody>
                  <a:tcPr/>
                </a:tc>
                <a:tc>
                  <a:txBody>
                    <a:bodyPr/>
                    <a:lstStyle/>
                    <a:p>
                      <a:r>
                        <a:rPr lang="en-US" dirty="0" err="1" smtClean="0"/>
                        <a:t>Lanninster</a:t>
                      </a:r>
                      <a:endParaRPr lang="en-US" dirty="0"/>
                    </a:p>
                  </a:txBody>
                  <a:tcPr/>
                </a:tc>
              </a:tr>
            </a:tbl>
          </a:graphicData>
        </a:graphic>
      </p:graphicFrame>
    </p:spTree>
    <p:extLst>
      <p:ext uri="{BB962C8B-B14F-4D97-AF65-F5344CB8AC3E}">
        <p14:creationId xmlns:p14="http://schemas.microsoft.com/office/powerpoint/2010/main" val="403492303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7200" dirty="0" smtClean="0">
                <a:latin typeface="Arial" pitchFamily="34" charset="0"/>
                <a:cs typeface="Arial" pitchFamily="34" charset="0"/>
              </a:rPr>
              <a:t>Relational Algebra</a:t>
            </a:r>
            <a:endParaRPr sz="7200" dirty="0">
              <a:latin typeface="Arial" pitchFamily="34" charset="0"/>
              <a:cs typeface="Arial" pitchFamily="34" charset="0"/>
            </a:endParaRPr>
          </a:p>
        </p:txBody>
      </p:sp>
      <p:sp>
        <p:nvSpPr>
          <p:cNvPr id="23" name="Course Title"/>
          <p:cNvSpPr txBox="1"/>
          <p:nvPr/>
        </p:nvSpPr>
        <p:spPr>
          <a:xfrm>
            <a:off x="698296" y="5838702"/>
            <a:ext cx="23685704"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endParaRPr lang="en-IN"/>
          </a:p>
        </p:txBody>
      </p:sp>
      <p:sp>
        <p:nvSpPr>
          <p:cNvPr id="5" name="TextBox 4"/>
          <p:cNvSpPr txBox="1"/>
          <p:nvPr/>
        </p:nvSpPr>
        <p:spPr>
          <a:xfrm>
            <a:off x="1416014" y="2648890"/>
            <a:ext cx="21252872" cy="133677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5400" b="0" dirty="0">
                <a:latin typeface="Arial" panose="020B0604020202020204" pitchFamily="34" charset="0"/>
                <a:cs typeface="Arial" panose="020B0604020202020204" pitchFamily="34" charset="0"/>
              </a:rPr>
              <a:t>Relational Algebra in DBMS is a query language which is procedural in nature, both of its input and output are relations</a:t>
            </a:r>
            <a:r>
              <a:rPr lang="en-US" sz="5400" b="0" dirty="0" smtClean="0">
                <a:latin typeface="Arial" panose="020B0604020202020204" pitchFamily="34" charset="0"/>
                <a:cs typeface="Arial" panose="020B0604020202020204" pitchFamily="34" charset="0"/>
              </a:rPr>
              <a:t>.</a:t>
            </a:r>
          </a:p>
          <a:p>
            <a:pPr algn="l"/>
            <a:endParaRPr lang="en-US" sz="5400" b="0" dirty="0">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5400" b="0" dirty="0">
                <a:solidFill>
                  <a:schemeClr val="tx1"/>
                </a:solidFill>
                <a:latin typeface="Arial" panose="020B0604020202020204" pitchFamily="34" charset="0"/>
                <a:cs typeface="Arial" panose="020B0604020202020204" pitchFamily="34" charset="0"/>
              </a:rPr>
              <a:t>Following </a:t>
            </a:r>
            <a:r>
              <a:rPr lang="en-US" altLang="en-US" sz="5400" b="0" dirty="0" smtClean="0">
                <a:solidFill>
                  <a:schemeClr val="tx1"/>
                </a:solidFill>
                <a:latin typeface="Arial" panose="020B0604020202020204" pitchFamily="34" charset="0"/>
                <a:cs typeface="Arial" panose="020B0604020202020204" pitchFamily="34" charset="0"/>
              </a:rPr>
              <a:t>Operations</a:t>
            </a:r>
            <a:r>
              <a:rPr lang="en-US" altLang="en-US" sz="5400" b="0" dirty="0">
                <a:solidFill>
                  <a:schemeClr val="tx1"/>
                </a:solidFill>
                <a:latin typeface="Arial" panose="020B0604020202020204" pitchFamily="34" charset="0"/>
                <a:cs typeface="Arial" panose="020B0604020202020204" pitchFamily="34" charset="0"/>
              </a:rPr>
              <a:t> can be applied via relational algebra </a:t>
            </a:r>
            <a:r>
              <a:rPr lang="en-US" altLang="en-US" sz="5400" b="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8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buFontTx/>
              <a:buAutoNum type="arabicPeriod"/>
            </a:pPr>
            <a:r>
              <a:rPr lang="en-US" altLang="en-US" sz="5400" b="0" dirty="0">
                <a:solidFill>
                  <a:schemeClr val="tx1"/>
                </a:solidFill>
                <a:latin typeface="Arial" panose="020B0604020202020204" pitchFamily="34" charset="0"/>
                <a:cs typeface="Arial" panose="020B0604020202020204" pitchFamily="34" charset="0"/>
              </a:rPr>
              <a:t>Select</a:t>
            </a:r>
          </a:p>
          <a:p>
            <a:pPr lvl="0" algn="l" defTabSz="914400" eaLnBrk="0" fontAlgn="base">
              <a:spcBef>
                <a:spcPct val="0"/>
              </a:spcBef>
              <a:spcAft>
                <a:spcPct val="0"/>
              </a:spcAft>
              <a:buFontTx/>
              <a:buAutoNum type="arabicPeriod" startAt="2"/>
            </a:pPr>
            <a:r>
              <a:rPr lang="en-US" altLang="en-US" sz="5400" b="0" dirty="0">
                <a:solidFill>
                  <a:schemeClr val="tx1"/>
                </a:solidFill>
                <a:latin typeface="Arial" panose="020B0604020202020204" pitchFamily="34" charset="0"/>
                <a:cs typeface="Arial" panose="020B0604020202020204" pitchFamily="34" charset="0"/>
              </a:rPr>
              <a:t>Project</a:t>
            </a:r>
          </a:p>
          <a:p>
            <a:pPr lvl="0" algn="l" defTabSz="914400" eaLnBrk="0" fontAlgn="base">
              <a:spcBef>
                <a:spcPct val="0"/>
              </a:spcBef>
              <a:spcAft>
                <a:spcPct val="0"/>
              </a:spcAft>
              <a:buFontTx/>
              <a:buAutoNum type="arabicPeriod" startAt="3"/>
            </a:pPr>
            <a:r>
              <a:rPr lang="en-US" altLang="en-US" sz="5400" b="0" dirty="0">
                <a:solidFill>
                  <a:schemeClr val="tx1"/>
                </a:solidFill>
                <a:latin typeface="Arial" panose="020B0604020202020204" pitchFamily="34" charset="0"/>
                <a:cs typeface="Arial" panose="020B0604020202020204" pitchFamily="34" charset="0"/>
              </a:rPr>
              <a:t>Union</a:t>
            </a:r>
          </a:p>
          <a:p>
            <a:pPr lvl="0" algn="l" defTabSz="914400" eaLnBrk="0" fontAlgn="base">
              <a:spcBef>
                <a:spcPct val="0"/>
              </a:spcBef>
              <a:spcAft>
                <a:spcPct val="0"/>
              </a:spcAft>
              <a:buFontTx/>
              <a:buAutoNum type="arabicPeriod" startAt="4"/>
            </a:pPr>
            <a:r>
              <a:rPr lang="en-US" altLang="en-US" sz="5400" b="0" dirty="0">
                <a:solidFill>
                  <a:schemeClr val="tx1"/>
                </a:solidFill>
                <a:latin typeface="Arial" panose="020B0604020202020204" pitchFamily="34" charset="0"/>
                <a:cs typeface="Arial" panose="020B0604020202020204" pitchFamily="34" charset="0"/>
              </a:rPr>
              <a:t>Set Different</a:t>
            </a:r>
          </a:p>
          <a:p>
            <a:pPr lvl="0" algn="l" defTabSz="914400" eaLnBrk="0" fontAlgn="base">
              <a:spcBef>
                <a:spcPct val="0"/>
              </a:spcBef>
              <a:spcAft>
                <a:spcPct val="0"/>
              </a:spcAft>
              <a:buFontTx/>
              <a:buAutoNum type="arabicPeriod" startAt="5"/>
            </a:pPr>
            <a:r>
              <a:rPr lang="en-US" altLang="en-US" sz="5400" b="0" dirty="0">
                <a:solidFill>
                  <a:schemeClr val="tx1"/>
                </a:solidFill>
                <a:latin typeface="Arial" panose="020B0604020202020204" pitchFamily="34" charset="0"/>
                <a:cs typeface="Arial" panose="020B0604020202020204" pitchFamily="34" charset="0"/>
              </a:rPr>
              <a:t>Cartesian product</a:t>
            </a:r>
          </a:p>
          <a:p>
            <a:pPr lvl="0" algn="l" defTabSz="914400" eaLnBrk="0" fontAlgn="base">
              <a:spcBef>
                <a:spcPct val="0"/>
              </a:spcBef>
              <a:spcAft>
                <a:spcPct val="0"/>
              </a:spcAft>
              <a:buFontTx/>
              <a:buAutoNum type="arabicPeriod" startAt="6"/>
            </a:pPr>
            <a:r>
              <a:rPr lang="en-US" altLang="en-US" sz="5400" b="0" dirty="0">
                <a:solidFill>
                  <a:schemeClr val="tx1"/>
                </a:solidFill>
                <a:latin typeface="Arial" panose="020B0604020202020204" pitchFamily="34" charset="0"/>
                <a:cs typeface="Arial" panose="020B0604020202020204" pitchFamily="34" charset="0"/>
              </a:rPr>
              <a:t>Rename</a:t>
            </a:r>
          </a:p>
          <a:p>
            <a:pPr lvl="0" algn="l" defTabSz="914400" eaLnBrk="0" fontAlgn="base">
              <a:spcBef>
                <a:spcPct val="0"/>
              </a:spcBef>
              <a:spcAft>
                <a:spcPct val="0"/>
              </a:spcAft>
            </a:pPr>
            <a:endParaRPr lang="en-US" altLang="en-US" sz="7200" b="0" dirty="0">
              <a:solidFill>
                <a:schemeClr val="tx1"/>
              </a:solidFill>
              <a:latin typeface="Arial" panose="020B0604020202020204" pitchFamily="34" charset="0"/>
              <a:cs typeface="Arial" panose="020B0604020202020204" pitchFamily="34" charset="0"/>
            </a:endParaRPr>
          </a:p>
          <a:p>
            <a:pPr algn="l"/>
            <a:endParaRPr lang="en-US" sz="5400" b="0" dirty="0" smtClean="0">
              <a:latin typeface="Arial" panose="020B0604020202020204" pitchFamily="34" charset="0"/>
              <a:cs typeface="Arial" panose="020B0604020202020204" pitchFamily="34" charset="0"/>
            </a:endParaRPr>
          </a:p>
          <a:p>
            <a:pPr algn="l"/>
            <a:endParaRPr lang="en-US" sz="5400" b="0" dirty="0">
              <a:latin typeface="Arial" panose="020B0604020202020204" pitchFamily="34" charset="0"/>
              <a:cs typeface="Arial" panose="020B0604020202020204" pitchFamily="34" charset="0"/>
            </a:endParaRPr>
          </a:p>
          <a:p>
            <a:pPr algn="l"/>
            <a:endParaRPr lang="en-US" sz="5400" b="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12646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a:solidFill>
                  <a:srgbClr val="011993"/>
                </a:solidFill>
                <a:latin typeface="Arial" panose="020B0604020202020204" pitchFamily="34" charset="0"/>
                <a:cs typeface="Arial" panose="020B0604020202020204" pitchFamily="34" charset="0"/>
              </a:rPr>
              <a:t>Intersection Operation (∩)</a:t>
            </a:r>
          </a:p>
        </p:txBody>
      </p:sp>
      <p:sp>
        <p:nvSpPr>
          <p:cNvPr id="5" name="Rectangle 4"/>
          <p:cNvSpPr/>
          <p:nvPr/>
        </p:nvSpPr>
        <p:spPr>
          <a:xfrm>
            <a:off x="1416014" y="2131124"/>
            <a:ext cx="21086619" cy="11172289"/>
          </a:xfrm>
          <a:prstGeom prst="rect">
            <a:avLst/>
          </a:prstGeom>
        </p:spPr>
        <p:txBody>
          <a:bodyPr wrap="square">
            <a:spAutoFit/>
          </a:bodyPr>
          <a:lstStyle/>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Intersection operation works simply by helping to find the rows (tuples) that are </a:t>
            </a:r>
            <a:r>
              <a:rPr lang="en-US" altLang="en-US" sz="4800" b="0" dirty="0" smtClean="0">
                <a:solidFill>
                  <a:schemeClr val="tx1"/>
                </a:solidFill>
                <a:latin typeface="Arial" panose="020B0604020202020204" pitchFamily="34" charset="0"/>
                <a:cs typeface="Arial" panose="020B0604020202020204" pitchFamily="34" charset="0"/>
              </a:rPr>
              <a:t>common.</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Use</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b="0" dirty="0">
                <a:solidFill>
                  <a:schemeClr val="tx1"/>
                </a:solidFill>
                <a:latin typeface="Arial" panose="020B0604020202020204" pitchFamily="34" charset="0"/>
                <a:cs typeface="Arial" panose="020B0604020202020204" pitchFamily="34" charset="0"/>
              </a:rPr>
              <a:t> Fetching union rows (tuples), </a:t>
            </a:r>
            <a:r>
              <a:rPr lang="en-US" altLang="en-US" sz="4800" b="0" dirty="0" err="1">
                <a:solidFill>
                  <a:schemeClr val="tx1"/>
                </a:solidFill>
                <a:latin typeface="Arial" panose="020B0604020202020204" pitchFamily="34" charset="0"/>
                <a:cs typeface="Arial" panose="020B0604020202020204" pitchFamily="34" charset="0"/>
              </a:rPr>
              <a:t>i.e</a:t>
            </a:r>
            <a:r>
              <a:rPr lang="en-US" altLang="en-US" sz="4800" b="0" dirty="0">
                <a:solidFill>
                  <a:schemeClr val="tx1"/>
                </a:solidFill>
                <a:latin typeface="Arial" panose="020B0604020202020204" pitchFamily="34" charset="0"/>
                <a:cs typeface="Arial" panose="020B0604020202020204" pitchFamily="34" charset="0"/>
              </a:rPr>
              <a:t> common rows (tuples) from multiple tables and only the rows that exist in both (all) tables involved in the operation</a:t>
            </a:r>
            <a:r>
              <a:rPr lang="en-US" altLang="en-US" sz="4800" b="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Notation</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b="0" dirty="0">
                <a:solidFill>
                  <a:schemeClr val="tx1"/>
                </a:solidFill>
                <a:latin typeface="Arial" panose="020B0604020202020204" pitchFamily="34" charset="0"/>
                <a:cs typeface="Arial" panose="020B0604020202020204" pitchFamily="34" charset="0"/>
              </a:rPr>
              <a:t> A(∩)</a:t>
            </a:r>
            <a:r>
              <a:rPr lang="en-US" altLang="en-US" sz="4800" b="0" dirty="0" smtClean="0">
                <a:solidFill>
                  <a:schemeClr val="tx1"/>
                </a:solidFill>
                <a:latin typeface="Arial" panose="020B0604020202020204" pitchFamily="34" charset="0"/>
                <a:cs typeface="Arial" panose="020B0604020202020204" pitchFamily="34" charset="0"/>
              </a:rPr>
              <a:t>B</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Breakdown</a:t>
            </a:r>
            <a:r>
              <a:rPr lang="en-US" altLang="en-US" sz="4800" dirty="0" smtClean="0">
                <a:solidFill>
                  <a:schemeClr val="tx1"/>
                </a:solidFill>
                <a:latin typeface="Arial" panose="020B0604020202020204" pitchFamily="34" charset="0"/>
                <a:cs typeface="Arial" panose="020B0604020202020204" pitchFamily="34" charset="0"/>
              </a:rPr>
              <a:t> :</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a:t>
            </a:r>
            <a:r>
              <a:rPr lang="en-US" altLang="en-US" sz="4800" b="0" dirty="0" smtClean="0">
                <a:solidFill>
                  <a:schemeClr val="tx1"/>
                </a:solidFill>
                <a:latin typeface="Arial" panose="020B0604020202020204" pitchFamily="34" charset="0"/>
                <a:cs typeface="Arial" panose="020B0604020202020204" pitchFamily="34" charset="0"/>
              </a:rPr>
              <a:t>) - </a:t>
            </a:r>
            <a:r>
              <a:rPr lang="en-US" altLang="en-US" sz="4800" b="0" dirty="0">
                <a:solidFill>
                  <a:schemeClr val="tx1"/>
                </a:solidFill>
                <a:latin typeface="Arial" panose="020B0604020202020204" pitchFamily="34" charset="0"/>
                <a:cs typeface="Arial" panose="020B0604020202020204" pitchFamily="34" charset="0"/>
              </a:rPr>
              <a:t> represents Intersection </a:t>
            </a:r>
            <a:r>
              <a:rPr lang="en-US" altLang="en-US" sz="4800" b="0" dirty="0" smtClean="0">
                <a:solidFill>
                  <a:schemeClr val="tx1"/>
                </a:solidFill>
                <a:latin typeface="Arial" panose="020B0604020202020204" pitchFamily="34" charset="0"/>
                <a:cs typeface="Arial" panose="020B0604020202020204" pitchFamily="34" charset="0"/>
              </a:rPr>
              <a:t>Operation</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A and B are the tables</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57015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737" y="2113721"/>
            <a:ext cx="20393891" cy="5262979"/>
          </a:xfrm>
          <a:prstGeom prst="rect">
            <a:avLst/>
          </a:prstGeom>
        </p:spPr>
        <p:txBody>
          <a:bodyPr wrap="square">
            <a:spAutoFit/>
          </a:bodyPr>
          <a:lstStyle/>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Example</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endParaRPr>
          </a:p>
          <a:p>
            <a:pPr lvl="0" algn="l" defTabSz="914400" eaLnBrk="0" fontAlgn="base">
              <a:spcBef>
                <a:spcPct val="0"/>
              </a:spcBef>
              <a:spcAft>
                <a:spcPct val="0"/>
              </a:spcAft>
            </a:pPr>
            <a:r>
              <a:rPr lang="en-US" altLang="en-US" sz="4800" dirty="0" smtClean="0">
                <a:solidFill>
                  <a:schemeClr val="tx1"/>
                </a:solidFill>
                <a:latin typeface="Arial" panose="020B0604020202020204" pitchFamily="34" charset="0"/>
                <a:cs typeface="Arial" panose="020B0604020202020204" pitchFamily="34" charset="0"/>
              </a:rPr>
              <a:t>Query - A</a:t>
            </a:r>
            <a:r>
              <a:rPr lang="en-US" altLang="en-US" sz="4800" dirty="0">
                <a:solidFill>
                  <a:schemeClr val="tx1"/>
                </a:solidFill>
                <a:latin typeface="Arial" panose="020B0604020202020204" pitchFamily="34" charset="0"/>
                <a:cs typeface="Arial" panose="020B0604020202020204" pitchFamily="34" charset="0"/>
              </a:rPr>
              <a:t>(∩)</a:t>
            </a:r>
            <a:r>
              <a:rPr lang="en-US" altLang="en-US" sz="4800" dirty="0" smtClean="0">
                <a:solidFill>
                  <a:schemeClr val="tx1"/>
                </a:solidFill>
                <a:latin typeface="Arial" panose="020B0604020202020204" pitchFamily="34" charset="0"/>
                <a:cs typeface="Arial" panose="020B0604020202020204" pitchFamily="34" charset="0"/>
              </a:rPr>
              <a:t>B</a:t>
            </a:r>
          </a:p>
          <a:p>
            <a:pPr lvl="0" algn="l" defTabSz="914400" eaLnBrk="0" fontAlgn="base">
              <a:spcBef>
                <a:spcPct val="0"/>
              </a:spcBef>
              <a:spcAft>
                <a:spcPct val="0"/>
              </a:spcAft>
            </a:pPr>
            <a:endParaRPr lang="en-US" altLang="en-US" sz="4800" dirty="0" smtClean="0">
              <a:solidFill>
                <a:schemeClr val="tx1"/>
              </a:solidFill>
              <a:latin typeface="Arial" panose="020B0604020202020204" pitchFamily="34" charset="0"/>
              <a:cs typeface="Arial" panose="020B0604020202020204" pitchFamily="34" charset="0"/>
            </a:endParaRPr>
          </a:p>
          <a:p>
            <a:pPr algn="l" defTabSz="914400" eaLnBrk="0" fontAlgn="base">
              <a:spcBef>
                <a:spcPct val="0"/>
              </a:spcBef>
              <a:spcAft>
                <a:spcPct val="0"/>
              </a:spcAft>
            </a:pPr>
            <a:r>
              <a:rPr lang="en-US" altLang="en-US" sz="4800" dirty="0">
                <a:solidFill>
                  <a:schemeClr val="tx1"/>
                </a:solidFill>
                <a:latin typeface="Arial" panose="020B0604020202020204" pitchFamily="34" charset="0"/>
                <a:cs typeface="Arial" panose="020B0604020202020204" pitchFamily="34" charset="0"/>
              </a:rPr>
              <a:t>∏ </a:t>
            </a:r>
            <a:r>
              <a:rPr lang="en-US" altLang="en-US" sz="4800" dirty="0" err="1">
                <a:solidFill>
                  <a:schemeClr val="tx1"/>
                </a:solidFill>
                <a:latin typeface="Arial" panose="020B0604020202020204" pitchFamily="34" charset="0"/>
                <a:cs typeface="Arial" panose="020B0604020202020204" pitchFamily="34" charset="0"/>
              </a:rPr>
              <a:t>Fname</a:t>
            </a:r>
            <a:r>
              <a:rPr lang="en-US" altLang="en-US" sz="4800" dirty="0">
                <a:solidFill>
                  <a:schemeClr val="tx1"/>
                </a:solidFill>
                <a:latin typeface="Arial" panose="020B0604020202020204" pitchFamily="34" charset="0"/>
                <a:cs typeface="Arial" panose="020B0604020202020204" pitchFamily="34" charset="0"/>
              </a:rPr>
              <a:t> </a:t>
            </a:r>
            <a:r>
              <a:rPr lang="en-US" altLang="en-US" sz="4800" dirty="0" smtClean="0">
                <a:solidFill>
                  <a:schemeClr val="tx1"/>
                </a:solidFill>
                <a:latin typeface="Arial" panose="020B0604020202020204" pitchFamily="34" charset="0"/>
                <a:cs typeface="Arial" panose="020B0604020202020204" pitchFamily="34" charset="0"/>
              </a:rPr>
              <a:t>(</a:t>
            </a:r>
            <a:r>
              <a:rPr lang="en-US" altLang="en-US" sz="4800" dirty="0" err="1" smtClean="0">
                <a:solidFill>
                  <a:schemeClr val="tx1"/>
                </a:solidFill>
                <a:latin typeface="Arial" panose="020B0604020202020204" pitchFamily="34" charset="0"/>
                <a:cs typeface="Arial" panose="020B0604020202020204" pitchFamily="34" charset="0"/>
              </a:rPr>
              <a:t>RegularClass</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dirty="0">
                <a:solidFill>
                  <a:schemeClr val="tx1"/>
                </a:solidFill>
                <a:latin typeface="Arial" panose="020B0604020202020204" pitchFamily="34" charset="0"/>
                <a:cs typeface="Arial" panose="020B0604020202020204" pitchFamily="34" charset="0"/>
              </a:rPr>
              <a:t>∩</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dirty="0">
                <a:solidFill>
                  <a:schemeClr val="tx1"/>
                </a:solidFill>
                <a:latin typeface="Arial" panose="020B0604020202020204" pitchFamily="34" charset="0"/>
                <a:cs typeface="Arial" panose="020B0604020202020204" pitchFamily="34" charset="0"/>
              </a:rPr>
              <a:t>∏ </a:t>
            </a:r>
            <a:r>
              <a:rPr lang="en-US" altLang="en-US" sz="4800" dirty="0" err="1">
                <a:solidFill>
                  <a:schemeClr val="tx1"/>
                </a:solidFill>
                <a:latin typeface="Arial" panose="020B0604020202020204" pitchFamily="34" charset="0"/>
                <a:cs typeface="Arial" panose="020B0604020202020204" pitchFamily="34" charset="0"/>
              </a:rPr>
              <a:t>Fname</a:t>
            </a:r>
            <a:r>
              <a:rPr lang="en-US" altLang="en-US" sz="4800" dirty="0">
                <a:solidFill>
                  <a:schemeClr val="tx1"/>
                </a:solidFill>
                <a:latin typeface="Arial" panose="020B0604020202020204" pitchFamily="34" charset="0"/>
                <a:cs typeface="Arial" panose="020B0604020202020204" pitchFamily="34" charset="0"/>
              </a:rPr>
              <a:t> </a:t>
            </a:r>
            <a:r>
              <a:rPr lang="en-US" altLang="en-US" sz="4800" dirty="0" smtClean="0">
                <a:solidFill>
                  <a:schemeClr val="tx1"/>
                </a:solidFill>
                <a:latin typeface="Arial" panose="020B0604020202020204" pitchFamily="34" charset="0"/>
                <a:cs typeface="Arial" panose="020B0604020202020204" pitchFamily="34" charset="0"/>
              </a:rPr>
              <a:t>(</a:t>
            </a:r>
            <a:r>
              <a:rPr lang="en-US" altLang="en-US" sz="4800" dirty="0" err="1" smtClean="0">
                <a:solidFill>
                  <a:schemeClr val="tx1"/>
                </a:solidFill>
                <a:latin typeface="Arial" panose="020B0604020202020204" pitchFamily="34" charset="0"/>
                <a:cs typeface="Arial" panose="020B0604020202020204" pitchFamily="34" charset="0"/>
              </a:rPr>
              <a:t>ExtraClass</a:t>
            </a:r>
            <a:r>
              <a:rPr lang="en-US" altLang="en-US" sz="4800" dirty="0" smtClean="0">
                <a:solidFill>
                  <a:schemeClr val="tx1"/>
                </a:solidFill>
                <a:latin typeface="Arial" panose="020B0604020202020204" pitchFamily="34" charset="0"/>
                <a:cs typeface="Arial" panose="020B0604020202020204" pitchFamily="34" charset="0"/>
              </a:rPr>
              <a:t>)</a:t>
            </a:r>
            <a:endParaRPr lang="en-US" altLang="en-US" sz="480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endParaRPr>
          </a:p>
          <a:p>
            <a:pPr marL="685800" indent="-685800" algn="l">
              <a:buFont typeface="Wingdings" panose="05000000000000000000" pitchFamily="2" charset="2"/>
              <a:buChar char="Ø"/>
            </a:pPr>
            <a:r>
              <a:rPr lang="en-US" sz="4800" b="0" dirty="0" smtClean="0">
                <a:solidFill>
                  <a:schemeClr val="accent3"/>
                </a:solidFill>
                <a:latin typeface="Arial" panose="020B0604020202020204" pitchFamily="34" charset="0"/>
                <a:cs typeface="Arial" panose="020B0604020202020204" pitchFamily="34" charset="0"/>
              </a:rPr>
              <a:t>Result </a:t>
            </a:r>
            <a:r>
              <a:rPr lang="en-US" sz="4800" b="0" dirty="0">
                <a:solidFill>
                  <a:schemeClr val="accent3"/>
                </a:solidFill>
                <a:latin typeface="Arial" panose="020B0604020202020204" pitchFamily="34" charset="0"/>
                <a:cs typeface="Arial" panose="020B0604020202020204" pitchFamily="34" charset="0"/>
              </a:rPr>
              <a:t>– </a:t>
            </a:r>
            <a:r>
              <a:rPr lang="en-US" sz="4800" b="0" dirty="0" smtClean="0">
                <a:solidFill>
                  <a:schemeClr val="accent3"/>
                </a:solidFill>
                <a:latin typeface="Arial" panose="020B0604020202020204" pitchFamily="34" charset="0"/>
                <a:cs typeface="Arial" panose="020B0604020202020204" pitchFamily="34" charset="0"/>
              </a:rPr>
              <a:t>r</a:t>
            </a:r>
            <a:r>
              <a:rPr lang="en-US" sz="4800" b="0" dirty="0" smtClean="0">
                <a:solidFill>
                  <a:schemeClr val="accent3"/>
                </a:solidFill>
              </a:rPr>
              <a:t>eturning </a:t>
            </a:r>
            <a:r>
              <a:rPr lang="en-US" sz="4800" b="0" dirty="0">
                <a:solidFill>
                  <a:schemeClr val="accent3"/>
                </a:solidFill>
              </a:rPr>
              <a:t>the list of </a:t>
            </a:r>
            <a:r>
              <a:rPr lang="en-US" sz="4800" b="0" dirty="0" smtClean="0">
                <a:solidFill>
                  <a:schemeClr val="accent3"/>
                </a:solidFill>
              </a:rPr>
              <a:t>students from both the tables.</a:t>
            </a:r>
            <a:endParaRPr lang="en-US" altLang="en-US" sz="4800" b="0" dirty="0">
              <a:solidFill>
                <a:schemeClr val="tx1"/>
              </a:solidFill>
              <a:latin typeface="Arial" panose="020B0604020202020204" pitchFamily="34" charset="0"/>
              <a:cs typeface="Arial" panose="020B0604020202020204" pitchFamily="34" charset="0"/>
            </a:endParaRPr>
          </a:p>
        </p:txBody>
      </p:sp>
      <p:sp>
        <p:nvSpPr>
          <p:cNvPr id="4" name="RATHINAM…"/>
          <p:cNvSpPr txBox="1"/>
          <p:nvPr/>
        </p:nvSpPr>
        <p:spPr>
          <a:xfrm>
            <a:off x="6403651" y="756757"/>
            <a:ext cx="16799486"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itchFamily="34" charset="0"/>
                <a:cs typeface="Arial" pitchFamily="34" charset="0"/>
              </a:rPr>
              <a:t>Example</a:t>
            </a:r>
            <a:r>
              <a:rPr lang="en-US" sz="7200" dirty="0" smtClean="0">
                <a:latin typeface="Arial" pitchFamily="34" charset="0"/>
                <a:cs typeface="Arial" pitchFamily="34" charset="0"/>
              </a:rPr>
              <a:t> </a:t>
            </a:r>
            <a:r>
              <a:rPr lang="en-US" sz="7200" dirty="0" smtClean="0">
                <a:solidFill>
                  <a:srgbClr val="011993"/>
                </a:solidFill>
                <a:latin typeface="Arial" pitchFamily="34" charset="0"/>
                <a:cs typeface="Arial" pitchFamily="34" charset="0"/>
              </a:rPr>
              <a:t>of</a:t>
            </a:r>
            <a:r>
              <a:rPr lang="en-US" sz="7200" dirty="0" smtClean="0">
                <a:latin typeface="Arial" pitchFamily="34" charset="0"/>
                <a:cs typeface="Arial" pitchFamily="34" charset="0"/>
              </a:rPr>
              <a:t> </a:t>
            </a:r>
            <a:r>
              <a:rPr lang="en-US" sz="7200" dirty="0">
                <a:solidFill>
                  <a:srgbClr val="011993"/>
                </a:solidFill>
                <a:latin typeface="Arial" panose="020B0604020202020204" pitchFamily="34" charset="0"/>
                <a:cs typeface="Arial" panose="020B0604020202020204" pitchFamily="34" charset="0"/>
              </a:rPr>
              <a:t>Intersection Operation (∩)</a:t>
            </a:r>
          </a:p>
        </p:txBody>
      </p:sp>
      <p:graphicFrame>
        <p:nvGraphicFramePr>
          <p:cNvPr id="6" name="Table 5"/>
          <p:cNvGraphicFramePr>
            <a:graphicFrameLocks noGrp="1"/>
          </p:cNvGraphicFramePr>
          <p:nvPr>
            <p:extLst>
              <p:ext uri="{D42A27DB-BD31-4B8C-83A1-F6EECF244321}">
                <p14:modId xmlns:p14="http://schemas.microsoft.com/office/powerpoint/2010/main" val="3336060275"/>
              </p:ext>
            </p:extLst>
          </p:nvPr>
        </p:nvGraphicFramePr>
        <p:xfrm>
          <a:off x="6683049" y="7874546"/>
          <a:ext cx="3834341" cy="1064114"/>
        </p:xfrm>
        <a:graphic>
          <a:graphicData uri="http://schemas.openxmlformats.org/drawingml/2006/table">
            <a:tbl>
              <a:tblPr firstRow="1" bandRow="1">
                <a:tableStyleId>{B301B821-A1FF-4177-AEE7-76D212191A09}</a:tableStyleId>
              </a:tblPr>
              <a:tblGrid>
                <a:gridCol w="3834341"/>
              </a:tblGrid>
              <a:tr h="532057">
                <a:tc>
                  <a:txBody>
                    <a:bodyPr/>
                    <a:lstStyle/>
                    <a:p>
                      <a:r>
                        <a:rPr lang="en-US" dirty="0" smtClean="0">
                          <a:solidFill>
                            <a:schemeClr val="bg1"/>
                          </a:solidFill>
                        </a:rPr>
                        <a:t>FNAME</a:t>
                      </a:r>
                      <a:endParaRPr lang="en-US" dirty="0">
                        <a:solidFill>
                          <a:schemeClr val="bg1"/>
                        </a:solidFill>
                      </a:endParaRPr>
                    </a:p>
                  </a:txBody>
                  <a:tcPr>
                    <a:solidFill>
                      <a:srgbClr val="00B0F0"/>
                    </a:solidFill>
                  </a:tcPr>
                </a:tc>
              </a:tr>
              <a:tr h="532057">
                <a:tc>
                  <a:txBody>
                    <a:bodyPr/>
                    <a:lstStyle/>
                    <a:p>
                      <a:r>
                        <a:rPr lang="en-US" dirty="0" smtClean="0"/>
                        <a:t>John</a:t>
                      </a:r>
                      <a:endParaRPr lang="en-US" dirty="0"/>
                    </a:p>
                  </a:txBody>
                  <a:tcPr/>
                </a:tc>
              </a:tr>
            </a:tbl>
          </a:graphicData>
        </a:graphic>
      </p:graphicFrame>
    </p:spTree>
    <p:extLst>
      <p:ext uri="{BB962C8B-B14F-4D97-AF65-F5344CB8AC3E}">
        <p14:creationId xmlns:p14="http://schemas.microsoft.com/office/powerpoint/2010/main" val="392994191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a:solidFill>
                  <a:srgbClr val="011993"/>
                </a:solidFill>
                <a:latin typeface="Arial" panose="020B0604020202020204" pitchFamily="34" charset="0"/>
                <a:cs typeface="Arial" panose="020B0604020202020204" pitchFamily="34" charset="0"/>
              </a:rPr>
              <a:t>Set Difference (−)</a:t>
            </a:r>
          </a:p>
        </p:txBody>
      </p:sp>
      <p:sp>
        <p:nvSpPr>
          <p:cNvPr id="5" name="Rectangle 4"/>
          <p:cNvSpPr/>
          <p:nvPr/>
        </p:nvSpPr>
        <p:spPr>
          <a:xfrm>
            <a:off x="1416014" y="2131124"/>
            <a:ext cx="21086619" cy="8740854"/>
          </a:xfrm>
          <a:prstGeom prst="rect">
            <a:avLst/>
          </a:prstGeom>
        </p:spPr>
        <p:txBody>
          <a:bodyPr wrap="square">
            <a:spAutoFit/>
          </a:bodyPr>
          <a:lstStyle/>
          <a:p>
            <a:pPr lvl="0" algn="l" defTabSz="914400" eaLnBrk="0" fontAlgn="base">
              <a:spcBef>
                <a:spcPct val="0"/>
              </a:spcBef>
              <a:spcAft>
                <a:spcPct val="0"/>
              </a:spcAft>
            </a:pPr>
            <a:r>
              <a:rPr lang="en-US" altLang="en-US" sz="4800" u="sng" dirty="0" smtClean="0">
                <a:solidFill>
                  <a:schemeClr val="tx1"/>
                </a:solidFill>
                <a:latin typeface="roboto"/>
              </a:rPr>
              <a:t>Use</a:t>
            </a:r>
            <a:r>
              <a:rPr lang="en-US" altLang="en-US" sz="4800" dirty="0" smtClean="0">
                <a:solidFill>
                  <a:schemeClr val="tx1"/>
                </a:solidFill>
                <a:latin typeface="roboto"/>
              </a:rPr>
              <a:t> :</a:t>
            </a:r>
            <a:r>
              <a:rPr lang="en-US" altLang="en-US" sz="4800" b="0" dirty="0">
                <a:solidFill>
                  <a:schemeClr val="tx1"/>
                </a:solidFill>
                <a:latin typeface="roboto"/>
              </a:rPr>
              <a:t> Fetching rows from which are present in relation but not the other one</a:t>
            </a:r>
            <a:r>
              <a:rPr lang="en-US" altLang="en-US" sz="4800" b="0" dirty="0" smtClean="0">
                <a:solidFill>
                  <a:schemeClr val="tx1"/>
                </a:solidFill>
                <a:latin typeface="roboto"/>
              </a:rPr>
              <a:t>.</a:t>
            </a:r>
          </a:p>
          <a:p>
            <a:pPr lvl="0" algn="l" defTabSz="914400" eaLnBrk="0" fontAlgn="base">
              <a:spcBef>
                <a:spcPct val="0"/>
              </a:spcBef>
              <a:spcAft>
                <a:spcPct val="0"/>
              </a:spcAft>
            </a:pPr>
            <a:endParaRPr lang="en-US" altLang="en-US" sz="4800" b="0" dirty="0">
              <a:solidFill>
                <a:schemeClr val="tx1"/>
              </a:solidFill>
              <a:latin typeface="roboto"/>
            </a:endParaRPr>
          </a:p>
          <a:p>
            <a:pPr lvl="0" algn="l" defTabSz="914400" eaLnBrk="0" fontAlgn="base">
              <a:spcBef>
                <a:spcPct val="0"/>
              </a:spcBef>
              <a:spcAft>
                <a:spcPct val="0"/>
              </a:spcAft>
            </a:pPr>
            <a:r>
              <a:rPr lang="en-US" altLang="en-US" sz="4800" u="sng" dirty="0" smtClean="0">
                <a:solidFill>
                  <a:schemeClr val="tx1"/>
                </a:solidFill>
                <a:latin typeface="roboto"/>
              </a:rPr>
              <a:t>Notation</a:t>
            </a:r>
            <a:r>
              <a:rPr lang="en-US" altLang="en-US" sz="4800" dirty="0" smtClean="0">
                <a:solidFill>
                  <a:schemeClr val="tx1"/>
                </a:solidFill>
                <a:latin typeface="roboto"/>
              </a:rPr>
              <a:t> :</a:t>
            </a:r>
            <a:r>
              <a:rPr lang="en-US" altLang="en-US" sz="4800" b="0" dirty="0">
                <a:solidFill>
                  <a:schemeClr val="tx1"/>
                </a:solidFill>
                <a:latin typeface="roboto"/>
              </a:rPr>
              <a:t> </a:t>
            </a:r>
            <a:r>
              <a:rPr lang="en-US" altLang="en-US" sz="3600" b="0" dirty="0">
                <a:solidFill>
                  <a:schemeClr val="tx1"/>
                </a:solidFill>
                <a:latin typeface="SFMono-Regular"/>
              </a:rPr>
              <a:t>A </a:t>
            </a:r>
            <a:r>
              <a:rPr lang="en-US" altLang="en-US" sz="3600" b="0" dirty="0" smtClean="0">
                <a:solidFill>
                  <a:schemeClr val="tx1"/>
                </a:solidFill>
                <a:latin typeface="SFMono-Regular"/>
              </a:rPr>
              <a:t>– B</a:t>
            </a:r>
          </a:p>
          <a:p>
            <a:pPr lvl="0" algn="l" defTabSz="914400" eaLnBrk="0" fontAlgn="base">
              <a:spcBef>
                <a:spcPct val="0"/>
              </a:spcBef>
              <a:spcAft>
                <a:spcPct val="0"/>
              </a:spcAft>
            </a:pPr>
            <a:endParaRPr lang="en-US" altLang="en-US" sz="8000" b="0" dirty="0">
              <a:solidFill>
                <a:schemeClr val="tx1"/>
              </a:solidFill>
            </a:endParaRPr>
          </a:p>
          <a:p>
            <a:pPr lvl="0" algn="l" defTabSz="914400" eaLnBrk="0" fontAlgn="base">
              <a:spcBef>
                <a:spcPct val="0"/>
              </a:spcBef>
              <a:spcAft>
                <a:spcPct val="0"/>
              </a:spcAft>
            </a:pPr>
            <a:r>
              <a:rPr lang="en-US" altLang="en-US" sz="4800" u="sng" dirty="0" smtClean="0">
                <a:solidFill>
                  <a:schemeClr val="tx1"/>
                </a:solidFill>
                <a:latin typeface="roboto"/>
              </a:rPr>
              <a:t>Breakdown</a:t>
            </a:r>
            <a:r>
              <a:rPr lang="en-US" altLang="en-US" sz="4800" dirty="0" smtClean="0">
                <a:solidFill>
                  <a:schemeClr val="tx1"/>
                </a:solidFill>
                <a:latin typeface="roboto"/>
              </a:rPr>
              <a:t> :</a:t>
            </a:r>
          </a:p>
          <a:p>
            <a:pPr lvl="0" algn="l" defTabSz="914400" eaLnBrk="0" fontAlgn="base">
              <a:spcBef>
                <a:spcPct val="0"/>
              </a:spcBef>
              <a:spcAft>
                <a:spcPct val="0"/>
              </a:spcAft>
            </a:pPr>
            <a:endParaRPr lang="en-US" altLang="en-US" sz="8000" b="0" dirty="0">
              <a:solidFill>
                <a:schemeClr val="tx1"/>
              </a:solidFill>
            </a:endParaRPr>
          </a:p>
          <a:p>
            <a:pPr lvl="0" algn="l" defTabSz="914400" eaLnBrk="0" fontAlgn="base">
              <a:spcBef>
                <a:spcPct val="0"/>
              </a:spcBef>
              <a:spcAft>
                <a:spcPct val="0"/>
              </a:spcAft>
            </a:pPr>
            <a:r>
              <a:rPr lang="en-US" altLang="en-US" sz="4800" b="0" dirty="0" smtClean="0">
                <a:solidFill>
                  <a:schemeClr val="tx1"/>
                </a:solidFill>
                <a:latin typeface="roboto"/>
              </a:rPr>
              <a:t>- represents </a:t>
            </a:r>
            <a:r>
              <a:rPr lang="en-US" altLang="en-US" sz="4800" b="0" dirty="0">
                <a:solidFill>
                  <a:schemeClr val="tx1"/>
                </a:solidFill>
                <a:latin typeface="roboto"/>
              </a:rPr>
              <a:t>Set Difference </a:t>
            </a:r>
            <a:r>
              <a:rPr lang="en-US" altLang="en-US" sz="4800" b="0" dirty="0" smtClean="0">
                <a:solidFill>
                  <a:schemeClr val="tx1"/>
                </a:solidFill>
                <a:latin typeface="roboto"/>
              </a:rPr>
              <a:t>Operation</a:t>
            </a:r>
          </a:p>
          <a:p>
            <a:pPr lvl="0" algn="l" defTabSz="914400" eaLnBrk="0" fontAlgn="base">
              <a:spcBef>
                <a:spcPct val="0"/>
              </a:spcBef>
              <a:spcAft>
                <a:spcPct val="0"/>
              </a:spcAft>
            </a:pPr>
            <a:endParaRPr lang="en-US" altLang="en-US" sz="4800" b="0" dirty="0">
              <a:solidFill>
                <a:schemeClr val="tx1"/>
              </a:solidFill>
              <a:latin typeface="roboto"/>
            </a:endParaRPr>
          </a:p>
          <a:p>
            <a:pPr lvl="0" algn="l" defTabSz="914400" eaLnBrk="0" fontAlgn="base">
              <a:spcBef>
                <a:spcPct val="0"/>
              </a:spcBef>
              <a:spcAft>
                <a:spcPct val="0"/>
              </a:spcAft>
            </a:pPr>
            <a:r>
              <a:rPr lang="en-US" altLang="en-US" sz="4800" b="0" dirty="0">
                <a:solidFill>
                  <a:schemeClr val="tx1"/>
                </a:solidFill>
                <a:latin typeface="roboto"/>
              </a:rPr>
              <a:t>A and B are the tables (relations)</a:t>
            </a:r>
          </a:p>
          <a:p>
            <a:pPr lvl="0" algn="l" defTabSz="914400" eaLnBrk="0" fontAlgn="base">
              <a:spcBef>
                <a:spcPct val="0"/>
              </a:spcBef>
              <a:spcAft>
                <a:spcPct val="0"/>
              </a:spcAft>
            </a:pPr>
            <a:endParaRPr lang="en-US" altLang="en-US" sz="6600" b="0" dirty="0">
              <a:solidFill>
                <a:schemeClr val="tx1"/>
              </a:solidFill>
              <a:latin typeface="Arial" panose="020B0604020202020204" pitchFamily="34" charset="0"/>
            </a:endParaRPr>
          </a:p>
        </p:txBody>
      </p:sp>
    </p:spTree>
    <p:extLst>
      <p:ext uri="{BB962C8B-B14F-4D97-AF65-F5344CB8AC3E}">
        <p14:creationId xmlns:p14="http://schemas.microsoft.com/office/powerpoint/2010/main" val="4205169764"/>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itchFamily="34" charset="0"/>
                <a:cs typeface="Arial" pitchFamily="34" charset="0"/>
              </a:rPr>
              <a:t>Example of </a:t>
            </a:r>
            <a:r>
              <a:rPr lang="en-US" sz="7200" dirty="0">
                <a:solidFill>
                  <a:srgbClr val="011993"/>
                </a:solidFill>
                <a:latin typeface="Arial" panose="020B0604020202020204" pitchFamily="34" charset="0"/>
                <a:cs typeface="Arial" panose="020B0604020202020204" pitchFamily="34" charset="0"/>
              </a:rPr>
              <a:t>Set Difference (−)</a:t>
            </a:r>
          </a:p>
        </p:txBody>
      </p:sp>
      <p:graphicFrame>
        <p:nvGraphicFramePr>
          <p:cNvPr id="4" name="Table 3"/>
          <p:cNvGraphicFramePr>
            <a:graphicFrameLocks noGrp="1"/>
          </p:cNvGraphicFramePr>
          <p:nvPr>
            <p:extLst>
              <p:ext uri="{D42A27DB-BD31-4B8C-83A1-F6EECF244321}">
                <p14:modId xmlns:p14="http://schemas.microsoft.com/office/powerpoint/2010/main" val="820173215"/>
              </p:ext>
            </p:extLst>
          </p:nvPr>
        </p:nvGraphicFramePr>
        <p:xfrm>
          <a:off x="3205019" y="3462094"/>
          <a:ext cx="8599056" cy="515574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gridSpan="4">
                  <a:txBody>
                    <a:bodyPr/>
                    <a:lstStyle/>
                    <a:p>
                      <a:r>
                        <a:rPr lang="en-US" dirty="0" err="1" smtClean="0"/>
                        <a:t>RegularClass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2</a:t>
                      </a:r>
                      <a:endParaRPr lang="en-US" dirty="0"/>
                    </a:p>
                  </a:txBody>
                  <a:tcPr/>
                </a:tc>
                <a:tc>
                  <a:txBody>
                    <a:bodyPr/>
                    <a:lstStyle/>
                    <a:p>
                      <a:r>
                        <a:rPr lang="en-US" dirty="0" smtClean="0"/>
                        <a:t>Arya</a:t>
                      </a:r>
                      <a:endParaRPr lang="en-US" dirty="0"/>
                    </a:p>
                  </a:txBody>
                  <a:tcPr/>
                </a:tc>
                <a:tc>
                  <a:txBody>
                    <a:bodyPr/>
                    <a:lstStyle/>
                    <a:p>
                      <a:r>
                        <a:rPr lang="en-US" dirty="0" smtClean="0"/>
                        <a:t>Stark</a:t>
                      </a:r>
                      <a:endParaRPr lang="en-US" dirty="0"/>
                    </a:p>
                  </a:txBody>
                  <a:tcPr/>
                </a:tc>
                <a:tc>
                  <a:txBody>
                    <a:bodyPr/>
                    <a:lstStyle/>
                    <a:p>
                      <a:r>
                        <a:rPr lang="en-US" dirty="0" smtClean="0"/>
                        <a:t>28</a:t>
                      </a:r>
                      <a:endParaRPr lang="en-US" dirty="0"/>
                    </a:p>
                  </a:txBody>
                  <a:tcPr/>
                </a:tc>
              </a:tr>
              <a:tr h="859290">
                <a:tc>
                  <a:txBody>
                    <a:bodyPr/>
                    <a:lstStyle/>
                    <a:p>
                      <a:r>
                        <a:rPr lang="en-US" dirty="0" smtClean="0"/>
                        <a:t>3</a:t>
                      </a:r>
                      <a:endParaRPr lang="en-US" dirty="0"/>
                    </a:p>
                  </a:txBody>
                  <a:tcPr/>
                </a:tc>
                <a:tc>
                  <a:txBody>
                    <a:bodyPr/>
                    <a:lstStyle/>
                    <a:p>
                      <a:r>
                        <a:rPr lang="en-US" dirty="0" smtClean="0"/>
                        <a:t>Bran</a:t>
                      </a:r>
                      <a:endParaRPr lang="en-US" dirty="0"/>
                    </a:p>
                  </a:txBody>
                  <a:tcPr/>
                </a:tc>
                <a:tc>
                  <a:txBody>
                    <a:bodyPr/>
                    <a:lstStyle/>
                    <a:p>
                      <a:r>
                        <a:rPr lang="en-US" dirty="0" smtClean="0"/>
                        <a:t>Stark</a:t>
                      </a:r>
                      <a:endParaRPr lang="en-US" dirty="0"/>
                    </a:p>
                  </a:txBody>
                  <a:tcPr/>
                </a:tc>
                <a:tc>
                  <a:txBody>
                    <a:bodyPr/>
                    <a:lstStyle/>
                    <a:p>
                      <a:r>
                        <a:rPr lang="en-US" dirty="0" smtClean="0"/>
                        <a:t>26</a:t>
                      </a:r>
                      <a:endParaRPr lang="en-US" dirty="0"/>
                    </a:p>
                  </a:txBody>
                  <a:tcPr/>
                </a:tc>
              </a:tr>
              <a:tr h="859290">
                <a:tc>
                  <a:txBody>
                    <a:bodyPr/>
                    <a:lstStyle/>
                    <a:p>
                      <a:r>
                        <a:rPr lang="en-US" dirty="0" smtClean="0"/>
                        <a:t>4</a:t>
                      </a:r>
                      <a:endParaRPr lang="en-US" dirty="0"/>
                    </a:p>
                  </a:txBody>
                  <a:tcPr/>
                </a:tc>
                <a:tc>
                  <a:txBody>
                    <a:bodyPr/>
                    <a:lstStyle/>
                    <a:p>
                      <a:r>
                        <a:rPr lang="en-US" dirty="0" smtClean="0"/>
                        <a:t>Sansa</a:t>
                      </a:r>
                      <a:endParaRPr lang="en-US" dirty="0"/>
                    </a:p>
                  </a:txBody>
                  <a:tcPr/>
                </a:tc>
                <a:tc>
                  <a:txBody>
                    <a:bodyPr/>
                    <a:lstStyle/>
                    <a:p>
                      <a:r>
                        <a:rPr lang="en-US" dirty="0" smtClean="0"/>
                        <a:t>Stark</a:t>
                      </a:r>
                      <a:endParaRPr lang="en-US" dirty="0"/>
                    </a:p>
                  </a:txBody>
                  <a:tcPr/>
                </a:tc>
                <a:tc>
                  <a:txBody>
                    <a:bodyPr/>
                    <a:lstStyle/>
                    <a:p>
                      <a:r>
                        <a:rPr lang="en-US" dirty="0" smtClean="0"/>
                        <a:t>27</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65073383"/>
              </p:ext>
            </p:extLst>
          </p:nvPr>
        </p:nvGraphicFramePr>
        <p:xfrm>
          <a:off x="13388110" y="3377424"/>
          <a:ext cx="8599056" cy="515574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gridSpan="4">
                  <a:txBody>
                    <a:bodyPr/>
                    <a:lstStyle/>
                    <a:p>
                      <a:r>
                        <a:rPr lang="en-US" dirty="0" err="1" smtClean="0"/>
                        <a:t>ExtraClass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5</a:t>
                      </a:r>
                      <a:endParaRPr lang="en-US" dirty="0"/>
                    </a:p>
                  </a:txBody>
                  <a:tcPr/>
                </a:tc>
                <a:tc>
                  <a:txBody>
                    <a:bodyPr/>
                    <a:lstStyle/>
                    <a:p>
                      <a:r>
                        <a:rPr lang="en-US" dirty="0" err="1" smtClean="0"/>
                        <a:t>Cersie</a:t>
                      </a:r>
                      <a:endParaRPr lang="en-US" dirty="0"/>
                    </a:p>
                  </a:txBody>
                  <a:tcPr/>
                </a:tc>
                <a:tc>
                  <a:txBody>
                    <a:bodyPr/>
                    <a:lstStyle/>
                    <a:p>
                      <a:r>
                        <a:rPr lang="en-US" dirty="0" err="1" smtClean="0"/>
                        <a:t>Lanninster</a:t>
                      </a:r>
                      <a:endParaRPr lang="en-US" dirty="0"/>
                    </a:p>
                  </a:txBody>
                  <a:tcPr/>
                </a:tc>
                <a:tc>
                  <a:txBody>
                    <a:bodyPr/>
                    <a:lstStyle/>
                    <a:p>
                      <a:r>
                        <a:rPr lang="en-US" dirty="0" smtClean="0"/>
                        <a:t>40</a:t>
                      </a:r>
                      <a:endParaRPr lang="en-US" dirty="0"/>
                    </a:p>
                  </a:txBody>
                  <a:tcPr/>
                </a:tc>
              </a:tr>
              <a:tr h="859290">
                <a:tc>
                  <a:txBody>
                    <a:bodyPr/>
                    <a:lstStyle/>
                    <a:p>
                      <a:r>
                        <a:rPr lang="en-US" dirty="0" smtClean="0"/>
                        <a:t>6</a:t>
                      </a:r>
                      <a:endParaRPr lang="en-US" dirty="0"/>
                    </a:p>
                  </a:txBody>
                  <a:tcPr/>
                </a:tc>
                <a:tc>
                  <a:txBody>
                    <a:bodyPr/>
                    <a:lstStyle/>
                    <a:p>
                      <a:r>
                        <a:rPr lang="en-US" dirty="0" smtClean="0"/>
                        <a:t>Bran</a:t>
                      </a:r>
                      <a:endParaRPr lang="en-US" dirty="0"/>
                    </a:p>
                  </a:txBody>
                  <a:tcPr/>
                </a:tc>
                <a:tc>
                  <a:txBody>
                    <a:bodyPr/>
                    <a:lstStyle/>
                    <a:p>
                      <a:r>
                        <a:rPr lang="en-US" dirty="0" err="1" smtClean="0"/>
                        <a:t>Lanninster</a:t>
                      </a:r>
                      <a:endParaRPr lang="en-US" dirty="0"/>
                    </a:p>
                  </a:txBody>
                  <a:tcPr/>
                </a:tc>
                <a:tc>
                  <a:txBody>
                    <a:bodyPr/>
                    <a:lstStyle/>
                    <a:p>
                      <a:r>
                        <a:rPr lang="en-US" dirty="0" smtClean="0"/>
                        <a:t>40</a:t>
                      </a:r>
                      <a:endParaRPr lang="en-US" dirty="0"/>
                    </a:p>
                  </a:txBody>
                  <a:tcPr/>
                </a:tc>
              </a:tr>
              <a:tr h="859290">
                <a:tc>
                  <a:txBody>
                    <a:bodyPr/>
                    <a:lstStyle/>
                    <a:p>
                      <a:r>
                        <a:rPr lang="en-US" dirty="0" smtClean="0"/>
                        <a:t>7</a:t>
                      </a:r>
                      <a:endParaRPr lang="en-US" dirty="0"/>
                    </a:p>
                  </a:txBody>
                  <a:tcPr/>
                </a:tc>
                <a:tc>
                  <a:txBody>
                    <a:bodyPr/>
                    <a:lstStyle/>
                    <a:p>
                      <a:r>
                        <a:rPr lang="en-US" dirty="0" smtClean="0"/>
                        <a:t>Tywin</a:t>
                      </a:r>
                      <a:endParaRPr lang="en-US" dirty="0"/>
                    </a:p>
                  </a:txBody>
                  <a:tcPr/>
                </a:tc>
                <a:tc>
                  <a:txBody>
                    <a:bodyPr/>
                    <a:lstStyle/>
                    <a:p>
                      <a:r>
                        <a:rPr lang="en-US" dirty="0" err="1" smtClean="0"/>
                        <a:t>Lanninster</a:t>
                      </a:r>
                      <a:endParaRPr lang="en-US" dirty="0"/>
                    </a:p>
                  </a:txBody>
                  <a:tcPr/>
                </a:tc>
                <a:tc>
                  <a:txBody>
                    <a:bodyPr/>
                    <a:lstStyle/>
                    <a:p>
                      <a:r>
                        <a:rPr lang="en-US" dirty="0" smtClean="0"/>
                        <a:t>65</a:t>
                      </a:r>
                      <a:endParaRPr lang="en-US" dirty="0"/>
                    </a:p>
                  </a:txBody>
                  <a:tcPr/>
                </a:tc>
              </a:tr>
            </a:tbl>
          </a:graphicData>
        </a:graphic>
      </p:graphicFrame>
    </p:spTree>
    <p:extLst>
      <p:ext uri="{BB962C8B-B14F-4D97-AF65-F5344CB8AC3E}">
        <p14:creationId xmlns:p14="http://schemas.microsoft.com/office/powerpoint/2010/main" val="309130099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737" y="2113721"/>
            <a:ext cx="20393891" cy="4524315"/>
          </a:xfrm>
          <a:prstGeom prst="rect">
            <a:avLst/>
          </a:prstGeom>
        </p:spPr>
        <p:txBody>
          <a:bodyPr wrap="square">
            <a:spAutoFit/>
          </a:bodyPr>
          <a:lstStyle/>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Example</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endParaRPr>
          </a:p>
          <a:p>
            <a:pPr lvl="0" algn="l" defTabSz="914400" eaLnBrk="0" fontAlgn="base">
              <a:spcBef>
                <a:spcPct val="0"/>
              </a:spcBef>
              <a:spcAft>
                <a:spcPct val="0"/>
              </a:spcAft>
            </a:pPr>
            <a:r>
              <a:rPr lang="en-US" altLang="en-US" sz="4800" dirty="0" smtClean="0">
                <a:solidFill>
                  <a:schemeClr val="tx1"/>
                </a:solidFill>
                <a:latin typeface="Arial" panose="020B0604020202020204" pitchFamily="34" charset="0"/>
                <a:cs typeface="Arial" panose="020B0604020202020204" pitchFamily="34" charset="0"/>
              </a:rPr>
              <a:t>Query - A(</a:t>
            </a:r>
            <a:r>
              <a:rPr lang="en-US" sz="4800" dirty="0">
                <a:solidFill>
                  <a:schemeClr val="tx1"/>
                </a:solidFill>
                <a:latin typeface="Arial" panose="020B0604020202020204" pitchFamily="34" charset="0"/>
                <a:cs typeface="Arial" panose="020B0604020202020204" pitchFamily="34" charset="0"/>
              </a:rPr>
              <a:t>−</a:t>
            </a:r>
            <a:r>
              <a:rPr lang="en-US" altLang="en-US" sz="4800" dirty="0" smtClean="0">
                <a:solidFill>
                  <a:schemeClr val="tx1"/>
                </a:solidFill>
                <a:latin typeface="Arial" panose="020B0604020202020204" pitchFamily="34" charset="0"/>
                <a:cs typeface="Arial" panose="020B0604020202020204" pitchFamily="34" charset="0"/>
              </a:rPr>
              <a:t>)B</a:t>
            </a:r>
          </a:p>
          <a:p>
            <a:pPr lvl="0" algn="l" defTabSz="914400" eaLnBrk="0" fontAlgn="base">
              <a:spcBef>
                <a:spcPct val="0"/>
              </a:spcBef>
              <a:spcAft>
                <a:spcPct val="0"/>
              </a:spcAft>
            </a:pPr>
            <a:endParaRPr lang="en-US" altLang="en-US" sz="4800" dirty="0" smtClean="0">
              <a:solidFill>
                <a:schemeClr val="tx1"/>
              </a:solidFill>
              <a:latin typeface="Arial" panose="020B0604020202020204" pitchFamily="34" charset="0"/>
              <a:cs typeface="Arial" panose="020B0604020202020204" pitchFamily="34" charset="0"/>
            </a:endParaRPr>
          </a:p>
          <a:p>
            <a:pPr algn="l" defTabSz="914400" eaLnBrk="0" fontAlgn="base">
              <a:spcBef>
                <a:spcPct val="0"/>
              </a:spcBef>
              <a:spcAft>
                <a:spcPct val="0"/>
              </a:spcAft>
            </a:pP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dirty="0" err="1" smtClean="0">
                <a:solidFill>
                  <a:schemeClr val="tx1"/>
                </a:solidFill>
                <a:latin typeface="Arial" panose="020B0604020202020204" pitchFamily="34" charset="0"/>
                <a:cs typeface="Arial" panose="020B0604020202020204" pitchFamily="34" charset="0"/>
              </a:rPr>
              <a:t>Fname,Lname</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dirty="0" err="1" smtClean="0">
                <a:solidFill>
                  <a:schemeClr val="tx1"/>
                </a:solidFill>
                <a:latin typeface="Arial" panose="020B0604020202020204" pitchFamily="34" charset="0"/>
                <a:cs typeface="Arial" panose="020B0604020202020204" pitchFamily="34" charset="0"/>
              </a:rPr>
              <a:t>RegularClass</a:t>
            </a:r>
            <a:r>
              <a:rPr lang="en-US" altLang="en-US" sz="4800" dirty="0" smtClean="0">
                <a:solidFill>
                  <a:schemeClr val="tx1"/>
                </a:solidFill>
                <a:latin typeface="Arial" panose="020B0604020202020204" pitchFamily="34" charset="0"/>
                <a:cs typeface="Arial" panose="020B0604020202020204" pitchFamily="34" charset="0"/>
              </a:rPr>
              <a:t>) </a:t>
            </a:r>
            <a:r>
              <a:rPr lang="en-US" sz="4800" dirty="0">
                <a:solidFill>
                  <a:schemeClr val="tx1"/>
                </a:solidFill>
                <a:latin typeface="Arial" panose="020B0604020202020204" pitchFamily="34" charset="0"/>
                <a:cs typeface="Arial" panose="020B0604020202020204" pitchFamily="34" charset="0"/>
              </a:rPr>
              <a:t>−</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dirty="0">
                <a:solidFill>
                  <a:schemeClr val="tx1"/>
                </a:solidFill>
                <a:latin typeface="Arial" panose="020B0604020202020204" pitchFamily="34" charset="0"/>
                <a:cs typeface="Arial" panose="020B0604020202020204" pitchFamily="34" charset="0"/>
              </a:rPr>
              <a:t>∏ </a:t>
            </a:r>
            <a:r>
              <a:rPr lang="en-US" altLang="en-US" sz="4800" dirty="0" err="1" smtClean="0">
                <a:solidFill>
                  <a:schemeClr val="tx1"/>
                </a:solidFill>
                <a:latin typeface="Arial" panose="020B0604020202020204" pitchFamily="34" charset="0"/>
                <a:cs typeface="Arial" panose="020B0604020202020204" pitchFamily="34" charset="0"/>
              </a:rPr>
              <a:t>Fname,Lname</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dirty="0" err="1" smtClean="0">
                <a:solidFill>
                  <a:schemeClr val="tx1"/>
                </a:solidFill>
                <a:latin typeface="Arial" panose="020B0604020202020204" pitchFamily="34" charset="0"/>
                <a:cs typeface="Arial" panose="020B0604020202020204" pitchFamily="34" charset="0"/>
              </a:rPr>
              <a:t>ExtraClass</a:t>
            </a:r>
            <a:r>
              <a:rPr lang="en-US" altLang="en-US" sz="4800" dirty="0" smtClean="0">
                <a:solidFill>
                  <a:schemeClr val="tx1"/>
                </a:solidFill>
                <a:latin typeface="Arial" panose="020B0604020202020204" pitchFamily="34" charset="0"/>
                <a:cs typeface="Arial" panose="020B0604020202020204" pitchFamily="34" charset="0"/>
              </a:rPr>
              <a:t>)</a:t>
            </a:r>
            <a:endParaRPr lang="en-US" altLang="en-US" sz="480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63865420"/>
              </p:ext>
            </p:extLst>
          </p:nvPr>
        </p:nvGraphicFramePr>
        <p:xfrm>
          <a:off x="4549449" y="7902255"/>
          <a:ext cx="7668682" cy="2128228"/>
        </p:xfrm>
        <a:graphic>
          <a:graphicData uri="http://schemas.openxmlformats.org/drawingml/2006/table">
            <a:tbl>
              <a:tblPr firstRow="1" bandRow="1">
                <a:tableStyleId>{B301B821-A1FF-4177-AEE7-76D212191A09}</a:tableStyleId>
              </a:tblPr>
              <a:tblGrid>
                <a:gridCol w="3834341"/>
                <a:gridCol w="3834341"/>
              </a:tblGrid>
              <a:tr h="532057">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r>
              <a:tr h="532057">
                <a:tc>
                  <a:txBody>
                    <a:bodyPr/>
                    <a:lstStyle/>
                    <a:p>
                      <a:r>
                        <a:rPr lang="en-US" dirty="0" smtClean="0"/>
                        <a:t>Arya</a:t>
                      </a:r>
                      <a:endParaRPr lang="en-US" dirty="0"/>
                    </a:p>
                  </a:txBody>
                  <a:tcPr/>
                </a:tc>
                <a:tc>
                  <a:txBody>
                    <a:bodyPr/>
                    <a:lstStyle/>
                    <a:p>
                      <a:r>
                        <a:rPr lang="en-US" dirty="0" smtClean="0"/>
                        <a:t>Stark</a:t>
                      </a:r>
                      <a:endParaRPr lang="en-US" dirty="0"/>
                    </a:p>
                  </a:txBody>
                  <a:tcPr/>
                </a:tc>
              </a:tr>
              <a:tr h="532057">
                <a:tc>
                  <a:txBody>
                    <a:bodyPr/>
                    <a:lstStyle/>
                    <a:p>
                      <a:r>
                        <a:rPr lang="en-US" dirty="0" smtClean="0"/>
                        <a:t>Bran</a:t>
                      </a:r>
                      <a:endParaRPr lang="en-US" dirty="0"/>
                    </a:p>
                  </a:txBody>
                  <a:tcPr/>
                </a:tc>
                <a:tc>
                  <a:txBody>
                    <a:bodyPr/>
                    <a:lstStyle/>
                    <a:p>
                      <a:r>
                        <a:rPr lang="en-US" dirty="0" smtClean="0"/>
                        <a:t>Stark</a:t>
                      </a:r>
                      <a:endParaRPr lang="en-US" dirty="0"/>
                    </a:p>
                  </a:txBody>
                  <a:tcPr/>
                </a:tc>
              </a:tr>
              <a:tr h="532057">
                <a:tc>
                  <a:txBody>
                    <a:bodyPr/>
                    <a:lstStyle/>
                    <a:p>
                      <a:r>
                        <a:rPr lang="en-US" dirty="0" smtClean="0"/>
                        <a:t>Sansa</a:t>
                      </a:r>
                      <a:endParaRPr lang="en-US" dirty="0"/>
                    </a:p>
                  </a:txBody>
                  <a:tcPr/>
                </a:tc>
                <a:tc>
                  <a:txBody>
                    <a:bodyPr/>
                    <a:lstStyle/>
                    <a:p>
                      <a:r>
                        <a:rPr lang="en-US" dirty="0" smtClean="0"/>
                        <a:t>Stark</a:t>
                      </a:r>
                      <a:endParaRPr lang="en-US" dirty="0"/>
                    </a:p>
                  </a:txBody>
                  <a:tcPr/>
                </a:tc>
              </a:tr>
            </a:tbl>
          </a:graphicData>
        </a:graphic>
      </p:graphicFrame>
      <p:sp>
        <p:nvSpPr>
          <p:cNvPr id="5"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itchFamily="34" charset="0"/>
                <a:cs typeface="Arial" pitchFamily="34" charset="0"/>
              </a:rPr>
              <a:t>Example of </a:t>
            </a:r>
            <a:r>
              <a:rPr lang="en-US" sz="7200" dirty="0">
                <a:solidFill>
                  <a:srgbClr val="011993"/>
                </a:solidFill>
                <a:latin typeface="Arial" panose="020B0604020202020204" pitchFamily="34" charset="0"/>
                <a:cs typeface="Arial" panose="020B0604020202020204" pitchFamily="34" charset="0"/>
              </a:rPr>
              <a:t>Set Difference (−)</a:t>
            </a:r>
          </a:p>
        </p:txBody>
      </p:sp>
    </p:spTree>
    <p:extLst>
      <p:ext uri="{BB962C8B-B14F-4D97-AF65-F5344CB8AC3E}">
        <p14:creationId xmlns:p14="http://schemas.microsoft.com/office/powerpoint/2010/main" val="31010778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a:solidFill>
                  <a:srgbClr val="011993"/>
                </a:solidFill>
                <a:latin typeface="Arial" panose="020B0604020202020204" pitchFamily="34" charset="0"/>
                <a:cs typeface="Arial" panose="020B0604020202020204" pitchFamily="34" charset="0"/>
              </a:rPr>
              <a:t>Cartesian Product (</a:t>
            </a:r>
            <a:r>
              <a:rPr lang="el-GR" sz="7200" dirty="0">
                <a:solidFill>
                  <a:srgbClr val="011993"/>
                </a:solidFill>
                <a:latin typeface="Arial" panose="020B0604020202020204" pitchFamily="34" charset="0"/>
                <a:cs typeface="Arial" panose="020B0604020202020204" pitchFamily="34" charset="0"/>
              </a:rPr>
              <a:t>Χ)</a:t>
            </a:r>
          </a:p>
        </p:txBody>
      </p:sp>
      <p:sp>
        <p:nvSpPr>
          <p:cNvPr id="5" name="Rectangle 4"/>
          <p:cNvSpPr/>
          <p:nvPr/>
        </p:nvSpPr>
        <p:spPr>
          <a:xfrm>
            <a:off x="1416014" y="2131124"/>
            <a:ext cx="21086619" cy="11449288"/>
          </a:xfrm>
          <a:prstGeom prst="rect">
            <a:avLst/>
          </a:prstGeom>
        </p:spPr>
        <p:txBody>
          <a:bodyPr wrap="square">
            <a:spAutoFit/>
          </a:bodyPr>
          <a:lstStyle/>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Use</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b="0" dirty="0">
                <a:solidFill>
                  <a:schemeClr val="tx1"/>
                </a:solidFill>
                <a:latin typeface="Arial" panose="020B0604020202020204" pitchFamily="34" charset="0"/>
                <a:cs typeface="Arial" panose="020B0604020202020204" pitchFamily="34" charset="0"/>
              </a:rPr>
              <a:t> Merging columns from two different relations, i.e. combining them together. </a:t>
            </a:r>
            <a:endParaRPr lang="en-US" altLang="en-US" sz="4800" b="0"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b="0" dirty="0" smtClean="0">
                <a:solidFill>
                  <a:schemeClr val="tx1"/>
                </a:solidFill>
                <a:latin typeface="Arial" panose="020B0604020202020204" pitchFamily="34" charset="0"/>
                <a:cs typeface="Arial" panose="020B0604020202020204" pitchFamily="34" charset="0"/>
              </a:rPr>
              <a:t>It </a:t>
            </a:r>
            <a:r>
              <a:rPr lang="en-US" altLang="en-US" sz="4800" b="0" dirty="0">
                <a:solidFill>
                  <a:schemeClr val="tx1"/>
                </a:solidFill>
                <a:latin typeface="Arial" panose="020B0604020202020204" pitchFamily="34" charset="0"/>
                <a:cs typeface="Arial" panose="020B0604020202020204" pitchFamily="34" charset="0"/>
              </a:rPr>
              <a:t>is mostly not a suitable and meaningful data representation if we just calculate the </a:t>
            </a:r>
            <a:r>
              <a:rPr lang="en-US" altLang="en-US" sz="4800" b="0" dirty="0" err="1">
                <a:solidFill>
                  <a:schemeClr val="tx1"/>
                </a:solidFill>
                <a:latin typeface="Arial" panose="020B0604020202020204" pitchFamily="34" charset="0"/>
                <a:cs typeface="Arial" panose="020B0604020202020204" pitchFamily="34" charset="0"/>
              </a:rPr>
              <a:t>cartesian</a:t>
            </a:r>
            <a:r>
              <a:rPr lang="en-US" altLang="en-US" sz="4800" b="0" dirty="0">
                <a:solidFill>
                  <a:schemeClr val="tx1"/>
                </a:solidFill>
                <a:latin typeface="Arial" panose="020B0604020202020204" pitchFamily="34" charset="0"/>
                <a:cs typeface="Arial" panose="020B0604020202020204" pitchFamily="34" charset="0"/>
              </a:rPr>
              <a:t> product alone. </a:t>
            </a:r>
          </a:p>
          <a:p>
            <a:pPr lvl="0" algn="l" defTabSz="914400" eaLnBrk="0" fontAlgn="base">
              <a:spcBef>
                <a:spcPct val="0"/>
              </a:spcBef>
              <a:spcAft>
                <a:spcPct val="0"/>
              </a:spcAft>
            </a:pPr>
            <a:endParaRPr lang="en-US" altLang="en-US" sz="80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Notation</a:t>
            </a:r>
            <a:r>
              <a:rPr lang="en-US" altLang="en-US" sz="4800" dirty="0" smtClean="0">
                <a:solidFill>
                  <a:schemeClr val="tx1"/>
                </a:solidFill>
                <a:latin typeface="Arial" panose="020B0604020202020204" pitchFamily="34" charset="0"/>
                <a:cs typeface="Arial" panose="020B0604020202020204" pitchFamily="34" charset="0"/>
              </a:rPr>
              <a:t> : </a:t>
            </a:r>
            <a:r>
              <a:rPr lang="en-US" altLang="en-US" sz="3600" b="0" dirty="0" smtClean="0">
                <a:solidFill>
                  <a:schemeClr val="tx1"/>
                </a:solidFill>
                <a:latin typeface="Arial" panose="020B0604020202020204" pitchFamily="34" charset="0"/>
                <a:cs typeface="Arial" panose="020B0604020202020204" pitchFamily="34" charset="0"/>
              </a:rPr>
              <a:t>A </a:t>
            </a:r>
            <a:r>
              <a:rPr lang="en-US" altLang="en-US" sz="3600" b="0" dirty="0">
                <a:solidFill>
                  <a:schemeClr val="tx1"/>
                </a:solidFill>
                <a:latin typeface="Arial" panose="020B0604020202020204" pitchFamily="34" charset="0"/>
                <a:cs typeface="Arial" panose="020B0604020202020204" pitchFamily="34" charset="0"/>
              </a:rPr>
              <a:t>X </a:t>
            </a:r>
            <a:r>
              <a:rPr lang="en-US" altLang="en-US" sz="3600" b="0" dirty="0" smtClean="0">
                <a:solidFill>
                  <a:schemeClr val="tx1"/>
                </a:solidFill>
                <a:latin typeface="Arial" panose="020B0604020202020204" pitchFamily="34" charset="0"/>
                <a:cs typeface="Arial" panose="020B0604020202020204" pitchFamily="34" charset="0"/>
              </a:rPr>
              <a:t>B</a:t>
            </a:r>
          </a:p>
          <a:p>
            <a:pPr lvl="0" algn="l" defTabSz="914400" eaLnBrk="0" fontAlgn="base">
              <a:spcBef>
                <a:spcPct val="0"/>
              </a:spcBef>
              <a:spcAft>
                <a:spcPct val="0"/>
              </a:spcAft>
            </a:pPr>
            <a:endParaRPr lang="en-US" altLang="en-US" sz="80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Breakdown</a:t>
            </a:r>
            <a:r>
              <a:rPr lang="en-US" altLang="en-US" sz="4800" dirty="0" smtClean="0">
                <a:solidFill>
                  <a:schemeClr val="tx1"/>
                </a:solidFill>
                <a:latin typeface="Arial" panose="020B0604020202020204" pitchFamily="34" charset="0"/>
                <a:cs typeface="Arial" panose="020B0604020202020204" pitchFamily="34" charset="0"/>
              </a:rPr>
              <a:t> :</a:t>
            </a:r>
          </a:p>
          <a:p>
            <a:pPr lvl="0" algn="l" defTabSz="914400" eaLnBrk="0" fontAlgn="base">
              <a:spcBef>
                <a:spcPct val="0"/>
              </a:spcBef>
              <a:spcAft>
                <a:spcPct val="0"/>
              </a:spcAft>
            </a:pPr>
            <a:endParaRPr lang="en-US" altLang="en-US" sz="80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3600" b="0" dirty="0">
                <a:solidFill>
                  <a:schemeClr val="tx1"/>
                </a:solidFill>
                <a:latin typeface="Arial" panose="020B0604020202020204" pitchFamily="34" charset="0"/>
                <a:cs typeface="Arial" panose="020B0604020202020204" pitchFamily="34" charset="0"/>
              </a:rPr>
              <a:t>X</a:t>
            </a:r>
            <a:r>
              <a:rPr lang="en-US" altLang="en-US" sz="4800" b="0" dirty="0">
                <a:solidFill>
                  <a:schemeClr val="tx1"/>
                </a:solidFill>
                <a:latin typeface="Arial" panose="020B0604020202020204" pitchFamily="34" charset="0"/>
                <a:cs typeface="Arial" panose="020B0604020202020204" pitchFamily="34" charset="0"/>
              </a:rPr>
              <a:t> represents Cartesian Product</a:t>
            </a:r>
          </a:p>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A and B are the tables (relations)</a:t>
            </a:r>
          </a:p>
          <a:p>
            <a:pPr lvl="0" algn="l" defTabSz="914400" eaLnBrk="0" fontAlgn="base">
              <a:spcBef>
                <a:spcPct val="0"/>
              </a:spcBef>
              <a:spcAft>
                <a:spcPct val="0"/>
              </a:spcAft>
            </a:pPr>
            <a:endParaRPr lang="en-US" altLang="en-US" sz="66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12854"/>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737" y="2113721"/>
            <a:ext cx="20393891" cy="4524315"/>
          </a:xfrm>
          <a:prstGeom prst="rect">
            <a:avLst/>
          </a:prstGeom>
        </p:spPr>
        <p:txBody>
          <a:bodyPr wrap="square">
            <a:spAutoFit/>
          </a:bodyPr>
          <a:lstStyle/>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Example</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endParaRPr>
          </a:p>
          <a:p>
            <a:pPr lvl="0" algn="l" defTabSz="914400" eaLnBrk="0" fontAlgn="base">
              <a:spcBef>
                <a:spcPct val="0"/>
              </a:spcBef>
              <a:spcAft>
                <a:spcPct val="0"/>
              </a:spcAft>
            </a:pPr>
            <a:r>
              <a:rPr lang="en-US" altLang="en-US" sz="4800" dirty="0" smtClean="0">
                <a:solidFill>
                  <a:schemeClr val="tx1"/>
                </a:solidFill>
                <a:latin typeface="Arial" panose="020B0604020202020204" pitchFamily="34" charset="0"/>
                <a:cs typeface="Arial" panose="020B0604020202020204" pitchFamily="34" charset="0"/>
              </a:rPr>
              <a:t>Query - </a:t>
            </a:r>
            <a:r>
              <a:rPr lang="en-US" sz="4800" b="0" dirty="0" err="1" smtClean="0"/>
              <a:t>σ</a:t>
            </a:r>
            <a:r>
              <a:rPr lang="en-US" sz="4800" b="0" baseline="-25000" dirty="0" err="1" smtClean="0"/>
              <a:t>Fname</a:t>
            </a:r>
            <a:r>
              <a:rPr lang="en-US" sz="4800" b="0" baseline="-25000" dirty="0" smtClean="0"/>
              <a:t> </a:t>
            </a:r>
            <a:r>
              <a:rPr lang="en-US" sz="4800" b="0" baseline="-25000" dirty="0"/>
              <a:t>= </a:t>
            </a:r>
            <a:r>
              <a:rPr lang="en-US" sz="4800" b="0" baseline="-25000" dirty="0" smtClean="0"/>
              <a:t>‘Bran'</a:t>
            </a:r>
            <a:r>
              <a:rPr lang="en-US" sz="4800" b="0" dirty="0" smtClean="0"/>
              <a:t>(</a:t>
            </a:r>
            <a:r>
              <a:rPr lang="en-US" sz="4800" b="0" dirty="0" err="1" smtClean="0"/>
              <a:t>RegularClass</a:t>
            </a:r>
            <a:r>
              <a:rPr lang="en-US" sz="4800" b="0" dirty="0" smtClean="0"/>
              <a:t> Χ </a:t>
            </a:r>
            <a:r>
              <a:rPr lang="en-US" sz="4800" b="0" dirty="0" err="1" smtClean="0"/>
              <a:t>ExtraClass</a:t>
            </a:r>
            <a:r>
              <a:rPr lang="en-US" sz="4800" b="0" dirty="0" smtClean="0"/>
              <a:t>)</a:t>
            </a:r>
            <a:endParaRPr lang="en-US" altLang="en-US" sz="4800"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dirty="0" smtClean="0">
              <a:solidFill>
                <a:schemeClr val="tx1"/>
              </a:solidFill>
              <a:latin typeface="Arial" panose="020B0604020202020204" pitchFamily="34" charset="0"/>
              <a:cs typeface="Arial" panose="020B0604020202020204" pitchFamily="34" charset="0"/>
            </a:endParaRPr>
          </a:p>
          <a:p>
            <a:pPr algn="l" defTabSz="914400" eaLnBrk="0" fontAlgn="base">
              <a:spcBef>
                <a:spcPct val="0"/>
              </a:spcBef>
              <a:spcAft>
                <a:spcPct val="0"/>
              </a:spcAft>
            </a:pPr>
            <a:endParaRPr lang="en-US" altLang="en-US" sz="480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endParaRPr>
          </a:p>
        </p:txBody>
      </p:sp>
      <p:sp>
        <p:nvSpPr>
          <p:cNvPr id="5"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itchFamily="34" charset="0"/>
                <a:cs typeface="Arial" pitchFamily="34" charset="0"/>
              </a:rPr>
              <a:t>Example </a:t>
            </a:r>
            <a:r>
              <a:rPr lang="en-US" sz="7200" dirty="0">
                <a:solidFill>
                  <a:srgbClr val="011993"/>
                </a:solidFill>
                <a:latin typeface="Arial" pitchFamily="34" charset="0"/>
                <a:cs typeface="Arial" pitchFamily="34" charset="0"/>
              </a:rPr>
              <a:t>of Cartesian Product (</a:t>
            </a:r>
            <a:r>
              <a:rPr lang="el-GR" sz="7200" dirty="0">
                <a:solidFill>
                  <a:srgbClr val="011993"/>
                </a:solidFill>
                <a:latin typeface="Arial" panose="020B0604020202020204" pitchFamily="34" charset="0"/>
                <a:cs typeface="Arial" panose="020B0604020202020204" pitchFamily="34" charset="0"/>
              </a:rPr>
              <a:t>Χ)</a:t>
            </a:r>
          </a:p>
        </p:txBody>
      </p:sp>
      <p:graphicFrame>
        <p:nvGraphicFramePr>
          <p:cNvPr id="7" name="Table 6"/>
          <p:cNvGraphicFramePr>
            <a:graphicFrameLocks noGrp="1"/>
          </p:cNvGraphicFramePr>
          <p:nvPr>
            <p:extLst>
              <p:ext uri="{D42A27DB-BD31-4B8C-83A1-F6EECF244321}">
                <p14:modId xmlns:p14="http://schemas.microsoft.com/office/powerpoint/2010/main" val="1080325778"/>
              </p:ext>
            </p:extLst>
          </p:nvPr>
        </p:nvGraphicFramePr>
        <p:xfrm>
          <a:off x="6474692" y="5778746"/>
          <a:ext cx="8599056" cy="171858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3</a:t>
                      </a:r>
                      <a:endParaRPr lang="en-US" dirty="0"/>
                    </a:p>
                  </a:txBody>
                  <a:tcPr/>
                </a:tc>
                <a:tc>
                  <a:txBody>
                    <a:bodyPr/>
                    <a:lstStyle/>
                    <a:p>
                      <a:r>
                        <a:rPr lang="en-US" dirty="0" smtClean="0"/>
                        <a:t>Bran</a:t>
                      </a:r>
                      <a:endParaRPr lang="en-US" dirty="0"/>
                    </a:p>
                  </a:txBody>
                  <a:tcPr/>
                </a:tc>
                <a:tc>
                  <a:txBody>
                    <a:bodyPr/>
                    <a:lstStyle/>
                    <a:p>
                      <a:r>
                        <a:rPr lang="en-US" dirty="0" smtClean="0"/>
                        <a:t>Stark</a:t>
                      </a:r>
                      <a:endParaRPr lang="en-US" dirty="0"/>
                    </a:p>
                  </a:txBody>
                  <a:tcPr/>
                </a:tc>
                <a:tc>
                  <a:txBody>
                    <a:bodyPr/>
                    <a:lstStyle/>
                    <a:p>
                      <a:r>
                        <a:rPr lang="en-US" dirty="0" smtClean="0"/>
                        <a:t>26</a:t>
                      </a:r>
                      <a:endParaRPr lang="en-US" dirty="0"/>
                    </a:p>
                  </a:txBody>
                  <a:tcPr/>
                </a:tc>
              </a:tr>
            </a:tbl>
          </a:graphicData>
        </a:graphic>
      </p:graphicFrame>
    </p:spTree>
    <p:extLst>
      <p:ext uri="{BB962C8B-B14F-4D97-AF65-F5344CB8AC3E}">
        <p14:creationId xmlns:p14="http://schemas.microsoft.com/office/powerpoint/2010/main" val="2910697092"/>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itchFamily="34" charset="0"/>
                <a:cs typeface="Arial" pitchFamily="34" charset="0"/>
              </a:rPr>
              <a:t>Join Operations (⋈ )</a:t>
            </a:r>
            <a:endParaRPr lang="el-GR" sz="7200" dirty="0">
              <a:solidFill>
                <a:srgbClr val="011993"/>
              </a:solidFill>
              <a:latin typeface="Arial" panose="020B0604020202020204" pitchFamily="34" charset="0"/>
              <a:cs typeface="Arial" panose="020B0604020202020204" pitchFamily="34" charset="0"/>
            </a:endParaRPr>
          </a:p>
        </p:txBody>
      </p:sp>
      <p:sp>
        <p:nvSpPr>
          <p:cNvPr id="3" name="Rectangle 2"/>
          <p:cNvSpPr/>
          <p:nvPr/>
        </p:nvSpPr>
        <p:spPr>
          <a:xfrm>
            <a:off x="1662545" y="2664860"/>
            <a:ext cx="21169745" cy="8217634"/>
          </a:xfrm>
          <a:prstGeom prst="rect">
            <a:avLst/>
          </a:prstGeom>
        </p:spPr>
        <p:txBody>
          <a:bodyPr wrap="square">
            <a:spAutoFit/>
          </a:bodyPr>
          <a:lstStyle/>
          <a:p>
            <a:pPr marL="685800" indent="-685800" algn="l">
              <a:buFont typeface="Wingdings" panose="05000000000000000000" pitchFamily="2" charset="2"/>
              <a:buChar char="Ø"/>
            </a:pPr>
            <a:r>
              <a:rPr lang="en-US" sz="4800" b="0" dirty="0">
                <a:solidFill>
                  <a:schemeClr val="tx1"/>
                </a:solidFill>
                <a:latin typeface="Arial" panose="020B0604020202020204" pitchFamily="34" charset="0"/>
                <a:cs typeface="Arial" panose="020B0604020202020204" pitchFamily="34" charset="0"/>
              </a:rPr>
              <a:t>Join operation is essentially a </a:t>
            </a:r>
            <a:r>
              <a:rPr lang="en-US" sz="4800" i="1" dirty="0" err="1">
                <a:solidFill>
                  <a:schemeClr val="tx1"/>
                </a:solidFill>
                <a:latin typeface="Arial" panose="020B0604020202020204" pitchFamily="34" charset="0"/>
                <a:cs typeface="Arial" panose="020B0604020202020204" pitchFamily="34" charset="0"/>
              </a:rPr>
              <a:t>cartesian</a:t>
            </a:r>
            <a:r>
              <a:rPr lang="en-US" sz="4800" i="1" dirty="0">
                <a:solidFill>
                  <a:schemeClr val="tx1"/>
                </a:solidFill>
                <a:latin typeface="Arial" panose="020B0604020202020204" pitchFamily="34" charset="0"/>
                <a:cs typeface="Arial" panose="020B0604020202020204" pitchFamily="34" charset="0"/>
              </a:rPr>
              <a:t> product followed by a selection criterion</a:t>
            </a:r>
            <a:r>
              <a:rPr lang="en-US" sz="4800" i="1" dirty="0" smtClean="0">
                <a:solidFill>
                  <a:schemeClr val="tx1"/>
                </a:solidFill>
                <a:latin typeface="Arial" panose="020B0604020202020204" pitchFamily="34" charset="0"/>
                <a:cs typeface="Arial" panose="020B0604020202020204" pitchFamily="34" charset="0"/>
              </a:rPr>
              <a:t>.</a:t>
            </a:r>
          </a:p>
          <a:p>
            <a:pPr marL="685800" indent="-685800" algn="l">
              <a:buFont typeface="Wingdings" panose="05000000000000000000" pitchFamily="2" charset="2"/>
              <a:buChar char="Ø"/>
            </a:pPr>
            <a:endParaRPr lang="en-US" sz="4800" b="0" dirty="0" smtClean="0">
              <a:solidFill>
                <a:schemeClr val="tx1"/>
              </a:solidFill>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r>
              <a:rPr lang="en-US" sz="4800" b="0" dirty="0" smtClean="0">
                <a:solidFill>
                  <a:schemeClr val="tx1"/>
                </a:solidFill>
                <a:latin typeface="Arial" panose="020B0604020202020204" pitchFamily="34" charset="0"/>
                <a:cs typeface="Arial" panose="020B0604020202020204" pitchFamily="34" charset="0"/>
              </a:rPr>
              <a:t>A </a:t>
            </a:r>
            <a:r>
              <a:rPr lang="en-US" sz="4800" b="0" dirty="0">
                <a:solidFill>
                  <a:schemeClr val="tx1"/>
                </a:solidFill>
                <a:latin typeface="Arial" panose="020B0604020202020204" pitchFamily="34" charset="0"/>
                <a:cs typeface="Arial" panose="020B0604020202020204" pitchFamily="34" charset="0"/>
              </a:rPr>
              <a:t>Join operation </a:t>
            </a:r>
            <a:r>
              <a:rPr lang="en-US" sz="4800" i="1" dirty="0">
                <a:solidFill>
                  <a:schemeClr val="tx1"/>
                </a:solidFill>
                <a:latin typeface="Arial" panose="020B0604020202020204" pitchFamily="34" charset="0"/>
                <a:cs typeface="Arial" panose="020B0604020202020204" pitchFamily="34" charset="0"/>
              </a:rPr>
              <a:t>combines related tuples from different relations</a:t>
            </a:r>
            <a:r>
              <a:rPr lang="en-US" sz="4800" b="0" dirty="0">
                <a:solidFill>
                  <a:schemeClr val="tx1"/>
                </a:solidFill>
                <a:latin typeface="Arial" panose="020B0604020202020204" pitchFamily="34" charset="0"/>
                <a:cs typeface="Arial" panose="020B0604020202020204" pitchFamily="34" charset="0"/>
              </a:rPr>
              <a:t>, if and only if a given join condition is satisfied. </a:t>
            </a:r>
            <a:endParaRPr lang="en-US" sz="4800" b="0" dirty="0" smtClean="0">
              <a:solidFill>
                <a:schemeClr val="tx1"/>
              </a:solidFill>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endParaRPr lang="en-US" sz="4800" b="0" dirty="0">
              <a:solidFill>
                <a:schemeClr val="tx1"/>
              </a:solidFill>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r>
              <a:rPr lang="en-US" sz="4800" b="0" dirty="0">
                <a:solidFill>
                  <a:schemeClr val="tx1"/>
                </a:solidFill>
                <a:latin typeface="Arial" panose="020B0604020202020204" pitchFamily="34" charset="0"/>
                <a:cs typeface="Arial" panose="020B0604020202020204" pitchFamily="34" charset="0"/>
              </a:rPr>
              <a:t>Join operation denoted by </a:t>
            </a:r>
            <a:r>
              <a:rPr lang="en-US" sz="4800" i="1" dirty="0">
                <a:solidFill>
                  <a:schemeClr val="tx1"/>
                </a:solidFill>
                <a:latin typeface="Arial" panose="020B0604020202020204" pitchFamily="34" charset="0"/>
                <a:cs typeface="Arial" panose="020B0604020202020204" pitchFamily="34" charset="0"/>
              </a:rPr>
              <a:t>⋈</a:t>
            </a:r>
            <a:r>
              <a:rPr lang="en-US" sz="4800" b="0" dirty="0" smtClean="0">
                <a:solidFill>
                  <a:schemeClr val="tx1"/>
                </a:solidFill>
                <a:latin typeface="Arial" panose="020B0604020202020204" pitchFamily="34" charset="0"/>
                <a:cs typeface="Arial" panose="020B0604020202020204" pitchFamily="34" charset="0"/>
              </a:rPr>
              <a:t>.</a:t>
            </a:r>
          </a:p>
          <a:p>
            <a:pPr marL="685800" indent="-685800" algn="l">
              <a:buFont typeface="Wingdings" panose="05000000000000000000" pitchFamily="2" charset="2"/>
              <a:buChar char="Ø"/>
            </a:pPr>
            <a:endParaRPr lang="en-US" sz="4800" b="0" dirty="0">
              <a:solidFill>
                <a:schemeClr val="tx1"/>
              </a:solidFill>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endParaRPr lang="en-US" sz="4800" b="0" dirty="0" smtClean="0">
              <a:solidFill>
                <a:schemeClr val="tx1"/>
              </a:solidFill>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r>
              <a:rPr lang="en-US" altLang="en-US" sz="4800" u="sng" dirty="0" smtClean="0">
                <a:solidFill>
                  <a:schemeClr val="tx1"/>
                </a:solidFill>
                <a:latin typeface="Arial" panose="020B0604020202020204" pitchFamily="34" charset="0"/>
                <a:cs typeface="Arial" panose="020B0604020202020204" pitchFamily="34" charset="0"/>
              </a:rPr>
              <a:t>Notation</a:t>
            </a:r>
            <a:r>
              <a:rPr lang="en-US" altLang="en-US" sz="4800" dirty="0" smtClean="0">
                <a:solidFill>
                  <a:schemeClr val="tx1"/>
                </a:solidFill>
                <a:latin typeface="Arial" panose="020B0604020202020204" pitchFamily="34" charset="0"/>
                <a:cs typeface="Arial" panose="020B0604020202020204" pitchFamily="34" charset="0"/>
              </a:rPr>
              <a:t> : </a:t>
            </a:r>
            <a:r>
              <a:rPr lang="en-US" sz="4800" dirty="0" smtClean="0">
                <a:solidFill>
                  <a:schemeClr val="tx1"/>
                </a:solidFill>
                <a:latin typeface="Arial" panose="020B0604020202020204" pitchFamily="34" charset="0"/>
                <a:cs typeface="Arial" panose="020B0604020202020204" pitchFamily="34" charset="0"/>
              </a:rPr>
              <a:t>R </a:t>
            </a:r>
            <a:r>
              <a:rPr lang="en-US" sz="4800" dirty="0">
                <a:solidFill>
                  <a:schemeClr val="tx1"/>
                </a:solidFill>
                <a:latin typeface="Arial" panose="020B0604020202020204" pitchFamily="34" charset="0"/>
                <a:cs typeface="Arial" panose="020B0604020202020204" pitchFamily="34" charset="0"/>
              </a:rPr>
              <a:t>⋈</a:t>
            </a:r>
            <a:r>
              <a:rPr lang="en-US" sz="4800" baseline="-25000" dirty="0">
                <a:solidFill>
                  <a:schemeClr val="tx1"/>
                </a:solidFill>
                <a:latin typeface="Arial" panose="020B0604020202020204" pitchFamily="34" charset="0"/>
                <a:cs typeface="Arial" panose="020B0604020202020204" pitchFamily="34" charset="0"/>
              </a:rPr>
              <a:t>&lt; Join condition&gt;</a:t>
            </a:r>
            <a:r>
              <a:rPr lang="en-US" sz="4800" dirty="0">
                <a:solidFill>
                  <a:schemeClr val="tx1"/>
                </a:solidFill>
                <a:latin typeface="Arial" panose="020B0604020202020204" pitchFamily="34" charset="0"/>
                <a:cs typeface="Arial" panose="020B0604020202020204" pitchFamily="34" charset="0"/>
              </a:rPr>
              <a:t> S</a:t>
            </a:r>
          </a:p>
          <a:p>
            <a:pPr marL="685800" indent="-685800" algn="l">
              <a:buFont typeface="Wingdings" panose="05000000000000000000" pitchFamily="2" charset="2"/>
              <a:buChar char="Ø"/>
            </a:pPr>
            <a:endParaRPr lang="en-US" sz="4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44239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itchFamily="34" charset="0"/>
                <a:cs typeface="Arial" pitchFamily="34" charset="0"/>
              </a:rPr>
              <a:t>Example of Join Operations (⋈ )</a:t>
            </a:r>
            <a:endParaRPr lang="el-GR" sz="7200" dirty="0">
              <a:solidFill>
                <a:srgbClr val="011993"/>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53837703"/>
              </p:ext>
            </p:extLst>
          </p:nvPr>
        </p:nvGraphicFramePr>
        <p:xfrm>
          <a:off x="3205019" y="3462094"/>
          <a:ext cx="8599056" cy="515574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gridSpan="4">
                  <a:txBody>
                    <a:bodyPr/>
                    <a:lstStyle/>
                    <a:p>
                      <a:r>
                        <a:rPr lang="en-US" dirty="0" err="1" smtClean="0"/>
                        <a:t>RegularClass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2</a:t>
                      </a:r>
                      <a:endParaRPr lang="en-US" dirty="0"/>
                    </a:p>
                  </a:txBody>
                  <a:tcPr/>
                </a:tc>
                <a:tc>
                  <a:txBody>
                    <a:bodyPr/>
                    <a:lstStyle/>
                    <a:p>
                      <a:r>
                        <a:rPr lang="en-US" dirty="0" smtClean="0"/>
                        <a:t>Arya</a:t>
                      </a:r>
                      <a:endParaRPr lang="en-US" dirty="0"/>
                    </a:p>
                  </a:txBody>
                  <a:tcPr/>
                </a:tc>
                <a:tc>
                  <a:txBody>
                    <a:bodyPr/>
                    <a:lstStyle/>
                    <a:p>
                      <a:r>
                        <a:rPr lang="en-US" dirty="0" smtClean="0"/>
                        <a:t>Stark</a:t>
                      </a:r>
                      <a:endParaRPr lang="en-US" dirty="0"/>
                    </a:p>
                  </a:txBody>
                  <a:tcPr/>
                </a:tc>
                <a:tc>
                  <a:txBody>
                    <a:bodyPr/>
                    <a:lstStyle/>
                    <a:p>
                      <a:r>
                        <a:rPr lang="en-US" dirty="0" smtClean="0"/>
                        <a:t>28</a:t>
                      </a:r>
                      <a:endParaRPr lang="en-US" dirty="0"/>
                    </a:p>
                  </a:txBody>
                  <a:tcPr/>
                </a:tc>
              </a:tr>
              <a:tr h="859290">
                <a:tc>
                  <a:txBody>
                    <a:bodyPr/>
                    <a:lstStyle/>
                    <a:p>
                      <a:r>
                        <a:rPr lang="en-US" dirty="0" smtClean="0"/>
                        <a:t>3</a:t>
                      </a:r>
                      <a:endParaRPr lang="en-US" dirty="0"/>
                    </a:p>
                  </a:txBody>
                  <a:tcPr/>
                </a:tc>
                <a:tc>
                  <a:txBody>
                    <a:bodyPr/>
                    <a:lstStyle/>
                    <a:p>
                      <a:r>
                        <a:rPr lang="en-US" dirty="0" smtClean="0"/>
                        <a:t>Bran</a:t>
                      </a:r>
                      <a:endParaRPr lang="en-US" dirty="0"/>
                    </a:p>
                  </a:txBody>
                  <a:tcPr/>
                </a:tc>
                <a:tc>
                  <a:txBody>
                    <a:bodyPr/>
                    <a:lstStyle/>
                    <a:p>
                      <a:r>
                        <a:rPr lang="en-US" dirty="0" smtClean="0"/>
                        <a:t>Stark</a:t>
                      </a:r>
                      <a:endParaRPr lang="en-US" dirty="0"/>
                    </a:p>
                  </a:txBody>
                  <a:tcPr/>
                </a:tc>
                <a:tc>
                  <a:txBody>
                    <a:bodyPr/>
                    <a:lstStyle/>
                    <a:p>
                      <a:r>
                        <a:rPr lang="en-US" dirty="0" smtClean="0"/>
                        <a:t>26</a:t>
                      </a:r>
                      <a:endParaRPr lang="en-US" dirty="0"/>
                    </a:p>
                  </a:txBody>
                  <a:tcPr/>
                </a:tc>
              </a:tr>
              <a:tr h="859290">
                <a:tc>
                  <a:txBody>
                    <a:bodyPr/>
                    <a:lstStyle/>
                    <a:p>
                      <a:r>
                        <a:rPr lang="en-US" dirty="0" smtClean="0"/>
                        <a:t>4</a:t>
                      </a:r>
                      <a:endParaRPr lang="en-US" dirty="0"/>
                    </a:p>
                  </a:txBody>
                  <a:tcPr/>
                </a:tc>
                <a:tc>
                  <a:txBody>
                    <a:bodyPr/>
                    <a:lstStyle/>
                    <a:p>
                      <a:r>
                        <a:rPr lang="en-US" dirty="0" smtClean="0"/>
                        <a:t>Sansa</a:t>
                      </a:r>
                      <a:endParaRPr lang="en-US" dirty="0"/>
                    </a:p>
                  </a:txBody>
                  <a:tcPr/>
                </a:tc>
                <a:tc>
                  <a:txBody>
                    <a:bodyPr/>
                    <a:lstStyle/>
                    <a:p>
                      <a:r>
                        <a:rPr lang="en-US" dirty="0" smtClean="0"/>
                        <a:t>Stark</a:t>
                      </a:r>
                      <a:endParaRPr lang="en-US" dirty="0"/>
                    </a:p>
                  </a:txBody>
                  <a:tcPr/>
                </a:tc>
                <a:tc>
                  <a:txBody>
                    <a:bodyPr/>
                    <a:lstStyle/>
                    <a:p>
                      <a:r>
                        <a:rPr lang="en-US" dirty="0" smtClean="0"/>
                        <a:t>27</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07034029"/>
              </p:ext>
            </p:extLst>
          </p:nvPr>
        </p:nvGraphicFramePr>
        <p:xfrm>
          <a:off x="13388110" y="3377424"/>
          <a:ext cx="8599056" cy="515574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gridSpan="4">
                  <a:txBody>
                    <a:bodyPr/>
                    <a:lstStyle/>
                    <a:p>
                      <a:r>
                        <a:rPr lang="en-US" dirty="0" err="1" smtClean="0"/>
                        <a:t>ExtraClass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5</a:t>
                      </a:r>
                      <a:endParaRPr lang="en-US" dirty="0"/>
                    </a:p>
                  </a:txBody>
                  <a:tcPr/>
                </a:tc>
                <a:tc>
                  <a:txBody>
                    <a:bodyPr/>
                    <a:lstStyle/>
                    <a:p>
                      <a:r>
                        <a:rPr lang="en-US" dirty="0" err="1" smtClean="0"/>
                        <a:t>Cersie</a:t>
                      </a:r>
                      <a:endParaRPr lang="en-US" dirty="0"/>
                    </a:p>
                  </a:txBody>
                  <a:tcPr/>
                </a:tc>
                <a:tc>
                  <a:txBody>
                    <a:bodyPr/>
                    <a:lstStyle/>
                    <a:p>
                      <a:r>
                        <a:rPr lang="en-US" dirty="0" err="1" smtClean="0"/>
                        <a:t>Lanninster</a:t>
                      </a:r>
                      <a:endParaRPr lang="en-US" dirty="0"/>
                    </a:p>
                  </a:txBody>
                  <a:tcPr/>
                </a:tc>
                <a:tc>
                  <a:txBody>
                    <a:bodyPr/>
                    <a:lstStyle/>
                    <a:p>
                      <a:r>
                        <a:rPr lang="en-US" dirty="0" smtClean="0"/>
                        <a:t>40</a:t>
                      </a:r>
                      <a:endParaRPr lang="en-US" dirty="0"/>
                    </a:p>
                  </a:txBody>
                  <a:tcPr/>
                </a:tc>
              </a:tr>
              <a:tr h="859290">
                <a:tc>
                  <a:txBody>
                    <a:bodyPr/>
                    <a:lstStyle/>
                    <a:p>
                      <a:r>
                        <a:rPr lang="en-US" dirty="0" smtClean="0"/>
                        <a:t>6</a:t>
                      </a:r>
                      <a:endParaRPr lang="en-US" dirty="0"/>
                    </a:p>
                  </a:txBody>
                  <a:tcPr/>
                </a:tc>
                <a:tc>
                  <a:txBody>
                    <a:bodyPr/>
                    <a:lstStyle/>
                    <a:p>
                      <a:r>
                        <a:rPr lang="en-US" dirty="0" smtClean="0"/>
                        <a:t>Bran</a:t>
                      </a:r>
                      <a:endParaRPr lang="en-US" dirty="0"/>
                    </a:p>
                  </a:txBody>
                  <a:tcPr/>
                </a:tc>
                <a:tc>
                  <a:txBody>
                    <a:bodyPr/>
                    <a:lstStyle/>
                    <a:p>
                      <a:r>
                        <a:rPr lang="en-US" dirty="0" err="1" smtClean="0"/>
                        <a:t>Lanninster</a:t>
                      </a:r>
                      <a:endParaRPr lang="en-US" dirty="0"/>
                    </a:p>
                  </a:txBody>
                  <a:tcPr/>
                </a:tc>
                <a:tc>
                  <a:txBody>
                    <a:bodyPr/>
                    <a:lstStyle/>
                    <a:p>
                      <a:r>
                        <a:rPr lang="en-US" dirty="0" smtClean="0"/>
                        <a:t>40</a:t>
                      </a:r>
                      <a:endParaRPr lang="en-US" dirty="0"/>
                    </a:p>
                  </a:txBody>
                  <a:tcPr/>
                </a:tc>
              </a:tr>
              <a:tr h="859290">
                <a:tc>
                  <a:txBody>
                    <a:bodyPr/>
                    <a:lstStyle/>
                    <a:p>
                      <a:r>
                        <a:rPr lang="en-US" dirty="0" smtClean="0"/>
                        <a:t>7</a:t>
                      </a:r>
                      <a:endParaRPr lang="en-US" dirty="0"/>
                    </a:p>
                  </a:txBody>
                  <a:tcPr/>
                </a:tc>
                <a:tc>
                  <a:txBody>
                    <a:bodyPr/>
                    <a:lstStyle/>
                    <a:p>
                      <a:r>
                        <a:rPr lang="en-US" dirty="0" smtClean="0"/>
                        <a:t>Tywin</a:t>
                      </a:r>
                      <a:endParaRPr lang="en-US" dirty="0"/>
                    </a:p>
                  </a:txBody>
                  <a:tcPr/>
                </a:tc>
                <a:tc>
                  <a:txBody>
                    <a:bodyPr/>
                    <a:lstStyle/>
                    <a:p>
                      <a:r>
                        <a:rPr lang="en-US" dirty="0" err="1" smtClean="0"/>
                        <a:t>Lanninster</a:t>
                      </a:r>
                      <a:endParaRPr lang="en-US" dirty="0"/>
                    </a:p>
                  </a:txBody>
                  <a:tcPr/>
                </a:tc>
                <a:tc>
                  <a:txBody>
                    <a:bodyPr/>
                    <a:lstStyle/>
                    <a:p>
                      <a:r>
                        <a:rPr lang="en-US" dirty="0" smtClean="0"/>
                        <a:t>65</a:t>
                      </a:r>
                      <a:endParaRPr lang="en-US" dirty="0"/>
                    </a:p>
                  </a:txBody>
                  <a:tcPr/>
                </a:tc>
              </a:tr>
            </a:tbl>
          </a:graphicData>
        </a:graphic>
      </p:graphicFrame>
    </p:spTree>
    <p:extLst>
      <p:ext uri="{BB962C8B-B14F-4D97-AF65-F5344CB8AC3E}">
        <p14:creationId xmlns:p14="http://schemas.microsoft.com/office/powerpoint/2010/main" val="3712561809"/>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itchFamily="34" charset="0"/>
                <a:cs typeface="Arial" pitchFamily="34" charset="0"/>
              </a:rPr>
              <a:t>Example of Join Operations (⋈ )</a:t>
            </a:r>
            <a:endParaRPr lang="el-GR" sz="7200" dirty="0">
              <a:solidFill>
                <a:srgbClr val="011993"/>
              </a:solidFill>
              <a:latin typeface="Arial" panose="020B0604020202020204" pitchFamily="34" charset="0"/>
              <a:cs typeface="Arial" panose="020B0604020202020204" pitchFamily="34" charset="0"/>
            </a:endParaRPr>
          </a:p>
        </p:txBody>
      </p:sp>
      <p:sp>
        <p:nvSpPr>
          <p:cNvPr id="3" name="Rectangle 2"/>
          <p:cNvSpPr/>
          <p:nvPr/>
        </p:nvSpPr>
        <p:spPr>
          <a:xfrm>
            <a:off x="2022764" y="3691697"/>
            <a:ext cx="20562916" cy="5262979"/>
          </a:xfrm>
          <a:prstGeom prst="rect">
            <a:avLst/>
          </a:prstGeom>
        </p:spPr>
        <p:txBody>
          <a:bodyPr wrap="square">
            <a:spAutoFit/>
          </a:bodyPr>
          <a:lstStyle/>
          <a:p>
            <a:pPr algn="l"/>
            <a:r>
              <a:rPr lang="en-US" sz="4800" dirty="0" smtClean="0">
                <a:solidFill>
                  <a:srgbClr val="00B050"/>
                </a:solidFill>
                <a:latin typeface="Arial" panose="020B0604020202020204" pitchFamily="34" charset="0"/>
                <a:cs typeface="Arial" panose="020B0604020202020204" pitchFamily="34" charset="0"/>
              </a:rPr>
              <a:t>Temp </a:t>
            </a:r>
            <a:r>
              <a:rPr lang="en-US" sz="4800" dirty="0" smtClean="0">
                <a:solidFill>
                  <a:srgbClr val="00B050"/>
                </a:solidFill>
                <a:latin typeface="Arial" panose="020B0604020202020204" pitchFamily="34" charset="0"/>
                <a:cs typeface="Arial" panose="020B0604020202020204" pitchFamily="34" charset="0"/>
                <a:sym typeface="Wingdings" panose="05000000000000000000" pitchFamily="2" charset="2"/>
              </a:rPr>
              <a:t> REGULARCLASS X EXTRACLASS</a:t>
            </a:r>
          </a:p>
          <a:p>
            <a:pPr algn="l"/>
            <a:endParaRPr lang="en-US" sz="4800" dirty="0">
              <a:solidFill>
                <a:srgbClr val="00B050"/>
              </a:solidFill>
              <a:latin typeface="Arial" panose="020B0604020202020204" pitchFamily="34" charset="0"/>
              <a:cs typeface="Arial" panose="020B0604020202020204" pitchFamily="34" charset="0"/>
              <a:sym typeface="Wingdings" panose="05000000000000000000" pitchFamily="2" charset="2"/>
            </a:endParaRPr>
          </a:p>
          <a:p>
            <a:pPr algn="l"/>
            <a:r>
              <a:rPr lang="en-US" sz="4800" dirty="0" err="1" smtClean="0">
                <a:solidFill>
                  <a:srgbClr val="00B050"/>
                </a:solidFill>
                <a:latin typeface="Arial" panose="020B0604020202020204" pitchFamily="34" charset="0"/>
                <a:cs typeface="Arial" panose="020B0604020202020204" pitchFamily="34" charset="0"/>
                <a:sym typeface="Wingdings" panose="05000000000000000000" pitchFamily="2" charset="2"/>
              </a:rPr>
              <a:t>Reg_Extra</a:t>
            </a:r>
            <a:r>
              <a:rPr lang="en-US" sz="4800" dirty="0" smtClean="0">
                <a:solidFill>
                  <a:srgbClr val="00B050"/>
                </a:solidFill>
                <a:latin typeface="Arial" panose="020B0604020202020204" pitchFamily="34" charset="0"/>
                <a:cs typeface="Arial" panose="020B0604020202020204" pitchFamily="34" charset="0"/>
                <a:sym typeface="Wingdings" panose="05000000000000000000" pitchFamily="2" charset="2"/>
              </a:rPr>
              <a:t>  </a:t>
            </a:r>
            <a:r>
              <a:rPr lang="en-US" sz="4800" dirty="0">
                <a:solidFill>
                  <a:srgbClr val="00B050"/>
                </a:solidFill>
                <a:latin typeface="Arial" panose="020B0604020202020204" pitchFamily="34" charset="0"/>
                <a:cs typeface="Arial" panose="020B0604020202020204" pitchFamily="34" charset="0"/>
                <a:sym typeface="Wingdings" panose="05000000000000000000" pitchFamily="2" charset="2"/>
              </a:rPr>
              <a:t> </a:t>
            </a:r>
            <a:r>
              <a:rPr lang="en-US" sz="4800" dirty="0">
                <a:solidFill>
                  <a:srgbClr val="00B050"/>
                </a:solidFill>
                <a:latin typeface="Arial" panose="020B0604020202020204" pitchFamily="34" charset="0"/>
                <a:cs typeface="Arial" panose="020B0604020202020204" pitchFamily="34" charset="0"/>
              </a:rPr>
              <a:t>σ </a:t>
            </a:r>
            <a:r>
              <a:rPr lang="en-US" sz="4800" baseline="-25000" dirty="0" smtClean="0">
                <a:solidFill>
                  <a:srgbClr val="00B050"/>
                </a:solidFill>
                <a:latin typeface="Arial" panose="020B0604020202020204" pitchFamily="34" charset="0"/>
                <a:cs typeface="Arial" panose="020B0604020202020204" pitchFamily="34" charset="0"/>
              </a:rPr>
              <a:t>ID=ID</a:t>
            </a:r>
            <a:r>
              <a:rPr lang="en-US" sz="4800" dirty="0" smtClean="0">
                <a:solidFill>
                  <a:srgbClr val="00B050"/>
                </a:solidFill>
                <a:latin typeface="Arial" panose="020B0604020202020204" pitchFamily="34" charset="0"/>
                <a:cs typeface="Arial" panose="020B0604020202020204" pitchFamily="34" charset="0"/>
              </a:rPr>
              <a:t> ( Temp)</a:t>
            </a:r>
            <a:r>
              <a:rPr lang="en-US" sz="4800" dirty="0" smtClean="0">
                <a:solidFill>
                  <a:srgbClr val="00B050"/>
                </a:solidFill>
                <a:latin typeface="Arial" panose="020B0604020202020204" pitchFamily="34" charset="0"/>
                <a:cs typeface="Arial" panose="020B0604020202020204" pitchFamily="34" charset="0"/>
                <a:sym typeface="Wingdings" panose="05000000000000000000" pitchFamily="2" charset="2"/>
              </a:rPr>
              <a:t> </a:t>
            </a:r>
          </a:p>
          <a:p>
            <a:pPr algn="l"/>
            <a:endParaRPr lang="en-US" sz="4800" dirty="0">
              <a:latin typeface="Arial" panose="020B0604020202020204" pitchFamily="34" charset="0"/>
              <a:cs typeface="Arial" panose="020B0604020202020204" pitchFamily="34" charset="0"/>
              <a:sym typeface="Wingdings" panose="05000000000000000000" pitchFamily="2" charset="2"/>
            </a:endParaRPr>
          </a:p>
          <a:p>
            <a:pPr algn="l"/>
            <a:endParaRPr lang="en-US" sz="4800" dirty="0" smtClean="0">
              <a:latin typeface="Arial" panose="020B0604020202020204" pitchFamily="34" charset="0"/>
              <a:cs typeface="Arial" panose="020B0604020202020204" pitchFamily="34" charset="0"/>
              <a:sym typeface="Wingdings" panose="05000000000000000000" pitchFamily="2" charset="2"/>
            </a:endParaRPr>
          </a:p>
          <a:p>
            <a:pPr marL="685800" indent="-685800" algn="l">
              <a:buFont typeface="Wingdings" panose="05000000000000000000" pitchFamily="2" charset="2"/>
              <a:buChar char="Ø"/>
            </a:pPr>
            <a:r>
              <a:rPr lang="en-US" sz="4800" dirty="0" smtClean="0">
                <a:latin typeface="Arial" panose="020B0604020202020204" pitchFamily="34" charset="0"/>
                <a:cs typeface="Arial" panose="020B0604020202020204" pitchFamily="34" charset="0"/>
                <a:sym typeface="Wingdings" panose="05000000000000000000" pitchFamily="2" charset="2"/>
              </a:rPr>
              <a:t>Combined related tuples from 2 relations into a single relation.</a:t>
            </a:r>
          </a:p>
          <a:p>
            <a:pPr marL="685800" indent="-685800" algn="l">
              <a:buFont typeface="Wingdings" panose="05000000000000000000" pitchFamily="2" charset="2"/>
              <a:buChar char="Ø"/>
            </a:pPr>
            <a:endParaRPr lang="en-US" sz="4800" dirty="0">
              <a:latin typeface="Arial" panose="020B0604020202020204" pitchFamily="34" charset="0"/>
              <a:cs typeface="Arial" panose="020B0604020202020204" pitchFamily="34" charset="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1349939650"/>
              </p:ext>
            </p:extLst>
          </p:nvPr>
        </p:nvGraphicFramePr>
        <p:xfrm>
          <a:off x="6031346" y="8954676"/>
          <a:ext cx="8599056" cy="1613256"/>
        </p:xfrm>
        <a:graphic>
          <a:graphicData uri="http://schemas.openxmlformats.org/drawingml/2006/table">
            <a:tbl>
              <a:tblPr firstRow="1" bandRow="1">
                <a:tableStyleId>{B301B821-A1FF-4177-AEE7-76D212191A09}</a:tableStyleId>
              </a:tblPr>
              <a:tblGrid>
                <a:gridCol w="2149764"/>
                <a:gridCol w="2149764"/>
                <a:gridCol w="2149764"/>
                <a:gridCol w="2149764"/>
              </a:tblGrid>
              <a:tr h="753966">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bl>
          </a:graphicData>
        </a:graphic>
      </p:graphicFrame>
    </p:spTree>
    <p:extLst>
      <p:ext uri="{BB962C8B-B14F-4D97-AF65-F5344CB8AC3E}">
        <p14:creationId xmlns:p14="http://schemas.microsoft.com/office/powerpoint/2010/main" val="347939804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7200" dirty="0" smtClean="0">
                <a:latin typeface="Arial" pitchFamily="34" charset="0"/>
                <a:cs typeface="Arial" pitchFamily="34" charset="0"/>
              </a:rPr>
              <a:t>Unary Relational Operations</a:t>
            </a:r>
            <a:endParaRPr sz="7200" dirty="0">
              <a:latin typeface="Arial" pitchFamily="34" charset="0"/>
              <a:cs typeface="Arial" pitchFamily="34" charset="0"/>
            </a:endParaRPr>
          </a:p>
        </p:txBody>
      </p:sp>
      <p:sp>
        <p:nvSpPr>
          <p:cNvPr id="3" name="TextBox 2"/>
          <p:cNvSpPr txBox="1"/>
          <p:nvPr/>
        </p:nvSpPr>
        <p:spPr>
          <a:xfrm>
            <a:off x="2216727" y="3731685"/>
            <a:ext cx="14547273"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5400" b="1"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Helvetica Neue"/>
              </a:rPr>
              <a:t>SELECT</a:t>
            </a:r>
            <a:r>
              <a:rPr kumimoji="0" lang="en-US" sz="5400" b="1" i="0" u="none" strike="noStrike" cap="none" spc="0" normalizeH="0" dirty="0" smtClean="0">
                <a:ln>
                  <a:noFill/>
                </a:ln>
                <a:solidFill>
                  <a:srgbClr val="000000"/>
                </a:solidFill>
                <a:effectLst/>
                <a:uFillTx/>
                <a:latin typeface="Arial" panose="020B0604020202020204" pitchFamily="34" charset="0"/>
                <a:cs typeface="Arial" panose="020B0604020202020204" pitchFamily="34" charset="0"/>
                <a:sym typeface="Helvetica Neue"/>
              </a:rPr>
              <a:t> Operations</a:t>
            </a: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5400" b="1" i="0" u="none" strike="noStrike" cap="none" spc="0" normalizeH="0" dirty="0" smtClean="0">
              <a:ln>
                <a:noFill/>
              </a:ln>
              <a:solidFill>
                <a:srgbClr val="000000"/>
              </a:solidFill>
              <a:effectLst/>
              <a:uFillTx/>
              <a:latin typeface="Arial" panose="020B0604020202020204" pitchFamily="34" charset="0"/>
              <a:cs typeface="Arial" panose="020B0604020202020204" pitchFamily="34" charset="0"/>
              <a:sym typeface="Helvetica Neue"/>
            </a:endParaRP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lang="en-US" sz="5400" baseline="0" dirty="0" smtClean="0">
                <a:latin typeface="Arial" panose="020B0604020202020204" pitchFamily="34" charset="0"/>
                <a:cs typeface="Arial" panose="020B0604020202020204" pitchFamily="34" charset="0"/>
              </a:rPr>
              <a:t>PROJECT</a:t>
            </a:r>
            <a:r>
              <a:rPr lang="en-US" sz="5400" dirty="0" smtClean="0">
                <a:latin typeface="Arial" panose="020B0604020202020204" pitchFamily="34" charset="0"/>
                <a:cs typeface="Arial" panose="020B0604020202020204" pitchFamily="34" charset="0"/>
              </a:rPr>
              <a:t> Operations</a:t>
            </a: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54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lang="en-US" sz="5400" dirty="0" smtClean="0">
                <a:latin typeface="Arial" panose="020B0604020202020204" pitchFamily="34" charset="0"/>
                <a:cs typeface="Arial" panose="020B0604020202020204" pitchFamily="34" charset="0"/>
              </a:rPr>
              <a:t>RENAME Operations</a:t>
            </a:r>
            <a:endParaRPr kumimoji="0" lang="en-US" sz="54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spTree>
    <p:extLst>
      <p:ext uri="{BB962C8B-B14F-4D97-AF65-F5344CB8AC3E}">
        <p14:creationId xmlns:p14="http://schemas.microsoft.com/office/powerpoint/2010/main" val="809023547"/>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anose="020B0604020202020204" pitchFamily="34" charset="0"/>
                <a:cs typeface="Arial" panose="020B0604020202020204" pitchFamily="34" charset="0"/>
              </a:rPr>
              <a:t>Types Of Join</a:t>
            </a:r>
            <a:endParaRPr lang="el-GR" sz="7200" dirty="0">
              <a:solidFill>
                <a:srgbClr val="011993"/>
              </a:solidFill>
              <a:latin typeface="Arial" panose="020B0604020202020204" pitchFamily="34" charset="0"/>
              <a:cs typeface="Arial" panose="020B0604020202020204" pitchFamily="34" charset="0"/>
            </a:endParaRPr>
          </a:p>
        </p:txBody>
      </p:sp>
      <p:sp>
        <p:nvSpPr>
          <p:cNvPr id="3" name="Rectangle 2"/>
          <p:cNvSpPr/>
          <p:nvPr/>
        </p:nvSpPr>
        <p:spPr>
          <a:xfrm>
            <a:off x="2621280" y="3650456"/>
            <a:ext cx="12192000" cy="3477875"/>
          </a:xfrm>
          <a:prstGeom prst="rect">
            <a:avLst/>
          </a:prstGeom>
        </p:spPr>
        <p:txBody>
          <a:bodyPr>
            <a:spAutoFit/>
          </a:bodyPr>
          <a:lstStyle/>
          <a:p>
            <a:pPr algn="l">
              <a:buFont typeface="Arial" panose="020B0604020202020204" pitchFamily="34" charset="0"/>
              <a:buChar char="•"/>
            </a:pPr>
            <a:r>
              <a:rPr lang="fi-FI" sz="4400" b="0" dirty="0">
                <a:solidFill>
                  <a:srgbClr val="222222"/>
                </a:solidFill>
                <a:latin typeface="Arial" panose="020B0604020202020204" pitchFamily="34" charset="0"/>
                <a:cs typeface="Arial" panose="020B0604020202020204" pitchFamily="34" charset="0"/>
              </a:rPr>
              <a:t>Theta </a:t>
            </a:r>
            <a:r>
              <a:rPr lang="fi-FI" sz="4400" b="0" dirty="0" smtClean="0">
                <a:solidFill>
                  <a:srgbClr val="222222"/>
                </a:solidFill>
                <a:latin typeface="Arial" panose="020B0604020202020204" pitchFamily="34" charset="0"/>
                <a:cs typeface="Arial" panose="020B0604020202020204" pitchFamily="34" charset="0"/>
              </a:rPr>
              <a:t>join</a:t>
            </a:r>
          </a:p>
          <a:p>
            <a:pPr algn="l">
              <a:buFont typeface="Arial" panose="020B0604020202020204" pitchFamily="34" charset="0"/>
              <a:buChar char="•"/>
            </a:pPr>
            <a:endParaRPr lang="fi-FI" sz="4400" b="0" dirty="0">
              <a:solidFill>
                <a:srgbClr val="222222"/>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fi-FI" sz="4400" b="0" dirty="0">
                <a:solidFill>
                  <a:srgbClr val="222222"/>
                </a:solidFill>
                <a:latin typeface="Arial" panose="020B0604020202020204" pitchFamily="34" charset="0"/>
                <a:cs typeface="Arial" panose="020B0604020202020204" pitchFamily="34" charset="0"/>
              </a:rPr>
              <a:t>EQUI </a:t>
            </a:r>
            <a:r>
              <a:rPr lang="fi-FI" sz="4400" b="0" dirty="0" smtClean="0">
                <a:solidFill>
                  <a:srgbClr val="222222"/>
                </a:solidFill>
                <a:latin typeface="Arial" panose="020B0604020202020204" pitchFamily="34" charset="0"/>
                <a:cs typeface="Arial" panose="020B0604020202020204" pitchFamily="34" charset="0"/>
              </a:rPr>
              <a:t>join</a:t>
            </a:r>
          </a:p>
          <a:p>
            <a:pPr algn="l">
              <a:buFont typeface="Arial" panose="020B0604020202020204" pitchFamily="34" charset="0"/>
              <a:buChar char="•"/>
            </a:pPr>
            <a:endParaRPr lang="fi-FI" sz="4400" b="0" dirty="0">
              <a:solidFill>
                <a:srgbClr val="222222"/>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fi-FI" sz="4400" b="0" dirty="0">
                <a:solidFill>
                  <a:srgbClr val="222222"/>
                </a:solidFill>
                <a:latin typeface="Arial" panose="020B0604020202020204" pitchFamily="34" charset="0"/>
                <a:cs typeface="Arial" panose="020B0604020202020204" pitchFamily="34" charset="0"/>
              </a:rPr>
              <a:t>Natural join</a:t>
            </a:r>
          </a:p>
        </p:txBody>
      </p:sp>
    </p:spTree>
    <p:extLst>
      <p:ext uri="{BB962C8B-B14F-4D97-AF65-F5344CB8AC3E}">
        <p14:creationId xmlns:p14="http://schemas.microsoft.com/office/powerpoint/2010/main" val="3851346723"/>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anose="020B0604020202020204" pitchFamily="34" charset="0"/>
                <a:cs typeface="Arial" panose="020B0604020202020204" pitchFamily="34" charset="0"/>
              </a:rPr>
              <a:t>Theta Join (</a:t>
            </a:r>
            <a:r>
              <a:rPr lang="en-US" sz="7200" b="0" dirty="0">
                <a:solidFill>
                  <a:srgbClr val="222222"/>
                </a:solidFill>
                <a:latin typeface="Source Sans Pro"/>
              </a:rPr>
              <a:t> </a:t>
            </a:r>
            <a:r>
              <a:rPr lang="en-US" sz="7200" dirty="0">
                <a:solidFill>
                  <a:srgbClr val="011993"/>
                </a:solidFill>
                <a:latin typeface="Source Sans Pro"/>
              </a:rPr>
              <a:t>θ</a:t>
            </a:r>
            <a:r>
              <a:rPr lang="en-US" sz="7200" dirty="0" smtClean="0">
                <a:solidFill>
                  <a:srgbClr val="011993"/>
                </a:solidFill>
                <a:latin typeface="Arial" panose="020B0604020202020204" pitchFamily="34" charset="0"/>
                <a:cs typeface="Arial" panose="020B0604020202020204" pitchFamily="34" charset="0"/>
              </a:rPr>
              <a:t>  )</a:t>
            </a:r>
            <a:endParaRPr lang="el-GR" sz="7200" dirty="0">
              <a:solidFill>
                <a:srgbClr val="011993"/>
              </a:solidFill>
              <a:latin typeface="Arial" panose="020B0604020202020204" pitchFamily="34" charset="0"/>
              <a:cs typeface="Arial" panose="020B0604020202020204" pitchFamily="34" charset="0"/>
            </a:endParaRPr>
          </a:p>
        </p:txBody>
      </p:sp>
      <p:sp>
        <p:nvSpPr>
          <p:cNvPr id="3" name="Rectangle 2"/>
          <p:cNvSpPr/>
          <p:nvPr/>
        </p:nvSpPr>
        <p:spPr>
          <a:xfrm>
            <a:off x="2413462" y="3207958"/>
            <a:ext cx="21651613" cy="6740307"/>
          </a:xfrm>
          <a:prstGeom prst="rect">
            <a:avLst/>
          </a:prstGeom>
        </p:spPr>
        <p:txBody>
          <a:bodyPr wrap="square">
            <a:spAutoFit/>
          </a:bodyPr>
          <a:lstStyle/>
          <a:p>
            <a:pPr marL="685800" indent="-685800" algn="l">
              <a:buFont typeface="Wingdings" panose="05000000000000000000" pitchFamily="2" charset="2"/>
              <a:buChar char="Ø"/>
            </a:pPr>
            <a:r>
              <a:rPr lang="en-US" sz="4800" b="0" dirty="0">
                <a:solidFill>
                  <a:srgbClr val="222222"/>
                </a:solidFill>
                <a:latin typeface="Arial" panose="020B0604020202020204" pitchFamily="34" charset="0"/>
                <a:cs typeface="Arial" panose="020B0604020202020204" pitchFamily="34" charset="0"/>
              </a:rPr>
              <a:t>The general case of JOIN operation is called a Theta join. It is denoted by symbol </a:t>
            </a:r>
            <a:r>
              <a:rPr lang="en-US" sz="4800" dirty="0" smtClean="0">
                <a:solidFill>
                  <a:srgbClr val="222222"/>
                </a:solidFill>
                <a:latin typeface="Arial" panose="020B0604020202020204" pitchFamily="34" charset="0"/>
                <a:cs typeface="Arial" panose="020B0604020202020204" pitchFamily="34" charset="0"/>
              </a:rPr>
              <a:t>θ.</a:t>
            </a:r>
          </a:p>
          <a:p>
            <a:pPr algn="l"/>
            <a:endParaRPr lang="en-US" sz="4800" dirty="0">
              <a:solidFill>
                <a:srgbClr val="00B050"/>
              </a:solidFill>
              <a:latin typeface="Arial" panose="020B0604020202020204" pitchFamily="34" charset="0"/>
              <a:cs typeface="Arial" panose="020B0604020202020204" pitchFamily="34" charset="0"/>
            </a:endParaRPr>
          </a:p>
          <a:p>
            <a:pPr algn="l"/>
            <a:r>
              <a:rPr lang="en-US" sz="4800" dirty="0">
                <a:solidFill>
                  <a:srgbClr val="00B050"/>
                </a:solidFill>
                <a:latin typeface="Arial" panose="020B0604020202020204" pitchFamily="34" charset="0"/>
                <a:cs typeface="Arial" panose="020B0604020202020204" pitchFamily="34" charset="0"/>
              </a:rPr>
              <a:t>&lt; Join condition&gt; </a:t>
            </a:r>
            <a:r>
              <a:rPr lang="en-US" sz="4800" dirty="0">
                <a:solidFill>
                  <a:srgbClr val="00B050"/>
                </a:solidFill>
                <a:latin typeface="Arial" panose="020B0604020202020204" pitchFamily="34" charset="0"/>
                <a:cs typeface="Arial" panose="020B0604020202020204" pitchFamily="34" charset="0"/>
                <a:sym typeface="Wingdings" panose="05000000000000000000" pitchFamily="2" charset="2"/>
              </a:rPr>
              <a:t></a:t>
            </a:r>
            <a:r>
              <a:rPr lang="en-US" sz="4800" dirty="0">
                <a:solidFill>
                  <a:srgbClr val="00B050"/>
                </a:solidFill>
                <a:latin typeface="Arial" panose="020B0604020202020204" pitchFamily="34" charset="0"/>
                <a:cs typeface="Arial" panose="020B0604020202020204" pitchFamily="34" charset="0"/>
              </a:rPr>
              <a:t> A</a:t>
            </a:r>
            <a:r>
              <a:rPr lang="en-US" sz="4800" baseline="-25000" dirty="0">
                <a:solidFill>
                  <a:srgbClr val="00B050"/>
                </a:solidFill>
                <a:latin typeface="Arial" panose="020B0604020202020204" pitchFamily="34" charset="0"/>
                <a:cs typeface="Arial" panose="020B0604020202020204" pitchFamily="34" charset="0"/>
              </a:rPr>
              <a:t>i</a:t>
            </a:r>
            <a:r>
              <a:rPr lang="en-US" sz="4800" dirty="0">
                <a:solidFill>
                  <a:srgbClr val="00B050"/>
                </a:solidFill>
                <a:latin typeface="Arial" panose="020B0604020202020204" pitchFamily="34" charset="0"/>
                <a:cs typeface="Arial" panose="020B0604020202020204" pitchFamily="34" charset="0"/>
              </a:rPr>
              <a:t> ϴ </a:t>
            </a:r>
            <a:r>
              <a:rPr lang="en-US" sz="4800" dirty="0" err="1" smtClean="0">
                <a:solidFill>
                  <a:srgbClr val="00B050"/>
                </a:solidFill>
                <a:latin typeface="Arial" panose="020B0604020202020204" pitchFamily="34" charset="0"/>
                <a:cs typeface="Arial" panose="020B0604020202020204" pitchFamily="34" charset="0"/>
              </a:rPr>
              <a:t>B</a:t>
            </a:r>
            <a:r>
              <a:rPr lang="en-US" sz="4800" baseline="-25000" dirty="0" err="1" smtClean="0">
                <a:solidFill>
                  <a:srgbClr val="00B050"/>
                </a:solidFill>
                <a:latin typeface="Arial" panose="020B0604020202020204" pitchFamily="34" charset="0"/>
                <a:cs typeface="Arial" panose="020B0604020202020204" pitchFamily="34" charset="0"/>
              </a:rPr>
              <a:t>j</a:t>
            </a:r>
            <a:endParaRPr lang="en-US" sz="4800" baseline="-25000" dirty="0" smtClean="0">
              <a:solidFill>
                <a:srgbClr val="00B050"/>
              </a:solidFill>
              <a:latin typeface="Arial" panose="020B0604020202020204" pitchFamily="34" charset="0"/>
              <a:cs typeface="Arial" panose="020B0604020202020204" pitchFamily="34" charset="0"/>
            </a:endParaRPr>
          </a:p>
          <a:p>
            <a:pPr algn="l"/>
            <a:endParaRPr lang="en-US" sz="4800" dirty="0">
              <a:latin typeface="Arial" panose="020B0604020202020204" pitchFamily="34" charset="0"/>
              <a:cs typeface="Arial" panose="020B0604020202020204" pitchFamily="34" charset="0"/>
            </a:endParaRPr>
          </a:p>
          <a:p>
            <a:pPr algn="l"/>
            <a:endParaRPr lang="en-US" sz="4800" dirty="0" smtClean="0">
              <a:latin typeface="Arial" panose="020B0604020202020204" pitchFamily="34" charset="0"/>
              <a:cs typeface="Arial" panose="020B0604020202020204" pitchFamily="34" charset="0"/>
            </a:endParaRPr>
          </a:p>
          <a:p>
            <a:pPr algn="l"/>
            <a:r>
              <a:rPr lang="en-US" sz="4800" u="sng" dirty="0" smtClean="0"/>
              <a:t>Syntax</a:t>
            </a:r>
            <a:r>
              <a:rPr lang="en-US" sz="4800" dirty="0" smtClean="0"/>
              <a:t> : R </a:t>
            </a:r>
            <a:r>
              <a:rPr lang="en-US" sz="4800" dirty="0"/>
              <a:t>⋈</a:t>
            </a:r>
            <a:r>
              <a:rPr lang="en-US" sz="4800" baseline="-25000" dirty="0"/>
              <a:t>Ai ϴ </a:t>
            </a:r>
            <a:r>
              <a:rPr lang="en-US" sz="4800" baseline="-25000" dirty="0" err="1"/>
              <a:t>Bj</a:t>
            </a:r>
            <a:r>
              <a:rPr lang="en-US" sz="4800" dirty="0" err="1"/>
              <a:t>S</a:t>
            </a:r>
            <a:endParaRPr lang="en-US" sz="4800" dirty="0"/>
          </a:p>
          <a:p>
            <a:pPr algn="l"/>
            <a:endParaRPr lang="en-US" sz="4800" dirty="0">
              <a:latin typeface="Arial" panose="020B0604020202020204" pitchFamily="34" charset="0"/>
              <a:cs typeface="Arial" panose="020B0604020202020204" pitchFamily="34" charset="0"/>
            </a:endParaRPr>
          </a:p>
          <a:p>
            <a:pPr algn="l"/>
            <a:endParaRPr lang="en-US" sz="4800" dirty="0">
              <a:latin typeface="Arial" panose="020B0604020202020204" pitchFamily="34" charset="0"/>
              <a:cs typeface="Arial" panose="020B0604020202020204" pitchFamily="34" charset="0"/>
            </a:endParaRPr>
          </a:p>
        </p:txBody>
      </p:sp>
      <p:sp>
        <p:nvSpPr>
          <p:cNvPr id="4" name="TextBox 3"/>
          <p:cNvSpPr txBox="1"/>
          <p:nvPr/>
        </p:nvSpPr>
        <p:spPr>
          <a:xfrm>
            <a:off x="14489082" y="6521686"/>
            <a:ext cx="8617527"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5400" dirty="0">
                <a:latin typeface="Arial" panose="020B0604020202020204" pitchFamily="34" charset="0"/>
                <a:cs typeface="Arial" panose="020B0604020202020204" pitchFamily="34" charset="0"/>
              </a:rPr>
              <a:t>A</a:t>
            </a:r>
            <a:r>
              <a:rPr lang="en-US" sz="5400" baseline="-25000" dirty="0">
                <a:latin typeface="Arial" panose="020B0604020202020204" pitchFamily="34" charset="0"/>
                <a:cs typeface="Arial" panose="020B0604020202020204" pitchFamily="34" charset="0"/>
              </a:rPr>
              <a:t>i </a:t>
            </a:r>
            <a:r>
              <a:rPr lang="en-US" sz="5400" dirty="0">
                <a:latin typeface="Arial" panose="020B0604020202020204" pitchFamily="34" charset="0"/>
                <a:cs typeface="Arial" panose="020B0604020202020204" pitchFamily="34" charset="0"/>
                <a:sym typeface="Wingdings" panose="05000000000000000000" pitchFamily="2" charset="2"/>
              </a:rPr>
              <a:t></a:t>
            </a:r>
            <a:r>
              <a:rPr lang="en-US" sz="5400" dirty="0">
                <a:latin typeface="Arial" panose="020B0604020202020204" pitchFamily="34" charset="0"/>
                <a:cs typeface="Arial" panose="020B0604020202020204" pitchFamily="34" charset="0"/>
              </a:rPr>
              <a:t> Attributes of R</a:t>
            </a:r>
          </a:p>
          <a:p>
            <a:pPr algn="l"/>
            <a:r>
              <a:rPr lang="en-US" sz="5400" dirty="0" err="1">
                <a:latin typeface="Arial" panose="020B0604020202020204" pitchFamily="34" charset="0"/>
                <a:cs typeface="Arial" panose="020B0604020202020204" pitchFamily="34" charset="0"/>
              </a:rPr>
              <a:t>B</a:t>
            </a:r>
            <a:r>
              <a:rPr lang="en-US" sz="5400" baseline="-25000" dirty="0" err="1">
                <a:latin typeface="Arial" panose="020B0604020202020204" pitchFamily="34" charset="0"/>
                <a:cs typeface="Arial" panose="020B0604020202020204" pitchFamily="34" charset="0"/>
              </a:rPr>
              <a:t>j</a:t>
            </a:r>
            <a:r>
              <a:rPr lang="en-US" sz="5400" baseline="-25000" dirty="0">
                <a:latin typeface="Arial" panose="020B0604020202020204" pitchFamily="34" charset="0"/>
                <a:cs typeface="Arial" panose="020B0604020202020204" pitchFamily="34" charset="0"/>
              </a:rPr>
              <a:t> </a:t>
            </a:r>
            <a:r>
              <a:rPr lang="en-US" sz="5400" dirty="0">
                <a:latin typeface="Arial" panose="020B0604020202020204" pitchFamily="34" charset="0"/>
                <a:cs typeface="Arial" panose="020B0604020202020204" pitchFamily="34" charset="0"/>
                <a:sym typeface="Wingdings" panose="05000000000000000000" pitchFamily="2" charset="2"/>
              </a:rPr>
              <a:t></a:t>
            </a:r>
            <a:r>
              <a:rPr lang="en-US" sz="5400" dirty="0">
                <a:latin typeface="Arial" panose="020B0604020202020204" pitchFamily="34" charset="0"/>
                <a:cs typeface="Arial" panose="020B0604020202020204" pitchFamily="34" charset="0"/>
              </a:rPr>
              <a:t> Attributes of S</a:t>
            </a:r>
          </a:p>
          <a:p>
            <a:pPr algn="l"/>
            <a:r>
              <a:rPr lang="en-US" sz="5400" dirty="0">
                <a:latin typeface="Arial" panose="020B0604020202020204" pitchFamily="34" charset="0"/>
                <a:cs typeface="Arial" panose="020B0604020202020204" pitchFamily="34" charset="0"/>
              </a:rPr>
              <a:t>ϴ </a:t>
            </a:r>
            <a:r>
              <a:rPr lang="en-US" sz="5400" dirty="0">
                <a:latin typeface="Arial" panose="020B0604020202020204" pitchFamily="34" charset="0"/>
                <a:cs typeface="Arial" panose="020B0604020202020204" pitchFamily="34" charset="0"/>
                <a:sym typeface="Wingdings" panose="05000000000000000000" pitchFamily="2" charset="2"/>
              </a:rPr>
              <a:t></a:t>
            </a:r>
            <a:r>
              <a:rPr lang="en-US" sz="5400" dirty="0">
                <a:latin typeface="Arial" panose="020B0604020202020204" pitchFamily="34" charset="0"/>
                <a:cs typeface="Arial" panose="020B0604020202020204" pitchFamily="34" charset="0"/>
              </a:rPr>
              <a:t> { =,&lt; , &gt; , &lt;= , &gt;= , ≠  }</a:t>
            </a:r>
          </a:p>
          <a:p>
            <a:pPr marL="0" marR="0" indent="0" algn="ctr" defTabSz="825500" rtl="0" fontAlgn="auto" latinLnBrk="0" hangingPunct="0">
              <a:lnSpc>
                <a:spcPct val="100000"/>
              </a:lnSpc>
              <a:spcBef>
                <a:spcPts val="0"/>
              </a:spcBef>
              <a:spcAft>
                <a:spcPts val="0"/>
              </a:spcAft>
              <a:buClrTx/>
              <a:buSzTx/>
              <a:buFontTx/>
              <a:buNone/>
              <a:tabLst/>
            </a:pPr>
            <a:endParaRPr kumimoji="0" lang="en-US" sz="5400" b="1" i="0" u="none" strike="noStrike" cap="none" spc="0" normalizeH="0" baseline="0" dirty="0">
              <a:ln>
                <a:noFill/>
              </a:ln>
              <a:solidFill>
                <a:srgbClr val="000000"/>
              </a:solidFill>
              <a:effectLst/>
              <a:uFillTx/>
              <a:sym typeface="Helvetica Neue"/>
            </a:endParaRPr>
          </a:p>
        </p:txBody>
      </p:sp>
      <p:sp>
        <p:nvSpPr>
          <p:cNvPr id="5" name="TextBox 4"/>
          <p:cNvSpPr txBox="1"/>
          <p:nvPr/>
        </p:nvSpPr>
        <p:spPr>
          <a:xfrm>
            <a:off x="2413462" y="9306857"/>
            <a:ext cx="3309851" cy="2595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400" dirty="0">
                <a:solidFill>
                  <a:schemeClr val="accent6">
                    <a:lumMod val="75000"/>
                  </a:schemeClr>
                </a:solidFill>
                <a:latin typeface="Arial" panose="020B0604020202020204" pitchFamily="34" charset="0"/>
                <a:cs typeface="Arial" panose="020B0604020202020204" pitchFamily="34" charset="0"/>
              </a:rPr>
              <a:t>R</a:t>
            </a:r>
            <a:r>
              <a:rPr lang="en-US" sz="4400" dirty="0">
                <a:latin typeface="Arial" panose="020B0604020202020204" pitchFamily="34" charset="0"/>
                <a:cs typeface="Arial" panose="020B0604020202020204" pitchFamily="34" charset="0"/>
              </a:rPr>
              <a:t> ⋈</a:t>
            </a:r>
            <a:r>
              <a:rPr lang="en-US" sz="4400" baseline="-25000" dirty="0">
                <a:latin typeface="Arial" panose="020B0604020202020204" pitchFamily="34" charset="0"/>
                <a:cs typeface="Arial" panose="020B0604020202020204" pitchFamily="34" charset="0"/>
              </a:rPr>
              <a:t>A2 = B1 </a:t>
            </a:r>
            <a:r>
              <a:rPr lang="en-US" sz="4400" dirty="0">
                <a:solidFill>
                  <a:schemeClr val="accent6">
                    <a:lumMod val="75000"/>
                  </a:schemeClr>
                </a:solidFill>
                <a:latin typeface="Arial" panose="020B0604020202020204" pitchFamily="34" charset="0"/>
                <a:cs typeface="Arial" panose="020B0604020202020204" pitchFamily="34" charset="0"/>
              </a:rPr>
              <a:t>S</a:t>
            </a:r>
          </a:p>
          <a:p>
            <a:pPr algn="l"/>
            <a:r>
              <a:rPr lang="en-US" sz="4400" dirty="0">
                <a:solidFill>
                  <a:schemeClr val="accent6">
                    <a:lumMod val="75000"/>
                  </a:schemeClr>
                </a:solidFill>
                <a:latin typeface="Arial" panose="020B0604020202020204" pitchFamily="34" charset="0"/>
                <a:cs typeface="Arial" panose="020B0604020202020204" pitchFamily="34" charset="0"/>
              </a:rPr>
              <a:t>R</a:t>
            </a:r>
            <a:r>
              <a:rPr lang="en-US" sz="4400" dirty="0">
                <a:latin typeface="Arial" panose="020B0604020202020204" pitchFamily="34" charset="0"/>
                <a:cs typeface="Arial" panose="020B0604020202020204" pitchFamily="34" charset="0"/>
              </a:rPr>
              <a:t> ⋈</a:t>
            </a:r>
            <a:r>
              <a:rPr lang="en-US" sz="4400" baseline="-25000" dirty="0">
                <a:latin typeface="Arial" panose="020B0604020202020204" pitchFamily="34" charset="0"/>
                <a:cs typeface="Arial" panose="020B0604020202020204" pitchFamily="34" charset="0"/>
              </a:rPr>
              <a:t>A2 &lt; B1 </a:t>
            </a:r>
            <a:r>
              <a:rPr lang="en-US" sz="4400" dirty="0">
                <a:solidFill>
                  <a:schemeClr val="accent6">
                    <a:lumMod val="75000"/>
                  </a:schemeClr>
                </a:solidFill>
                <a:latin typeface="Arial" panose="020B0604020202020204" pitchFamily="34" charset="0"/>
                <a:cs typeface="Arial" panose="020B0604020202020204" pitchFamily="34" charset="0"/>
              </a:rPr>
              <a:t>S</a:t>
            </a:r>
          </a:p>
          <a:p>
            <a:pPr algn="l"/>
            <a:r>
              <a:rPr lang="en-US" sz="4400" dirty="0">
                <a:solidFill>
                  <a:schemeClr val="accent6">
                    <a:lumMod val="75000"/>
                  </a:schemeClr>
                </a:solidFill>
                <a:latin typeface="Arial" panose="020B0604020202020204" pitchFamily="34" charset="0"/>
                <a:cs typeface="Arial" panose="020B0604020202020204" pitchFamily="34" charset="0"/>
              </a:rPr>
              <a:t>R</a:t>
            </a:r>
            <a:r>
              <a:rPr lang="en-US" sz="4400" dirty="0">
                <a:latin typeface="Arial" panose="020B0604020202020204" pitchFamily="34" charset="0"/>
                <a:cs typeface="Arial" panose="020B0604020202020204" pitchFamily="34" charset="0"/>
              </a:rPr>
              <a:t> ⋈</a:t>
            </a:r>
            <a:r>
              <a:rPr lang="en-US" sz="4400" baseline="-25000" dirty="0">
                <a:latin typeface="Arial" panose="020B0604020202020204" pitchFamily="34" charset="0"/>
                <a:cs typeface="Arial" panose="020B0604020202020204" pitchFamily="34" charset="0"/>
              </a:rPr>
              <a:t>A2 &gt; B1 </a:t>
            </a:r>
            <a:r>
              <a:rPr lang="en-US" sz="4400" dirty="0">
                <a:solidFill>
                  <a:schemeClr val="accent6">
                    <a:lumMod val="75000"/>
                  </a:schemeClr>
                </a:solidFill>
                <a:latin typeface="Arial" panose="020B0604020202020204" pitchFamily="34" charset="0"/>
                <a:cs typeface="Arial" panose="020B0604020202020204" pitchFamily="34" charset="0"/>
              </a:rPr>
              <a:t>S</a:t>
            </a:r>
          </a:p>
          <a:p>
            <a:pPr marL="0" marR="0" indent="0" algn="l"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 </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 name="Rectangle 5"/>
          <p:cNvSpPr/>
          <p:nvPr/>
        </p:nvSpPr>
        <p:spPr>
          <a:xfrm>
            <a:off x="7143268" y="9306857"/>
            <a:ext cx="4937896" cy="2123658"/>
          </a:xfrm>
          <a:prstGeom prst="rect">
            <a:avLst/>
          </a:prstGeom>
        </p:spPr>
        <p:txBody>
          <a:bodyPr wrap="square">
            <a:spAutoFit/>
          </a:bodyPr>
          <a:lstStyle/>
          <a:p>
            <a:pPr algn="l"/>
            <a:r>
              <a:rPr lang="en-US" sz="4400" dirty="0">
                <a:solidFill>
                  <a:schemeClr val="accent6">
                    <a:lumMod val="75000"/>
                  </a:schemeClr>
                </a:solidFill>
                <a:latin typeface="Arial" panose="020B0604020202020204" pitchFamily="34" charset="0"/>
                <a:cs typeface="Arial" panose="020B0604020202020204" pitchFamily="34" charset="0"/>
              </a:rPr>
              <a:t>R</a:t>
            </a:r>
            <a:r>
              <a:rPr lang="en-US" sz="4400" dirty="0">
                <a:latin typeface="Arial" panose="020B0604020202020204" pitchFamily="34" charset="0"/>
                <a:cs typeface="Arial" panose="020B0604020202020204" pitchFamily="34" charset="0"/>
              </a:rPr>
              <a:t> ⋈</a:t>
            </a:r>
            <a:r>
              <a:rPr lang="en-US" sz="4400" baseline="-25000" dirty="0">
                <a:latin typeface="Arial" panose="020B0604020202020204" pitchFamily="34" charset="0"/>
                <a:cs typeface="Arial" panose="020B0604020202020204" pitchFamily="34" charset="0"/>
              </a:rPr>
              <a:t>A2 &lt;= B1 </a:t>
            </a:r>
            <a:r>
              <a:rPr lang="en-US" sz="4400" dirty="0">
                <a:solidFill>
                  <a:schemeClr val="accent6">
                    <a:lumMod val="75000"/>
                  </a:schemeClr>
                </a:solidFill>
                <a:latin typeface="Arial" panose="020B0604020202020204" pitchFamily="34" charset="0"/>
                <a:cs typeface="Arial" panose="020B0604020202020204" pitchFamily="34" charset="0"/>
              </a:rPr>
              <a:t>S</a:t>
            </a:r>
          </a:p>
          <a:p>
            <a:pPr algn="l"/>
            <a:r>
              <a:rPr lang="en-US" sz="4400" dirty="0">
                <a:solidFill>
                  <a:schemeClr val="accent6">
                    <a:lumMod val="75000"/>
                  </a:schemeClr>
                </a:solidFill>
                <a:latin typeface="Arial" panose="020B0604020202020204" pitchFamily="34" charset="0"/>
                <a:cs typeface="Arial" panose="020B0604020202020204" pitchFamily="34" charset="0"/>
              </a:rPr>
              <a:t>R</a:t>
            </a:r>
            <a:r>
              <a:rPr lang="en-US" sz="4400" dirty="0">
                <a:latin typeface="Arial" panose="020B0604020202020204" pitchFamily="34" charset="0"/>
                <a:cs typeface="Arial" panose="020B0604020202020204" pitchFamily="34" charset="0"/>
              </a:rPr>
              <a:t> ⋈</a:t>
            </a:r>
            <a:r>
              <a:rPr lang="en-US" sz="4400" baseline="-25000" dirty="0">
                <a:latin typeface="Arial" panose="020B0604020202020204" pitchFamily="34" charset="0"/>
                <a:cs typeface="Arial" panose="020B0604020202020204" pitchFamily="34" charset="0"/>
              </a:rPr>
              <a:t>A2 &gt;= B1 </a:t>
            </a:r>
            <a:r>
              <a:rPr lang="en-US" sz="4400" dirty="0">
                <a:solidFill>
                  <a:schemeClr val="accent6">
                    <a:lumMod val="75000"/>
                  </a:schemeClr>
                </a:solidFill>
                <a:latin typeface="Arial" panose="020B0604020202020204" pitchFamily="34" charset="0"/>
                <a:cs typeface="Arial" panose="020B0604020202020204" pitchFamily="34" charset="0"/>
              </a:rPr>
              <a:t>S</a:t>
            </a:r>
          </a:p>
          <a:p>
            <a:pPr algn="l"/>
            <a:r>
              <a:rPr lang="en-US" sz="4400" dirty="0">
                <a:solidFill>
                  <a:schemeClr val="accent6">
                    <a:lumMod val="75000"/>
                  </a:schemeClr>
                </a:solidFill>
                <a:latin typeface="Arial" panose="020B0604020202020204" pitchFamily="34" charset="0"/>
                <a:cs typeface="Arial" panose="020B0604020202020204" pitchFamily="34" charset="0"/>
              </a:rPr>
              <a:t>R</a:t>
            </a:r>
            <a:r>
              <a:rPr lang="en-US" sz="4400" dirty="0">
                <a:latin typeface="Arial" panose="020B0604020202020204" pitchFamily="34" charset="0"/>
                <a:cs typeface="Arial" panose="020B0604020202020204" pitchFamily="34" charset="0"/>
              </a:rPr>
              <a:t> ⋈</a:t>
            </a:r>
            <a:r>
              <a:rPr lang="en-US" sz="4400" baseline="-25000" dirty="0">
                <a:latin typeface="Arial" panose="020B0604020202020204" pitchFamily="34" charset="0"/>
                <a:cs typeface="Arial" panose="020B0604020202020204" pitchFamily="34" charset="0"/>
              </a:rPr>
              <a:t>A2 </a:t>
            </a:r>
            <a:r>
              <a:rPr lang="en-US" sz="4400" dirty="0">
                <a:latin typeface="Arial" panose="020B0604020202020204" pitchFamily="34" charset="0"/>
                <a:cs typeface="Arial" panose="020B0604020202020204" pitchFamily="34" charset="0"/>
              </a:rPr>
              <a:t>≠</a:t>
            </a:r>
            <a:r>
              <a:rPr lang="en-US" sz="4400" baseline="-25000" dirty="0">
                <a:latin typeface="Arial" panose="020B0604020202020204" pitchFamily="34" charset="0"/>
                <a:cs typeface="Arial" panose="020B0604020202020204" pitchFamily="34" charset="0"/>
              </a:rPr>
              <a:t> B1 </a:t>
            </a:r>
            <a:r>
              <a:rPr lang="en-US" sz="4400" dirty="0">
                <a:solidFill>
                  <a:schemeClr val="accent6">
                    <a:lumMod val="75000"/>
                  </a:schemeClr>
                </a:solidFill>
                <a:latin typeface="Arial" panose="020B0604020202020204" pitchFamily="34" charset="0"/>
                <a:cs typeface="Arial" panose="020B0604020202020204" pitchFamily="34" charset="0"/>
              </a:rPr>
              <a:t>S</a:t>
            </a:r>
          </a:p>
        </p:txBody>
      </p:sp>
    </p:spTree>
    <p:extLst>
      <p:ext uri="{BB962C8B-B14F-4D97-AF65-F5344CB8AC3E}">
        <p14:creationId xmlns:p14="http://schemas.microsoft.com/office/powerpoint/2010/main" val="118792072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anose="020B0604020202020204" pitchFamily="34" charset="0"/>
                <a:cs typeface="Arial" panose="020B0604020202020204" pitchFamily="34" charset="0"/>
              </a:rPr>
              <a:t>Example of Theta Join (</a:t>
            </a:r>
            <a:r>
              <a:rPr lang="en-US" sz="7200" b="0" dirty="0">
                <a:solidFill>
                  <a:srgbClr val="222222"/>
                </a:solidFill>
                <a:latin typeface="Source Sans Pro"/>
              </a:rPr>
              <a:t> </a:t>
            </a:r>
            <a:r>
              <a:rPr lang="en-US" sz="7200" dirty="0">
                <a:solidFill>
                  <a:srgbClr val="011993"/>
                </a:solidFill>
                <a:latin typeface="Source Sans Pro"/>
              </a:rPr>
              <a:t>θ</a:t>
            </a:r>
            <a:r>
              <a:rPr lang="en-US" sz="7200" dirty="0" smtClean="0">
                <a:solidFill>
                  <a:srgbClr val="011993"/>
                </a:solidFill>
                <a:latin typeface="Arial" panose="020B0604020202020204" pitchFamily="34" charset="0"/>
                <a:cs typeface="Arial" panose="020B0604020202020204" pitchFamily="34" charset="0"/>
              </a:rPr>
              <a:t>  )</a:t>
            </a:r>
            <a:endParaRPr lang="el-GR" sz="7200" dirty="0">
              <a:solidFill>
                <a:srgbClr val="011993"/>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07501154"/>
              </p:ext>
            </p:extLst>
          </p:nvPr>
        </p:nvGraphicFramePr>
        <p:xfrm>
          <a:off x="3419159" y="2554076"/>
          <a:ext cx="6467397" cy="1371600"/>
        </p:xfrm>
        <a:graphic>
          <a:graphicData uri="http://schemas.openxmlformats.org/drawingml/2006/table">
            <a:tbl>
              <a:tblPr firstRow="1" bandRow="1">
                <a:tableStyleId>{B301B821-A1FF-4177-AEE7-76D212191A09}</a:tableStyleId>
              </a:tblPr>
              <a:tblGrid>
                <a:gridCol w="1324169"/>
                <a:gridCol w="2372319"/>
                <a:gridCol w="2770909"/>
              </a:tblGrid>
              <a:tr h="370840">
                <a:tc rowSpan="3">
                  <a:txBody>
                    <a:bodyPr/>
                    <a:lstStyle/>
                    <a:p>
                      <a:r>
                        <a:rPr lang="en-US" dirty="0" smtClean="0"/>
                        <a:t>R</a:t>
                      </a:r>
                      <a:endParaRPr lang="en-US" dirty="0"/>
                    </a:p>
                  </a:txBody>
                  <a:tcPr/>
                </a:tc>
                <a:tc>
                  <a:txBody>
                    <a:bodyPr/>
                    <a:lstStyle/>
                    <a:p>
                      <a:r>
                        <a:rPr lang="en-US" dirty="0" smtClean="0"/>
                        <a:t>A1</a:t>
                      </a:r>
                      <a:endParaRPr lang="en-US" dirty="0"/>
                    </a:p>
                  </a:txBody>
                  <a:tcPr/>
                </a:tc>
                <a:tc>
                  <a:txBody>
                    <a:bodyPr/>
                    <a:lstStyle/>
                    <a:p>
                      <a:r>
                        <a:rPr lang="en-US" dirty="0" smtClean="0"/>
                        <a:t>A2</a:t>
                      </a:r>
                      <a:endParaRPr lang="en-US" dirty="0"/>
                    </a:p>
                  </a:txBody>
                  <a:tcPr/>
                </a:tc>
              </a:tr>
              <a:tr h="370840">
                <a:tc vMerge="1">
                  <a:txBody>
                    <a:bodyPr/>
                    <a:lstStyle/>
                    <a:p>
                      <a:endParaRPr lang="en-US"/>
                    </a:p>
                  </a:txBody>
                  <a:tcPr/>
                </a:tc>
                <a:tc>
                  <a:txBody>
                    <a:bodyPr/>
                    <a:lstStyle/>
                    <a:p>
                      <a:r>
                        <a:rPr lang="en-US" dirty="0" smtClean="0"/>
                        <a:t>20</a:t>
                      </a:r>
                      <a:endParaRPr lang="en-US" dirty="0"/>
                    </a:p>
                  </a:txBody>
                  <a:tcPr/>
                </a:tc>
                <a:tc>
                  <a:txBody>
                    <a:bodyPr/>
                    <a:lstStyle/>
                    <a:p>
                      <a:r>
                        <a:rPr lang="en-US" dirty="0" smtClean="0"/>
                        <a:t>25</a:t>
                      </a:r>
                      <a:endParaRPr lang="en-US" dirty="0"/>
                    </a:p>
                  </a:txBody>
                  <a:tcPr/>
                </a:tc>
              </a:tr>
              <a:tr h="370840">
                <a:tc vMerge="1">
                  <a:txBody>
                    <a:bodyPr/>
                    <a:lstStyle/>
                    <a:p>
                      <a:endParaRPr lang="en-US" dirty="0"/>
                    </a:p>
                  </a:txBody>
                  <a:tcPr/>
                </a:tc>
                <a:tc>
                  <a:txBody>
                    <a:bodyPr/>
                    <a:lstStyle/>
                    <a:p>
                      <a:r>
                        <a:rPr lang="en-US" dirty="0" smtClean="0"/>
                        <a:t>80</a:t>
                      </a:r>
                      <a:endParaRPr lang="en-US" dirty="0"/>
                    </a:p>
                  </a:txBody>
                  <a:tcPr/>
                </a:tc>
                <a:tc>
                  <a:txBody>
                    <a:bodyPr/>
                    <a:lstStyle/>
                    <a:p>
                      <a:r>
                        <a:rPr lang="en-US" dirty="0" smtClean="0"/>
                        <a:t>85</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4010320"/>
              </p:ext>
            </p:extLst>
          </p:nvPr>
        </p:nvGraphicFramePr>
        <p:xfrm>
          <a:off x="12755649" y="2554076"/>
          <a:ext cx="3696488" cy="1371600"/>
        </p:xfrm>
        <a:graphic>
          <a:graphicData uri="http://schemas.openxmlformats.org/drawingml/2006/table">
            <a:tbl>
              <a:tblPr firstRow="1" bandRow="1">
                <a:tableStyleId>{B301B821-A1FF-4177-AEE7-76D212191A09}</a:tableStyleId>
              </a:tblPr>
              <a:tblGrid>
                <a:gridCol w="1324169"/>
                <a:gridCol w="2372319"/>
              </a:tblGrid>
              <a:tr h="370840">
                <a:tc rowSpan="3">
                  <a:txBody>
                    <a:bodyPr/>
                    <a:lstStyle/>
                    <a:p>
                      <a:r>
                        <a:rPr lang="en-US" dirty="0" smtClean="0"/>
                        <a:t>S</a:t>
                      </a:r>
                      <a:endParaRPr lang="en-US" dirty="0"/>
                    </a:p>
                  </a:txBody>
                  <a:tcPr/>
                </a:tc>
                <a:tc>
                  <a:txBody>
                    <a:bodyPr/>
                    <a:lstStyle/>
                    <a:p>
                      <a:r>
                        <a:rPr lang="en-US" dirty="0" smtClean="0"/>
                        <a:t>B1</a:t>
                      </a:r>
                      <a:endParaRPr lang="en-US" dirty="0"/>
                    </a:p>
                  </a:txBody>
                  <a:tcPr/>
                </a:tc>
              </a:tr>
              <a:tr h="370840">
                <a:tc vMerge="1">
                  <a:txBody>
                    <a:bodyPr/>
                    <a:lstStyle/>
                    <a:p>
                      <a:endParaRPr lang="en-US"/>
                    </a:p>
                  </a:txBody>
                  <a:tcPr/>
                </a:tc>
                <a:tc>
                  <a:txBody>
                    <a:bodyPr/>
                    <a:lstStyle/>
                    <a:p>
                      <a:r>
                        <a:rPr lang="en-US" dirty="0" smtClean="0"/>
                        <a:t>50</a:t>
                      </a:r>
                      <a:endParaRPr lang="en-US" dirty="0"/>
                    </a:p>
                  </a:txBody>
                  <a:tcPr/>
                </a:tc>
              </a:tr>
              <a:tr h="370840">
                <a:tc vMerge="1">
                  <a:txBody>
                    <a:bodyPr/>
                    <a:lstStyle/>
                    <a:p>
                      <a:endParaRPr lang="en-US" dirty="0"/>
                    </a:p>
                  </a:txBody>
                  <a:tcPr/>
                </a:tc>
                <a:tc>
                  <a:txBody>
                    <a:bodyPr/>
                    <a:lstStyle/>
                    <a:p>
                      <a:r>
                        <a:rPr lang="en-US" dirty="0" smtClean="0"/>
                        <a:t>35</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20637953"/>
              </p:ext>
            </p:extLst>
          </p:nvPr>
        </p:nvGraphicFramePr>
        <p:xfrm>
          <a:off x="3851558" y="8201428"/>
          <a:ext cx="4932222" cy="2286000"/>
        </p:xfrm>
        <a:graphic>
          <a:graphicData uri="http://schemas.openxmlformats.org/drawingml/2006/table">
            <a:tbl>
              <a:tblPr firstRow="1" bandRow="1">
                <a:tableStyleId>{B301B821-A1FF-4177-AEE7-76D212191A09}</a:tableStyleId>
              </a:tblPr>
              <a:tblGrid>
                <a:gridCol w="1644074"/>
                <a:gridCol w="1644074"/>
                <a:gridCol w="1644074"/>
              </a:tblGrid>
              <a:tr h="370840">
                <a:tc>
                  <a:txBody>
                    <a:bodyPr/>
                    <a:lstStyle/>
                    <a:p>
                      <a:r>
                        <a:rPr lang="en-US" dirty="0" smtClean="0"/>
                        <a:t>A1</a:t>
                      </a:r>
                      <a:endParaRPr lang="en-US" dirty="0"/>
                    </a:p>
                  </a:txBody>
                  <a:tcPr/>
                </a:tc>
                <a:tc>
                  <a:txBody>
                    <a:bodyPr/>
                    <a:lstStyle/>
                    <a:p>
                      <a:r>
                        <a:rPr lang="en-US" dirty="0" smtClean="0"/>
                        <a:t>A2</a:t>
                      </a:r>
                      <a:endParaRPr lang="en-US" dirty="0"/>
                    </a:p>
                  </a:txBody>
                  <a:tcPr/>
                </a:tc>
                <a:tc>
                  <a:txBody>
                    <a:bodyPr/>
                    <a:lstStyle/>
                    <a:p>
                      <a:r>
                        <a:rPr lang="en-US" dirty="0" smtClean="0"/>
                        <a:t>B1</a:t>
                      </a:r>
                      <a:endParaRPr lang="en-US" dirty="0"/>
                    </a:p>
                  </a:txBody>
                  <a:tcPr/>
                </a:tc>
              </a:tr>
              <a:tr h="370840">
                <a:tc>
                  <a:txBody>
                    <a:bodyPr/>
                    <a:lstStyle/>
                    <a:p>
                      <a:r>
                        <a:rPr lang="en-US" dirty="0" smtClean="0"/>
                        <a:t>20</a:t>
                      </a:r>
                      <a:endParaRPr lang="en-US" dirty="0"/>
                    </a:p>
                  </a:txBody>
                  <a:tcPr/>
                </a:tc>
                <a:tc>
                  <a:txBody>
                    <a:bodyPr/>
                    <a:lstStyle/>
                    <a:p>
                      <a:r>
                        <a:rPr lang="en-US" dirty="0" smtClean="0"/>
                        <a:t>25</a:t>
                      </a:r>
                      <a:endParaRPr lang="en-US" dirty="0"/>
                    </a:p>
                  </a:txBody>
                  <a:tcPr/>
                </a:tc>
                <a:tc>
                  <a:txBody>
                    <a:bodyPr/>
                    <a:lstStyle/>
                    <a:p>
                      <a:r>
                        <a:rPr lang="en-US" dirty="0" smtClean="0"/>
                        <a:t>50</a:t>
                      </a:r>
                      <a:endParaRPr lang="en-US" dirty="0"/>
                    </a:p>
                  </a:txBody>
                  <a:tcPr/>
                </a:tc>
              </a:tr>
              <a:tr h="370840">
                <a:tc>
                  <a:txBody>
                    <a:bodyPr/>
                    <a:lstStyle/>
                    <a:p>
                      <a:r>
                        <a:rPr lang="en-US" dirty="0" smtClean="0"/>
                        <a:t>20</a:t>
                      </a:r>
                      <a:endParaRPr lang="en-US" dirty="0"/>
                    </a:p>
                  </a:txBody>
                  <a:tcPr/>
                </a:tc>
                <a:tc>
                  <a:txBody>
                    <a:bodyPr/>
                    <a:lstStyle/>
                    <a:p>
                      <a:r>
                        <a:rPr lang="en-US" dirty="0" smtClean="0"/>
                        <a:t>25</a:t>
                      </a:r>
                      <a:endParaRPr lang="en-US" dirty="0"/>
                    </a:p>
                  </a:txBody>
                  <a:tcPr/>
                </a:tc>
                <a:tc>
                  <a:txBody>
                    <a:bodyPr/>
                    <a:lstStyle/>
                    <a:p>
                      <a:r>
                        <a:rPr lang="en-US" dirty="0" smtClean="0"/>
                        <a:t>35</a:t>
                      </a:r>
                      <a:endParaRPr lang="en-US" dirty="0"/>
                    </a:p>
                  </a:txBody>
                  <a:tcPr/>
                </a:tc>
              </a:tr>
              <a:tr h="370840">
                <a:tc>
                  <a:txBody>
                    <a:bodyPr/>
                    <a:lstStyle/>
                    <a:p>
                      <a:r>
                        <a:rPr lang="en-US" dirty="0" smtClean="0"/>
                        <a:t>80</a:t>
                      </a:r>
                      <a:endParaRPr lang="en-US" dirty="0"/>
                    </a:p>
                  </a:txBody>
                  <a:tcPr/>
                </a:tc>
                <a:tc>
                  <a:txBody>
                    <a:bodyPr/>
                    <a:lstStyle/>
                    <a:p>
                      <a:r>
                        <a:rPr lang="en-US" dirty="0" smtClean="0"/>
                        <a:t>85</a:t>
                      </a:r>
                      <a:endParaRPr lang="en-US" dirty="0"/>
                    </a:p>
                  </a:txBody>
                  <a:tcPr/>
                </a:tc>
                <a:tc>
                  <a:txBody>
                    <a:bodyPr/>
                    <a:lstStyle/>
                    <a:p>
                      <a:r>
                        <a:rPr lang="en-US" dirty="0" smtClean="0"/>
                        <a:t>50</a:t>
                      </a:r>
                      <a:endParaRPr lang="en-US" dirty="0"/>
                    </a:p>
                  </a:txBody>
                  <a:tcPr/>
                </a:tc>
              </a:tr>
              <a:tr h="370840">
                <a:tc>
                  <a:txBody>
                    <a:bodyPr/>
                    <a:lstStyle/>
                    <a:p>
                      <a:r>
                        <a:rPr lang="en-US" dirty="0" smtClean="0"/>
                        <a:t>80</a:t>
                      </a:r>
                      <a:endParaRPr lang="en-US" dirty="0"/>
                    </a:p>
                  </a:txBody>
                  <a:tcPr/>
                </a:tc>
                <a:tc>
                  <a:txBody>
                    <a:bodyPr/>
                    <a:lstStyle/>
                    <a:p>
                      <a:r>
                        <a:rPr lang="en-US" dirty="0" smtClean="0"/>
                        <a:t>85</a:t>
                      </a:r>
                      <a:endParaRPr lang="en-US" dirty="0"/>
                    </a:p>
                  </a:txBody>
                  <a:tcPr/>
                </a:tc>
                <a:tc>
                  <a:txBody>
                    <a:bodyPr/>
                    <a:lstStyle/>
                    <a:p>
                      <a:r>
                        <a:rPr lang="en-US" dirty="0" smtClean="0"/>
                        <a:t>35</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1481459"/>
              </p:ext>
            </p:extLst>
          </p:nvPr>
        </p:nvGraphicFramePr>
        <p:xfrm>
          <a:off x="11338155" y="8186038"/>
          <a:ext cx="5666781" cy="1371600"/>
        </p:xfrm>
        <a:graphic>
          <a:graphicData uri="http://schemas.openxmlformats.org/drawingml/2006/table">
            <a:tbl>
              <a:tblPr firstRow="1" bandRow="1">
                <a:tableStyleId>{B301B821-A1FF-4177-AEE7-76D212191A09}</a:tableStyleId>
              </a:tblPr>
              <a:tblGrid>
                <a:gridCol w="1888927"/>
                <a:gridCol w="1888927"/>
                <a:gridCol w="1888927"/>
              </a:tblGrid>
              <a:tr h="370840">
                <a:tc>
                  <a:txBody>
                    <a:bodyPr/>
                    <a:lstStyle/>
                    <a:p>
                      <a:r>
                        <a:rPr lang="en-US" dirty="0" smtClean="0"/>
                        <a:t>A1</a:t>
                      </a:r>
                      <a:endParaRPr lang="en-US" dirty="0"/>
                    </a:p>
                  </a:txBody>
                  <a:tcPr/>
                </a:tc>
                <a:tc>
                  <a:txBody>
                    <a:bodyPr/>
                    <a:lstStyle/>
                    <a:p>
                      <a:r>
                        <a:rPr lang="en-US" dirty="0" smtClean="0"/>
                        <a:t>A2</a:t>
                      </a:r>
                      <a:endParaRPr lang="en-US" dirty="0"/>
                    </a:p>
                  </a:txBody>
                  <a:tcPr/>
                </a:tc>
                <a:tc>
                  <a:txBody>
                    <a:bodyPr/>
                    <a:lstStyle/>
                    <a:p>
                      <a:r>
                        <a:rPr lang="en-US" dirty="0" smtClean="0"/>
                        <a:t>B1</a:t>
                      </a:r>
                      <a:endParaRPr lang="en-US" dirty="0"/>
                    </a:p>
                  </a:txBody>
                  <a:tcPr/>
                </a:tc>
              </a:tr>
              <a:tr h="370840">
                <a:tc>
                  <a:txBody>
                    <a:bodyPr/>
                    <a:lstStyle/>
                    <a:p>
                      <a:r>
                        <a:rPr lang="en-US" dirty="0" smtClean="0"/>
                        <a:t>80</a:t>
                      </a:r>
                      <a:endParaRPr lang="en-US" dirty="0"/>
                    </a:p>
                  </a:txBody>
                  <a:tcPr/>
                </a:tc>
                <a:tc>
                  <a:txBody>
                    <a:bodyPr/>
                    <a:lstStyle/>
                    <a:p>
                      <a:r>
                        <a:rPr lang="en-US" dirty="0" smtClean="0"/>
                        <a:t>85</a:t>
                      </a:r>
                      <a:endParaRPr lang="en-US" dirty="0"/>
                    </a:p>
                  </a:txBody>
                  <a:tcPr/>
                </a:tc>
                <a:tc>
                  <a:txBody>
                    <a:bodyPr/>
                    <a:lstStyle/>
                    <a:p>
                      <a:r>
                        <a:rPr lang="en-US" dirty="0" smtClean="0"/>
                        <a:t>50</a:t>
                      </a:r>
                      <a:endParaRPr lang="en-US" dirty="0"/>
                    </a:p>
                  </a:txBody>
                  <a:tcPr/>
                </a:tc>
              </a:tr>
              <a:tr h="370840">
                <a:tc>
                  <a:txBody>
                    <a:bodyPr/>
                    <a:lstStyle/>
                    <a:p>
                      <a:r>
                        <a:rPr lang="en-US" dirty="0" smtClean="0"/>
                        <a:t>80</a:t>
                      </a:r>
                      <a:endParaRPr lang="en-US" dirty="0"/>
                    </a:p>
                  </a:txBody>
                  <a:tcPr/>
                </a:tc>
                <a:tc>
                  <a:txBody>
                    <a:bodyPr/>
                    <a:lstStyle/>
                    <a:p>
                      <a:r>
                        <a:rPr lang="en-US" dirty="0" smtClean="0"/>
                        <a:t>85</a:t>
                      </a:r>
                      <a:endParaRPr lang="en-US" dirty="0"/>
                    </a:p>
                  </a:txBody>
                  <a:tcPr/>
                </a:tc>
                <a:tc>
                  <a:txBody>
                    <a:bodyPr/>
                    <a:lstStyle/>
                    <a:p>
                      <a:r>
                        <a:rPr lang="en-US" dirty="0" smtClean="0"/>
                        <a:t>35</a:t>
                      </a:r>
                      <a:endParaRPr lang="en-US" dirty="0"/>
                    </a:p>
                  </a:txBody>
                  <a:tcPr/>
                </a:tc>
              </a:tr>
            </a:tbl>
          </a:graphicData>
        </a:graphic>
      </p:graphicFrame>
      <p:sp>
        <p:nvSpPr>
          <p:cNvPr id="9" name="TextBox 8"/>
          <p:cNvSpPr txBox="1"/>
          <p:nvPr/>
        </p:nvSpPr>
        <p:spPr>
          <a:xfrm>
            <a:off x="4887094" y="7312313"/>
            <a:ext cx="3309851"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Result</a:t>
            </a:r>
            <a:r>
              <a:rPr kumimoji="0" lang="en-US" sz="3000" b="1" i="0" u="none" strike="noStrike" cap="none" spc="0" normalizeH="0" dirty="0" smtClean="0">
                <a:ln>
                  <a:noFill/>
                </a:ln>
                <a:solidFill>
                  <a:srgbClr val="000000"/>
                </a:solidFill>
                <a:effectLst/>
                <a:uFillTx/>
                <a:latin typeface="Helvetica Neue"/>
                <a:ea typeface="Helvetica Neue"/>
                <a:cs typeface="Helvetica Neue"/>
                <a:sym typeface="Helvetica Neue"/>
              </a:rPr>
              <a:t> Of X</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0" name="TextBox 9"/>
          <p:cNvSpPr txBox="1"/>
          <p:nvPr/>
        </p:nvSpPr>
        <p:spPr>
          <a:xfrm>
            <a:off x="13142286" y="7281535"/>
            <a:ext cx="3309851"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Result</a:t>
            </a:r>
            <a:r>
              <a:rPr kumimoji="0" lang="en-US" sz="3000" b="1" i="0" u="none" strike="noStrike" cap="none" spc="0" normalizeH="0" dirty="0" smtClean="0">
                <a:ln>
                  <a:noFill/>
                </a:ln>
                <a:solidFill>
                  <a:srgbClr val="000000"/>
                </a:solidFill>
                <a:effectLst/>
                <a:uFillTx/>
                <a:latin typeface="Helvetica Neue"/>
                <a:ea typeface="Helvetica Neue"/>
                <a:cs typeface="Helvetica Neue"/>
                <a:sym typeface="Helvetica Neue"/>
              </a:rPr>
              <a:t> Of </a:t>
            </a:r>
            <a:r>
              <a:rPr lang="en-US" sz="3200" dirty="0"/>
              <a:t>⋈</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Rectangle 10"/>
          <p:cNvSpPr/>
          <p:nvPr/>
        </p:nvSpPr>
        <p:spPr>
          <a:xfrm>
            <a:off x="3979582" y="5517761"/>
            <a:ext cx="4679486" cy="584775"/>
          </a:xfrm>
          <a:prstGeom prst="rect">
            <a:avLst/>
          </a:prstGeom>
        </p:spPr>
        <p:txBody>
          <a:bodyPr wrap="none">
            <a:spAutoFit/>
          </a:bodyPr>
          <a:lstStyle/>
          <a:p>
            <a:pPr algn="l"/>
            <a:r>
              <a:rPr lang="en-US" sz="3200" dirty="0" smtClean="0">
                <a:solidFill>
                  <a:schemeClr val="accent6">
                    <a:lumMod val="75000"/>
                  </a:schemeClr>
                </a:solidFill>
                <a:latin typeface="Arial" panose="020B0604020202020204" pitchFamily="34" charset="0"/>
                <a:cs typeface="Arial" panose="020B0604020202020204" pitchFamily="34" charset="0"/>
              </a:rPr>
              <a:t>Example 1 : R</a:t>
            </a:r>
            <a:r>
              <a:rPr lang="en-US" sz="3200" dirty="0" smtClean="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a:t>
            </a:r>
            <a:r>
              <a:rPr lang="en-US" sz="3200" baseline="-25000" dirty="0">
                <a:latin typeface="Arial" panose="020B0604020202020204" pitchFamily="34" charset="0"/>
                <a:cs typeface="Arial" panose="020B0604020202020204" pitchFamily="34" charset="0"/>
              </a:rPr>
              <a:t>A2 &gt; B1 </a:t>
            </a:r>
            <a:r>
              <a:rPr lang="en-US" sz="3200" dirty="0">
                <a:solidFill>
                  <a:schemeClr val="accent6">
                    <a:lumMod val="75000"/>
                  </a:schemeClr>
                </a:solidFill>
                <a:latin typeface="Arial" panose="020B0604020202020204" pitchFamily="34" charset="0"/>
                <a:cs typeface="Arial" panose="020B0604020202020204" pitchFamily="34" charset="0"/>
              </a:rPr>
              <a:t>S</a:t>
            </a:r>
          </a:p>
        </p:txBody>
      </p:sp>
    </p:spTree>
    <p:extLst>
      <p:ext uri="{BB962C8B-B14F-4D97-AF65-F5344CB8AC3E}">
        <p14:creationId xmlns:p14="http://schemas.microsoft.com/office/powerpoint/2010/main" val="275524912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err="1" smtClean="0">
                <a:solidFill>
                  <a:srgbClr val="011993"/>
                </a:solidFill>
                <a:latin typeface="Arial" panose="020B0604020202020204" pitchFamily="34" charset="0"/>
                <a:cs typeface="Arial" panose="020B0604020202020204" pitchFamily="34" charset="0"/>
              </a:rPr>
              <a:t>EquiJoin</a:t>
            </a:r>
            <a:r>
              <a:rPr lang="en-US" sz="7200" dirty="0" smtClean="0">
                <a:solidFill>
                  <a:srgbClr val="011993"/>
                </a:solidFill>
                <a:latin typeface="Arial" panose="020B0604020202020204" pitchFamily="34" charset="0"/>
                <a:cs typeface="Arial" panose="020B0604020202020204" pitchFamily="34" charset="0"/>
              </a:rPr>
              <a:t> (</a:t>
            </a:r>
            <a:r>
              <a:rPr lang="en-US" sz="7200" b="0" dirty="0">
                <a:solidFill>
                  <a:srgbClr val="222222"/>
                </a:solidFill>
                <a:latin typeface="Source Sans Pro"/>
              </a:rPr>
              <a:t> </a:t>
            </a:r>
            <a:r>
              <a:rPr lang="en-US" sz="7200" dirty="0" smtClean="0">
                <a:solidFill>
                  <a:srgbClr val="011993"/>
                </a:solidFill>
                <a:latin typeface="Source Sans Pro"/>
              </a:rPr>
              <a:t>=</a:t>
            </a:r>
            <a:r>
              <a:rPr lang="en-US" sz="7200" dirty="0" smtClean="0">
                <a:solidFill>
                  <a:srgbClr val="011993"/>
                </a:solidFill>
                <a:latin typeface="Arial" panose="020B0604020202020204" pitchFamily="34" charset="0"/>
                <a:cs typeface="Arial" panose="020B0604020202020204" pitchFamily="34" charset="0"/>
              </a:rPr>
              <a:t> )</a:t>
            </a:r>
            <a:endParaRPr lang="el-GR" sz="7200" dirty="0">
              <a:solidFill>
                <a:srgbClr val="011993"/>
              </a:solidFill>
              <a:latin typeface="Arial" panose="020B0604020202020204" pitchFamily="34" charset="0"/>
              <a:cs typeface="Arial" panose="020B0604020202020204" pitchFamily="34" charset="0"/>
            </a:endParaRPr>
          </a:p>
        </p:txBody>
      </p:sp>
      <p:sp>
        <p:nvSpPr>
          <p:cNvPr id="4" name="Rectangle 3"/>
          <p:cNvSpPr/>
          <p:nvPr/>
        </p:nvSpPr>
        <p:spPr>
          <a:xfrm>
            <a:off x="1717963" y="2581733"/>
            <a:ext cx="20199928" cy="4832092"/>
          </a:xfrm>
          <a:prstGeom prst="rect">
            <a:avLst/>
          </a:prstGeom>
        </p:spPr>
        <p:txBody>
          <a:bodyPr wrap="square">
            <a:spAutoFit/>
          </a:bodyPr>
          <a:lstStyle/>
          <a:p>
            <a:pPr marL="457200" indent="-457200" algn="l">
              <a:buFont typeface="Wingdings" panose="05000000000000000000" pitchFamily="2" charset="2"/>
              <a:buChar char="Ø"/>
            </a:pPr>
            <a:r>
              <a:rPr lang="en-US" sz="4400" b="0" dirty="0">
                <a:solidFill>
                  <a:srgbClr val="222222"/>
                </a:solidFill>
                <a:latin typeface="Arial" panose="020B0604020202020204" pitchFamily="34" charset="0"/>
                <a:cs typeface="Arial" panose="020B0604020202020204" pitchFamily="34" charset="0"/>
              </a:rPr>
              <a:t>When a theta join uses </a:t>
            </a:r>
            <a:r>
              <a:rPr lang="en-US" sz="4400" b="0" dirty="0">
                <a:solidFill>
                  <a:schemeClr val="accent6">
                    <a:lumMod val="75000"/>
                  </a:schemeClr>
                </a:solidFill>
                <a:latin typeface="Arial" panose="020B0604020202020204" pitchFamily="34" charset="0"/>
                <a:cs typeface="Arial" panose="020B0604020202020204" pitchFamily="34" charset="0"/>
              </a:rPr>
              <a:t>only equivalence condition</a:t>
            </a:r>
            <a:r>
              <a:rPr lang="en-US" sz="4400" b="0" dirty="0">
                <a:solidFill>
                  <a:srgbClr val="222222"/>
                </a:solidFill>
                <a:latin typeface="Arial" panose="020B0604020202020204" pitchFamily="34" charset="0"/>
                <a:cs typeface="Arial" panose="020B0604020202020204" pitchFamily="34" charset="0"/>
              </a:rPr>
              <a:t>, it becomes a </a:t>
            </a:r>
            <a:r>
              <a:rPr lang="en-US" sz="4400" b="0" dirty="0" err="1">
                <a:solidFill>
                  <a:srgbClr val="222222"/>
                </a:solidFill>
                <a:latin typeface="Arial" panose="020B0604020202020204" pitchFamily="34" charset="0"/>
                <a:cs typeface="Arial" panose="020B0604020202020204" pitchFamily="34" charset="0"/>
              </a:rPr>
              <a:t>equi</a:t>
            </a:r>
            <a:r>
              <a:rPr lang="en-US" sz="4400" b="0" dirty="0">
                <a:solidFill>
                  <a:srgbClr val="222222"/>
                </a:solidFill>
                <a:latin typeface="Arial" panose="020B0604020202020204" pitchFamily="34" charset="0"/>
                <a:cs typeface="Arial" panose="020B0604020202020204" pitchFamily="34" charset="0"/>
              </a:rPr>
              <a:t> join</a:t>
            </a:r>
            <a:r>
              <a:rPr lang="en-US" sz="4400" b="0" dirty="0" smtClean="0">
                <a:solidFill>
                  <a:srgbClr val="222222"/>
                </a:solidFill>
                <a:latin typeface="Arial" panose="020B0604020202020204" pitchFamily="34" charset="0"/>
                <a:cs typeface="Arial" panose="020B0604020202020204" pitchFamily="34" charset="0"/>
              </a:rPr>
              <a:t>.</a:t>
            </a:r>
          </a:p>
          <a:p>
            <a:pPr marL="457200" indent="-457200" algn="l">
              <a:buFont typeface="Wingdings" panose="05000000000000000000" pitchFamily="2" charset="2"/>
              <a:buChar char="Ø"/>
            </a:pPr>
            <a:endParaRPr lang="en-US" sz="4400" b="0" dirty="0">
              <a:solidFill>
                <a:srgbClr val="222222"/>
              </a:solidFill>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4400" b="0" dirty="0" smtClean="0">
                <a:solidFill>
                  <a:srgbClr val="222222"/>
                </a:solidFill>
                <a:latin typeface="Arial" panose="020B0604020202020204" pitchFamily="34" charset="0"/>
                <a:cs typeface="Arial" panose="020B0604020202020204" pitchFamily="34" charset="0"/>
              </a:rPr>
              <a:t>The only </a:t>
            </a:r>
            <a:r>
              <a:rPr lang="en-US" sz="4400" b="0" dirty="0" err="1" smtClean="0">
                <a:solidFill>
                  <a:srgbClr val="222222"/>
                </a:solidFill>
                <a:latin typeface="Arial" panose="020B0604020202020204" pitchFamily="34" charset="0"/>
                <a:cs typeface="Arial" panose="020B0604020202020204" pitchFamily="34" charset="0"/>
              </a:rPr>
              <a:t>comparision</a:t>
            </a:r>
            <a:r>
              <a:rPr lang="en-US" sz="4400" b="0" dirty="0" smtClean="0">
                <a:solidFill>
                  <a:srgbClr val="222222"/>
                </a:solidFill>
                <a:latin typeface="Arial" panose="020B0604020202020204" pitchFamily="34" charset="0"/>
                <a:cs typeface="Arial" panose="020B0604020202020204" pitchFamily="34" charset="0"/>
              </a:rPr>
              <a:t> operator used is </a:t>
            </a:r>
            <a:r>
              <a:rPr lang="en-US" sz="4400" dirty="0" smtClean="0">
                <a:solidFill>
                  <a:schemeClr val="accent6">
                    <a:lumMod val="75000"/>
                  </a:schemeClr>
                </a:solidFill>
                <a:latin typeface="Arial" panose="020B0604020202020204" pitchFamily="34" charset="0"/>
                <a:cs typeface="Arial" panose="020B0604020202020204" pitchFamily="34" charset="0"/>
              </a:rPr>
              <a:t>‘=‘</a:t>
            </a:r>
          </a:p>
          <a:p>
            <a:pPr marL="457200" indent="-457200" algn="l">
              <a:buFont typeface="Wingdings" panose="05000000000000000000" pitchFamily="2" charset="2"/>
              <a:buChar char="Ø"/>
            </a:pPr>
            <a:endParaRPr lang="en-US" sz="4400" dirty="0">
              <a:solidFill>
                <a:schemeClr val="accent6">
                  <a:lumMod val="75000"/>
                </a:schemeClr>
              </a:solidFill>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4400" dirty="0">
                <a:solidFill>
                  <a:schemeClr val="accent6">
                    <a:lumMod val="75000"/>
                  </a:schemeClr>
                </a:solidFill>
                <a:latin typeface="Arial" panose="020B0604020202020204" pitchFamily="34" charset="0"/>
                <a:cs typeface="Arial" panose="020B0604020202020204" pitchFamily="34" charset="0"/>
              </a:rPr>
              <a:t> </a:t>
            </a:r>
            <a:r>
              <a:rPr lang="en-US" sz="4400" dirty="0" smtClean="0">
                <a:solidFill>
                  <a:schemeClr val="accent6">
                    <a:lumMod val="75000"/>
                  </a:schemeClr>
                </a:solidFill>
                <a:latin typeface="Arial" panose="020B0604020202020204" pitchFamily="34" charset="0"/>
                <a:cs typeface="Arial" panose="020B0604020202020204" pitchFamily="34" charset="0"/>
              </a:rPr>
              <a:t>R</a:t>
            </a:r>
            <a:r>
              <a:rPr lang="en-US" sz="4400" dirty="0" smtClean="0">
                <a:latin typeface="Arial" panose="020B0604020202020204" pitchFamily="34" charset="0"/>
                <a:cs typeface="Arial" panose="020B0604020202020204" pitchFamily="34" charset="0"/>
              </a:rPr>
              <a:t> ⋈</a:t>
            </a:r>
            <a:r>
              <a:rPr lang="en-US" sz="4400" baseline="-25000" dirty="0" smtClean="0">
                <a:latin typeface="Arial" panose="020B0604020202020204" pitchFamily="34" charset="0"/>
                <a:cs typeface="Arial" panose="020B0604020202020204" pitchFamily="34" charset="0"/>
              </a:rPr>
              <a:t> </a:t>
            </a:r>
            <a:r>
              <a:rPr lang="en-US" sz="4400" baseline="-25000" dirty="0" err="1" smtClean="0">
                <a:latin typeface="Arial" panose="020B0604020202020204" pitchFamily="34" charset="0"/>
                <a:cs typeface="Arial" panose="020B0604020202020204" pitchFamily="34" charset="0"/>
              </a:rPr>
              <a:t>FName</a:t>
            </a:r>
            <a:r>
              <a:rPr lang="en-US" sz="4400" baseline="-25000" dirty="0" smtClean="0">
                <a:latin typeface="Arial" panose="020B0604020202020204" pitchFamily="34" charset="0"/>
                <a:cs typeface="Arial" panose="020B0604020202020204" pitchFamily="34" charset="0"/>
              </a:rPr>
              <a:t>= </a:t>
            </a:r>
            <a:r>
              <a:rPr lang="en-US" sz="4400" baseline="-25000" dirty="0" err="1" smtClean="0">
                <a:latin typeface="Arial" panose="020B0604020202020204" pitchFamily="34" charset="0"/>
                <a:cs typeface="Arial" panose="020B0604020202020204" pitchFamily="34" charset="0"/>
              </a:rPr>
              <a:t>FName</a:t>
            </a:r>
            <a:r>
              <a:rPr lang="en-US" sz="4400" baseline="-25000" dirty="0" smtClean="0">
                <a:latin typeface="Arial" panose="020B0604020202020204" pitchFamily="34" charset="0"/>
                <a:cs typeface="Arial" panose="020B0604020202020204" pitchFamily="34" charset="0"/>
              </a:rPr>
              <a:t> </a:t>
            </a:r>
            <a:r>
              <a:rPr lang="en-US" sz="4400" dirty="0">
                <a:solidFill>
                  <a:schemeClr val="accent6">
                    <a:lumMod val="75000"/>
                  </a:schemeClr>
                </a:solidFill>
                <a:latin typeface="Arial" panose="020B0604020202020204" pitchFamily="34" charset="0"/>
                <a:cs typeface="Arial" panose="020B0604020202020204" pitchFamily="34" charset="0"/>
              </a:rPr>
              <a:t>S</a:t>
            </a:r>
          </a:p>
          <a:p>
            <a:pPr marL="457200" indent="-457200" algn="l">
              <a:buFont typeface="Wingdings" panose="05000000000000000000" pitchFamily="2" charset="2"/>
              <a:buChar char="Ø"/>
            </a:pPr>
            <a:endParaRPr lang="en-US" sz="4400" dirty="0" smtClean="0">
              <a:solidFill>
                <a:schemeClr val="accent6">
                  <a:lumMod val="75000"/>
                </a:schemeClr>
              </a:solidFill>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endParaRPr lang="en-US" sz="44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41329022"/>
              </p:ext>
            </p:extLst>
          </p:nvPr>
        </p:nvGraphicFramePr>
        <p:xfrm>
          <a:off x="2844801" y="6794934"/>
          <a:ext cx="8599056" cy="515574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gridSpan="4">
                  <a:txBody>
                    <a:bodyPr/>
                    <a:lstStyle/>
                    <a:p>
                      <a:endParaRPr lang="en-US" dirty="0" smtClean="0"/>
                    </a:p>
                    <a:p>
                      <a:r>
                        <a:rPr lang="en-US" dirty="0" err="1" smtClean="0"/>
                        <a:t>RegularClass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2</a:t>
                      </a:r>
                      <a:endParaRPr lang="en-US" dirty="0"/>
                    </a:p>
                  </a:txBody>
                  <a:tcPr/>
                </a:tc>
                <a:tc>
                  <a:txBody>
                    <a:bodyPr/>
                    <a:lstStyle/>
                    <a:p>
                      <a:r>
                        <a:rPr lang="en-US" dirty="0" smtClean="0"/>
                        <a:t>Arya</a:t>
                      </a:r>
                      <a:endParaRPr lang="en-US" dirty="0"/>
                    </a:p>
                  </a:txBody>
                  <a:tcPr/>
                </a:tc>
                <a:tc>
                  <a:txBody>
                    <a:bodyPr/>
                    <a:lstStyle/>
                    <a:p>
                      <a:r>
                        <a:rPr lang="en-US" dirty="0" smtClean="0"/>
                        <a:t>Stark</a:t>
                      </a:r>
                      <a:endParaRPr lang="en-US" dirty="0"/>
                    </a:p>
                  </a:txBody>
                  <a:tcPr/>
                </a:tc>
                <a:tc>
                  <a:txBody>
                    <a:bodyPr/>
                    <a:lstStyle/>
                    <a:p>
                      <a:r>
                        <a:rPr lang="en-US" dirty="0" smtClean="0"/>
                        <a:t>28</a:t>
                      </a:r>
                      <a:endParaRPr lang="en-US" dirty="0"/>
                    </a:p>
                  </a:txBody>
                  <a:tcPr/>
                </a:tc>
              </a:tr>
              <a:tr h="859290">
                <a:tc>
                  <a:txBody>
                    <a:bodyPr/>
                    <a:lstStyle/>
                    <a:p>
                      <a:r>
                        <a:rPr lang="en-US" dirty="0" smtClean="0"/>
                        <a:t>3</a:t>
                      </a:r>
                      <a:endParaRPr lang="en-US" dirty="0"/>
                    </a:p>
                  </a:txBody>
                  <a:tcPr/>
                </a:tc>
                <a:tc>
                  <a:txBody>
                    <a:bodyPr/>
                    <a:lstStyle/>
                    <a:p>
                      <a:r>
                        <a:rPr lang="en-US" dirty="0" smtClean="0"/>
                        <a:t>Bran</a:t>
                      </a:r>
                      <a:endParaRPr lang="en-US" dirty="0"/>
                    </a:p>
                  </a:txBody>
                  <a:tcPr/>
                </a:tc>
                <a:tc>
                  <a:txBody>
                    <a:bodyPr/>
                    <a:lstStyle/>
                    <a:p>
                      <a:r>
                        <a:rPr lang="en-US" dirty="0" smtClean="0"/>
                        <a:t>Stark</a:t>
                      </a:r>
                      <a:endParaRPr lang="en-US" dirty="0"/>
                    </a:p>
                  </a:txBody>
                  <a:tcPr/>
                </a:tc>
                <a:tc>
                  <a:txBody>
                    <a:bodyPr/>
                    <a:lstStyle/>
                    <a:p>
                      <a:r>
                        <a:rPr lang="en-US" dirty="0" smtClean="0"/>
                        <a:t>26</a:t>
                      </a:r>
                      <a:endParaRPr lang="en-US" dirty="0"/>
                    </a:p>
                  </a:txBody>
                  <a:tcPr/>
                </a:tc>
              </a:tr>
              <a:tr h="859290">
                <a:tc>
                  <a:txBody>
                    <a:bodyPr/>
                    <a:lstStyle/>
                    <a:p>
                      <a:r>
                        <a:rPr lang="en-US" dirty="0" smtClean="0"/>
                        <a:t>4</a:t>
                      </a:r>
                      <a:endParaRPr lang="en-US" dirty="0"/>
                    </a:p>
                  </a:txBody>
                  <a:tcPr/>
                </a:tc>
                <a:tc>
                  <a:txBody>
                    <a:bodyPr/>
                    <a:lstStyle/>
                    <a:p>
                      <a:r>
                        <a:rPr lang="en-US" dirty="0" smtClean="0"/>
                        <a:t>Sansa</a:t>
                      </a:r>
                      <a:endParaRPr lang="en-US" dirty="0"/>
                    </a:p>
                  </a:txBody>
                  <a:tcPr/>
                </a:tc>
                <a:tc>
                  <a:txBody>
                    <a:bodyPr/>
                    <a:lstStyle/>
                    <a:p>
                      <a:r>
                        <a:rPr lang="en-US" dirty="0" smtClean="0"/>
                        <a:t>Stark</a:t>
                      </a:r>
                      <a:endParaRPr lang="en-US" dirty="0"/>
                    </a:p>
                  </a:txBody>
                  <a:tcPr/>
                </a:tc>
                <a:tc>
                  <a:txBody>
                    <a:bodyPr/>
                    <a:lstStyle/>
                    <a:p>
                      <a:r>
                        <a:rPr lang="en-US" dirty="0" smtClean="0"/>
                        <a:t>27</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65924620"/>
              </p:ext>
            </p:extLst>
          </p:nvPr>
        </p:nvGraphicFramePr>
        <p:xfrm>
          <a:off x="13692911" y="6794934"/>
          <a:ext cx="8599056" cy="515574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gridSpan="4">
                  <a:txBody>
                    <a:bodyPr/>
                    <a:lstStyle/>
                    <a:p>
                      <a:r>
                        <a:rPr lang="en-US" dirty="0" err="1" smtClean="0"/>
                        <a:t>ExtraClass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5</a:t>
                      </a:r>
                      <a:endParaRPr lang="en-US" dirty="0"/>
                    </a:p>
                  </a:txBody>
                  <a:tcPr/>
                </a:tc>
                <a:tc>
                  <a:txBody>
                    <a:bodyPr/>
                    <a:lstStyle/>
                    <a:p>
                      <a:r>
                        <a:rPr lang="en-US" dirty="0" err="1" smtClean="0"/>
                        <a:t>Cersie</a:t>
                      </a:r>
                      <a:endParaRPr lang="en-US" dirty="0"/>
                    </a:p>
                  </a:txBody>
                  <a:tcPr/>
                </a:tc>
                <a:tc>
                  <a:txBody>
                    <a:bodyPr/>
                    <a:lstStyle/>
                    <a:p>
                      <a:r>
                        <a:rPr lang="en-US" dirty="0" err="1" smtClean="0"/>
                        <a:t>Lanninster</a:t>
                      </a:r>
                      <a:endParaRPr lang="en-US" dirty="0"/>
                    </a:p>
                  </a:txBody>
                  <a:tcPr/>
                </a:tc>
                <a:tc>
                  <a:txBody>
                    <a:bodyPr/>
                    <a:lstStyle/>
                    <a:p>
                      <a:r>
                        <a:rPr lang="en-US" dirty="0" smtClean="0"/>
                        <a:t>40</a:t>
                      </a:r>
                      <a:endParaRPr lang="en-US" dirty="0"/>
                    </a:p>
                  </a:txBody>
                  <a:tcPr/>
                </a:tc>
              </a:tr>
              <a:tr h="859290">
                <a:tc>
                  <a:txBody>
                    <a:bodyPr/>
                    <a:lstStyle/>
                    <a:p>
                      <a:r>
                        <a:rPr lang="en-US" dirty="0" smtClean="0"/>
                        <a:t>6</a:t>
                      </a:r>
                      <a:endParaRPr lang="en-US" dirty="0"/>
                    </a:p>
                  </a:txBody>
                  <a:tcPr/>
                </a:tc>
                <a:tc>
                  <a:txBody>
                    <a:bodyPr/>
                    <a:lstStyle/>
                    <a:p>
                      <a:r>
                        <a:rPr lang="en-US" dirty="0" smtClean="0"/>
                        <a:t>Bran</a:t>
                      </a:r>
                      <a:endParaRPr lang="en-US" dirty="0"/>
                    </a:p>
                  </a:txBody>
                  <a:tcPr/>
                </a:tc>
                <a:tc>
                  <a:txBody>
                    <a:bodyPr/>
                    <a:lstStyle/>
                    <a:p>
                      <a:r>
                        <a:rPr lang="en-US" dirty="0" err="1" smtClean="0"/>
                        <a:t>Lanninster</a:t>
                      </a:r>
                      <a:endParaRPr lang="en-US" dirty="0"/>
                    </a:p>
                  </a:txBody>
                  <a:tcPr/>
                </a:tc>
                <a:tc>
                  <a:txBody>
                    <a:bodyPr/>
                    <a:lstStyle/>
                    <a:p>
                      <a:r>
                        <a:rPr lang="en-US" dirty="0" smtClean="0"/>
                        <a:t>40</a:t>
                      </a:r>
                      <a:endParaRPr lang="en-US" dirty="0"/>
                    </a:p>
                  </a:txBody>
                  <a:tcPr/>
                </a:tc>
              </a:tr>
              <a:tr h="859290">
                <a:tc>
                  <a:txBody>
                    <a:bodyPr/>
                    <a:lstStyle/>
                    <a:p>
                      <a:r>
                        <a:rPr lang="en-US" dirty="0" smtClean="0"/>
                        <a:t>7</a:t>
                      </a:r>
                      <a:endParaRPr lang="en-US" dirty="0"/>
                    </a:p>
                  </a:txBody>
                  <a:tcPr/>
                </a:tc>
                <a:tc>
                  <a:txBody>
                    <a:bodyPr/>
                    <a:lstStyle/>
                    <a:p>
                      <a:r>
                        <a:rPr lang="en-US" dirty="0" smtClean="0"/>
                        <a:t>Tywin</a:t>
                      </a:r>
                      <a:endParaRPr lang="en-US" dirty="0"/>
                    </a:p>
                  </a:txBody>
                  <a:tcPr/>
                </a:tc>
                <a:tc>
                  <a:txBody>
                    <a:bodyPr/>
                    <a:lstStyle/>
                    <a:p>
                      <a:r>
                        <a:rPr lang="en-US" dirty="0" err="1" smtClean="0"/>
                        <a:t>Lanninster</a:t>
                      </a:r>
                      <a:endParaRPr lang="en-US" dirty="0"/>
                    </a:p>
                  </a:txBody>
                  <a:tcPr/>
                </a:tc>
                <a:tc>
                  <a:txBody>
                    <a:bodyPr/>
                    <a:lstStyle/>
                    <a:p>
                      <a:r>
                        <a:rPr lang="en-US" dirty="0" smtClean="0"/>
                        <a:t>65</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35372842"/>
              </p:ext>
            </p:extLst>
          </p:nvPr>
        </p:nvGraphicFramePr>
        <p:xfrm>
          <a:off x="8040255" y="7058170"/>
          <a:ext cx="8599056" cy="257787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3</a:t>
                      </a:r>
                      <a:endParaRPr lang="en-US" dirty="0"/>
                    </a:p>
                  </a:txBody>
                  <a:tcPr/>
                </a:tc>
                <a:tc>
                  <a:txBody>
                    <a:bodyPr/>
                    <a:lstStyle/>
                    <a:p>
                      <a:r>
                        <a:rPr lang="en-US" dirty="0" smtClean="0"/>
                        <a:t>Bran</a:t>
                      </a:r>
                      <a:endParaRPr lang="en-US" dirty="0"/>
                    </a:p>
                  </a:txBody>
                  <a:tcPr/>
                </a:tc>
                <a:tc>
                  <a:txBody>
                    <a:bodyPr/>
                    <a:lstStyle/>
                    <a:p>
                      <a:r>
                        <a:rPr lang="en-US" dirty="0" smtClean="0"/>
                        <a:t>Stark</a:t>
                      </a:r>
                      <a:endParaRPr lang="en-US" dirty="0"/>
                    </a:p>
                  </a:txBody>
                  <a:tcPr/>
                </a:tc>
                <a:tc>
                  <a:txBody>
                    <a:bodyPr/>
                    <a:lstStyle/>
                    <a:p>
                      <a:r>
                        <a:rPr lang="en-US" dirty="0" smtClean="0"/>
                        <a:t>26</a:t>
                      </a:r>
                      <a:endParaRPr lang="en-US" dirty="0"/>
                    </a:p>
                  </a:txBody>
                  <a:tcPr/>
                </a:tc>
              </a:tr>
            </a:tbl>
          </a:graphicData>
        </a:graphic>
      </p:graphicFrame>
    </p:spTree>
    <p:extLst>
      <p:ext uri="{BB962C8B-B14F-4D97-AF65-F5344CB8AC3E}">
        <p14:creationId xmlns:p14="http://schemas.microsoft.com/office/powerpoint/2010/main" val="720750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anose="020B0604020202020204" pitchFamily="34" charset="0"/>
                <a:cs typeface="Arial" panose="020B0604020202020204" pitchFamily="34" charset="0"/>
              </a:rPr>
              <a:t>Natural Join (</a:t>
            </a:r>
            <a:r>
              <a:rPr lang="en-US" sz="7200" b="0" dirty="0">
                <a:solidFill>
                  <a:srgbClr val="222222"/>
                </a:solidFill>
                <a:latin typeface="Source Sans Pro"/>
              </a:rPr>
              <a:t> </a:t>
            </a:r>
            <a:r>
              <a:rPr lang="en-US" sz="7200" dirty="0">
                <a:solidFill>
                  <a:srgbClr val="011993"/>
                </a:solidFill>
                <a:latin typeface="Source Sans Pro"/>
              </a:rPr>
              <a:t>*</a:t>
            </a:r>
            <a:r>
              <a:rPr lang="en-US" sz="7200" dirty="0" smtClean="0">
                <a:solidFill>
                  <a:srgbClr val="011993"/>
                </a:solidFill>
                <a:latin typeface="Arial" panose="020B0604020202020204" pitchFamily="34" charset="0"/>
                <a:cs typeface="Arial" panose="020B0604020202020204" pitchFamily="34" charset="0"/>
              </a:rPr>
              <a:t> )</a:t>
            </a:r>
            <a:endParaRPr lang="el-GR" sz="7200" dirty="0">
              <a:solidFill>
                <a:srgbClr val="011993"/>
              </a:solidFill>
              <a:latin typeface="Arial" panose="020B0604020202020204" pitchFamily="34" charset="0"/>
              <a:cs typeface="Arial" panose="020B0604020202020204" pitchFamily="34" charset="0"/>
            </a:endParaRPr>
          </a:p>
        </p:txBody>
      </p:sp>
      <p:sp>
        <p:nvSpPr>
          <p:cNvPr id="3" name="Rectangle 2"/>
          <p:cNvSpPr/>
          <p:nvPr/>
        </p:nvSpPr>
        <p:spPr>
          <a:xfrm>
            <a:off x="1416013" y="2131124"/>
            <a:ext cx="21111477" cy="3046988"/>
          </a:xfrm>
          <a:prstGeom prst="rect">
            <a:avLst/>
          </a:prstGeom>
        </p:spPr>
        <p:txBody>
          <a:bodyPr wrap="square">
            <a:spAutoFit/>
          </a:bodyPr>
          <a:lstStyle/>
          <a:p>
            <a:pPr algn="l"/>
            <a:r>
              <a:rPr lang="en-US" sz="4800" b="0" dirty="0">
                <a:solidFill>
                  <a:srgbClr val="222222"/>
                </a:solidFill>
                <a:latin typeface="Arial" panose="020B0604020202020204" pitchFamily="34" charset="0"/>
                <a:cs typeface="Arial" panose="020B0604020202020204" pitchFamily="34" charset="0"/>
              </a:rPr>
              <a:t>Natural join can only be performed if there is a common attribute (column) between the relations. The name and type of the attribute must be same</a:t>
            </a:r>
            <a:r>
              <a:rPr lang="en-US" sz="4800" b="0" dirty="0" smtClean="0">
                <a:solidFill>
                  <a:srgbClr val="222222"/>
                </a:solidFill>
                <a:latin typeface="Arial" panose="020B0604020202020204" pitchFamily="34" charset="0"/>
                <a:cs typeface="Arial" panose="020B0604020202020204" pitchFamily="34" charset="0"/>
              </a:rPr>
              <a:t>.</a:t>
            </a:r>
          </a:p>
          <a:p>
            <a:pPr algn="l"/>
            <a:endParaRPr lang="en-US" sz="4800" b="0" dirty="0">
              <a:solidFill>
                <a:srgbClr val="222222"/>
              </a:solidFill>
              <a:latin typeface="Arial" panose="020B0604020202020204" pitchFamily="34" charset="0"/>
              <a:cs typeface="Arial" panose="020B0604020202020204" pitchFamily="34" charset="0"/>
            </a:endParaRPr>
          </a:p>
          <a:p>
            <a:pPr algn="l"/>
            <a:endParaRPr lang="en-US" sz="48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5546754"/>
              </p:ext>
            </p:extLst>
          </p:nvPr>
        </p:nvGraphicFramePr>
        <p:xfrm>
          <a:off x="1416012" y="5178112"/>
          <a:ext cx="8753224" cy="1828800"/>
        </p:xfrm>
        <a:graphic>
          <a:graphicData uri="http://schemas.openxmlformats.org/drawingml/2006/table">
            <a:tbl>
              <a:tblPr firstRow="1" bandRow="1">
                <a:tableStyleId>{B301B821-A1FF-4177-AEE7-76D212191A09}</a:tableStyleId>
              </a:tblPr>
              <a:tblGrid>
                <a:gridCol w="2188306"/>
                <a:gridCol w="2188306"/>
                <a:gridCol w="2188306"/>
                <a:gridCol w="2188306"/>
              </a:tblGrid>
              <a:tr h="370840">
                <a:tc rowSpan="4">
                  <a:txBody>
                    <a:bodyPr/>
                    <a:lstStyle/>
                    <a:p>
                      <a:r>
                        <a:rPr lang="en-US" dirty="0" smtClean="0"/>
                        <a:t>Project</a:t>
                      </a:r>
                      <a:endParaRPr lang="en-US" dirty="0"/>
                    </a:p>
                  </a:txBody>
                  <a:tcPr/>
                </a:tc>
                <a:tc>
                  <a:txBody>
                    <a:bodyPr/>
                    <a:lstStyle/>
                    <a:p>
                      <a:r>
                        <a:rPr lang="en-US" dirty="0" smtClean="0"/>
                        <a:t>PID</a:t>
                      </a:r>
                      <a:endParaRPr lang="en-US" dirty="0"/>
                    </a:p>
                  </a:txBody>
                  <a:tcPr/>
                </a:tc>
                <a:tc>
                  <a:txBody>
                    <a:bodyPr/>
                    <a:lstStyle/>
                    <a:p>
                      <a:r>
                        <a:rPr lang="en-US" dirty="0" smtClean="0"/>
                        <a:t>PNAME</a:t>
                      </a:r>
                      <a:endParaRPr lang="en-US" dirty="0"/>
                    </a:p>
                  </a:txBody>
                  <a:tcPr/>
                </a:tc>
                <a:tc>
                  <a:txBody>
                    <a:bodyPr/>
                    <a:lstStyle/>
                    <a:p>
                      <a:r>
                        <a:rPr lang="en-US" dirty="0" smtClean="0"/>
                        <a:t>DNUM</a:t>
                      </a:r>
                      <a:endParaRPr lang="en-US" dirty="0"/>
                    </a:p>
                  </a:txBody>
                  <a:tcPr/>
                </a:tc>
              </a:tr>
              <a:tr h="370840">
                <a:tc vMerge="1">
                  <a:txBody>
                    <a:bodyPr/>
                    <a:lstStyle/>
                    <a:p>
                      <a:endParaRPr lang="en-US"/>
                    </a:p>
                  </a:txBody>
                  <a:tcPr/>
                </a:tc>
                <a:tc>
                  <a:txBody>
                    <a:bodyPr/>
                    <a:lstStyle/>
                    <a:p>
                      <a:r>
                        <a:rPr lang="en-US" dirty="0" smtClean="0"/>
                        <a:t>101</a:t>
                      </a:r>
                      <a:endParaRPr lang="en-US" dirty="0"/>
                    </a:p>
                  </a:txBody>
                  <a:tcPr/>
                </a:tc>
                <a:tc>
                  <a:txBody>
                    <a:bodyPr/>
                    <a:lstStyle/>
                    <a:p>
                      <a:r>
                        <a:rPr lang="en-US" dirty="0" smtClean="0"/>
                        <a:t>PROJECT1</a:t>
                      </a:r>
                      <a:endParaRPr lang="en-US" dirty="0"/>
                    </a:p>
                  </a:txBody>
                  <a:tcPr/>
                </a:tc>
                <a:tc>
                  <a:txBody>
                    <a:bodyPr/>
                    <a:lstStyle/>
                    <a:p>
                      <a:r>
                        <a:rPr lang="en-US" dirty="0" smtClean="0"/>
                        <a:t>1</a:t>
                      </a:r>
                      <a:endParaRPr lang="en-US" dirty="0"/>
                    </a:p>
                  </a:txBody>
                  <a:tcPr/>
                </a:tc>
              </a:tr>
              <a:tr h="370840">
                <a:tc vMerge="1">
                  <a:txBody>
                    <a:bodyPr/>
                    <a:lstStyle/>
                    <a:p>
                      <a:endParaRPr lang="en-US"/>
                    </a:p>
                  </a:txBody>
                  <a:tcPr/>
                </a:tc>
                <a:tc>
                  <a:txBody>
                    <a:bodyPr/>
                    <a:lstStyle/>
                    <a:p>
                      <a:r>
                        <a:rPr lang="en-US" dirty="0" smtClean="0"/>
                        <a:t>102</a:t>
                      </a:r>
                      <a:endParaRPr lang="en-US" dirty="0"/>
                    </a:p>
                  </a:txBody>
                  <a:tcPr/>
                </a:tc>
                <a:tc>
                  <a:txBody>
                    <a:bodyPr/>
                    <a:lstStyle/>
                    <a:p>
                      <a:r>
                        <a:rPr lang="en-US" dirty="0" smtClean="0"/>
                        <a:t>PROJECT2</a:t>
                      </a:r>
                      <a:endParaRPr lang="en-US" dirty="0"/>
                    </a:p>
                  </a:txBody>
                  <a:tcPr/>
                </a:tc>
                <a:tc>
                  <a:txBody>
                    <a:bodyPr/>
                    <a:lstStyle/>
                    <a:p>
                      <a:r>
                        <a:rPr lang="en-US" dirty="0" smtClean="0"/>
                        <a:t>2</a:t>
                      </a:r>
                      <a:endParaRPr lang="en-US" dirty="0"/>
                    </a:p>
                  </a:txBody>
                  <a:tcPr/>
                </a:tc>
              </a:tr>
              <a:tr h="370840">
                <a:tc vMerge="1">
                  <a:txBody>
                    <a:bodyPr/>
                    <a:lstStyle/>
                    <a:p>
                      <a:endParaRPr lang="en-US" dirty="0"/>
                    </a:p>
                  </a:txBody>
                  <a:tcPr/>
                </a:tc>
                <a:tc>
                  <a:txBody>
                    <a:bodyPr/>
                    <a:lstStyle/>
                    <a:p>
                      <a:r>
                        <a:rPr lang="en-US" dirty="0" smtClean="0"/>
                        <a:t>103</a:t>
                      </a:r>
                      <a:endParaRPr lang="en-US" dirty="0"/>
                    </a:p>
                  </a:txBody>
                  <a:tcPr/>
                </a:tc>
                <a:tc>
                  <a:txBody>
                    <a:bodyPr/>
                    <a:lstStyle/>
                    <a:p>
                      <a:r>
                        <a:rPr lang="en-US" dirty="0" smtClean="0"/>
                        <a:t>PROJECT3</a:t>
                      </a:r>
                      <a:endParaRPr lang="en-US" dirty="0"/>
                    </a:p>
                  </a:txBody>
                  <a:tcPr/>
                </a:tc>
                <a:tc>
                  <a:txBody>
                    <a:bodyPr/>
                    <a:lstStyle/>
                    <a:p>
                      <a:r>
                        <a:rPr lang="en-US" dirty="0" smtClean="0"/>
                        <a:t>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97547693"/>
              </p:ext>
            </p:extLst>
          </p:nvPr>
        </p:nvGraphicFramePr>
        <p:xfrm>
          <a:off x="12192000" y="5178112"/>
          <a:ext cx="7813965" cy="1828800"/>
        </p:xfrm>
        <a:graphic>
          <a:graphicData uri="http://schemas.openxmlformats.org/drawingml/2006/table">
            <a:tbl>
              <a:tblPr firstRow="1" bandRow="1">
                <a:tableStyleId>{B301B821-A1FF-4177-AEE7-76D212191A09}</a:tableStyleId>
              </a:tblPr>
              <a:tblGrid>
                <a:gridCol w="2604655"/>
                <a:gridCol w="2604655"/>
                <a:gridCol w="2604655"/>
              </a:tblGrid>
              <a:tr h="370840">
                <a:tc rowSpan="4">
                  <a:txBody>
                    <a:bodyPr/>
                    <a:lstStyle/>
                    <a:p>
                      <a:r>
                        <a:rPr lang="en-US" dirty="0" smtClean="0"/>
                        <a:t>Department</a:t>
                      </a:r>
                      <a:endParaRPr lang="en-US" dirty="0"/>
                    </a:p>
                  </a:txBody>
                  <a:tcPr/>
                </a:tc>
                <a:tc>
                  <a:txBody>
                    <a:bodyPr/>
                    <a:lstStyle/>
                    <a:p>
                      <a:r>
                        <a:rPr lang="en-US" dirty="0" smtClean="0"/>
                        <a:t>MID</a:t>
                      </a:r>
                      <a:endParaRPr lang="en-US" dirty="0"/>
                    </a:p>
                  </a:txBody>
                  <a:tcPr/>
                </a:tc>
                <a:tc>
                  <a:txBody>
                    <a:bodyPr/>
                    <a:lstStyle/>
                    <a:p>
                      <a:r>
                        <a:rPr lang="en-US" dirty="0" smtClean="0"/>
                        <a:t>DNO</a:t>
                      </a:r>
                      <a:endParaRPr lang="en-US" dirty="0"/>
                    </a:p>
                  </a:txBody>
                  <a:tcPr/>
                </a:tc>
              </a:tr>
              <a:tr h="370840">
                <a:tc vMerge="1">
                  <a:txBody>
                    <a:bodyPr/>
                    <a:lstStyle/>
                    <a:p>
                      <a:endParaRPr lang="en-US"/>
                    </a:p>
                  </a:txBody>
                  <a:tcPr/>
                </a:tc>
                <a:tc>
                  <a:txBody>
                    <a:bodyPr/>
                    <a:lstStyle/>
                    <a:p>
                      <a:r>
                        <a:rPr lang="en-US" dirty="0" smtClean="0"/>
                        <a:t>101</a:t>
                      </a:r>
                      <a:endParaRPr lang="en-US" dirty="0"/>
                    </a:p>
                  </a:txBody>
                  <a:tcPr/>
                </a:tc>
                <a:tc>
                  <a:txBody>
                    <a:bodyPr/>
                    <a:lstStyle/>
                    <a:p>
                      <a:r>
                        <a:rPr lang="en-US" dirty="0" smtClean="0"/>
                        <a:t>1</a:t>
                      </a:r>
                      <a:endParaRPr lang="en-US" dirty="0"/>
                    </a:p>
                  </a:txBody>
                  <a:tcPr/>
                </a:tc>
              </a:tr>
              <a:tr h="370840">
                <a:tc vMerge="1">
                  <a:txBody>
                    <a:bodyPr/>
                    <a:lstStyle/>
                    <a:p>
                      <a:endParaRPr lang="en-US"/>
                    </a:p>
                  </a:txBody>
                  <a:tcPr/>
                </a:tc>
                <a:tc>
                  <a:txBody>
                    <a:bodyPr/>
                    <a:lstStyle/>
                    <a:p>
                      <a:r>
                        <a:rPr lang="en-US" dirty="0" smtClean="0"/>
                        <a:t>103</a:t>
                      </a:r>
                      <a:endParaRPr lang="en-US" dirty="0"/>
                    </a:p>
                  </a:txBody>
                  <a:tcPr/>
                </a:tc>
                <a:tc>
                  <a:txBody>
                    <a:bodyPr/>
                    <a:lstStyle/>
                    <a:p>
                      <a:r>
                        <a:rPr lang="en-US" dirty="0" smtClean="0"/>
                        <a:t>2</a:t>
                      </a:r>
                      <a:endParaRPr lang="en-US" dirty="0"/>
                    </a:p>
                  </a:txBody>
                  <a:tcPr/>
                </a:tc>
              </a:tr>
              <a:tr h="370840">
                <a:tc vMerge="1">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6" name="Rectangle 5"/>
          <p:cNvSpPr/>
          <p:nvPr/>
        </p:nvSpPr>
        <p:spPr>
          <a:xfrm>
            <a:off x="2665694" y="8225100"/>
            <a:ext cx="21718306" cy="2544543"/>
          </a:xfrm>
          <a:prstGeom prst="rect">
            <a:avLst/>
          </a:prstGeom>
        </p:spPr>
        <p:txBody>
          <a:bodyPr wrap="square">
            <a:spAutoFit/>
          </a:bodyPr>
          <a:lstStyle/>
          <a:p>
            <a:pPr marL="457200" algn="l">
              <a:lnSpc>
                <a:spcPct val="107000"/>
              </a:lnSpc>
              <a:spcAft>
                <a:spcPts val="800"/>
              </a:spcAft>
            </a:pPr>
            <a:r>
              <a:rPr lang="en-US" sz="3200" dirty="0" err="1" smtClean="0">
                <a:latin typeface="Cambria" panose="02040503050406030204" pitchFamily="18" charset="0"/>
                <a:ea typeface="Calibri" panose="020F0502020204030204" pitchFamily="34" charset="0"/>
                <a:cs typeface="Cambria Math" panose="02040503050406030204" pitchFamily="18" charset="0"/>
              </a:rPr>
              <a:t>Proj_dept</a:t>
            </a:r>
            <a:r>
              <a:rPr lang="en-US" sz="3200" dirty="0" smtClean="0">
                <a:latin typeface="Cambria" panose="02040503050406030204" pitchFamily="18" charset="0"/>
                <a:ea typeface="Calibri" panose="020F0502020204030204" pitchFamily="34" charset="0"/>
                <a:cs typeface="Cambria Math" panose="02040503050406030204" pitchFamily="18" charset="0"/>
              </a:rPr>
              <a:t> </a:t>
            </a:r>
            <a:r>
              <a:rPr lang="en-US" sz="3200" dirty="0" smtClean="0">
                <a:latin typeface="Cambria" panose="02040503050406030204" pitchFamily="18" charset="0"/>
                <a:ea typeface="Calibri" panose="020F0502020204030204" pitchFamily="34" charset="0"/>
                <a:cs typeface="Cambria Math" panose="02040503050406030204" pitchFamily="18" charset="0"/>
                <a:sym typeface="Wingdings" panose="05000000000000000000" pitchFamily="2" charset="2"/>
              </a:rPr>
              <a:t></a:t>
            </a:r>
            <a:r>
              <a:rPr lang="en-US" sz="3200" dirty="0" smtClean="0">
                <a:latin typeface="Cambria" panose="02040503050406030204" pitchFamily="18" charset="0"/>
                <a:ea typeface="Calibri" panose="020F0502020204030204" pitchFamily="34" charset="0"/>
                <a:cs typeface="Cambria Math" panose="02040503050406030204" pitchFamily="18" charset="0"/>
              </a:rPr>
              <a:t> Project * </a:t>
            </a:r>
            <a:r>
              <a:rPr lang="el-GR" sz="3200" dirty="0">
                <a:latin typeface="Cambria" panose="02040503050406030204" pitchFamily="18" charset="0"/>
                <a:ea typeface="Calibri" panose="020F0502020204030204" pitchFamily="34" charset="0"/>
                <a:cs typeface="Cambria Math" panose="02040503050406030204" pitchFamily="18" charset="0"/>
              </a:rPr>
              <a:t>ρ</a:t>
            </a:r>
            <a:r>
              <a:rPr lang="en-US" sz="3200" baseline="-25000" dirty="0" smtClean="0">
                <a:latin typeface="Cambria" panose="02040503050406030204" pitchFamily="18" charset="0"/>
                <a:ea typeface="Calibri" panose="020F0502020204030204" pitchFamily="34" charset="0"/>
                <a:cs typeface="Cambria Math" panose="02040503050406030204" pitchFamily="18" charset="0"/>
              </a:rPr>
              <a:t>(</a:t>
            </a:r>
            <a:r>
              <a:rPr lang="en-US" sz="3200" baseline="-25000" dirty="0" err="1" smtClean="0">
                <a:latin typeface="Cambria" panose="02040503050406030204" pitchFamily="18" charset="0"/>
                <a:ea typeface="Calibri" panose="020F0502020204030204" pitchFamily="34" charset="0"/>
                <a:cs typeface="Cambria Math" panose="02040503050406030204" pitchFamily="18" charset="0"/>
              </a:rPr>
              <a:t>DNum,Dno</a:t>
            </a:r>
            <a:r>
              <a:rPr lang="en-US" sz="3200" baseline="-25000" dirty="0" smtClean="0">
                <a:latin typeface="Cambria" panose="02040503050406030204" pitchFamily="18" charset="0"/>
                <a:ea typeface="Calibri" panose="020F0502020204030204" pitchFamily="34" charset="0"/>
                <a:cs typeface="Cambria Math" panose="02040503050406030204" pitchFamily="18" charset="0"/>
              </a:rPr>
              <a:t>) </a:t>
            </a:r>
            <a:r>
              <a:rPr lang="en-US" sz="3200" dirty="0">
                <a:latin typeface="Cambria" panose="02040503050406030204" pitchFamily="18" charset="0"/>
                <a:ea typeface="Calibri" panose="020F0502020204030204" pitchFamily="34" charset="0"/>
                <a:cs typeface="Times New Roman" panose="02020603050405020304" pitchFamily="18" charset="0"/>
              </a:rPr>
              <a:t>(DEPARTMENT</a:t>
            </a:r>
            <a:r>
              <a:rPr lang="en-US" sz="3200" dirty="0" smtClean="0">
                <a:latin typeface="Cambria" panose="02040503050406030204" pitchFamily="18" charset="0"/>
                <a:ea typeface="Calibri" panose="020F0502020204030204" pitchFamily="34" charset="0"/>
                <a:cs typeface="Times New Roman" panose="02020603050405020304" pitchFamily="18" charset="0"/>
              </a:rPr>
              <a:t>)</a:t>
            </a:r>
          </a:p>
          <a:p>
            <a:pPr marL="457200" algn="l">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algn="l">
              <a:lnSpc>
                <a:spcPct val="107000"/>
              </a:lnSpc>
              <a:spcAft>
                <a:spcPts val="800"/>
              </a:spcAft>
            </a:pPr>
            <a:r>
              <a:rPr lang="en-US" sz="3200" dirty="0">
                <a:latin typeface="Cambria" panose="02040503050406030204" pitchFamily="18" charset="0"/>
                <a:ea typeface="Calibri" panose="020F0502020204030204" pitchFamily="34" charset="0"/>
                <a:cs typeface="Cambria Math" panose="02040503050406030204" pitchFamily="18" charset="0"/>
              </a:rPr>
              <a:t>DEPT </a:t>
            </a:r>
            <a:r>
              <a:rPr lang="en-US" sz="3200" dirty="0">
                <a:latin typeface="Cambria" panose="02040503050406030204" pitchFamily="18" charset="0"/>
                <a:ea typeface="Calibri" panose="020F0502020204030204" pitchFamily="34" charset="0"/>
                <a:cs typeface="Cambria Math" panose="02040503050406030204" pitchFamily="18" charset="0"/>
                <a:sym typeface="Wingdings" panose="05000000000000000000" pitchFamily="2" charset="2"/>
              </a:rPr>
              <a:t></a:t>
            </a:r>
            <a:r>
              <a:rPr lang="en-US" sz="3200" dirty="0">
                <a:latin typeface="Cambria" panose="02040503050406030204" pitchFamily="18" charset="0"/>
                <a:ea typeface="Calibri" panose="020F0502020204030204" pitchFamily="34" charset="0"/>
                <a:cs typeface="Cambria Math" panose="02040503050406030204" pitchFamily="18" charset="0"/>
              </a:rPr>
              <a:t> </a:t>
            </a:r>
            <a:r>
              <a:rPr lang="el-GR" sz="3200" dirty="0">
                <a:latin typeface="Cambria" panose="02040503050406030204" pitchFamily="18" charset="0"/>
                <a:ea typeface="Calibri" panose="020F0502020204030204" pitchFamily="34" charset="0"/>
                <a:cs typeface="Cambria Math" panose="02040503050406030204" pitchFamily="18" charset="0"/>
              </a:rPr>
              <a:t>ρ</a:t>
            </a:r>
            <a:r>
              <a:rPr lang="en-US" sz="3200" baseline="-25000" dirty="0">
                <a:latin typeface="Cambria" panose="02040503050406030204" pitchFamily="18" charset="0"/>
                <a:ea typeface="Calibri" panose="020F0502020204030204" pitchFamily="34" charset="0"/>
                <a:cs typeface="Cambria Math" panose="02040503050406030204" pitchFamily="18" charset="0"/>
              </a:rPr>
              <a:t>(</a:t>
            </a:r>
            <a:r>
              <a:rPr lang="en-US" sz="3200" baseline="-25000" dirty="0" err="1">
                <a:latin typeface="Cambria" panose="02040503050406030204" pitchFamily="18" charset="0"/>
                <a:ea typeface="Calibri" panose="020F0502020204030204" pitchFamily="34" charset="0"/>
                <a:cs typeface="Cambria Math" panose="02040503050406030204" pitchFamily="18" charset="0"/>
              </a:rPr>
              <a:t>DNum,MID</a:t>
            </a:r>
            <a:r>
              <a:rPr lang="en-US" sz="3200" baseline="-25000" dirty="0">
                <a:latin typeface="Cambria" panose="02040503050406030204" pitchFamily="18" charset="0"/>
                <a:ea typeface="Calibri" panose="020F0502020204030204" pitchFamily="34" charset="0"/>
                <a:cs typeface="Cambria Math" panose="02040503050406030204" pitchFamily="18" charset="0"/>
              </a:rPr>
              <a:t>) </a:t>
            </a:r>
            <a:r>
              <a:rPr lang="en-US" sz="3200" dirty="0">
                <a:latin typeface="Cambria" panose="02040503050406030204" pitchFamily="18" charset="0"/>
                <a:ea typeface="Calibri" panose="020F0502020204030204" pitchFamily="34" charset="0"/>
                <a:cs typeface="Times New Roman" panose="02020603050405020304" pitchFamily="18" charset="0"/>
              </a:rPr>
              <a:t>(DEPARTMENT</a:t>
            </a:r>
            <a:r>
              <a:rPr lang="en-US" sz="3200" dirty="0" smtClean="0">
                <a:latin typeface="Cambria" panose="02040503050406030204" pitchFamily="18" charset="0"/>
                <a:ea typeface="Calibri" panose="020F0502020204030204" pitchFamily="34" charset="0"/>
                <a:cs typeface="Times New Roman" panose="02020603050405020304" pitchFamily="18" charset="0"/>
              </a:rPr>
              <a:t>)</a:t>
            </a:r>
          </a:p>
          <a:p>
            <a:pPr marL="457200" algn="l">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algn="l">
              <a:lnSpc>
                <a:spcPct val="107000"/>
              </a:lnSpc>
              <a:spcAft>
                <a:spcPts val="800"/>
              </a:spcAft>
            </a:pPr>
            <a:r>
              <a:rPr lang="en-US" sz="3200" dirty="0" err="1">
                <a:latin typeface="Cambria" panose="02040503050406030204" pitchFamily="18" charset="0"/>
                <a:ea typeface="Calibri" panose="020F0502020204030204" pitchFamily="34" charset="0"/>
                <a:cs typeface="Cambria Math" panose="02040503050406030204" pitchFamily="18" charset="0"/>
              </a:rPr>
              <a:t>Proj_Dept</a:t>
            </a:r>
            <a:r>
              <a:rPr lang="en-US" sz="3200" dirty="0">
                <a:latin typeface="Cambria" panose="02040503050406030204" pitchFamily="18" charset="0"/>
                <a:ea typeface="Calibri" panose="020F0502020204030204" pitchFamily="34" charset="0"/>
                <a:cs typeface="Cambria Math" panose="02040503050406030204" pitchFamily="18" charset="0"/>
              </a:rPr>
              <a:t> </a:t>
            </a:r>
            <a:r>
              <a:rPr lang="en-US" sz="3200" dirty="0">
                <a:latin typeface="Cambria" panose="02040503050406030204" pitchFamily="18" charset="0"/>
                <a:ea typeface="Calibri" panose="020F0502020204030204" pitchFamily="34" charset="0"/>
                <a:cs typeface="Cambria Math" panose="02040503050406030204" pitchFamily="18" charset="0"/>
                <a:sym typeface="Wingdings" panose="05000000000000000000" pitchFamily="2" charset="2"/>
              </a:rPr>
              <a:t></a:t>
            </a:r>
            <a:r>
              <a:rPr lang="en-US" sz="3200" dirty="0">
                <a:latin typeface="Cambria" panose="02040503050406030204" pitchFamily="18" charset="0"/>
                <a:ea typeface="Calibri" panose="020F0502020204030204" pitchFamily="34" charset="0"/>
                <a:cs typeface="Cambria Math" panose="02040503050406030204" pitchFamily="18" charset="0"/>
              </a:rPr>
              <a:t> PROJECT * DEPT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959006703"/>
              </p:ext>
            </p:extLst>
          </p:nvPr>
        </p:nvGraphicFramePr>
        <p:xfrm>
          <a:off x="5293862" y="4925660"/>
          <a:ext cx="8753225" cy="2926080"/>
        </p:xfrm>
        <a:graphic>
          <a:graphicData uri="http://schemas.openxmlformats.org/drawingml/2006/table">
            <a:tbl>
              <a:tblPr firstRow="1" bandRow="1">
                <a:tableStyleId>{B301B821-A1FF-4177-AEE7-76D212191A09}</a:tableStyleId>
              </a:tblPr>
              <a:tblGrid>
                <a:gridCol w="1750645"/>
                <a:gridCol w="1750645"/>
                <a:gridCol w="1750645"/>
                <a:gridCol w="1750645"/>
                <a:gridCol w="1750645"/>
              </a:tblGrid>
              <a:tr h="370840">
                <a:tc rowSpan="4">
                  <a:txBody>
                    <a:bodyPr/>
                    <a:lstStyle/>
                    <a:p>
                      <a:r>
                        <a:rPr lang="en-US" dirty="0" err="1" smtClean="0"/>
                        <a:t>Proj_Dept</a:t>
                      </a:r>
                      <a:endParaRPr lang="en-US" dirty="0"/>
                    </a:p>
                  </a:txBody>
                  <a:tcPr/>
                </a:tc>
                <a:tc>
                  <a:txBody>
                    <a:bodyPr/>
                    <a:lstStyle/>
                    <a:p>
                      <a:r>
                        <a:rPr lang="en-US" dirty="0" smtClean="0"/>
                        <a:t>PID</a:t>
                      </a:r>
                      <a:endParaRPr lang="en-US" dirty="0"/>
                    </a:p>
                  </a:txBody>
                  <a:tcPr/>
                </a:tc>
                <a:tc>
                  <a:txBody>
                    <a:bodyPr/>
                    <a:lstStyle/>
                    <a:p>
                      <a:r>
                        <a:rPr lang="en-US" dirty="0" smtClean="0"/>
                        <a:t>PNAME</a:t>
                      </a:r>
                      <a:endParaRPr lang="en-US" dirty="0"/>
                    </a:p>
                  </a:txBody>
                  <a:tcPr/>
                </a:tc>
                <a:tc>
                  <a:txBody>
                    <a:bodyPr/>
                    <a:lstStyle/>
                    <a:p>
                      <a:r>
                        <a:rPr lang="en-US" dirty="0" smtClean="0"/>
                        <a:t>DNUM</a:t>
                      </a:r>
                      <a:endParaRPr lang="en-US" dirty="0"/>
                    </a:p>
                  </a:txBody>
                  <a:tcPr/>
                </a:tc>
                <a:tc>
                  <a:txBody>
                    <a:bodyPr/>
                    <a:lstStyle/>
                    <a:p>
                      <a:r>
                        <a:rPr lang="en-US" dirty="0" smtClean="0"/>
                        <a:t>MID</a:t>
                      </a:r>
                      <a:endParaRPr lang="en-US" dirty="0"/>
                    </a:p>
                  </a:txBody>
                  <a:tcPr/>
                </a:tc>
              </a:tr>
              <a:tr h="370840">
                <a:tc vMerge="1">
                  <a:txBody>
                    <a:bodyPr/>
                    <a:lstStyle/>
                    <a:p>
                      <a:endParaRPr lang="en-US"/>
                    </a:p>
                  </a:txBody>
                  <a:tcPr/>
                </a:tc>
                <a:tc>
                  <a:txBody>
                    <a:bodyPr/>
                    <a:lstStyle/>
                    <a:p>
                      <a:r>
                        <a:rPr lang="en-US" dirty="0" smtClean="0"/>
                        <a:t>101</a:t>
                      </a:r>
                      <a:endParaRPr lang="en-US" dirty="0"/>
                    </a:p>
                  </a:txBody>
                  <a:tcPr/>
                </a:tc>
                <a:tc>
                  <a:txBody>
                    <a:bodyPr/>
                    <a:lstStyle/>
                    <a:p>
                      <a:r>
                        <a:rPr lang="en-US" dirty="0" smtClean="0"/>
                        <a:t>PROJECT1</a:t>
                      </a:r>
                      <a:endParaRPr lang="en-US" dirty="0"/>
                    </a:p>
                  </a:txBody>
                  <a:tcPr/>
                </a:tc>
                <a:tc>
                  <a:txBody>
                    <a:bodyPr/>
                    <a:lstStyle/>
                    <a:p>
                      <a:r>
                        <a:rPr lang="en-US" dirty="0" smtClean="0"/>
                        <a:t>1</a:t>
                      </a:r>
                      <a:endParaRPr lang="en-US" dirty="0"/>
                    </a:p>
                  </a:txBody>
                  <a:tcPr/>
                </a:tc>
                <a:tc>
                  <a:txBody>
                    <a:bodyPr/>
                    <a:lstStyle/>
                    <a:p>
                      <a:r>
                        <a:rPr lang="en-US" dirty="0" smtClean="0"/>
                        <a:t>101</a:t>
                      </a:r>
                      <a:endParaRPr lang="en-US" dirty="0"/>
                    </a:p>
                  </a:txBody>
                  <a:tcPr/>
                </a:tc>
              </a:tr>
              <a:tr h="370840">
                <a:tc vMerge="1">
                  <a:txBody>
                    <a:bodyPr/>
                    <a:lstStyle/>
                    <a:p>
                      <a:endParaRPr lang="en-US"/>
                    </a:p>
                  </a:txBody>
                  <a:tcPr/>
                </a:tc>
                <a:tc>
                  <a:txBody>
                    <a:bodyPr/>
                    <a:lstStyle/>
                    <a:p>
                      <a:r>
                        <a:rPr lang="en-US" dirty="0" smtClean="0"/>
                        <a:t>102</a:t>
                      </a:r>
                      <a:endParaRPr lang="en-US" dirty="0"/>
                    </a:p>
                  </a:txBody>
                  <a:tcPr/>
                </a:tc>
                <a:tc>
                  <a:txBody>
                    <a:bodyPr/>
                    <a:lstStyle/>
                    <a:p>
                      <a:r>
                        <a:rPr lang="en-US" dirty="0" smtClean="0"/>
                        <a:t>PROJECT2</a:t>
                      </a:r>
                      <a:endParaRPr lang="en-US" dirty="0"/>
                    </a:p>
                  </a:txBody>
                  <a:tcPr/>
                </a:tc>
                <a:tc>
                  <a:txBody>
                    <a:bodyPr/>
                    <a:lstStyle/>
                    <a:p>
                      <a:r>
                        <a:rPr lang="en-US" dirty="0" smtClean="0"/>
                        <a:t>2</a:t>
                      </a:r>
                      <a:endParaRPr lang="en-US" dirty="0"/>
                    </a:p>
                  </a:txBody>
                  <a:tcPr/>
                </a:tc>
                <a:tc>
                  <a:txBody>
                    <a:bodyPr/>
                    <a:lstStyle/>
                    <a:p>
                      <a:r>
                        <a:rPr lang="en-US" dirty="0" smtClean="0"/>
                        <a:t>103</a:t>
                      </a:r>
                      <a:endParaRPr lang="en-US" dirty="0"/>
                    </a:p>
                  </a:txBody>
                  <a:tcPr/>
                </a:tc>
              </a:tr>
              <a:tr h="370840">
                <a:tc vMerge="1">
                  <a:txBody>
                    <a:bodyPr/>
                    <a:lstStyle/>
                    <a:p>
                      <a:endParaRPr lang="en-US" dirty="0"/>
                    </a:p>
                  </a:txBody>
                  <a:tcPr/>
                </a:tc>
                <a:tc>
                  <a:txBody>
                    <a:bodyPr/>
                    <a:lstStyle/>
                    <a:p>
                      <a:r>
                        <a:rPr lang="en-US" dirty="0" smtClean="0"/>
                        <a:t>103</a:t>
                      </a:r>
                      <a:endParaRPr lang="en-US" dirty="0"/>
                    </a:p>
                  </a:txBody>
                  <a:tcPr/>
                </a:tc>
                <a:tc>
                  <a:txBody>
                    <a:bodyPr/>
                    <a:lstStyle/>
                    <a:p>
                      <a:r>
                        <a:rPr lang="en-US" dirty="0" smtClean="0"/>
                        <a:t>PROJECT3</a:t>
                      </a:r>
                      <a:endParaRPr lang="en-US" dirty="0"/>
                    </a:p>
                  </a:txBody>
                  <a:tcPr/>
                </a:tc>
                <a:tc>
                  <a:txBody>
                    <a:bodyPr/>
                    <a:lstStyle/>
                    <a:p>
                      <a:r>
                        <a:rPr lang="en-US" dirty="0" smtClean="0"/>
                        <a:t>2</a:t>
                      </a:r>
                      <a:endParaRPr lang="en-US" dirty="0"/>
                    </a:p>
                  </a:txBody>
                  <a:tcPr/>
                </a:tc>
                <a:tc>
                  <a:txBody>
                    <a:bodyPr/>
                    <a:lstStyle/>
                    <a:p>
                      <a:r>
                        <a:rPr lang="en-US" dirty="0" smtClean="0"/>
                        <a:t>103</a:t>
                      </a:r>
                      <a:endParaRPr lang="en-US" dirty="0"/>
                    </a:p>
                  </a:txBody>
                  <a:tcPr/>
                </a:tc>
              </a:tr>
            </a:tbl>
          </a:graphicData>
        </a:graphic>
      </p:graphicFrame>
    </p:spTree>
    <p:extLst>
      <p:ext uri="{BB962C8B-B14F-4D97-AF65-F5344CB8AC3E}">
        <p14:creationId xmlns:p14="http://schemas.microsoft.com/office/powerpoint/2010/main" val="27832944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anose="020B0604020202020204" pitchFamily="34" charset="0"/>
                <a:cs typeface="Arial" panose="020B0604020202020204" pitchFamily="34" charset="0"/>
              </a:rPr>
              <a:t>DIVIDE (</a:t>
            </a:r>
            <a:r>
              <a:rPr lang="en-US" sz="7200" b="0" dirty="0">
                <a:solidFill>
                  <a:srgbClr val="222222"/>
                </a:solidFill>
                <a:latin typeface="Source Sans Pro"/>
              </a:rPr>
              <a:t> </a:t>
            </a:r>
            <a:r>
              <a:rPr lang="en-US" sz="7200" dirty="0" smtClean="0">
                <a:solidFill>
                  <a:srgbClr val="011993"/>
                </a:solidFill>
                <a:latin typeface="Source Sans Pro"/>
              </a:rPr>
              <a:t>%</a:t>
            </a:r>
            <a:r>
              <a:rPr lang="en-US" sz="7200" dirty="0" smtClean="0">
                <a:solidFill>
                  <a:srgbClr val="011993"/>
                </a:solidFill>
                <a:latin typeface="Arial" panose="020B0604020202020204" pitchFamily="34" charset="0"/>
                <a:cs typeface="Arial" panose="020B0604020202020204" pitchFamily="34" charset="0"/>
              </a:rPr>
              <a:t>)</a:t>
            </a:r>
            <a:endParaRPr lang="el-GR" sz="7200" dirty="0">
              <a:solidFill>
                <a:srgbClr val="011993"/>
              </a:solidFill>
              <a:latin typeface="Arial" panose="020B0604020202020204" pitchFamily="34" charset="0"/>
              <a:cs typeface="Arial" panose="020B0604020202020204" pitchFamily="34" charset="0"/>
            </a:endParaRPr>
          </a:p>
        </p:txBody>
      </p:sp>
      <p:sp>
        <p:nvSpPr>
          <p:cNvPr id="4" name="TextBox 3"/>
          <p:cNvSpPr txBox="1"/>
          <p:nvPr/>
        </p:nvSpPr>
        <p:spPr>
          <a:xfrm>
            <a:off x="2467574" y="2343433"/>
            <a:ext cx="19020826"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Helvetica Neue"/>
              </a:rPr>
              <a:t>To retrieve the Employee ID (EID) of the employees working on all projects.</a:t>
            </a:r>
          </a:p>
          <a:p>
            <a:pPr marL="0" marR="0" indent="0" algn="l" defTabSz="825500" rtl="0" fontAlgn="auto" latinLnBrk="0" hangingPunct="0">
              <a:lnSpc>
                <a:spcPct val="100000"/>
              </a:lnSpc>
              <a:spcBef>
                <a:spcPts val="0"/>
              </a:spcBef>
              <a:spcAft>
                <a:spcPts val="0"/>
              </a:spcAft>
              <a:buClrTx/>
              <a:buSzTx/>
              <a:buFontTx/>
              <a:buNone/>
              <a:tabLst/>
            </a:pPr>
            <a:endParaRPr kumimoji="0" lang="en-US" sz="48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graphicFrame>
        <p:nvGraphicFramePr>
          <p:cNvPr id="5" name="Table 4"/>
          <p:cNvGraphicFramePr>
            <a:graphicFrameLocks noGrp="1"/>
          </p:cNvGraphicFramePr>
          <p:nvPr>
            <p:extLst>
              <p:ext uri="{D42A27DB-BD31-4B8C-83A1-F6EECF244321}">
                <p14:modId xmlns:p14="http://schemas.microsoft.com/office/powerpoint/2010/main" val="3380677442"/>
              </p:ext>
            </p:extLst>
          </p:nvPr>
        </p:nvGraphicFramePr>
        <p:xfrm>
          <a:off x="2884596" y="4427059"/>
          <a:ext cx="8697804" cy="2286000"/>
        </p:xfrm>
        <a:graphic>
          <a:graphicData uri="http://schemas.openxmlformats.org/drawingml/2006/table">
            <a:tbl>
              <a:tblPr firstRow="1" bandRow="1">
                <a:tableStyleId>{B301B821-A1FF-4177-AEE7-76D212191A09}</a:tableStyleId>
              </a:tblPr>
              <a:tblGrid>
                <a:gridCol w="2899268"/>
                <a:gridCol w="2899268"/>
                <a:gridCol w="2899268"/>
              </a:tblGrid>
              <a:tr h="370840">
                <a:tc rowSpan="5">
                  <a:txBody>
                    <a:bodyPr/>
                    <a:lstStyle/>
                    <a:p>
                      <a:r>
                        <a:rPr lang="en-US" dirty="0" smtClean="0"/>
                        <a:t>R</a:t>
                      </a:r>
                      <a:endParaRPr lang="en-US" dirty="0"/>
                    </a:p>
                  </a:txBody>
                  <a:tcPr/>
                </a:tc>
                <a:tc>
                  <a:txBody>
                    <a:bodyPr/>
                    <a:lstStyle/>
                    <a:p>
                      <a:r>
                        <a:rPr lang="en-US" dirty="0" smtClean="0"/>
                        <a:t>EID</a:t>
                      </a:r>
                      <a:endParaRPr lang="en-US" dirty="0"/>
                    </a:p>
                  </a:txBody>
                  <a:tcPr/>
                </a:tc>
                <a:tc>
                  <a:txBody>
                    <a:bodyPr/>
                    <a:lstStyle/>
                    <a:p>
                      <a:r>
                        <a:rPr lang="en-US" dirty="0" smtClean="0"/>
                        <a:t>PID</a:t>
                      </a:r>
                      <a:endParaRPr lang="en-US" dirty="0"/>
                    </a:p>
                  </a:txBody>
                  <a:tcPr/>
                </a:tc>
              </a:tr>
              <a:tr h="370840">
                <a:tc vMerge="1">
                  <a:txBody>
                    <a:bodyPr/>
                    <a:lstStyle/>
                    <a:p>
                      <a:endParaRPr lang="en-US"/>
                    </a:p>
                  </a:txBody>
                  <a:tcPr/>
                </a:tc>
                <a:tc>
                  <a:txBody>
                    <a:bodyPr/>
                    <a:lstStyle/>
                    <a:p>
                      <a:r>
                        <a:rPr lang="en-US" dirty="0" smtClean="0"/>
                        <a:t>1001</a:t>
                      </a:r>
                      <a:endParaRPr lang="en-US" dirty="0"/>
                    </a:p>
                  </a:txBody>
                  <a:tcPr/>
                </a:tc>
                <a:tc>
                  <a:txBody>
                    <a:bodyPr/>
                    <a:lstStyle/>
                    <a:p>
                      <a:r>
                        <a:rPr lang="en-US" dirty="0" smtClean="0"/>
                        <a:t>1</a:t>
                      </a:r>
                      <a:endParaRPr lang="en-US" dirty="0"/>
                    </a:p>
                  </a:txBody>
                  <a:tcPr/>
                </a:tc>
              </a:tr>
              <a:tr h="370840">
                <a:tc vMerge="1">
                  <a:txBody>
                    <a:bodyPr/>
                    <a:lstStyle/>
                    <a:p>
                      <a:endParaRPr lang="en-US"/>
                    </a:p>
                  </a:txBody>
                  <a:tcPr/>
                </a:tc>
                <a:tc>
                  <a:txBody>
                    <a:bodyPr/>
                    <a:lstStyle/>
                    <a:p>
                      <a:r>
                        <a:rPr lang="en-US" dirty="0" smtClean="0"/>
                        <a:t>1002</a:t>
                      </a:r>
                      <a:endParaRPr lang="en-US" dirty="0"/>
                    </a:p>
                  </a:txBody>
                  <a:tcPr/>
                </a:tc>
                <a:tc>
                  <a:txBody>
                    <a:bodyPr/>
                    <a:lstStyle/>
                    <a:p>
                      <a:r>
                        <a:rPr lang="en-US" dirty="0" smtClean="0"/>
                        <a:t>1</a:t>
                      </a:r>
                      <a:endParaRPr lang="en-US" dirty="0"/>
                    </a:p>
                  </a:txBody>
                  <a:tcPr/>
                </a:tc>
              </a:tr>
              <a:tr h="370840">
                <a:tc vMerge="1">
                  <a:txBody>
                    <a:bodyPr/>
                    <a:lstStyle/>
                    <a:p>
                      <a:endParaRPr lang="en-US"/>
                    </a:p>
                  </a:txBody>
                  <a:tcPr/>
                </a:tc>
                <a:tc>
                  <a:txBody>
                    <a:bodyPr/>
                    <a:lstStyle/>
                    <a:p>
                      <a:r>
                        <a:rPr lang="en-US" dirty="0" smtClean="0"/>
                        <a:t>1002</a:t>
                      </a:r>
                      <a:endParaRPr lang="en-US" dirty="0"/>
                    </a:p>
                  </a:txBody>
                  <a:tcPr/>
                </a:tc>
                <a:tc>
                  <a:txBody>
                    <a:bodyPr/>
                    <a:lstStyle/>
                    <a:p>
                      <a:r>
                        <a:rPr lang="en-US" dirty="0" smtClean="0"/>
                        <a:t>2</a:t>
                      </a:r>
                      <a:endParaRPr lang="en-US" dirty="0"/>
                    </a:p>
                  </a:txBody>
                  <a:tcPr/>
                </a:tc>
              </a:tr>
              <a:tr h="370840">
                <a:tc vMerge="1">
                  <a:txBody>
                    <a:bodyPr/>
                    <a:lstStyle/>
                    <a:p>
                      <a:endParaRPr lang="en-US" dirty="0"/>
                    </a:p>
                  </a:txBody>
                  <a:tcPr/>
                </a:tc>
                <a:tc>
                  <a:txBody>
                    <a:bodyPr/>
                    <a:lstStyle/>
                    <a:p>
                      <a:r>
                        <a:rPr lang="en-US" dirty="0" smtClean="0"/>
                        <a:t>1003</a:t>
                      </a:r>
                      <a:endParaRPr lang="en-US" dirty="0"/>
                    </a:p>
                  </a:txBody>
                  <a:tcPr/>
                </a:tc>
                <a:tc>
                  <a:txBody>
                    <a:bodyPr/>
                    <a:lstStyle/>
                    <a:p>
                      <a:r>
                        <a:rPr lang="en-US" dirty="0" smtClean="0"/>
                        <a:t>2</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70652226"/>
              </p:ext>
            </p:extLst>
          </p:nvPr>
        </p:nvGraphicFramePr>
        <p:xfrm>
          <a:off x="12325235" y="4517075"/>
          <a:ext cx="6293468" cy="1371600"/>
        </p:xfrm>
        <a:graphic>
          <a:graphicData uri="http://schemas.openxmlformats.org/drawingml/2006/table">
            <a:tbl>
              <a:tblPr firstRow="1" bandRow="1">
                <a:tableStyleId>{B301B821-A1FF-4177-AEE7-76D212191A09}</a:tableStyleId>
              </a:tblPr>
              <a:tblGrid>
                <a:gridCol w="3146734"/>
                <a:gridCol w="3146734"/>
              </a:tblGrid>
              <a:tr h="370840">
                <a:tc rowSpan="3">
                  <a:txBody>
                    <a:bodyPr/>
                    <a:lstStyle/>
                    <a:p>
                      <a:r>
                        <a:rPr lang="en-US" dirty="0" smtClean="0"/>
                        <a:t>S</a:t>
                      </a:r>
                      <a:endParaRPr lang="en-US" dirty="0"/>
                    </a:p>
                  </a:txBody>
                  <a:tcPr/>
                </a:tc>
                <a:tc>
                  <a:txBody>
                    <a:bodyPr/>
                    <a:lstStyle/>
                    <a:p>
                      <a:r>
                        <a:rPr lang="en-US" dirty="0" smtClean="0"/>
                        <a:t>PID</a:t>
                      </a:r>
                      <a:endParaRPr lang="en-US" dirty="0"/>
                    </a:p>
                  </a:txBody>
                  <a:tcPr/>
                </a:tc>
              </a:tr>
              <a:tr h="370840">
                <a:tc vMerge="1">
                  <a:txBody>
                    <a:bodyPr/>
                    <a:lstStyle/>
                    <a:p>
                      <a:endParaRPr lang="en-US"/>
                    </a:p>
                  </a:txBody>
                  <a:tcPr/>
                </a:tc>
                <a:tc>
                  <a:txBody>
                    <a:bodyPr/>
                    <a:lstStyle/>
                    <a:p>
                      <a:r>
                        <a:rPr lang="en-US" dirty="0" smtClean="0"/>
                        <a:t>1</a:t>
                      </a:r>
                      <a:endParaRPr lang="en-US" dirty="0"/>
                    </a:p>
                  </a:txBody>
                  <a:tcPr/>
                </a:tc>
              </a:tr>
              <a:tr h="370840">
                <a:tc vMerge="1">
                  <a:txBody>
                    <a:bodyPr/>
                    <a:lstStyle/>
                    <a:p>
                      <a:endParaRPr lang="en-US" dirty="0"/>
                    </a:p>
                  </a:txBody>
                  <a:tcPr/>
                </a:tc>
                <a:tc>
                  <a:txBody>
                    <a:bodyPr/>
                    <a:lstStyle/>
                    <a:p>
                      <a:r>
                        <a:rPr lang="en-US" dirty="0" smtClean="0"/>
                        <a:t>2</a:t>
                      </a:r>
                      <a:endParaRPr lang="en-US" dirty="0"/>
                    </a:p>
                  </a:txBody>
                  <a:tcPr/>
                </a:tc>
              </a:tr>
            </a:tbl>
          </a:graphicData>
        </a:graphic>
      </p:graphicFrame>
      <p:sp>
        <p:nvSpPr>
          <p:cNvPr id="7" name="Rectangle 6"/>
          <p:cNvSpPr/>
          <p:nvPr/>
        </p:nvSpPr>
        <p:spPr>
          <a:xfrm>
            <a:off x="2467574" y="7715697"/>
            <a:ext cx="12192000" cy="2507866"/>
          </a:xfrm>
          <a:prstGeom prst="rect">
            <a:avLst/>
          </a:prstGeom>
        </p:spPr>
        <p:txBody>
          <a:bodyPr>
            <a:spAutoFit/>
          </a:bodyPr>
          <a:lstStyle/>
          <a:p>
            <a:pPr marL="457200" algn="l">
              <a:lnSpc>
                <a:spcPct val="107000"/>
              </a:lnSpc>
              <a:spcAft>
                <a:spcPts val="800"/>
              </a:spcAft>
            </a:pPr>
            <a:r>
              <a:rPr lang="en-US" sz="3200" dirty="0">
                <a:latin typeface="Cambria" panose="02040503050406030204" pitchFamily="18" charset="0"/>
                <a:ea typeface="Calibri" panose="020F0502020204030204" pitchFamily="34" charset="0"/>
                <a:cs typeface="Cambria Math" panose="02040503050406030204" pitchFamily="18" charset="0"/>
              </a:rPr>
              <a:t>T1 </a:t>
            </a:r>
            <a:r>
              <a:rPr lang="en-US" sz="3200">
                <a:latin typeface="Cambria" panose="02040503050406030204" pitchFamily="18" charset="0"/>
                <a:ea typeface="Calibri" panose="020F0502020204030204" pitchFamily="34" charset="0"/>
                <a:cs typeface="Cambria Math" panose="02040503050406030204" pitchFamily="18" charset="0"/>
                <a:sym typeface="Wingdings" panose="05000000000000000000" pitchFamily="2" charset="2"/>
              </a:rPr>
              <a:t></a:t>
            </a:r>
            <a:r>
              <a:rPr lang="en-US" sz="3200">
                <a:latin typeface="Cambria" panose="02040503050406030204" pitchFamily="18" charset="0"/>
                <a:ea typeface="Calibri" panose="020F0502020204030204" pitchFamily="34" charset="0"/>
                <a:cs typeface="Cambria Math" panose="02040503050406030204" pitchFamily="18" charset="0"/>
              </a:rPr>
              <a:t> </a:t>
            </a:r>
            <a:r>
              <a:rPr lang="en-US" sz="3200" smtClean="0">
                <a:latin typeface="Cambria" panose="02040503050406030204" pitchFamily="18" charset="0"/>
                <a:ea typeface="Calibri" panose="020F0502020204030204" pitchFamily="34" charset="0"/>
                <a:cs typeface="Cambria Math" panose="02040503050406030204" pitchFamily="18" charset="0"/>
              </a:rPr>
              <a:t>π</a:t>
            </a:r>
            <a:r>
              <a:rPr lang="en-US" sz="3200" baseline="-25000" smtClean="0">
                <a:latin typeface="Cambria" panose="02040503050406030204" pitchFamily="18" charset="0"/>
                <a:ea typeface="Calibri" panose="020F0502020204030204" pitchFamily="34" charset="0"/>
                <a:cs typeface="Cambria Math" panose="02040503050406030204" pitchFamily="18" charset="0"/>
              </a:rPr>
              <a:t>EID </a:t>
            </a:r>
            <a:r>
              <a:rPr lang="en-US" sz="3200" dirty="0">
                <a:latin typeface="Cambria" panose="02040503050406030204" pitchFamily="18" charset="0"/>
                <a:ea typeface="Calibri" panose="020F0502020204030204" pitchFamily="34" charset="0"/>
                <a:cs typeface="Cambria Math" panose="02040503050406030204" pitchFamily="18" charset="0"/>
              </a:rPr>
              <a:t>( R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algn="l">
              <a:lnSpc>
                <a:spcPct val="107000"/>
              </a:lnSpc>
              <a:spcAft>
                <a:spcPts val="800"/>
              </a:spcAft>
            </a:pPr>
            <a:r>
              <a:rPr lang="en-US" sz="3200" dirty="0">
                <a:latin typeface="Cambria" panose="02040503050406030204" pitchFamily="18" charset="0"/>
                <a:ea typeface="Calibri" panose="020F0502020204030204" pitchFamily="34" charset="0"/>
                <a:cs typeface="Cambria Math" panose="02040503050406030204" pitchFamily="18" charset="0"/>
              </a:rPr>
              <a:t>T2 </a:t>
            </a:r>
            <a:r>
              <a:rPr lang="en-US" sz="3200" dirty="0">
                <a:latin typeface="Cambria" panose="02040503050406030204" pitchFamily="18" charset="0"/>
                <a:ea typeface="Calibri" panose="020F0502020204030204" pitchFamily="34" charset="0"/>
                <a:cs typeface="Cambria Math" panose="02040503050406030204" pitchFamily="18" charset="0"/>
                <a:sym typeface="Wingdings" panose="05000000000000000000" pitchFamily="2" charset="2"/>
              </a:rPr>
              <a:t></a:t>
            </a:r>
            <a:r>
              <a:rPr lang="en-US" sz="3200" dirty="0">
                <a:latin typeface="Cambria" panose="02040503050406030204" pitchFamily="18" charset="0"/>
                <a:ea typeface="Calibri" panose="020F0502020204030204" pitchFamily="34" charset="0"/>
                <a:cs typeface="Cambria Math" panose="02040503050406030204" pitchFamily="18" charset="0"/>
              </a:rPr>
              <a:t> π</a:t>
            </a:r>
            <a:r>
              <a:rPr lang="en-US" sz="3200" baseline="-25000" dirty="0">
                <a:latin typeface="Cambria" panose="02040503050406030204" pitchFamily="18" charset="0"/>
                <a:ea typeface="Calibri" panose="020F0502020204030204" pitchFamily="34" charset="0"/>
                <a:cs typeface="Cambria Math" panose="02040503050406030204" pitchFamily="18" charset="0"/>
              </a:rPr>
              <a:t>x </a:t>
            </a:r>
            <a:r>
              <a:rPr lang="en-US" sz="3200" dirty="0">
                <a:latin typeface="Cambria" panose="02040503050406030204" pitchFamily="18" charset="0"/>
                <a:ea typeface="Calibri" panose="020F0502020204030204" pitchFamily="34" charset="0"/>
                <a:cs typeface="Cambria Math" panose="02040503050406030204" pitchFamily="18" charset="0"/>
              </a:rPr>
              <a:t>((T1 x S) – R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algn="l">
              <a:lnSpc>
                <a:spcPct val="107000"/>
              </a:lnSpc>
              <a:spcAft>
                <a:spcPts val="800"/>
              </a:spcAft>
            </a:pPr>
            <a:r>
              <a:rPr lang="en-US" sz="3200" dirty="0">
                <a:latin typeface="Cambria" panose="02040503050406030204" pitchFamily="18" charset="0"/>
                <a:ea typeface="Calibri" panose="020F0502020204030204" pitchFamily="34" charset="0"/>
                <a:cs typeface="Cambria Math" panose="02040503050406030204" pitchFamily="18" charset="0"/>
              </a:rPr>
              <a:t>Res </a:t>
            </a:r>
            <a:r>
              <a:rPr lang="en-US" sz="3200" dirty="0">
                <a:latin typeface="Cambria" panose="02040503050406030204" pitchFamily="18" charset="0"/>
                <a:ea typeface="Calibri" panose="020F0502020204030204" pitchFamily="34" charset="0"/>
                <a:cs typeface="Cambria Math" panose="02040503050406030204" pitchFamily="18" charset="0"/>
                <a:sym typeface="Wingdings" panose="05000000000000000000" pitchFamily="2" charset="2"/>
              </a:rPr>
              <a:t></a:t>
            </a:r>
            <a:r>
              <a:rPr lang="en-US" sz="3200" dirty="0">
                <a:latin typeface="Cambria" panose="02040503050406030204" pitchFamily="18" charset="0"/>
                <a:ea typeface="Calibri" panose="020F0502020204030204" pitchFamily="34" charset="0"/>
                <a:cs typeface="Cambria Math" panose="02040503050406030204" pitchFamily="18" charset="0"/>
              </a:rPr>
              <a:t> T1-T2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algn="l">
              <a:lnSpc>
                <a:spcPct val="107000"/>
              </a:lnSpc>
              <a:spcAft>
                <a:spcPts val="800"/>
              </a:spcAft>
            </a:pPr>
            <a:r>
              <a:rPr lang="en-US" sz="3200" dirty="0">
                <a:latin typeface="Cambria" panose="020405030504060302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26162787"/>
              </p:ext>
            </p:extLst>
          </p:nvPr>
        </p:nvGraphicFramePr>
        <p:xfrm>
          <a:off x="8391969" y="7582939"/>
          <a:ext cx="4682838" cy="1828800"/>
        </p:xfrm>
        <a:graphic>
          <a:graphicData uri="http://schemas.openxmlformats.org/drawingml/2006/table">
            <a:tbl>
              <a:tblPr firstRow="1" bandRow="1">
                <a:tableStyleId>{B301B821-A1FF-4177-AEE7-76D212191A09}</a:tableStyleId>
              </a:tblPr>
              <a:tblGrid>
                <a:gridCol w="2341419"/>
                <a:gridCol w="2341419"/>
              </a:tblGrid>
              <a:tr h="331224">
                <a:tc rowSpan="4">
                  <a:txBody>
                    <a:bodyPr/>
                    <a:lstStyle/>
                    <a:p>
                      <a:r>
                        <a:rPr lang="en-US" dirty="0" smtClean="0"/>
                        <a:t>T1</a:t>
                      </a:r>
                      <a:endParaRPr lang="en-US" dirty="0"/>
                    </a:p>
                  </a:txBody>
                  <a:tcPr/>
                </a:tc>
                <a:tc>
                  <a:txBody>
                    <a:bodyPr/>
                    <a:lstStyle/>
                    <a:p>
                      <a:r>
                        <a:rPr lang="en-US" dirty="0" smtClean="0"/>
                        <a:t>EID</a:t>
                      </a:r>
                      <a:endParaRPr lang="en-US" dirty="0"/>
                    </a:p>
                  </a:txBody>
                  <a:tcPr/>
                </a:tc>
              </a:tr>
              <a:tr h="370840">
                <a:tc vMerge="1">
                  <a:txBody>
                    <a:bodyPr/>
                    <a:lstStyle/>
                    <a:p>
                      <a:endParaRPr lang="en-US"/>
                    </a:p>
                  </a:txBody>
                  <a:tcPr/>
                </a:tc>
                <a:tc>
                  <a:txBody>
                    <a:bodyPr/>
                    <a:lstStyle/>
                    <a:p>
                      <a:r>
                        <a:rPr lang="en-US" dirty="0" smtClean="0"/>
                        <a:t>1001</a:t>
                      </a:r>
                      <a:endParaRPr lang="en-US" dirty="0"/>
                    </a:p>
                  </a:txBody>
                  <a:tcPr/>
                </a:tc>
              </a:tr>
              <a:tr h="370840">
                <a:tc vMerge="1">
                  <a:txBody>
                    <a:bodyPr/>
                    <a:lstStyle/>
                    <a:p>
                      <a:endParaRPr lang="en-US"/>
                    </a:p>
                  </a:txBody>
                  <a:tcPr/>
                </a:tc>
                <a:tc>
                  <a:txBody>
                    <a:bodyPr/>
                    <a:lstStyle/>
                    <a:p>
                      <a:r>
                        <a:rPr lang="en-US" dirty="0" smtClean="0"/>
                        <a:t>1002</a:t>
                      </a:r>
                      <a:endParaRPr lang="en-US" dirty="0"/>
                    </a:p>
                  </a:txBody>
                  <a:tcPr/>
                </a:tc>
              </a:tr>
              <a:tr h="370840">
                <a:tc vMerge="1">
                  <a:txBody>
                    <a:bodyPr/>
                    <a:lstStyle/>
                    <a:p>
                      <a:endParaRPr lang="en-US" dirty="0"/>
                    </a:p>
                  </a:txBody>
                  <a:tcPr/>
                </a:tc>
                <a:tc>
                  <a:txBody>
                    <a:bodyPr/>
                    <a:lstStyle/>
                    <a:p>
                      <a:r>
                        <a:rPr lang="en-US" dirty="0" smtClean="0"/>
                        <a:t>1003</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13166250"/>
              </p:ext>
            </p:extLst>
          </p:nvPr>
        </p:nvGraphicFramePr>
        <p:xfrm>
          <a:off x="14316364" y="7369430"/>
          <a:ext cx="8515926" cy="3200400"/>
        </p:xfrm>
        <a:graphic>
          <a:graphicData uri="http://schemas.openxmlformats.org/drawingml/2006/table">
            <a:tbl>
              <a:tblPr firstRow="1" bandRow="1">
                <a:tableStyleId>{B301B821-A1FF-4177-AEE7-76D212191A09}</a:tableStyleId>
              </a:tblPr>
              <a:tblGrid>
                <a:gridCol w="2838642"/>
                <a:gridCol w="2838642"/>
                <a:gridCol w="2838642"/>
              </a:tblGrid>
              <a:tr h="370840">
                <a:tc rowSpan="7">
                  <a:txBody>
                    <a:bodyPr/>
                    <a:lstStyle/>
                    <a:p>
                      <a:r>
                        <a:rPr lang="en-US" dirty="0" smtClean="0"/>
                        <a:t>T1 X S</a:t>
                      </a:r>
                      <a:endParaRPr lang="en-US" dirty="0"/>
                    </a:p>
                  </a:txBody>
                  <a:tcPr/>
                </a:tc>
                <a:tc>
                  <a:txBody>
                    <a:bodyPr/>
                    <a:lstStyle/>
                    <a:p>
                      <a:r>
                        <a:rPr lang="en-US" dirty="0" smtClean="0"/>
                        <a:t>EID</a:t>
                      </a:r>
                      <a:endParaRPr lang="en-US" dirty="0"/>
                    </a:p>
                  </a:txBody>
                  <a:tcPr/>
                </a:tc>
                <a:tc>
                  <a:txBody>
                    <a:bodyPr/>
                    <a:lstStyle/>
                    <a:p>
                      <a:r>
                        <a:rPr lang="en-US" dirty="0" smtClean="0"/>
                        <a:t>PID</a:t>
                      </a:r>
                      <a:endParaRPr lang="en-US" dirty="0"/>
                    </a:p>
                  </a:txBody>
                  <a:tcPr/>
                </a:tc>
              </a:tr>
              <a:tr h="370840">
                <a:tc vMerge="1">
                  <a:txBody>
                    <a:bodyPr/>
                    <a:lstStyle/>
                    <a:p>
                      <a:endParaRPr lang="en-US"/>
                    </a:p>
                  </a:txBody>
                  <a:tcPr/>
                </a:tc>
                <a:tc>
                  <a:txBody>
                    <a:bodyPr/>
                    <a:lstStyle/>
                    <a:p>
                      <a:r>
                        <a:rPr lang="en-US" dirty="0" smtClean="0"/>
                        <a:t>1001</a:t>
                      </a:r>
                      <a:endParaRPr lang="en-US" dirty="0"/>
                    </a:p>
                  </a:txBody>
                  <a:tcPr/>
                </a:tc>
                <a:tc>
                  <a:txBody>
                    <a:bodyPr/>
                    <a:lstStyle/>
                    <a:p>
                      <a:r>
                        <a:rPr lang="en-US" dirty="0" smtClean="0"/>
                        <a:t>1</a:t>
                      </a:r>
                      <a:endParaRPr lang="en-US" dirty="0"/>
                    </a:p>
                  </a:txBody>
                  <a:tcPr/>
                </a:tc>
              </a:tr>
              <a:tr h="370840">
                <a:tc vMerge="1">
                  <a:txBody>
                    <a:bodyPr/>
                    <a:lstStyle/>
                    <a:p>
                      <a:endParaRPr lang="en-US"/>
                    </a:p>
                  </a:txBody>
                  <a:tcPr/>
                </a:tc>
                <a:tc>
                  <a:txBody>
                    <a:bodyPr/>
                    <a:lstStyle/>
                    <a:p>
                      <a:r>
                        <a:rPr lang="en-US" dirty="0" smtClean="0"/>
                        <a:t>1001</a:t>
                      </a:r>
                      <a:endParaRPr lang="en-US" dirty="0"/>
                    </a:p>
                  </a:txBody>
                  <a:tcPr/>
                </a:tc>
                <a:tc>
                  <a:txBody>
                    <a:bodyPr/>
                    <a:lstStyle/>
                    <a:p>
                      <a:r>
                        <a:rPr lang="en-US" dirty="0" smtClean="0"/>
                        <a:t>2</a:t>
                      </a:r>
                      <a:endParaRPr lang="en-US" dirty="0"/>
                    </a:p>
                  </a:txBody>
                  <a:tcPr/>
                </a:tc>
              </a:tr>
              <a:tr h="370840">
                <a:tc vMerge="1">
                  <a:txBody>
                    <a:bodyPr/>
                    <a:lstStyle/>
                    <a:p>
                      <a:endParaRPr lang="en-US"/>
                    </a:p>
                  </a:txBody>
                  <a:tcPr/>
                </a:tc>
                <a:tc>
                  <a:txBody>
                    <a:bodyPr/>
                    <a:lstStyle/>
                    <a:p>
                      <a:r>
                        <a:rPr lang="en-US" dirty="0" smtClean="0"/>
                        <a:t>1002</a:t>
                      </a:r>
                      <a:endParaRPr lang="en-US" dirty="0"/>
                    </a:p>
                  </a:txBody>
                  <a:tcPr/>
                </a:tc>
                <a:tc>
                  <a:txBody>
                    <a:bodyPr/>
                    <a:lstStyle/>
                    <a:p>
                      <a:r>
                        <a:rPr lang="en-US" dirty="0" smtClean="0"/>
                        <a:t>1</a:t>
                      </a:r>
                      <a:endParaRPr lang="en-US" dirty="0"/>
                    </a:p>
                  </a:txBody>
                  <a:tcPr/>
                </a:tc>
              </a:tr>
              <a:tr h="370840">
                <a:tc vMerge="1">
                  <a:txBody>
                    <a:bodyPr/>
                    <a:lstStyle/>
                    <a:p>
                      <a:endParaRPr lang="en-US"/>
                    </a:p>
                  </a:txBody>
                  <a:tcPr/>
                </a:tc>
                <a:tc>
                  <a:txBody>
                    <a:bodyPr/>
                    <a:lstStyle/>
                    <a:p>
                      <a:r>
                        <a:rPr lang="en-US" dirty="0" smtClean="0"/>
                        <a:t>1002</a:t>
                      </a:r>
                      <a:endParaRPr lang="en-US" dirty="0"/>
                    </a:p>
                  </a:txBody>
                  <a:tcPr/>
                </a:tc>
                <a:tc>
                  <a:txBody>
                    <a:bodyPr/>
                    <a:lstStyle/>
                    <a:p>
                      <a:r>
                        <a:rPr lang="en-US" dirty="0" smtClean="0"/>
                        <a:t>2</a:t>
                      </a:r>
                      <a:endParaRPr lang="en-US" dirty="0"/>
                    </a:p>
                  </a:txBody>
                  <a:tcPr/>
                </a:tc>
              </a:tr>
              <a:tr h="370840">
                <a:tc vMerge="1">
                  <a:txBody>
                    <a:bodyPr/>
                    <a:lstStyle/>
                    <a:p>
                      <a:endParaRPr lang="en-US"/>
                    </a:p>
                  </a:txBody>
                  <a:tcPr/>
                </a:tc>
                <a:tc>
                  <a:txBody>
                    <a:bodyPr/>
                    <a:lstStyle/>
                    <a:p>
                      <a:r>
                        <a:rPr lang="en-US" dirty="0" smtClean="0"/>
                        <a:t>1003</a:t>
                      </a:r>
                      <a:endParaRPr lang="en-US" dirty="0"/>
                    </a:p>
                  </a:txBody>
                  <a:tcPr/>
                </a:tc>
                <a:tc>
                  <a:txBody>
                    <a:bodyPr/>
                    <a:lstStyle/>
                    <a:p>
                      <a:r>
                        <a:rPr lang="en-US" dirty="0" smtClean="0"/>
                        <a:t>1</a:t>
                      </a:r>
                      <a:endParaRPr lang="en-US" dirty="0"/>
                    </a:p>
                  </a:txBody>
                  <a:tcPr/>
                </a:tc>
              </a:tr>
              <a:tr h="370840">
                <a:tc vMerge="1">
                  <a:txBody>
                    <a:bodyPr/>
                    <a:lstStyle/>
                    <a:p>
                      <a:endParaRPr lang="en-US" dirty="0"/>
                    </a:p>
                  </a:txBody>
                  <a:tcPr/>
                </a:tc>
                <a:tc>
                  <a:txBody>
                    <a:bodyPr/>
                    <a:lstStyle/>
                    <a:p>
                      <a:r>
                        <a:rPr lang="en-US" dirty="0" smtClean="0"/>
                        <a:t>1003</a:t>
                      </a:r>
                      <a:endParaRPr lang="en-US" dirty="0"/>
                    </a:p>
                  </a:txBody>
                  <a:tcPr/>
                </a:tc>
                <a:tc>
                  <a:txBody>
                    <a:bodyPr/>
                    <a:lstStyle/>
                    <a:p>
                      <a:r>
                        <a:rPr lang="en-US" dirty="0" smtClean="0"/>
                        <a:t>2</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75172241"/>
              </p:ext>
            </p:extLst>
          </p:nvPr>
        </p:nvGraphicFramePr>
        <p:xfrm>
          <a:off x="4458704" y="10223563"/>
          <a:ext cx="7866531" cy="1371600"/>
        </p:xfrm>
        <a:graphic>
          <a:graphicData uri="http://schemas.openxmlformats.org/drawingml/2006/table">
            <a:tbl>
              <a:tblPr firstRow="1" bandRow="1">
                <a:tableStyleId>{B301B821-A1FF-4177-AEE7-76D212191A09}</a:tableStyleId>
              </a:tblPr>
              <a:tblGrid>
                <a:gridCol w="2622177"/>
                <a:gridCol w="2622177"/>
                <a:gridCol w="2622177"/>
              </a:tblGrid>
              <a:tr h="370840">
                <a:tc rowSpan="3">
                  <a:txBody>
                    <a:bodyPr/>
                    <a:lstStyle/>
                    <a:p>
                      <a:r>
                        <a:rPr lang="en-US" dirty="0" smtClean="0"/>
                        <a:t>T2</a:t>
                      </a:r>
                      <a:endParaRPr lang="en-US" dirty="0"/>
                    </a:p>
                  </a:txBody>
                  <a:tcPr/>
                </a:tc>
                <a:tc>
                  <a:txBody>
                    <a:bodyPr/>
                    <a:lstStyle/>
                    <a:p>
                      <a:r>
                        <a:rPr lang="en-US" dirty="0" smtClean="0"/>
                        <a:t>EID</a:t>
                      </a:r>
                      <a:endParaRPr lang="en-US" dirty="0"/>
                    </a:p>
                  </a:txBody>
                  <a:tcPr/>
                </a:tc>
                <a:tc>
                  <a:txBody>
                    <a:bodyPr/>
                    <a:lstStyle/>
                    <a:p>
                      <a:r>
                        <a:rPr lang="en-US" dirty="0" smtClean="0"/>
                        <a:t>PID</a:t>
                      </a:r>
                      <a:endParaRPr lang="en-US" dirty="0"/>
                    </a:p>
                  </a:txBody>
                  <a:tcPr/>
                </a:tc>
              </a:tr>
              <a:tr h="370840">
                <a:tc vMerge="1">
                  <a:txBody>
                    <a:bodyPr/>
                    <a:lstStyle/>
                    <a:p>
                      <a:endParaRPr lang="en-US"/>
                    </a:p>
                  </a:txBody>
                  <a:tcPr/>
                </a:tc>
                <a:tc>
                  <a:txBody>
                    <a:bodyPr/>
                    <a:lstStyle/>
                    <a:p>
                      <a:r>
                        <a:rPr lang="en-US" dirty="0" smtClean="0"/>
                        <a:t>1001</a:t>
                      </a:r>
                      <a:endParaRPr lang="en-US" dirty="0"/>
                    </a:p>
                  </a:txBody>
                  <a:tcPr/>
                </a:tc>
                <a:tc>
                  <a:txBody>
                    <a:bodyPr/>
                    <a:lstStyle/>
                    <a:p>
                      <a:r>
                        <a:rPr lang="en-US" dirty="0" smtClean="0"/>
                        <a:t>2</a:t>
                      </a:r>
                      <a:endParaRPr lang="en-US" dirty="0"/>
                    </a:p>
                  </a:txBody>
                  <a:tcPr/>
                </a:tc>
              </a:tr>
              <a:tr h="370840">
                <a:tc vMerge="1">
                  <a:txBody>
                    <a:bodyPr/>
                    <a:lstStyle/>
                    <a:p>
                      <a:endParaRPr lang="en-US" dirty="0"/>
                    </a:p>
                  </a:txBody>
                  <a:tcPr/>
                </a:tc>
                <a:tc>
                  <a:txBody>
                    <a:bodyPr/>
                    <a:lstStyle/>
                    <a:p>
                      <a:r>
                        <a:rPr lang="en-US" dirty="0" smtClean="0"/>
                        <a:t>1003</a:t>
                      </a:r>
                      <a:endParaRPr lang="en-US" dirty="0"/>
                    </a:p>
                  </a:txBody>
                  <a:tcPr/>
                </a:tc>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5493668"/>
              </p:ext>
            </p:extLst>
          </p:nvPr>
        </p:nvGraphicFramePr>
        <p:xfrm>
          <a:off x="13854545" y="11137963"/>
          <a:ext cx="7633856" cy="914400"/>
        </p:xfrm>
        <a:graphic>
          <a:graphicData uri="http://schemas.openxmlformats.org/drawingml/2006/table">
            <a:tbl>
              <a:tblPr firstRow="1" bandRow="1">
                <a:tableStyleId>{B301B821-A1FF-4177-AEE7-76D212191A09}</a:tableStyleId>
              </a:tblPr>
              <a:tblGrid>
                <a:gridCol w="3816928"/>
                <a:gridCol w="3816928"/>
              </a:tblGrid>
              <a:tr h="370840">
                <a:tc rowSpan="2">
                  <a:txBody>
                    <a:bodyPr/>
                    <a:lstStyle/>
                    <a:p>
                      <a:r>
                        <a:rPr lang="en-US" dirty="0" smtClean="0"/>
                        <a:t>T1-T2</a:t>
                      </a:r>
                      <a:endParaRPr lang="en-US" dirty="0"/>
                    </a:p>
                  </a:txBody>
                  <a:tcPr/>
                </a:tc>
                <a:tc>
                  <a:txBody>
                    <a:bodyPr/>
                    <a:lstStyle/>
                    <a:p>
                      <a:r>
                        <a:rPr lang="en-US" dirty="0" smtClean="0"/>
                        <a:t>EID</a:t>
                      </a:r>
                      <a:endParaRPr lang="en-US" dirty="0"/>
                    </a:p>
                  </a:txBody>
                  <a:tcPr/>
                </a:tc>
              </a:tr>
              <a:tr h="370840">
                <a:tc vMerge="1">
                  <a:txBody>
                    <a:bodyPr/>
                    <a:lstStyle/>
                    <a:p>
                      <a:endParaRPr lang="en-US" dirty="0"/>
                    </a:p>
                  </a:txBody>
                  <a:tcPr/>
                </a:tc>
                <a:tc>
                  <a:txBody>
                    <a:bodyPr/>
                    <a:lstStyle/>
                    <a:p>
                      <a:r>
                        <a:rPr lang="en-US" dirty="0" smtClean="0"/>
                        <a:t>1002</a:t>
                      </a:r>
                      <a:endParaRPr lang="en-US" dirty="0"/>
                    </a:p>
                  </a:txBody>
                  <a:tcPr/>
                </a:tc>
              </a:tr>
            </a:tbl>
          </a:graphicData>
        </a:graphic>
      </p:graphicFrame>
    </p:spTree>
    <p:extLst>
      <p:ext uri="{BB962C8B-B14F-4D97-AF65-F5344CB8AC3E}">
        <p14:creationId xmlns:p14="http://schemas.microsoft.com/office/powerpoint/2010/main" val="39695218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r>
              <a:rPr lang="en-US" sz="7200" dirty="0" smtClean="0">
                <a:solidFill>
                  <a:srgbClr val="011993"/>
                </a:solidFill>
                <a:latin typeface="Arial" panose="020B0604020202020204" pitchFamily="34" charset="0"/>
                <a:cs typeface="Arial" panose="020B0604020202020204" pitchFamily="34" charset="0"/>
              </a:rPr>
              <a:t>Quiz</a:t>
            </a:r>
            <a:endParaRPr lang="el-GR" sz="7200" dirty="0">
              <a:solidFill>
                <a:srgbClr val="011993"/>
              </a:solidFill>
              <a:latin typeface="Arial" panose="020B0604020202020204" pitchFamily="34" charset="0"/>
              <a:cs typeface="Arial" panose="020B0604020202020204" pitchFamily="34" charset="0"/>
            </a:endParaRPr>
          </a:p>
        </p:txBody>
      </p:sp>
      <p:sp>
        <p:nvSpPr>
          <p:cNvPr id="3" name="TextBox 2"/>
          <p:cNvSpPr txBox="1"/>
          <p:nvPr/>
        </p:nvSpPr>
        <p:spPr>
          <a:xfrm>
            <a:off x="1379069" y="1840772"/>
            <a:ext cx="21502254"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14350" marR="0" indent="-514350" algn="l" defTabSz="825500" rtl="0" fontAlgn="auto" latinLnBrk="0" hangingPunct="0">
              <a:lnSpc>
                <a:spcPct val="100000"/>
              </a:lnSpc>
              <a:spcBef>
                <a:spcPts val="0"/>
              </a:spcBef>
              <a:spcAft>
                <a:spcPts val="0"/>
              </a:spcAft>
              <a:buClrTx/>
              <a:buSzTx/>
              <a:buFontTx/>
              <a:buAutoNum type="arabicPeriod"/>
              <a:tabLst/>
            </a:pPr>
            <a:r>
              <a:rPr kumimoji="0" 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Select the employee tuples whose department Number is 2</a:t>
            </a:r>
          </a:p>
          <a:p>
            <a:pPr marL="514350" marR="0" indent="-514350" algn="l" defTabSz="825500" rtl="0" fontAlgn="auto" latinLnBrk="0" hangingPunct="0">
              <a:lnSpc>
                <a:spcPct val="100000"/>
              </a:lnSpc>
              <a:spcBef>
                <a:spcPts val="0"/>
              </a:spcBef>
              <a:spcAft>
                <a:spcPts val="0"/>
              </a:spcAft>
              <a:buClrTx/>
              <a:buSzTx/>
              <a:buFontTx/>
              <a:buAutoNum type="arabicPeriod"/>
              <a:tabLst/>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4" name="Table 3"/>
          <p:cNvGraphicFramePr>
            <a:graphicFrameLocks noGrp="1"/>
          </p:cNvGraphicFramePr>
          <p:nvPr>
            <p:extLst>
              <p:ext uri="{D42A27DB-BD31-4B8C-83A1-F6EECF244321}">
                <p14:modId xmlns:p14="http://schemas.microsoft.com/office/powerpoint/2010/main" val="599283465"/>
              </p:ext>
            </p:extLst>
          </p:nvPr>
        </p:nvGraphicFramePr>
        <p:xfrm>
          <a:off x="2262909" y="3051360"/>
          <a:ext cx="16256000" cy="1828800"/>
        </p:xfrm>
        <a:graphic>
          <a:graphicData uri="http://schemas.openxmlformats.org/drawingml/2006/table">
            <a:tbl>
              <a:tblPr firstRow="1" bandRow="1">
                <a:tableStyleId>{5940675A-B579-460E-94D1-54222C63F5DA}</a:tableStyleId>
              </a:tblPr>
              <a:tblGrid>
                <a:gridCol w="4064000"/>
                <a:gridCol w="4064000"/>
                <a:gridCol w="4064000"/>
                <a:gridCol w="4064000"/>
              </a:tblGrid>
              <a:tr h="370840">
                <a:tc rowSpan="4">
                  <a:txBody>
                    <a:bodyPr/>
                    <a:lstStyle/>
                    <a:p>
                      <a:r>
                        <a:rPr lang="en-US" dirty="0" smtClean="0"/>
                        <a:t>Employee</a:t>
                      </a:r>
                      <a:endParaRPr lang="en-US" dirty="0"/>
                    </a:p>
                  </a:txBody>
                  <a:tcPr/>
                </a:tc>
                <a:tc>
                  <a:txBody>
                    <a:bodyPr/>
                    <a:lstStyle/>
                    <a:p>
                      <a:r>
                        <a:rPr lang="en-US" dirty="0" err="1" smtClean="0"/>
                        <a:t>Fname</a:t>
                      </a:r>
                      <a:endParaRPr lang="en-US" dirty="0"/>
                    </a:p>
                  </a:txBody>
                  <a:tcPr/>
                </a:tc>
                <a:tc>
                  <a:txBody>
                    <a:bodyPr/>
                    <a:lstStyle/>
                    <a:p>
                      <a:r>
                        <a:rPr lang="en-US" dirty="0" err="1" smtClean="0"/>
                        <a:t>Lname</a:t>
                      </a:r>
                      <a:endParaRPr lang="en-US" dirty="0"/>
                    </a:p>
                  </a:txBody>
                  <a:tcPr/>
                </a:tc>
                <a:tc>
                  <a:txBody>
                    <a:bodyPr/>
                    <a:lstStyle/>
                    <a:p>
                      <a:r>
                        <a:rPr lang="en-US" dirty="0" err="1" smtClean="0"/>
                        <a:t>DNo</a:t>
                      </a:r>
                      <a:endParaRPr lang="en-US" dirty="0"/>
                    </a:p>
                  </a:txBody>
                  <a:tcPr/>
                </a:tc>
              </a:tr>
              <a:tr h="370840">
                <a:tc vMerge="1">
                  <a:txBody>
                    <a:bodyPr/>
                    <a:lstStyle/>
                    <a:p>
                      <a:endParaRPr lang="en-US"/>
                    </a:p>
                  </a:txBody>
                  <a:tcPr/>
                </a:tc>
                <a:tc>
                  <a:txBody>
                    <a:bodyPr/>
                    <a:lstStyle/>
                    <a:p>
                      <a:r>
                        <a:rPr lang="en-US" dirty="0" smtClean="0"/>
                        <a:t>Tom</a:t>
                      </a:r>
                      <a:endParaRPr lang="en-US" dirty="0"/>
                    </a:p>
                  </a:txBody>
                  <a:tcPr/>
                </a:tc>
                <a:tc>
                  <a:txBody>
                    <a:bodyPr/>
                    <a:lstStyle/>
                    <a:p>
                      <a:r>
                        <a:rPr lang="en-US" dirty="0" smtClean="0"/>
                        <a:t>Ford</a:t>
                      </a:r>
                      <a:endParaRPr lang="en-US" dirty="0"/>
                    </a:p>
                  </a:txBody>
                  <a:tcPr/>
                </a:tc>
                <a:tc>
                  <a:txBody>
                    <a:bodyPr/>
                    <a:lstStyle/>
                    <a:p>
                      <a:r>
                        <a:rPr lang="en-US" dirty="0" smtClean="0"/>
                        <a:t>2</a:t>
                      </a:r>
                      <a:endParaRPr lang="en-US" dirty="0"/>
                    </a:p>
                  </a:txBody>
                  <a:tcPr/>
                </a:tc>
              </a:tr>
              <a:tr h="370840">
                <a:tc vMerge="1">
                  <a:txBody>
                    <a:bodyPr/>
                    <a:lstStyle/>
                    <a:p>
                      <a:endParaRPr lang="en-US"/>
                    </a:p>
                  </a:txBody>
                  <a:tcPr/>
                </a:tc>
                <a:tc>
                  <a:txBody>
                    <a:bodyPr/>
                    <a:lstStyle/>
                    <a:p>
                      <a:r>
                        <a:rPr lang="en-US" dirty="0" smtClean="0"/>
                        <a:t>Amy</a:t>
                      </a:r>
                      <a:endParaRPr lang="en-US" dirty="0"/>
                    </a:p>
                  </a:txBody>
                  <a:tcPr/>
                </a:tc>
                <a:tc>
                  <a:txBody>
                    <a:bodyPr/>
                    <a:lstStyle/>
                    <a:p>
                      <a:r>
                        <a:rPr lang="en-US" dirty="0" smtClean="0"/>
                        <a:t>Jones</a:t>
                      </a:r>
                      <a:endParaRPr lang="en-US" dirty="0"/>
                    </a:p>
                  </a:txBody>
                  <a:tcPr/>
                </a:tc>
                <a:tc>
                  <a:txBody>
                    <a:bodyPr/>
                    <a:lstStyle/>
                    <a:p>
                      <a:r>
                        <a:rPr lang="en-US" dirty="0" smtClean="0"/>
                        <a:t>3</a:t>
                      </a:r>
                      <a:endParaRPr lang="en-US" dirty="0"/>
                    </a:p>
                  </a:txBody>
                  <a:tcPr/>
                </a:tc>
              </a:tr>
              <a:tr h="370840">
                <a:tc vMerge="1">
                  <a:txBody>
                    <a:bodyPr/>
                    <a:lstStyle/>
                    <a:p>
                      <a:endParaRPr lang="en-US" dirty="0"/>
                    </a:p>
                  </a:txBody>
                  <a:tcPr/>
                </a:tc>
                <a:tc>
                  <a:txBody>
                    <a:bodyPr/>
                    <a:lstStyle/>
                    <a:p>
                      <a:r>
                        <a:rPr lang="en-US" dirty="0" smtClean="0"/>
                        <a:t>Alicia</a:t>
                      </a:r>
                      <a:endParaRPr lang="en-US" dirty="0"/>
                    </a:p>
                  </a:txBody>
                  <a:tcPr/>
                </a:tc>
                <a:tc>
                  <a:txBody>
                    <a:bodyPr/>
                    <a:lstStyle/>
                    <a:p>
                      <a:r>
                        <a:rPr lang="en-US" dirty="0" smtClean="0"/>
                        <a:t>Smith </a:t>
                      </a:r>
                      <a:endParaRPr lang="en-US" dirty="0"/>
                    </a:p>
                  </a:txBody>
                  <a:tcPr/>
                </a:tc>
                <a:tc>
                  <a:txBody>
                    <a:bodyPr/>
                    <a:lstStyle/>
                    <a:p>
                      <a:r>
                        <a:rPr lang="en-US" dirty="0" smtClean="0"/>
                        <a:t>2</a:t>
                      </a:r>
                      <a:endParaRPr lang="en-US" dirty="0"/>
                    </a:p>
                  </a:txBody>
                  <a:tcPr/>
                </a:tc>
              </a:tr>
            </a:tbl>
          </a:graphicData>
        </a:graphic>
      </p:graphicFrame>
      <p:sp>
        <p:nvSpPr>
          <p:cNvPr id="5" name="TextBox 4"/>
          <p:cNvSpPr txBox="1"/>
          <p:nvPr/>
        </p:nvSpPr>
        <p:spPr>
          <a:xfrm>
            <a:off x="1416014" y="6016532"/>
            <a:ext cx="21502254"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tabLst/>
            </a:pPr>
            <a:r>
              <a:rPr kumimoji="0" 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2. Select the employee tuples whose department Number is 2 and Salary &gt;40000.</a:t>
            </a:r>
          </a:p>
          <a:p>
            <a:pPr marL="514350" marR="0" indent="-514350" algn="l" defTabSz="825500" rtl="0" fontAlgn="auto" latinLnBrk="0" hangingPunct="0">
              <a:lnSpc>
                <a:spcPct val="100000"/>
              </a:lnSpc>
              <a:spcBef>
                <a:spcPts val="0"/>
              </a:spcBef>
              <a:spcAft>
                <a:spcPts val="0"/>
              </a:spcAft>
              <a:buClrTx/>
              <a:buSzTx/>
              <a:buFontTx/>
              <a:buAutoNum type="arabicPeriod"/>
              <a:tabLst/>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6" name="Table 5"/>
          <p:cNvGraphicFramePr>
            <a:graphicFrameLocks noGrp="1"/>
          </p:cNvGraphicFramePr>
          <p:nvPr>
            <p:extLst>
              <p:ext uri="{D42A27DB-BD31-4B8C-83A1-F6EECF244321}">
                <p14:modId xmlns:p14="http://schemas.microsoft.com/office/powerpoint/2010/main" val="1504401261"/>
              </p:ext>
            </p:extLst>
          </p:nvPr>
        </p:nvGraphicFramePr>
        <p:xfrm>
          <a:off x="2262909" y="7851168"/>
          <a:ext cx="16256000" cy="1828800"/>
        </p:xfrm>
        <a:graphic>
          <a:graphicData uri="http://schemas.openxmlformats.org/drawingml/2006/table">
            <a:tbl>
              <a:tblPr firstRow="1" bandRow="1">
                <a:tableStyleId>{5940675A-B579-460E-94D1-54222C63F5DA}</a:tableStyleId>
              </a:tblPr>
              <a:tblGrid>
                <a:gridCol w="3251200"/>
                <a:gridCol w="3251200"/>
                <a:gridCol w="3251200"/>
                <a:gridCol w="3251200"/>
                <a:gridCol w="3251200"/>
              </a:tblGrid>
              <a:tr h="370840">
                <a:tc rowSpan="4">
                  <a:txBody>
                    <a:bodyPr/>
                    <a:lstStyle/>
                    <a:p>
                      <a:r>
                        <a:rPr lang="en-US" dirty="0" smtClean="0"/>
                        <a:t>Employee</a:t>
                      </a:r>
                      <a:endParaRPr lang="en-US" dirty="0"/>
                    </a:p>
                  </a:txBody>
                  <a:tcPr/>
                </a:tc>
                <a:tc>
                  <a:txBody>
                    <a:bodyPr/>
                    <a:lstStyle/>
                    <a:p>
                      <a:r>
                        <a:rPr lang="en-US" dirty="0" err="1" smtClean="0"/>
                        <a:t>Fname</a:t>
                      </a:r>
                      <a:endParaRPr lang="en-US" dirty="0"/>
                    </a:p>
                  </a:txBody>
                  <a:tcPr/>
                </a:tc>
                <a:tc>
                  <a:txBody>
                    <a:bodyPr/>
                    <a:lstStyle/>
                    <a:p>
                      <a:r>
                        <a:rPr lang="en-US" dirty="0" err="1" smtClean="0"/>
                        <a:t>Lname</a:t>
                      </a:r>
                      <a:endParaRPr lang="en-US" dirty="0"/>
                    </a:p>
                  </a:txBody>
                  <a:tcPr/>
                </a:tc>
                <a:tc>
                  <a:txBody>
                    <a:bodyPr/>
                    <a:lstStyle/>
                    <a:p>
                      <a:r>
                        <a:rPr lang="en-US" dirty="0" smtClean="0"/>
                        <a:t>Salary</a:t>
                      </a:r>
                      <a:endParaRPr lang="en-US" dirty="0"/>
                    </a:p>
                  </a:txBody>
                  <a:tcPr/>
                </a:tc>
                <a:tc>
                  <a:txBody>
                    <a:bodyPr/>
                    <a:lstStyle/>
                    <a:p>
                      <a:r>
                        <a:rPr lang="en-US" dirty="0" err="1" smtClean="0"/>
                        <a:t>DNo</a:t>
                      </a:r>
                      <a:endParaRPr lang="en-US" dirty="0"/>
                    </a:p>
                  </a:txBody>
                  <a:tcPr/>
                </a:tc>
              </a:tr>
              <a:tr h="370840">
                <a:tc vMerge="1">
                  <a:txBody>
                    <a:bodyPr/>
                    <a:lstStyle/>
                    <a:p>
                      <a:endParaRPr lang="en-US"/>
                    </a:p>
                  </a:txBody>
                  <a:tcPr/>
                </a:tc>
                <a:tc>
                  <a:txBody>
                    <a:bodyPr/>
                    <a:lstStyle/>
                    <a:p>
                      <a:r>
                        <a:rPr lang="en-US" dirty="0" smtClean="0"/>
                        <a:t>Tom</a:t>
                      </a:r>
                      <a:endParaRPr lang="en-US" dirty="0"/>
                    </a:p>
                  </a:txBody>
                  <a:tcPr/>
                </a:tc>
                <a:tc>
                  <a:txBody>
                    <a:bodyPr/>
                    <a:lstStyle/>
                    <a:p>
                      <a:r>
                        <a:rPr lang="en-US" dirty="0" smtClean="0"/>
                        <a:t>Ford</a:t>
                      </a:r>
                      <a:endParaRPr lang="en-US" dirty="0"/>
                    </a:p>
                  </a:txBody>
                  <a:tcPr/>
                </a:tc>
                <a:tc>
                  <a:txBody>
                    <a:bodyPr/>
                    <a:lstStyle/>
                    <a:p>
                      <a:r>
                        <a:rPr lang="en-US" dirty="0" smtClean="0"/>
                        <a:t>30000</a:t>
                      </a:r>
                      <a:endParaRPr lang="en-US" dirty="0"/>
                    </a:p>
                  </a:txBody>
                  <a:tcPr/>
                </a:tc>
                <a:tc>
                  <a:txBody>
                    <a:bodyPr/>
                    <a:lstStyle/>
                    <a:p>
                      <a:r>
                        <a:rPr lang="en-US" dirty="0" smtClean="0"/>
                        <a:t>2</a:t>
                      </a:r>
                      <a:endParaRPr lang="en-US" dirty="0"/>
                    </a:p>
                  </a:txBody>
                  <a:tcPr/>
                </a:tc>
              </a:tr>
              <a:tr h="370840">
                <a:tc vMerge="1">
                  <a:txBody>
                    <a:bodyPr/>
                    <a:lstStyle/>
                    <a:p>
                      <a:endParaRPr lang="en-US"/>
                    </a:p>
                  </a:txBody>
                  <a:tcPr/>
                </a:tc>
                <a:tc>
                  <a:txBody>
                    <a:bodyPr/>
                    <a:lstStyle/>
                    <a:p>
                      <a:r>
                        <a:rPr lang="en-US" dirty="0" smtClean="0"/>
                        <a:t>Amy</a:t>
                      </a:r>
                      <a:endParaRPr lang="en-US" dirty="0"/>
                    </a:p>
                  </a:txBody>
                  <a:tcPr/>
                </a:tc>
                <a:tc>
                  <a:txBody>
                    <a:bodyPr/>
                    <a:lstStyle/>
                    <a:p>
                      <a:r>
                        <a:rPr lang="en-US" dirty="0" smtClean="0"/>
                        <a:t>Jones</a:t>
                      </a:r>
                      <a:endParaRPr lang="en-US" dirty="0"/>
                    </a:p>
                  </a:txBody>
                  <a:tcPr/>
                </a:tc>
                <a:tc>
                  <a:txBody>
                    <a:bodyPr/>
                    <a:lstStyle/>
                    <a:p>
                      <a:r>
                        <a:rPr lang="en-US" dirty="0" smtClean="0"/>
                        <a:t>42000</a:t>
                      </a:r>
                      <a:endParaRPr lang="en-US" dirty="0"/>
                    </a:p>
                  </a:txBody>
                  <a:tcPr/>
                </a:tc>
                <a:tc>
                  <a:txBody>
                    <a:bodyPr/>
                    <a:lstStyle/>
                    <a:p>
                      <a:r>
                        <a:rPr lang="en-US" dirty="0" smtClean="0"/>
                        <a:t>3</a:t>
                      </a:r>
                      <a:endParaRPr lang="en-US" dirty="0"/>
                    </a:p>
                  </a:txBody>
                  <a:tcPr/>
                </a:tc>
              </a:tr>
              <a:tr h="370840">
                <a:tc vMerge="1">
                  <a:txBody>
                    <a:bodyPr/>
                    <a:lstStyle/>
                    <a:p>
                      <a:endParaRPr lang="en-US" dirty="0"/>
                    </a:p>
                  </a:txBody>
                  <a:tcPr/>
                </a:tc>
                <a:tc>
                  <a:txBody>
                    <a:bodyPr/>
                    <a:lstStyle/>
                    <a:p>
                      <a:r>
                        <a:rPr lang="en-US" dirty="0" smtClean="0"/>
                        <a:t>Alicia</a:t>
                      </a:r>
                      <a:endParaRPr lang="en-US" dirty="0"/>
                    </a:p>
                  </a:txBody>
                  <a:tcPr/>
                </a:tc>
                <a:tc>
                  <a:txBody>
                    <a:bodyPr/>
                    <a:lstStyle/>
                    <a:p>
                      <a:r>
                        <a:rPr lang="en-US" dirty="0" smtClean="0"/>
                        <a:t>Smith </a:t>
                      </a:r>
                      <a:endParaRPr lang="en-US" dirty="0"/>
                    </a:p>
                  </a:txBody>
                  <a:tcPr/>
                </a:tc>
                <a:tc>
                  <a:txBody>
                    <a:bodyPr/>
                    <a:lstStyle/>
                    <a:p>
                      <a:r>
                        <a:rPr lang="en-US" dirty="0" smtClean="0"/>
                        <a:t>47000</a:t>
                      </a:r>
                      <a:endParaRPr lang="en-US" dirty="0"/>
                    </a:p>
                  </a:txBody>
                  <a:tcPr/>
                </a:tc>
                <a:tc>
                  <a:txBody>
                    <a:bodyPr/>
                    <a:lstStyle/>
                    <a:p>
                      <a:r>
                        <a:rPr lang="en-US" dirty="0" smtClean="0"/>
                        <a:t>2</a:t>
                      </a:r>
                      <a:endParaRPr lang="en-US" dirty="0"/>
                    </a:p>
                  </a:txBody>
                  <a:tcPr/>
                </a:tc>
              </a:tr>
            </a:tbl>
          </a:graphicData>
        </a:graphic>
      </p:graphicFrame>
    </p:spTree>
    <p:extLst>
      <p:ext uri="{BB962C8B-B14F-4D97-AF65-F5344CB8AC3E}">
        <p14:creationId xmlns:p14="http://schemas.microsoft.com/office/powerpoint/2010/main" val="1827462113"/>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4560" y="1740173"/>
            <a:ext cx="21502254"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tabLst/>
            </a:pPr>
            <a:r>
              <a:rPr lang="en-US" dirty="0" smtClean="0"/>
              <a:t>3. </a:t>
            </a:r>
            <a:r>
              <a:rPr kumimoji="0" 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Select the employee tuples whose department Number is 3 and with Salary &gt;40000 or who work in DNO =2 and with salary &gt;25000.</a:t>
            </a:r>
          </a:p>
          <a:p>
            <a:pPr marL="514350" marR="0" indent="-514350" algn="l" defTabSz="825500" rtl="0" fontAlgn="auto" latinLnBrk="0" hangingPunct="0">
              <a:lnSpc>
                <a:spcPct val="100000"/>
              </a:lnSpc>
              <a:spcBef>
                <a:spcPts val="0"/>
              </a:spcBef>
              <a:spcAft>
                <a:spcPts val="0"/>
              </a:spcAft>
              <a:buClrTx/>
              <a:buSzTx/>
              <a:buFontTx/>
              <a:buAutoNum type="arabicPeriod"/>
              <a:tabLst/>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3" name="Table 2"/>
          <p:cNvGraphicFramePr>
            <a:graphicFrameLocks noGrp="1"/>
          </p:cNvGraphicFramePr>
          <p:nvPr>
            <p:extLst>
              <p:ext uri="{D42A27DB-BD31-4B8C-83A1-F6EECF244321}">
                <p14:modId xmlns:p14="http://schemas.microsoft.com/office/powerpoint/2010/main" val="1395191220"/>
              </p:ext>
            </p:extLst>
          </p:nvPr>
        </p:nvGraphicFramePr>
        <p:xfrm>
          <a:off x="2902989" y="3227760"/>
          <a:ext cx="16256000" cy="2286000"/>
        </p:xfrm>
        <a:graphic>
          <a:graphicData uri="http://schemas.openxmlformats.org/drawingml/2006/table">
            <a:tbl>
              <a:tblPr firstRow="1" bandRow="1">
                <a:tableStyleId>{5940675A-B579-460E-94D1-54222C63F5DA}</a:tableStyleId>
              </a:tblPr>
              <a:tblGrid>
                <a:gridCol w="3251200"/>
                <a:gridCol w="3251200"/>
                <a:gridCol w="3251200"/>
                <a:gridCol w="3251200"/>
                <a:gridCol w="3251200"/>
              </a:tblGrid>
              <a:tr h="370840">
                <a:tc rowSpan="5">
                  <a:txBody>
                    <a:bodyPr/>
                    <a:lstStyle/>
                    <a:p>
                      <a:r>
                        <a:rPr lang="en-US" dirty="0" smtClean="0"/>
                        <a:t>Employee</a:t>
                      </a:r>
                      <a:endParaRPr lang="en-US" dirty="0"/>
                    </a:p>
                  </a:txBody>
                  <a:tcPr/>
                </a:tc>
                <a:tc>
                  <a:txBody>
                    <a:bodyPr/>
                    <a:lstStyle/>
                    <a:p>
                      <a:r>
                        <a:rPr lang="en-US" dirty="0" err="1" smtClean="0"/>
                        <a:t>Fname</a:t>
                      </a:r>
                      <a:endParaRPr lang="en-US" dirty="0"/>
                    </a:p>
                  </a:txBody>
                  <a:tcPr/>
                </a:tc>
                <a:tc>
                  <a:txBody>
                    <a:bodyPr/>
                    <a:lstStyle/>
                    <a:p>
                      <a:r>
                        <a:rPr lang="en-US" dirty="0" err="1" smtClean="0"/>
                        <a:t>Lname</a:t>
                      </a:r>
                      <a:endParaRPr lang="en-US" dirty="0"/>
                    </a:p>
                  </a:txBody>
                  <a:tcPr/>
                </a:tc>
                <a:tc>
                  <a:txBody>
                    <a:bodyPr/>
                    <a:lstStyle/>
                    <a:p>
                      <a:r>
                        <a:rPr lang="en-US" dirty="0" smtClean="0"/>
                        <a:t>Salary</a:t>
                      </a:r>
                      <a:endParaRPr lang="en-US" dirty="0"/>
                    </a:p>
                  </a:txBody>
                  <a:tcPr/>
                </a:tc>
                <a:tc>
                  <a:txBody>
                    <a:bodyPr/>
                    <a:lstStyle/>
                    <a:p>
                      <a:r>
                        <a:rPr lang="en-US" dirty="0" err="1" smtClean="0"/>
                        <a:t>DNo</a:t>
                      </a:r>
                      <a:endParaRPr lang="en-US" dirty="0"/>
                    </a:p>
                  </a:txBody>
                  <a:tcPr/>
                </a:tc>
              </a:tr>
              <a:tr h="370840">
                <a:tc vMerge="1">
                  <a:txBody>
                    <a:bodyPr/>
                    <a:lstStyle/>
                    <a:p>
                      <a:endParaRPr lang="en-US"/>
                    </a:p>
                  </a:txBody>
                  <a:tcPr/>
                </a:tc>
                <a:tc>
                  <a:txBody>
                    <a:bodyPr/>
                    <a:lstStyle/>
                    <a:p>
                      <a:r>
                        <a:rPr lang="en-US" dirty="0" smtClean="0"/>
                        <a:t>Tom</a:t>
                      </a:r>
                      <a:endParaRPr lang="en-US" dirty="0"/>
                    </a:p>
                  </a:txBody>
                  <a:tcPr/>
                </a:tc>
                <a:tc>
                  <a:txBody>
                    <a:bodyPr/>
                    <a:lstStyle/>
                    <a:p>
                      <a:r>
                        <a:rPr lang="en-US" dirty="0" smtClean="0"/>
                        <a:t>Ford</a:t>
                      </a:r>
                      <a:endParaRPr lang="en-US" dirty="0"/>
                    </a:p>
                  </a:txBody>
                  <a:tcPr/>
                </a:tc>
                <a:tc>
                  <a:txBody>
                    <a:bodyPr/>
                    <a:lstStyle/>
                    <a:p>
                      <a:r>
                        <a:rPr lang="en-US" dirty="0" smtClean="0"/>
                        <a:t>23000</a:t>
                      </a:r>
                      <a:endParaRPr lang="en-US" dirty="0"/>
                    </a:p>
                  </a:txBody>
                  <a:tcPr/>
                </a:tc>
                <a:tc>
                  <a:txBody>
                    <a:bodyPr/>
                    <a:lstStyle/>
                    <a:p>
                      <a:r>
                        <a:rPr lang="en-US" dirty="0" smtClean="0"/>
                        <a:t>2</a:t>
                      </a:r>
                      <a:endParaRPr lang="en-US" dirty="0"/>
                    </a:p>
                  </a:txBody>
                  <a:tcPr/>
                </a:tc>
              </a:tr>
              <a:tr h="370840">
                <a:tc vMerge="1">
                  <a:txBody>
                    <a:bodyPr/>
                    <a:lstStyle/>
                    <a:p>
                      <a:endParaRPr lang="en-US"/>
                    </a:p>
                  </a:txBody>
                  <a:tcPr/>
                </a:tc>
                <a:tc>
                  <a:txBody>
                    <a:bodyPr/>
                    <a:lstStyle/>
                    <a:p>
                      <a:r>
                        <a:rPr lang="en-US" dirty="0" smtClean="0"/>
                        <a:t>Amy</a:t>
                      </a:r>
                      <a:endParaRPr lang="en-US" dirty="0"/>
                    </a:p>
                  </a:txBody>
                  <a:tcPr/>
                </a:tc>
                <a:tc>
                  <a:txBody>
                    <a:bodyPr/>
                    <a:lstStyle/>
                    <a:p>
                      <a:r>
                        <a:rPr lang="en-US" dirty="0" smtClean="0"/>
                        <a:t>Jones</a:t>
                      </a:r>
                      <a:endParaRPr lang="en-US" dirty="0"/>
                    </a:p>
                  </a:txBody>
                  <a:tcPr/>
                </a:tc>
                <a:tc>
                  <a:txBody>
                    <a:bodyPr/>
                    <a:lstStyle/>
                    <a:p>
                      <a:r>
                        <a:rPr lang="en-US" dirty="0" smtClean="0"/>
                        <a:t>42000</a:t>
                      </a:r>
                      <a:endParaRPr lang="en-US" dirty="0"/>
                    </a:p>
                  </a:txBody>
                  <a:tcPr/>
                </a:tc>
                <a:tc>
                  <a:txBody>
                    <a:bodyPr/>
                    <a:lstStyle/>
                    <a:p>
                      <a:r>
                        <a:rPr lang="en-US" dirty="0" smtClean="0"/>
                        <a:t>3</a:t>
                      </a:r>
                      <a:endParaRPr lang="en-US" dirty="0"/>
                    </a:p>
                  </a:txBody>
                  <a:tcPr/>
                </a:tc>
              </a:tr>
              <a:tr h="370840">
                <a:tc vMerge="1">
                  <a:txBody>
                    <a:bodyPr/>
                    <a:lstStyle/>
                    <a:p>
                      <a:endParaRPr lang="en-US" dirty="0"/>
                    </a:p>
                  </a:txBody>
                  <a:tcPr/>
                </a:tc>
                <a:tc>
                  <a:txBody>
                    <a:bodyPr/>
                    <a:lstStyle/>
                    <a:p>
                      <a:r>
                        <a:rPr lang="en-US" dirty="0" smtClean="0"/>
                        <a:t>Alicia</a:t>
                      </a:r>
                      <a:endParaRPr lang="en-US" dirty="0"/>
                    </a:p>
                  </a:txBody>
                  <a:tcPr/>
                </a:tc>
                <a:tc>
                  <a:txBody>
                    <a:bodyPr/>
                    <a:lstStyle/>
                    <a:p>
                      <a:r>
                        <a:rPr lang="en-US" dirty="0" smtClean="0"/>
                        <a:t>Smith </a:t>
                      </a:r>
                      <a:endParaRPr lang="en-US" dirty="0"/>
                    </a:p>
                  </a:txBody>
                  <a:tcPr/>
                </a:tc>
                <a:tc>
                  <a:txBody>
                    <a:bodyPr/>
                    <a:lstStyle/>
                    <a:p>
                      <a:r>
                        <a:rPr lang="en-US" dirty="0" smtClean="0"/>
                        <a:t>47000</a:t>
                      </a:r>
                      <a:endParaRPr lang="en-US" dirty="0"/>
                    </a:p>
                  </a:txBody>
                  <a:tcPr/>
                </a:tc>
                <a:tc>
                  <a:txBody>
                    <a:bodyPr/>
                    <a:lstStyle/>
                    <a:p>
                      <a:r>
                        <a:rPr lang="en-US" dirty="0" smtClean="0"/>
                        <a:t>2</a:t>
                      </a:r>
                      <a:endParaRPr lang="en-US" dirty="0"/>
                    </a:p>
                  </a:txBody>
                  <a:tcPr/>
                </a:tc>
              </a:tr>
              <a:tr h="370840">
                <a:tc vMerge="1">
                  <a:txBody>
                    <a:bodyPr/>
                    <a:lstStyle/>
                    <a:p>
                      <a:endParaRPr lang="en-US" dirty="0"/>
                    </a:p>
                  </a:txBody>
                  <a:tcPr/>
                </a:tc>
                <a:tc>
                  <a:txBody>
                    <a:bodyPr/>
                    <a:lstStyle/>
                    <a:p>
                      <a:r>
                        <a:rPr lang="en-US" dirty="0" smtClean="0"/>
                        <a:t>Frank</a:t>
                      </a:r>
                      <a:endParaRPr lang="en-US" dirty="0"/>
                    </a:p>
                  </a:txBody>
                  <a:tcPr/>
                </a:tc>
                <a:tc>
                  <a:txBody>
                    <a:bodyPr/>
                    <a:lstStyle/>
                    <a:p>
                      <a:r>
                        <a:rPr lang="en-US" dirty="0" smtClean="0"/>
                        <a:t>Smith</a:t>
                      </a:r>
                      <a:endParaRPr lang="en-US" dirty="0"/>
                    </a:p>
                  </a:txBody>
                  <a:tcPr/>
                </a:tc>
                <a:tc>
                  <a:txBody>
                    <a:bodyPr/>
                    <a:lstStyle/>
                    <a:p>
                      <a:r>
                        <a:rPr lang="en-US" dirty="0" smtClean="0"/>
                        <a:t>37000</a:t>
                      </a:r>
                      <a:endParaRPr lang="en-US" dirty="0"/>
                    </a:p>
                  </a:txBody>
                  <a:tcPr/>
                </a:tc>
                <a:tc>
                  <a:txBody>
                    <a:bodyPr/>
                    <a:lstStyle/>
                    <a:p>
                      <a:r>
                        <a:rPr lang="en-US" dirty="0" smtClean="0"/>
                        <a:t>3</a:t>
                      </a:r>
                      <a:endParaRPr lang="en-US" dirty="0"/>
                    </a:p>
                  </a:txBody>
                  <a:tcPr/>
                </a:tc>
              </a:tr>
            </a:tbl>
          </a:graphicData>
        </a:graphic>
      </p:graphicFrame>
      <p:sp>
        <p:nvSpPr>
          <p:cNvPr id="4" name="TextBox 3"/>
          <p:cNvSpPr txBox="1"/>
          <p:nvPr/>
        </p:nvSpPr>
        <p:spPr>
          <a:xfrm>
            <a:off x="1554560" y="6372056"/>
            <a:ext cx="2150225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tabLst/>
            </a:pPr>
            <a:r>
              <a:rPr lang="en-US" dirty="0" smtClean="0"/>
              <a:t>4. To list the employee’s First name, Last name and </a:t>
            </a:r>
            <a:r>
              <a:rPr lang="en-US" dirty="0" err="1" smtClean="0"/>
              <a:t>slary</a:t>
            </a:r>
            <a:r>
              <a:rPr lang="en-US" dirty="0" smtClean="0"/>
              <a:t>, we can use the Projection operation.</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5" name="Table 4"/>
          <p:cNvGraphicFramePr>
            <a:graphicFrameLocks noGrp="1"/>
          </p:cNvGraphicFramePr>
          <p:nvPr>
            <p:extLst>
              <p:ext uri="{D42A27DB-BD31-4B8C-83A1-F6EECF244321}">
                <p14:modId xmlns:p14="http://schemas.microsoft.com/office/powerpoint/2010/main" val="2383058328"/>
              </p:ext>
            </p:extLst>
          </p:nvPr>
        </p:nvGraphicFramePr>
        <p:xfrm>
          <a:off x="2902989" y="7515056"/>
          <a:ext cx="16256000" cy="2286000"/>
        </p:xfrm>
        <a:graphic>
          <a:graphicData uri="http://schemas.openxmlformats.org/drawingml/2006/table">
            <a:tbl>
              <a:tblPr firstRow="1" bandRow="1">
                <a:tableStyleId>{5940675A-B579-460E-94D1-54222C63F5DA}</a:tableStyleId>
              </a:tblPr>
              <a:tblGrid>
                <a:gridCol w="3251200"/>
                <a:gridCol w="3251200"/>
                <a:gridCol w="3251200"/>
                <a:gridCol w="3251200"/>
                <a:gridCol w="3251200"/>
              </a:tblGrid>
              <a:tr h="370840">
                <a:tc rowSpan="5">
                  <a:txBody>
                    <a:bodyPr/>
                    <a:lstStyle/>
                    <a:p>
                      <a:r>
                        <a:rPr lang="en-US" dirty="0" smtClean="0"/>
                        <a:t>Employee</a:t>
                      </a:r>
                      <a:endParaRPr lang="en-US" dirty="0"/>
                    </a:p>
                  </a:txBody>
                  <a:tcPr/>
                </a:tc>
                <a:tc>
                  <a:txBody>
                    <a:bodyPr/>
                    <a:lstStyle/>
                    <a:p>
                      <a:r>
                        <a:rPr lang="en-US" dirty="0" err="1" smtClean="0"/>
                        <a:t>Fname</a:t>
                      </a:r>
                      <a:endParaRPr lang="en-US" dirty="0"/>
                    </a:p>
                  </a:txBody>
                  <a:tcPr/>
                </a:tc>
                <a:tc>
                  <a:txBody>
                    <a:bodyPr/>
                    <a:lstStyle/>
                    <a:p>
                      <a:r>
                        <a:rPr lang="en-US" dirty="0" err="1" smtClean="0"/>
                        <a:t>Lname</a:t>
                      </a:r>
                      <a:endParaRPr lang="en-US" dirty="0"/>
                    </a:p>
                  </a:txBody>
                  <a:tcPr/>
                </a:tc>
                <a:tc>
                  <a:txBody>
                    <a:bodyPr/>
                    <a:lstStyle/>
                    <a:p>
                      <a:r>
                        <a:rPr lang="en-US" dirty="0" smtClean="0"/>
                        <a:t>Salary</a:t>
                      </a:r>
                      <a:endParaRPr lang="en-US" dirty="0"/>
                    </a:p>
                  </a:txBody>
                  <a:tcPr/>
                </a:tc>
                <a:tc>
                  <a:txBody>
                    <a:bodyPr/>
                    <a:lstStyle/>
                    <a:p>
                      <a:r>
                        <a:rPr lang="en-US" dirty="0" err="1" smtClean="0"/>
                        <a:t>DNo</a:t>
                      </a:r>
                      <a:endParaRPr lang="en-US" dirty="0"/>
                    </a:p>
                  </a:txBody>
                  <a:tcPr/>
                </a:tc>
              </a:tr>
              <a:tr h="370840">
                <a:tc vMerge="1">
                  <a:txBody>
                    <a:bodyPr/>
                    <a:lstStyle/>
                    <a:p>
                      <a:endParaRPr lang="en-US"/>
                    </a:p>
                  </a:txBody>
                  <a:tcPr/>
                </a:tc>
                <a:tc>
                  <a:txBody>
                    <a:bodyPr/>
                    <a:lstStyle/>
                    <a:p>
                      <a:r>
                        <a:rPr lang="en-US" dirty="0" smtClean="0"/>
                        <a:t>Tom</a:t>
                      </a:r>
                      <a:endParaRPr lang="en-US" dirty="0"/>
                    </a:p>
                  </a:txBody>
                  <a:tcPr/>
                </a:tc>
                <a:tc>
                  <a:txBody>
                    <a:bodyPr/>
                    <a:lstStyle/>
                    <a:p>
                      <a:r>
                        <a:rPr lang="en-US" dirty="0" smtClean="0"/>
                        <a:t>Ford</a:t>
                      </a:r>
                      <a:endParaRPr lang="en-US" dirty="0"/>
                    </a:p>
                  </a:txBody>
                  <a:tcPr/>
                </a:tc>
                <a:tc>
                  <a:txBody>
                    <a:bodyPr/>
                    <a:lstStyle/>
                    <a:p>
                      <a:r>
                        <a:rPr lang="en-US" dirty="0" smtClean="0"/>
                        <a:t>23000</a:t>
                      </a:r>
                      <a:endParaRPr lang="en-US" dirty="0"/>
                    </a:p>
                  </a:txBody>
                  <a:tcPr/>
                </a:tc>
                <a:tc>
                  <a:txBody>
                    <a:bodyPr/>
                    <a:lstStyle/>
                    <a:p>
                      <a:r>
                        <a:rPr lang="en-US" dirty="0" smtClean="0"/>
                        <a:t>2</a:t>
                      </a:r>
                      <a:endParaRPr lang="en-US" dirty="0"/>
                    </a:p>
                  </a:txBody>
                  <a:tcPr/>
                </a:tc>
              </a:tr>
              <a:tr h="370840">
                <a:tc vMerge="1">
                  <a:txBody>
                    <a:bodyPr/>
                    <a:lstStyle/>
                    <a:p>
                      <a:endParaRPr lang="en-US"/>
                    </a:p>
                  </a:txBody>
                  <a:tcPr/>
                </a:tc>
                <a:tc>
                  <a:txBody>
                    <a:bodyPr/>
                    <a:lstStyle/>
                    <a:p>
                      <a:r>
                        <a:rPr lang="en-US" dirty="0" smtClean="0"/>
                        <a:t>Amy</a:t>
                      </a:r>
                      <a:endParaRPr lang="en-US" dirty="0"/>
                    </a:p>
                  </a:txBody>
                  <a:tcPr/>
                </a:tc>
                <a:tc>
                  <a:txBody>
                    <a:bodyPr/>
                    <a:lstStyle/>
                    <a:p>
                      <a:r>
                        <a:rPr lang="en-US" dirty="0" smtClean="0"/>
                        <a:t>Jones</a:t>
                      </a:r>
                      <a:endParaRPr lang="en-US" dirty="0"/>
                    </a:p>
                  </a:txBody>
                  <a:tcPr/>
                </a:tc>
                <a:tc>
                  <a:txBody>
                    <a:bodyPr/>
                    <a:lstStyle/>
                    <a:p>
                      <a:r>
                        <a:rPr lang="en-US" dirty="0" smtClean="0"/>
                        <a:t>42000</a:t>
                      </a:r>
                      <a:endParaRPr lang="en-US" dirty="0"/>
                    </a:p>
                  </a:txBody>
                  <a:tcPr/>
                </a:tc>
                <a:tc>
                  <a:txBody>
                    <a:bodyPr/>
                    <a:lstStyle/>
                    <a:p>
                      <a:r>
                        <a:rPr lang="en-US" dirty="0" smtClean="0"/>
                        <a:t>3</a:t>
                      </a:r>
                      <a:endParaRPr lang="en-US" dirty="0"/>
                    </a:p>
                  </a:txBody>
                  <a:tcPr/>
                </a:tc>
              </a:tr>
              <a:tr h="370840">
                <a:tc vMerge="1">
                  <a:txBody>
                    <a:bodyPr/>
                    <a:lstStyle/>
                    <a:p>
                      <a:endParaRPr lang="en-US" dirty="0"/>
                    </a:p>
                  </a:txBody>
                  <a:tcPr/>
                </a:tc>
                <a:tc>
                  <a:txBody>
                    <a:bodyPr/>
                    <a:lstStyle/>
                    <a:p>
                      <a:r>
                        <a:rPr lang="en-US" dirty="0" smtClean="0"/>
                        <a:t>Alicia</a:t>
                      </a:r>
                      <a:endParaRPr lang="en-US" dirty="0"/>
                    </a:p>
                  </a:txBody>
                  <a:tcPr/>
                </a:tc>
                <a:tc>
                  <a:txBody>
                    <a:bodyPr/>
                    <a:lstStyle/>
                    <a:p>
                      <a:r>
                        <a:rPr lang="en-US" dirty="0" smtClean="0"/>
                        <a:t>Smith </a:t>
                      </a:r>
                      <a:endParaRPr lang="en-US" dirty="0"/>
                    </a:p>
                  </a:txBody>
                  <a:tcPr/>
                </a:tc>
                <a:tc>
                  <a:txBody>
                    <a:bodyPr/>
                    <a:lstStyle/>
                    <a:p>
                      <a:r>
                        <a:rPr lang="en-US" dirty="0" smtClean="0"/>
                        <a:t>47000</a:t>
                      </a:r>
                      <a:endParaRPr lang="en-US" dirty="0"/>
                    </a:p>
                  </a:txBody>
                  <a:tcPr/>
                </a:tc>
                <a:tc>
                  <a:txBody>
                    <a:bodyPr/>
                    <a:lstStyle/>
                    <a:p>
                      <a:r>
                        <a:rPr lang="en-US" dirty="0" smtClean="0"/>
                        <a:t>2</a:t>
                      </a:r>
                      <a:endParaRPr lang="en-US" dirty="0"/>
                    </a:p>
                  </a:txBody>
                  <a:tcPr/>
                </a:tc>
              </a:tr>
              <a:tr h="370840">
                <a:tc vMerge="1">
                  <a:txBody>
                    <a:bodyPr/>
                    <a:lstStyle/>
                    <a:p>
                      <a:endParaRPr lang="en-US" dirty="0"/>
                    </a:p>
                  </a:txBody>
                  <a:tcPr/>
                </a:tc>
                <a:tc>
                  <a:txBody>
                    <a:bodyPr/>
                    <a:lstStyle/>
                    <a:p>
                      <a:r>
                        <a:rPr lang="en-US" dirty="0" smtClean="0"/>
                        <a:t>Frank</a:t>
                      </a:r>
                      <a:endParaRPr lang="en-US" dirty="0"/>
                    </a:p>
                  </a:txBody>
                  <a:tcPr/>
                </a:tc>
                <a:tc>
                  <a:txBody>
                    <a:bodyPr/>
                    <a:lstStyle/>
                    <a:p>
                      <a:r>
                        <a:rPr lang="en-US" dirty="0" smtClean="0"/>
                        <a:t>Smith</a:t>
                      </a:r>
                      <a:endParaRPr lang="en-US" dirty="0"/>
                    </a:p>
                  </a:txBody>
                  <a:tcPr/>
                </a:tc>
                <a:tc>
                  <a:txBody>
                    <a:bodyPr/>
                    <a:lstStyle/>
                    <a:p>
                      <a:r>
                        <a:rPr lang="en-US" dirty="0" smtClean="0"/>
                        <a:t>37000</a:t>
                      </a:r>
                      <a:endParaRPr lang="en-US" dirty="0"/>
                    </a:p>
                  </a:txBody>
                  <a:tcPr/>
                </a:tc>
                <a:tc>
                  <a:txBody>
                    <a:bodyPr/>
                    <a:lstStyle/>
                    <a:p>
                      <a:r>
                        <a:rPr lang="en-US" dirty="0" smtClean="0"/>
                        <a:t>3</a:t>
                      </a:r>
                      <a:endParaRPr lang="en-US" dirty="0"/>
                    </a:p>
                  </a:txBody>
                  <a:tcPr/>
                </a:tc>
              </a:tr>
            </a:tbl>
          </a:graphicData>
        </a:graphic>
      </p:graphicFrame>
    </p:spTree>
    <p:extLst>
      <p:ext uri="{BB962C8B-B14F-4D97-AF65-F5344CB8AC3E}">
        <p14:creationId xmlns:p14="http://schemas.microsoft.com/office/powerpoint/2010/main" val="210783608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7200" dirty="0" smtClean="0">
                <a:latin typeface="Arial" pitchFamily="34" charset="0"/>
                <a:cs typeface="Arial" pitchFamily="34" charset="0"/>
              </a:rPr>
              <a:t>Selection Operation (</a:t>
            </a:r>
            <a:r>
              <a:rPr lang="el-GR" sz="7200" b="0" dirty="0" smtClean="0">
                <a:solidFill>
                  <a:srgbClr val="002060"/>
                </a:solidFill>
                <a:latin typeface="gibson"/>
              </a:rPr>
              <a:t>σ</a:t>
            </a:r>
            <a:r>
              <a:rPr lang="en-US" sz="7200" dirty="0" smtClean="0">
                <a:latin typeface="Arial" pitchFamily="34" charset="0"/>
                <a:cs typeface="Arial" pitchFamily="34" charset="0"/>
              </a:rPr>
              <a:t>)</a:t>
            </a:r>
            <a:endParaRPr sz="7200" dirty="0">
              <a:latin typeface="Arial" pitchFamily="34" charset="0"/>
              <a:cs typeface="Arial" pitchFamily="34" charset="0"/>
            </a:endParaRPr>
          </a:p>
        </p:txBody>
      </p:sp>
      <p:sp>
        <p:nvSpPr>
          <p:cNvPr id="5" name="Rectangle 4"/>
          <p:cNvSpPr/>
          <p:nvPr/>
        </p:nvSpPr>
        <p:spPr>
          <a:xfrm>
            <a:off x="1416014" y="2979510"/>
            <a:ext cx="21086619" cy="8217634"/>
          </a:xfrm>
          <a:prstGeom prst="rect">
            <a:avLst/>
          </a:prstGeom>
        </p:spPr>
        <p:txBody>
          <a:bodyPr wrap="square">
            <a:spAutoFit/>
          </a:bodyPr>
          <a:lstStyle/>
          <a:p>
            <a:pPr lvl="0" algn="l" defTabSz="914400" eaLnBrk="0" fontAlgn="base">
              <a:spcBef>
                <a:spcPct val="0"/>
              </a:spcBef>
              <a:spcAft>
                <a:spcPct val="0"/>
              </a:spcAft>
            </a:pPr>
            <a:r>
              <a:rPr lang="en-US" altLang="en-US" sz="4800" u="sng" dirty="0" smtClean="0">
                <a:solidFill>
                  <a:schemeClr val="tx1"/>
                </a:solidFill>
                <a:latin typeface="Arial" panose="020B0604020202020204" pitchFamily="34" charset="0"/>
                <a:cs typeface="Arial" panose="020B0604020202020204" pitchFamily="34" charset="0"/>
              </a:rPr>
              <a:t>Use</a:t>
            </a: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b="0" dirty="0">
                <a:solidFill>
                  <a:schemeClr val="tx1"/>
                </a:solidFill>
                <a:latin typeface="Arial" panose="020B0604020202020204" pitchFamily="34" charset="0"/>
                <a:cs typeface="Arial" panose="020B0604020202020204" pitchFamily="34" charset="0"/>
              </a:rPr>
              <a:t> Fetching rows (tuples) from a table, which satisfied a given condition</a:t>
            </a:r>
            <a:r>
              <a:rPr lang="en-US" altLang="en-US" sz="4800" b="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a:solidFill>
                  <a:schemeClr val="tx1"/>
                </a:solidFill>
                <a:latin typeface="Arial" panose="020B0604020202020204" pitchFamily="34" charset="0"/>
                <a:cs typeface="Arial" panose="020B0604020202020204" pitchFamily="34" charset="0"/>
              </a:rPr>
              <a:t>Notation</a:t>
            </a:r>
            <a:r>
              <a:rPr lang="en-US" altLang="en-US" sz="4800" dirty="0">
                <a:solidFill>
                  <a:schemeClr val="tx1"/>
                </a:solidFill>
                <a:latin typeface="Arial" panose="020B0604020202020204" pitchFamily="34" charset="0"/>
                <a:cs typeface="Arial" panose="020B0604020202020204" pitchFamily="34" charset="0"/>
              </a:rPr>
              <a:t> :</a:t>
            </a:r>
            <a:r>
              <a:rPr lang="en-US" altLang="en-US" sz="4800" b="0" dirty="0" smtClean="0">
                <a:solidFill>
                  <a:schemeClr val="tx1"/>
                </a:solidFill>
                <a:latin typeface="Arial" panose="020B0604020202020204" pitchFamily="34" charset="0"/>
                <a:cs typeface="Arial" panose="020B0604020202020204" pitchFamily="34" charset="0"/>
              </a:rPr>
              <a:t>  σ</a:t>
            </a:r>
            <a:r>
              <a:rPr lang="en-US" altLang="en-US" sz="4800" b="0" baseline="-30000" dirty="0" smtClean="0">
                <a:solidFill>
                  <a:schemeClr val="tx1"/>
                </a:solidFill>
                <a:latin typeface="Arial" panose="020B0604020202020204" pitchFamily="34" charset="0"/>
                <a:cs typeface="Arial" panose="020B0604020202020204" pitchFamily="34" charset="0"/>
              </a:rPr>
              <a:t>&lt;p&gt;</a:t>
            </a:r>
            <a:r>
              <a:rPr lang="en-US" altLang="en-US" sz="4800" b="0" dirty="0" smtClean="0">
                <a:solidFill>
                  <a:schemeClr val="tx1"/>
                </a:solidFill>
                <a:latin typeface="Arial" panose="020B0604020202020204" pitchFamily="34" charset="0"/>
                <a:cs typeface="Arial" panose="020B0604020202020204" pitchFamily="34" charset="0"/>
              </a:rPr>
              <a:t>(r)</a:t>
            </a:r>
          </a:p>
          <a:p>
            <a:pPr lvl="0" algn="l" defTabSz="914400" eaLnBrk="0" fontAlgn="base">
              <a:spcBef>
                <a:spcPct val="0"/>
              </a:spcBef>
              <a:spcAft>
                <a:spcPct val="0"/>
              </a:spcAft>
            </a:pPr>
            <a:endParaRPr lang="en-US" altLang="en-US" sz="4800" b="0" u="sng"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u="sng" dirty="0">
                <a:solidFill>
                  <a:schemeClr val="tx1"/>
                </a:solidFill>
                <a:latin typeface="Arial" panose="020B0604020202020204" pitchFamily="34" charset="0"/>
                <a:cs typeface="Arial" panose="020B0604020202020204" pitchFamily="34" charset="0"/>
              </a:rPr>
              <a:t>Breakdown </a:t>
            </a:r>
            <a:r>
              <a:rPr lang="en-US" altLang="en-US" sz="4800" dirty="0">
                <a:solidFill>
                  <a:schemeClr val="tx1"/>
                </a:solidFill>
                <a:latin typeface="Arial" panose="020B0604020202020204" pitchFamily="34" charset="0"/>
                <a:cs typeface="Arial" panose="020B0604020202020204" pitchFamily="34" charset="0"/>
              </a:rPr>
              <a:t>:</a:t>
            </a:r>
            <a:endParaRPr lang="en-US" altLang="en-US" sz="4800"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b="0" dirty="0">
                <a:solidFill>
                  <a:schemeClr val="tx1"/>
                </a:solidFill>
                <a:latin typeface="Arial" panose="020B0604020202020204" pitchFamily="34" charset="0"/>
                <a:cs typeface="Arial" panose="020B0604020202020204" pitchFamily="34" charset="0"/>
              </a:rPr>
              <a:t>σ  (sigma)  </a:t>
            </a:r>
            <a:r>
              <a:rPr lang="en-US" altLang="en-US" sz="4800" b="0" dirty="0" smtClean="0">
                <a:solidFill>
                  <a:schemeClr val="tx1"/>
                </a:solidFill>
                <a:latin typeface="Arial" panose="020B0604020202020204" pitchFamily="34" charset="0"/>
                <a:cs typeface="Arial" panose="020B0604020202020204" pitchFamily="34" charset="0"/>
              </a:rPr>
              <a:t>- </a:t>
            </a:r>
            <a:r>
              <a:rPr lang="en-US" altLang="en-US" sz="4800" b="0" dirty="0">
                <a:solidFill>
                  <a:schemeClr val="tx1"/>
                </a:solidFill>
                <a:latin typeface="Arial" panose="020B0604020202020204" pitchFamily="34" charset="0"/>
                <a:cs typeface="Arial" panose="020B0604020202020204" pitchFamily="34" charset="0"/>
              </a:rPr>
              <a:t> represents select </a:t>
            </a:r>
            <a:r>
              <a:rPr lang="en-US" altLang="en-US" sz="4800" b="0" dirty="0" smtClean="0">
                <a:solidFill>
                  <a:schemeClr val="tx1"/>
                </a:solidFill>
                <a:latin typeface="Arial" panose="020B0604020202020204" pitchFamily="34" charset="0"/>
                <a:cs typeface="Arial" panose="020B0604020202020204" pitchFamily="34" charset="0"/>
              </a:rPr>
              <a:t>predicate</a:t>
            </a: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b="0" dirty="0" smtClean="0">
                <a:solidFill>
                  <a:schemeClr val="tx1"/>
                </a:solidFill>
                <a:latin typeface="Arial" panose="020B0604020202020204" pitchFamily="34" charset="0"/>
                <a:cs typeface="Arial" panose="020B0604020202020204" pitchFamily="34" charset="0"/>
              </a:rPr>
              <a:t>r   -  for </a:t>
            </a:r>
            <a:r>
              <a:rPr lang="en-US" altLang="en-US" sz="4800" b="0" dirty="0">
                <a:solidFill>
                  <a:schemeClr val="tx1"/>
                </a:solidFill>
                <a:latin typeface="Arial" panose="020B0604020202020204" pitchFamily="34" charset="0"/>
                <a:cs typeface="Arial" panose="020B0604020202020204" pitchFamily="34" charset="0"/>
              </a:rPr>
              <a:t>relation​</a:t>
            </a:r>
          </a:p>
          <a:p>
            <a:pPr lvl="0" algn="l" defTabSz="914400" eaLnBrk="0" fontAlgn="base">
              <a:spcBef>
                <a:spcPct val="0"/>
              </a:spcBef>
              <a:spcAft>
                <a:spcPct val="0"/>
              </a:spcAft>
            </a:pPr>
            <a:r>
              <a:rPr lang="en-US" altLang="en-US" sz="4800" b="0" dirty="0" smtClean="0">
                <a:solidFill>
                  <a:schemeClr val="tx1"/>
                </a:solidFill>
                <a:latin typeface="Arial" panose="020B0604020202020204" pitchFamily="34" charset="0"/>
                <a:cs typeface="Arial" panose="020B0604020202020204" pitchFamily="34" charset="0"/>
              </a:rPr>
              <a:t>P  -  for proposition </a:t>
            </a:r>
            <a:r>
              <a:rPr lang="en-US" altLang="en-US" sz="4800" b="0" dirty="0">
                <a:solidFill>
                  <a:schemeClr val="tx1"/>
                </a:solidFill>
                <a:latin typeface="Arial" panose="020B0604020202020204" pitchFamily="34" charset="0"/>
                <a:cs typeface="Arial" panose="020B0604020202020204" pitchFamily="34" charset="0"/>
              </a:rPr>
              <a:t>logics like – − =, ≠, ≥, &lt; ,  &gt;,  ≤. with us of connectors like OR, AND, or </a:t>
            </a:r>
            <a:r>
              <a:rPr lang="en-US" altLang="en-US" sz="4800" b="0" dirty="0" smtClean="0">
                <a:solidFill>
                  <a:schemeClr val="tx1"/>
                </a:solidFill>
                <a:latin typeface="Arial" panose="020B0604020202020204" pitchFamily="34" charset="0"/>
                <a:cs typeface="Arial" panose="020B0604020202020204" pitchFamily="34" charset="0"/>
              </a:rPr>
              <a:t>NOT(Selection Condition)</a:t>
            </a: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04195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705408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7200" dirty="0" smtClean="0">
                <a:latin typeface="Arial" pitchFamily="34" charset="0"/>
                <a:cs typeface="Arial" pitchFamily="34" charset="0"/>
              </a:rPr>
              <a:t>Example of Selection Operation (</a:t>
            </a:r>
            <a:r>
              <a:rPr lang="el-GR" sz="7200" b="0" dirty="0" smtClean="0">
                <a:solidFill>
                  <a:srgbClr val="002060"/>
                </a:solidFill>
                <a:latin typeface="gibson"/>
              </a:rPr>
              <a:t>σ</a:t>
            </a:r>
            <a:r>
              <a:rPr lang="en-US" sz="7200" dirty="0" smtClean="0">
                <a:latin typeface="Arial" pitchFamily="34" charset="0"/>
                <a:cs typeface="Arial" pitchFamily="34" charset="0"/>
              </a:rPr>
              <a:t>)</a:t>
            </a:r>
            <a:endParaRPr sz="72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98901140"/>
              </p:ext>
            </p:extLst>
          </p:nvPr>
        </p:nvGraphicFramePr>
        <p:xfrm>
          <a:off x="6502400" y="3434385"/>
          <a:ext cx="8599056" cy="515574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gridSpan="4">
                  <a:txBody>
                    <a:bodyPr/>
                    <a:lstStyle/>
                    <a:p>
                      <a:r>
                        <a:rPr lang="en-US" dirty="0" smtClean="0"/>
                        <a:t>Student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2</a:t>
                      </a:r>
                      <a:endParaRPr lang="en-US" dirty="0"/>
                    </a:p>
                  </a:txBody>
                  <a:tcPr/>
                </a:tc>
                <a:tc>
                  <a:txBody>
                    <a:bodyPr/>
                    <a:lstStyle/>
                    <a:p>
                      <a:r>
                        <a:rPr lang="en-US" dirty="0" smtClean="0"/>
                        <a:t>Arya</a:t>
                      </a:r>
                      <a:endParaRPr lang="en-US" dirty="0"/>
                    </a:p>
                  </a:txBody>
                  <a:tcPr/>
                </a:tc>
                <a:tc>
                  <a:txBody>
                    <a:bodyPr/>
                    <a:lstStyle/>
                    <a:p>
                      <a:r>
                        <a:rPr lang="en-US" dirty="0" smtClean="0"/>
                        <a:t>Stark</a:t>
                      </a:r>
                      <a:endParaRPr lang="en-US" dirty="0"/>
                    </a:p>
                  </a:txBody>
                  <a:tcPr/>
                </a:tc>
                <a:tc>
                  <a:txBody>
                    <a:bodyPr/>
                    <a:lstStyle/>
                    <a:p>
                      <a:r>
                        <a:rPr lang="en-US" dirty="0" smtClean="0"/>
                        <a:t>28</a:t>
                      </a:r>
                      <a:endParaRPr lang="en-US" dirty="0"/>
                    </a:p>
                  </a:txBody>
                  <a:tcPr/>
                </a:tc>
              </a:tr>
              <a:tr h="859290">
                <a:tc>
                  <a:txBody>
                    <a:bodyPr/>
                    <a:lstStyle/>
                    <a:p>
                      <a:r>
                        <a:rPr lang="en-US" dirty="0" smtClean="0"/>
                        <a:t>3</a:t>
                      </a:r>
                      <a:endParaRPr lang="en-US" dirty="0"/>
                    </a:p>
                  </a:txBody>
                  <a:tcPr/>
                </a:tc>
                <a:tc>
                  <a:txBody>
                    <a:bodyPr/>
                    <a:lstStyle/>
                    <a:p>
                      <a:r>
                        <a:rPr lang="en-US" dirty="0" smtClean="0"/>
                        <a:t>Bran</a:t>
                      </a:r>
                      <a:endParaRPr lang="en-US" dirty="0"/>
                    </a:p>
                  </a:txBody>
                  <a:tcPr/>
                </a:tc>
                <a:tc>
                  <a:txBody>
                    <a:bodyPr/>
                    <a:lstStyle/>
                    <a:p>
                      <a:r>
                        <a:rPr lang="en-US" dirty="0" smtClean="0"/>
                        <a:t>Stark</a:t>
                      </a:r>
                      <a:endParaRPr lang="en-US" dirty="0"/>
                    </a:p>
                  </a:txBody>
                  <a:tcPr/>
                </a:tc>
                <a:tc>
                  <a:txBody>
                    <a:bodyPr/>
                    <a:lstStyle/>
                    <a:p>
                      <a:r>
                        <a:rPr lang="en-US" dirty="0" smtClean="0"/>
                        <a:t>26</a:t>
                      </a:r>
                      <a:endParaRPr lang="en-US" dirty="0"/>
                    </a:p>
                  </a:txBody>
                  <a:tcPr/>
                </a:tc>
              </a:tr>
              <a:tr h="859290">
                <a:tc>
                  <a:txBody>
                    <a:bodyPr/>
                    <a:lstStyle/>
                    <a:p>
                      <a:r>
                        <a:rPr lang="en-US" dirty="0" smtClean="0"/>
                        <a:t>4</a:t>
                      </a:r>
                      <a:endParaRPr lang="en-US" dirty="0"/>
                    </a:p>
                  </a:txBody>
                  <a:tcPr/>
                </a:tc>
                <a:tc>
                  <a:txBody>
                    <a:bodyPr/>
                    <a:lstStyle/>
                    <a:p>
                      <a:r>
                        <a:rPr lang="en-US" dirty="0" smtClean="0"/>
                        <a:t>Sansa</a:t>
                      </a:r>
                      <a:endParaRPr lang="en-US" dirty="0"/>
                    </a:p>
                  </a:txBody>
                  <a:tcPr/>
                </a:tc>
                <a:tc>
                  <a:txBody>
                    <a:bodyPr/>
                    <a:lstStyle/>
                    <a:p>
                      <a:r>
                        <a:rPr lang="en-US" dirty="0" smtClean="0"/>
                        <a:t>Stark</a:t>
                      </a:r>
                      <a:endParaRPr lang="en-US" dirty="0"/>
                    </a:p>
                  </a:txBody>
                  <a:tcPr/>
                </a:tc>
                <a:tc>
                  <a:txBody>
                    <a:bodyPr/>
                    <a:lstStyle/>
                    <a:p>
                      <a:r>
                        <a:rPr lang="en-US" dirty="0" smtClean="0"/>
                        <a:t>27</a:t>
                      </a:r>
                      <a:endParaRPr lang="en-US" dirty="0"/>
                    </a:p>
                  </a:txBody>
                  <a:tcPr/>
                </a:tc>
              </a:tr>
            </a:tbl>
          </a:graphicData>
        </a:graphic>
      </p:graphicFrame>
    </p:spTree>
    <p:extLst>
      <p:ext uri="{BB962C8B-B14F-4D97-AF65-F5344CB8AC3E}">
        <p14:creationId xmlns:p14="http://schemas.microsoft.com/office/powerpoint/2010/main" val="325137195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6014" y="2369405"/>
            <a:ext cx="20393891" cy="5262979"/>
          </a:xfrm>
          <a:prstGeom prst="rect">
            <a:avLst/>
          </a:prstGeom>
        </p:spPr>
        <p:txBody>
          <a:bodyPr wrap="square">
            <a:spAutoFit/>
          </a:bodyPr>
          <a:lstStyle/>
          <a:p>
            <a:pPr lvl="0" algn="l" defTabSz="914400" eaLnBrk="0" fontAlgn="base">
              <a:spcBef>
                <a:spcPct val="0"/>
              </a:spcBef>
              <a:spcAft>
                <a:spcPct val="0"/>
              </a:spcAft>
            </a:pPr>
            <a:r>
              <a:rPr lang="en-US" altLang="en-US" sz="4800" u="sng" dirty="0">
                <a:solidFill>
                  <a:schemeClr val="tx1"/>
                </a:solidFill>
                <a:latin typeface="Arial" panose="020B0604020202020204" pitchFamily="34" charset="0"/>
                <a:cs typeface="Arial" panose="020B0604020202020204" pitchFamily="34" charset="0"/>
              </a:rPr>
              <a:t>Example </a:t>
            </a:r>
            <a:r>
              <a:rPr lang="en-US" altLang="en-US" sz="4800" u="sng" dirty="0" smtClean="0">
                <a:solidFill>
                  <a:schemeClr val="tx1"/>
                </a:solidFill>
                <a:latin typeface="Arial" panose="020B0604020202020204" pitchFamily="34" charset="0"/>
                <a:cs typeface="Arial" panose="020B0604020202020204" pitchFamily="34" charset="0"/>
              </a:rPr>
              <a:t>1</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dirty="0">
                <a:solidFill>
                  <a:schemeClr val="tx1"/>
                </a:solidFill>
                <a:latin typeface="Arial" panose="020B0604020202020204" pitchFamily="34" charset="0"/>
                <a:cs typeface="Arial" panose="020B0604020202020204" pitchFamily="34" charset="0"/>
              </a:rPr>
              <a:t>Query</a:t>
            </a:r>
            <a:r>
              <a:rPr lang="en-US" altLang="en-US" sz="4800" b="0" dirty="0">
                <a:solidFill>
                  <a:schemeClr val="tx1"/>
                </a:solidFill>
                <a:latin typeface="Arial" panose="020B0604020202020204" pitchFamily="34" charset="0"/>
                <a:cs typeface="Arial" panose="020B0604020202020204" pitchFamily="34" charset="0"/>
              </a:rPr>
              <a:t> – </a:t>
            </a:r>
            <a:r>
              <a:rPr lang="en-US" altLang="en-US" sz="4800" dirty="0" err="1">
                <a:solidFill>
                  <a:schemeClr val="tx1"/>
                </a:solidFill>
                <a:latin typeface="Arial" panose="020B0604020202020204" pitchFamily="34" charset="0"/>
                <a:cs typeface="Arial" panose="020B0604020202020204" pitchFamily="34" charset="0"/>
              </a:rPr>
              <a:t>σ</a:t>
            </a:r>
            <a:r>
              <a:rPr lang="en-US" altLang="en-US" sz="4800" baseline="-30000" dirty="0" err="1">
                <a:solidFill>
                  <a:schemeClr val="tx1"/>
                </a:solidFill>
                <a:latin typeface="Arial" panose="020B0604020202020204" pitchFamily="34" charset="0"/>
                <a:cs typeface="Arial" panose="020B0604020202020204" pitchFamily="34" charset="0"/>
              </a:rPr>
              <a:t>age</a:t>
            </a:r>
            <a:r>
              <a:rPr lang="en-US" altLang="en-US" sz="4800" dirty="0">
                <a:solidFill>
                  <a:schemeClr val="tx1"/>
                </a:solidFill>
                <a:latin typeface="Arial" panose="020B0604020202020204" pitchFamily="34" charset="0"/>
                <a:cs typeface="Arial" panose="020B0604020202020204" pitchFamily="34" charset="0"/>
              </a:rPr>
              <a:t> &gt; 25 (Student)</a:t>
            </a:r>
          </a:p>
          <a:p>
            <a:pPr marL="1143000" lvl="1" indent="-685800" algn="l" defTabSz="914400" eaLnBrk="0" fontAlgn="base">
              <a:spcBef>
                <a:spcPct val="0"/>
              </a:spcBef>
              <a:spcAft>
                <a:spcPct val="0"/>
              </a:spcAft>
              <a:buFont typeface="Wingdings" panose="05000000000000000000" pitchFamily="2" charset="2"/>
              <a:buChar char="Ø"/>
            </a:pPr>
            <a:endParaRPr lang="en-US" altLang="en-US" sz="4800" b="0" dirty="0" smtClean="0">
              <a:solidFill>
                <a:schemeClr val="tx1"/>
              </a:solidFill>
              <a:latin typeface="Arial" panose="020B0604020202020204" pitchFamily="34" charset="0"/>
              <a:cs typeface="Arial" panose="020B0604020202020204" pitchFamily="34" charset="0"/>
            </a:endParaRPr>
          </a:p>
          <a:p>
            <a:pPr marL="1143000" lvl="1" indent="-685800" algn="l" defTabSz="914400" eaLnBrk="0" fontAlgn="base">
              <a:spcBef>
                <a:spcPct val="0"/>
              </a:spcBef>
              <a:spcAft>
                <a:spcPct val="0"/>
              </a:spcAft>
              <a:buFont typeface="Wingdings" panose="05000000000000000000" pitchFamily="2" charset="2"/>
              <a:buChar char="Ø"/>
            </a:pPr>
            <a:r>
              <a:rPr lang="en-US" altLang="en-US" sz="4800" b="0" dirty="0" smtClean="0">
                <a:solidFill>
                  <a:schemeClr val="accent3">
                    <a:lumMod val="75000"/>
                  </a:schemeClr>
                </a:solidFill>
                <a:latin typeface="Arial" panose="020B0604020202020204" pitchFamily="34" charset="0"/>
                <a:cs typeface="Arial" panose="020B0604020202020204" pitchFamily="34" charset="0"/>
              </a:rPr>
              <a:t>Result </a:t>
            </a:r>
            <a:r>
              <a:rPr lang="en-US" altLang="en-US" sz="4800" b="0" dirty="0">
                <a:solidFill>
                  <a:schemeClr val="accent3">
                    <a:lumMod val="75000"/>
                  </a:schemeClr>
                </a:solidFill>
                <a:latin typeface="Arial" panose="020B0604020202020204" pitchFamily="34" charset="0"/>
                <a:cs typeface="Arial" panose="020B0604020202020204" pitchFamily="34" charset="0"/>
              </a:rPr>
              <a:t>– returning the list of students with age greater than 25</a:t>
            </a:r>
            <a:r>
              <a:rPr lang="en-US" altLang="en-US" sz="4800" b="0" dirty="0" smtClean="0">
                <a:solidFill>
                  <a:schemeClr val="accent3">
                    <a:lumMod val="75000"/>
                  </a:schemeClr>
                </a:solidFill>
                <a:latin typeface="Arial" panose="020B0604020202020204" pitchFamily="34" charset="0"/>
                <a:cs typeface="Arial" panose="020B0604020202020204" pitchFamily="34" charset="0"/>
              </a:rPr>
              <a:t>.</a:t>
            </a:r>
          </a:p>
          <a:p>
            <a:pPr marL="1143000" lvl="1" indent="-685800" algn="l" defTabSz="914400" eaLnBrk="0" fontAlgn="base">
              <a:spcBef>
                <a:spcPct val="0"/>
              </a:spcBef>
              <a:spcAft>
                <a:spcPct val="0"/>
              </a:spcAft>
              <a:buFont typeface="Wingdings" panose="05000000000000000000" pitchFamily="2" charset="2"/>
              <a:buChar char="Ø"/>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p:txBody>
      </p:sp>
      <p:sp>
        <p:nvSpPr>
          <p:cNvPr id="4"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7200" dirty="0" smtClean="0">
                <a:latin typeface="Arial" pitchFamily="34" charset="0"/>
                <a:cs typeface="Arial" pitchFamily="34" charset="0"/>
              </a:rPr>
              <a:t>Example 1 of Selection Operation (</a:t>
            </a:r>
            <a:r>
              <a:rPr lang="el-GR" sz="7200" b="0" dirty="0" smtClean="0">
                <a:solidFill>
                  <a:srgbClr val="002060"/>
                </a:solidFill>
                <a:latin typeface="gibson"/>
              </a:rPr>
              <a:t>σ</a:t>
            </a:r>
            <a:r>
              <a:rPr lang="en-US" sz="7200" dirty="0" smtClean="0">
                <a:latin typeface="Arial" pitchFamily="34" charset="0"/>
                <a:cs typeface="Arial" pitchFamily="34" charset="0"/>
              </a:rPr>
              <a:t>)</a:t>
            </a:r>
            <a:endParaRPr sz="7200"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91885272"/>
              </p:ext>
            </p:extLst>
          </p:nvPr>
        </p:nvGraphicFramePr>
        <p:xfrm>
          <a:off x="6703831" y="7342909"/>
          <a:ext cx="8599056" cy="3934689"/>
        </p:xfrm>
        <a:graphic>
          <a:graphicData uri="http://schemas.openxmlformats.org/drawingml/2006/table">
            <a:tbl>
              <a:tblPr firstRow="1" bandRow="1">
                <a:tableStyleId>{B301B821-A1FF-4177-AEE7-76D212191A09}</a:tableStyleId>
              </a:tblPr>
              <a:tblGrid>
                <a:gridCol w="2149764"/>
                <a:gridCol w="2149764"/>
                <a:gridCol w="2149764"/>
                <a:gridCol w="2149764"/>
              </a:tblGrid>
              <a:tr h="497529">
                <a:tc gridSpan="4">
                  <a:txBody>
                    <a:bodyPr/>
                    <a:lstStyle/>
                    <a:p>
                      <a:r>
                        <a:rPr lang="en-US" dirty="0" smtClean="0"/>
                        <a:t>Employee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2</a:t>
                      </a:r>
                      <a:endParaRPr lang="en-US" dirty="0"/>
                    </a:p>
                  </a:txBody>
                  <a:tcPr/>
                </a:tc>
                <a:tc>
                  <a:txBody>
                    <a:bodyPr/>
                    <a:lstStyle/>
                    <a:p>
                      <a:r>
                        <a:rPr lang="en-US" dirty="0" smtClean="0"/>
                        <a:t>Arya</a:t>
                      </a:r>
                      <a:endParaRPr lang="en-US" dirty="0"/>
                    </a:p>
                  </a:txBody>
                  <a:tcPr/>
                </a:tc>
                <a:tc>
                  <a:txBody>
                    <a:bodyPr/>
                    <a:lstStyle/>
                    <a:p>
                      <a:r>
                        <a:rPr lang="en-US" dirty="0" smtClean="0"/>
                        <a:t>Stark</a:t>
                      </a:r>
                      <a:endParaRPr lang="en-US" dirty="0"/>
                    </a:p>
                  </a:txBody>
                  <a:tcPr/>
                </a:tc>
                <a:tc>
                  <a:txBody>
                    <a:bodyPr/>
                    <a:lstStyle/>
                    <a:p>
                      <a:r>
                        <a:rPr lang="en-US" dirty="0" smtClean="0"/>
                        <a:t>28</a:t>
                      </a:r>
                      <a:endParaRPr lang="en-US" dirty="0"/>
                    </a:p>
                  </a:txBody>
                  <a:tcPr/>
                </a:tc>
              </a:tr>
              <a:tr h="859290">
                <a:tc>
                  <a:txBody>
                    <a:bodyPr/>
                    <a:lstStyle/>
                    <a:p>
                      <a:r>
                        <a:rPr lang="en-US" dirty="0" smtClean="0"/>
                        <a:t>3</a:t>
                      </a:r>
                      <a:endParaRPr lang="en-US" dirty="0"/>
                    </a:p>
                  </a:txBody>
                  <a:tcPr/>
                </a:tc>
                <a:tc>
                  <a:txBody>
                    <a:bodyPr/>
                    <a:lstStyle/>
                    <a:p>
                      <a:r>
                        <a:rPr lang="en-US" dirty="0" smtClean="0"/>
                        <a:t>Bran</a:t>
                      </a:r>
                      <a:endParaRPr lang="en-US" dirty="0"/>
                    </a:p>
                  </a:txBody>
                  <a:tcPr/>
                </a:tc>
                <a:tc>
                  <a:txBody>
                    <a:bodyPr/>
                    <a:lstStyle/>
                    <a:p>
                      <a:r>
                        <a:rPr lang="en-US" dirty="0" smtClean="0"/>
                        <a:t>Stark</a:t>
                      </a:r>
                      <a:endParaRPr lang="en-US" dirty="0"/>
                    </a:p>
                  </a:txBody>
                  <a:tcPr/>
                </a:tc>
                <a:tc>
                  <a:txBody>
                    <a:bodyPr/>
                    <a:lstStyle/>
                    <a:p>
                      <a:r>
                        <a:rPr lang="en-US" dirty="0" smtClean="0"/>
                        <a:t>26</a:t>
                      </a:r>
                      <a:endParaRPr lang="en-US" dirty="0"/>
                    </a:p>
                  </a:txBody>
                  <a:tcPr/>
                </a:tc>
              </a:tr>
              <a:tr h="859290">
                <a:tc>
                  <a:txBody>
                    <a:bodyPr/>
                    <a:lstStyle/>
                    <a:p>
                      <a:r>
                        <a:rPr lang="en-US" dirty="0" smtClean="0"/>
                        <a:t>4</a:t>
                      </a:r>
                      <a:endParaRPr lang="en-US" dirty="0"/>
                    </a:p>
                  </a:txBody>
                  <a:tcPr/>
                </a:tc>
                <a:tc>
                  <a:txBody>
                    <a:bodyPr/>
                    <a:lstStyle/>
                    <a:p>
                      <a:r>
                        <a:rPr lang="en-US" dirty="0" smtClean="0"/>
                        <a:t>Sansa</a:t>
                      </a:r>
                      <a:endParaRPr lang="en-US" dirty="0"/>
                    </a:p>
                  </a:txBody>
                  <a:tcPr/>
                </a:tc>
                <a:tc>
                  <a:txBody>
                    <a:bodyPr/>
                    <a:lstStyle/>
                    <a:p>
                      <a:r>
                        <a:rPr lang="en-US" dirty="0" smtClean="0"/>
                        <a:t>Stark</a:t>
                      </a:r>
                      <a:endParaRPr lang="en-US" dirty="0"/>
                    </a:p>
                  </a:txBody>
                  <a:tcPr/>
                </a:tc>
                <a:tc>
                  <a:txBody>
                    <a:bodyPr/>
                    <a:lstStyle/>
                    <a:p>
                      <a:r>
                        <a:rPr lang="en-US" dirty="0" smtClean="0"/>
                        <a:t>27</a:t>
                      </a:r>
                      <a:endParaRPr lang="en-US" dirty="0"/>
                    </a:p>
                  </a:txBody>
                  <a:tcPr/>
                </a:tc>
              </a:tr>
            </a:tbl>
          </a:graphicData>
        </a:graphic>
      </p:graphicFrame>
    </p:spTree>
    <p:extLst>
      <p:ext uri="{BB962C8B-B14F-4D97-AF65-F5344CB8AC3E}">
        <p14:creationId xmlns:p14="http://schemas.microsoft.com/office/powerpoint/2010/main" val="26776250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65396" y="3062132"/>
            <a:ext cx="20393891" cy="6001643"/>
          </a:xfrm>
          <a:prstGeom prst="rect">
            <a:avLst/>
          </a:prstGeom>
        </p:spPr>
        <p:txBody>
          <a:bodyPr wrap="square">
            <a:spAutoFit/>
          </a:bodyPr>
          <a:lstStyle/>
          <a:p>
            <a:pPr lvl="0" algn="l" defTabSz="914400" eaLnBrk="0" fontAlgn="base">
              <a:spcBef>
                <a:spcPct val="0"/>
              </a:spcBef>
              <a:spcAft>
                <a:spcPct val="0"/>
              </a:spcAft>
            </a:pPr>
            <a:r>
              <a:rPr lang="en-US" altLang="en-US" sz="4800" u="sng" dirty="0">
                <a:solidFill>
                  <a:schemeClr val="tx1"/>
                </a:solidFill>
                <a:latin typeface="Arial" panose="020B0604020202020204" pitchFamily="34" charset="0"/>
                <a:cs typeface="Arial" panose="020B0604020202020204" pitchFamily="34" charset="0"/>
              </a:rPr>
              <a:t>Example 2</a:t>
            </a:r>
            <a:endParaRPr lang="en-US" altLang="en-US" sz="4800" u="sng"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dirty="0" smtClean="0">
                <a:solidFill>
                  <a:schemeClr val="tx1"/>
                </a:solidFill>
                <a:latin typeface="Arial" panose="020B0604020202020204" pitchFamily="34" charset="0"/>
                <a:cs typeface="Arial" panose="020B0604020202020204" pitchFamily="34" charset="0"/>
              </a:rPr>
              <a:t>Query - </a:t>
            </a:r>
            <a:r>
              <a:rPr lang="en-US" altLang="en-US" sz="4800" dirty="0" err="1" smtClean="0">
                <a:solidFill>
                  <a:schemeClr val="tx1"/>
                </a:solidFill>
                <a:latin typeface="Arial" panose="020B0604020202020204" pitchFamily="34" charset="0"/>
                <a:cs typeface="Arial" panose="020B0604020202020204" pitchFamily="34" charset="0"/>
              </a:rPr>
              <a:t>σ</a:t>
            </a:r>
            <a:r>
              <a:rPr lang="en-US" altLang="en-US" sz="4800" baseline="-30000" dirty="0" err="1" smtClean="0">
                <a:solidFill>
                  <a:schemeClr val="tx1"/>
                </a:solidFill>
                <a:latin typeface="Arial" panose="020B0604020202020204" pitchFamily="34" charset="0"/>
                <a:cs typeface="Arial" panose="020B0604020202020204" pitchFamily="34" charset="0"/>
              </a:rPr>
              <a:t>age</a:t>
            </a:r>
            <a:r>
              <a:rPr lang="en-US" altLang="en-US" sz="4800" baseline="-30000" dirty="0" smtClean="0">
                <a:solidFill>
                  <a:schemeClr val="tx1"/>
                </a:solidFill>
                <a:latin typeface="Arial" panose="020B0604020202020204" pitchFamily="34" charset="0"/>
                <a:cs typeface="Arial" panose="020B0604020202020204" pitchFamily="34" charset="0"/>
              </a:rPr>
              <a:t> </a:t>
            </a:r>
            <a:r>
              <a:rPr lang="en-US" altLang="en-US" sz="4800" baseline="-30000" dirty="0">
                <a:solidFill>
                  <a:schemeClr val="tx1"/>
                </a:solidFill>
                <a:latin typeface="Arial" panose="020B0604020202020204" pitchFamily="34" charset="0"/>
                <a:cs typeface="Arial" panose="020B0604020202020204" pitchFamily="34" charset="0"/>
              </a:rPr>
              <a:t>&gt; 25 and </a:t>
            </a:r>
            <a:r>
              <a:rPr lang="en-US" altLang="en-US" sz="4800" baseline="-30000" dirty="0" err="1">
                <a:solidFill>
                  <a:schemeClr val="tx1"/>
                </a:solidFill>
                <a:latin typeface="Arial" panose="020B0604020202020204" pitchFamily="34" charset="0"/>
                <a:cs typeface="Arial" panose="020B0604020202020204" pitchFamily="34" charset="0"/>
              </a:rPr>
              <a:t>Fname</a:t>
            </a:r>
            <a:r>
              <a:rPr lang="en-US" altLang="en-US" sz="4800" baseline="-30000" dirty="0">
                <a:solidFill>
                  <a:schemeClr val="tx1"/>
                </a:solidFill>
                <a:latin typeface="Arial" panose="020B0604020202020204" pitchFamily="34" charset="0"/>
                <a:cs typeface="Arial" panose="020B0604020202020204" pitchFamily="34" charset="0"/>
              </a:rPr>
              <a:t> = 'Arya'</a:t>
            </a:r>
            <a:r>
              <a:rPr lang="en-US" altLang="en-US" sz="4800" dirty="0">
                <a:solidFill>
                  <a:schemeClr val="tx1"/>
                </a:solidFill>
                <a:latin typeface="Arial" panose="020B0604020202020204" pitchFamily="34" charset="0"/>
                <a:cs typeface="Arial" panose="020B0604020202020204" pitchFamily="34" charset="0"/>
              </a:rPr>
              <a:t> (Student) </a:t>
            </a:r>
            <a:endParaRPr lang="en-US" altLang="en-US" sz="4800" dirty="0" smtClean="0">
              <a:solidFill>
                <a:schemeClr val="tx1"/>
              </a:solidFill>
              <a:latin typeface="Arial" panose="020B0604020202020204" pitchFamily="34" charset="0"/>
              <a:cs typeface="Arial" panose="020B0604020202020204" pitchFamily="34" charset="0"/>
            </a:endParaRPr>
          </a:p>
          <a:p>
            <a:pPr marL="685800" lvl="0" indent="-685800" algn="l" defTabSz="914400" eaLnBrk="0" fontAlgn="base">
              <a:spcBef>
                <a:spcPct val="0"/>
              </a:spcBef>
              <a:spcAft>
                <a:spcPct val="0"/>
              </a:spcAft>
              <a:buFont typeface="Wingdings" panose="05000000000000000000" pitchFamily="2" charset="2"/>
              <a:buChar char="Ø"/>
            </a:pPr>
            <a:endParaRPr lang="en-US" altLang="en-US" sz="4800" b="0" dirty="0">
              <a:solidFill>
                <a:schemeClr val="accent3"/>
              </a:solidFill>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r>
              <a:rPr lang="en-US" sz="4800" b="0" dirty="0" smtClean="0">
                <a:solidFill>
                  <a:schemeClr val="accent3"/>
                </a:solidFill>
                <a:latin typeface="Arial" panose="020B0604020202020204" pitchFamily="34" charset="0"/>
                <a:cs typeface="Arial" panose="020B0604020202020204" pitchFamily="34" charset="0"/>
              </a:rPr>
              <a:t>Result </a:t>
            </a:r>
            <a:r>
              <a:rPr lang="en-US" sz="4800" b="0" dirty="0">
                <a:solidFill>
                  <a:schemeClr val="accent3"/>
                </a:solidFill>
                <a:latin typeface="Arial" panose="020B0604020202020204" pitchFamily="34" charset="0"/>
                <a:cs typeface="Arial" panose="020B0604020202020204" pitchFamily="34" charset="0"/>
              </a:rPr>
              <a:t>– returning the list of students with age greater than 25 and </a:t>
            </a:r>
            <a:r>
              <a:rPr lang="en-US" sz="4800" b="0" dirty="0" err="1">
                <a:solidFill>
                  <a:schemeClr val="accent3"/>
                </a:solidFill>
                <a:latin typeface="Arial" panose="020B0604020202020204" pitchFamily="34" charset="0"/>
                <a:cs typeface="Arial" panose="020B0604020202020204" pitchFamily="34" charset="0"/>
              </a:rPr>
              <a:t>Fname</a:t>
            </a:r>
            <a:r>
              <a:rPr lang="en-US" sz="4800" b="0" dirty="0">
                <a:solidFill>
                  <a:schemeClr val="accent3"/>
                </a:solidFill>
                <a:latin typeface="Arial" panose="020B0604020202020204" pitchFamily="34" charset="0"/>
                <a:cs typeface="Arial" panose="020B0604020202020204" pitchFamily="34" charset="0"/>
              </a:rPr>
              <a:t> equals to </a:t>
            </a:r>
            <a:r>
              <a:rPr lang="en-US" sz="4800" b="0" dirty="0" err="1" smtClean="0">
                <a:solidFill>
                  <a:schemeClr val="accent3"/>
                </a:solidFill>
                <a:latin typeface="Arial" panose="020B0604020202020204" pitchFamily="34" charset="0"/>
                <a:cs typeface="Arial" panose="020B0604020202020204" pitchFamily="34" charset="0"/>
              </a:rPr>
              <a:t>arya</a:t>
            </a:r>
            <a:r>
              <a:rPr lang="en-US" sz="4800" b="0" dirty="0" smtClean="0">
                <a:solidFill>
                  <a:schemeClr val="accent3"/>
                </a:solidFill>
                <a:latin typeface="Arial" panose="020B0604020202020204" pitchFamily="34" charset="0"/>
                <a:cs typeface="Arial" panose="020B0604020202020204" pitchFamily="34" charset="0"/>
              </a:rPr>
              <a:t>.</a:t>
            </a:r>
            <a:endParaRPr lang="en-US" sz="4800" b="0" dirty="0">
              <a:solidFill>
                <a:schemeClr val="accent3"/>
              </a:solidFill>
              <a:latin typeface="Arial" panose="020B0604020202020204" pitchFamily="34" charset="0"/>
              <a:cs typeface="Arial" panose="020B0604020202020204" pitchFamily="34" charset="0"/>
            </a:endParaRPr>
          </a:p>
          <a:p>
            <a:pPr marL="1143000" lvl="1" indent="-685800" algn="l" defTabSz="914400" eaLnBrk="0" fontAlgn="base">
              <a:spcBef>
                <a:spcPct val="0"/>
              </a:spcBef>
              <a:spcAft>
                <a:spcPct val="0"/>
              </a:spcAft>
              <a:buFont typeface="Wingdings" panose="05000000000000000000" pitchFamily="2" charset="2"/>
              <a:buChar char="Ø"/>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p:txBody>
      </p:sp>
      <p:sp>
        <p:nvSpPr>
          <p:cNvPr id="4"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7200" dirty="0" smtClean="0">
                <a:latin typeface="Arial" pitchFamily="34" charset="0"/>
                <a:cs typeface="Arial" pitchFamily="34" charset="0"/>
              </a:rPr>
              <a:t>Example 2 of Selection Operation (</a:t>
            </a:r>
            <a:r>
              <a:rPr lang="el-GR" sz="7200" b="0" dirty="0" smtClean="0">
                <a:solidFill>
                  <a:srgbClr val="002060"/>
                </a:solidFill>
                <a:latin typeface="gibson"/>
              </a:rPr>
              <a:t>σ</a:t>
            </a:r>
            <a:r>
              <a:rPr lang="en-US" sz="7200" dirty="0" smtClean="0">
                <a:latin typeface="Arial" pitchFamily="34" charset="0"/>
                <a:cs typeface="Arial" pitchFamily="34" charset="0"/>
              </a:rPr>
              <a:t>)</a:t>
            </a:r>
            <a:endParaRPr sz="7200"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3355291"/>
              </p:ext>
            </p:extLst>
          </p:nvPr>
        </p:nvGraphicFramePr>
        <p:xfrm>
          <a:off x="7562813" y="8562109"/>
          <a:ext cx="8599056" cy="2216109"/>
        </p:xfrm>
        <a:graphic>
          <a:graphicData uri="http://schemas.openxmlformats.org/drawingml/2006/table">
            <a:tbl>
              <a:tblPr firstRow="1" bandRow="1">
                <a:tableStyleId>{B301B821-A1FF-4177-AEE7-76D212191A09}</a:tableStyleId>
              </a:tblPr>
              <a:tblGrid>
                <a:gridCol w="2149764"/>
                <a:gridCol w="2149764"/>
                <a:gridCol w="2149764"/>
                <a:gridCol w="2149764"/>
              </a:tblGrid>
              <a:tr h="497529">
                <a:tc gridSpan="4">
                  <a:txBody>
                    <a:bodyPr/>
                    <a:lstStyle/>
                    <a:p>
                      <a:r>
                        <a:rPr lang="en-US" dirty="0" smtClean="0"/>
                        <a:t>Student</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2</a:t>
                      </a:r>
                      <a:endParaRPr lang="en-US" dirty="0"/>
                    </a:p>
                  </a:txBody>
                  <a:tcPr/>
                </a:tc>
                <a:tc>
                  <a:txBody>
                    <a:bodyPr/>
                    <a:lstStyle/>
                    <a:p>
                      <a:r>
                        <a:rPr lang="en-US" dirty="0" smtClean="0"/>
                        <a:t>Arya</a:t>
                      </a:r>
                      <a:endParaRPr lang="en-US" dirty="0"/>
                    </a:p>
                  </a:txBody>
                  <a:tcPr/>
                </a:tc>
                <a:tc>
                  <a:txBody>
                    <a:bodyPr/>
                    <a:lstStyle/>
                    <a:p>
                      <a:r>
                        <a:rPr lang="en-US" dirty="0" smtClean="0"/>
                        <a:t>Stark</a:t>
                      </a:r>
                      <a:endParaRPr lang="en-US" dirty="0"/>
                    </a:p>
                  </a:txBody>
                  <a:tcPr/>
                </a:tc>
                <a:tc>
                  <a:txBody>
                    <a:bodyPr/>
                    <a:lstStyle/>
                    <a:p>
                      <a:r>
                        <a:rPr lang="en-US" dirty="0" smtClean="0"/>
                        <a:t>28</a:t>
                      </a:r>
                      <a:endParaRPr lang="en-US" dirty="0"/>
                    </a:p>
                  </a:txBody>
                  <a:tcPr/>
                </a:tc>
              </a:tr>
            </a:tbl>
          </a:graphicData>
        </a:graphic>
      </p:graphicFrame>
    </p:spTree>
    <p:extLst>
      <p:ext uri="{BB962C8B-B14F-4D97-AF65-F5344CB8AC3E}">
        <p14:creationId xmlns:p14="http://schemas.microsoft.com/office/powerpoint/2010/main" val="41392122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65396" y="3062132"/>
            <a:ext cx="20393891" cy="4524315"/>
          </a:xfrm>
          <a:prstGeom prst="rect">
            <a:avLst/>
          </a:prstGeom>
        </p:spPr>
        <p:txBody>
          <a:bodyPr wrap="square">
            <a:spAutoFit/>
          </a:bodyPr>
          <a:lstStyle/>
          <a:p>
            <a:pPr lvl="0" algn="l" defTabSz="914400" eaLnBrk="0" fontAlgn="base">
              <a:spcBef>
                <a:spcPct val="0"/>
              </a:spcBef>
              <a:spcAft>
                <a:spcPct val="0"/>
              </a:spcAft>
            </a:pPr>
            <a:r>
              <a:rPr lang="en-US" altLang="en-US" sz="4800" u="sng" dirty="0">
                <a:solidFill>
                  <a:schemeClr val="tx1"/>
                </a:solidFill>
                <a:latin typeface="Arial" panose="020B0604020202020204" pitchFamily="34" charset="0"/>
                <a:cs typeface="Arial" panose="020B0604020202020204" pitchFamily="34" charset="0"/>
              </a:rPr>
              <a:t>Example </a:t>
            </a:r>
            <a:r>
              <a:rPr lang="en-US" altLang="en-US" sz="4800" u="sng" dirty="0" smtClean="0">
                <a:solidFill>
                  <a:schemeClr val="tx1"/>
                </a:solidFill>
                <a:latin typeface="Arial" panose="020B0604020202020204" pitchFamily="34" charset="0"/>
                <a:cs typeface="Arial" panose="020B0604020202020204" pitchFamily="34" charset="0"/>
              </a:rPr>
              <a:t>3</a:t>
            </a: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800" dirty="0" smtClean="0">
                <a:solidFill>
                  <a:schemeClr val="tx1"/>
                </a:solidFill>
                <a:latin typeface="Arial" panose="020B0604020202020204" pitchFamily="34" charset="0"/>
                <a:cs typeface="Arial" panose="020B0604020202020204" pitchFamily="34" charset="0"/>
              </a:rPr>
              <a:t>Query - </a:t>
            </a:r>
            <a:r>
              <a:rPr lang="en-US" altLang="en-US" sz="4800" dirty="0" err="1" smtClean="0">
                <a:solidFill>
                  <a:schemeClr val="tx1"/>
                </a:solidFill>
                <a:latin typeface="Arial" panose="020B0604020202020204" pitchFamily="34" charset="0"/>
                <a:cs typeface="Arial" panose="020B0604020202020204" pitchFamily="34" charset="0"/>
              </a:rPr>
              <a:t>σ</a:t>
            </a:r>
            <a:r>
              <a:rPr lang="en-US" altLang="en-US" sz="4800" baseline="-30000" dirty="0" err="1" smtClean="0">
                <a:solidFill>
                  <a:schemeClr val="tx1"/>
                </a:solidFill>
                <a:latin typeface="Arial" panose="020B0604020202020204" pitchFamily="34" charset="0"/>
                <a:cs typeface="Arial" panose="020B0604020202020204" pitchFamily="34" charset="0"/>
              </a:rPr>
              <a:t>Lname</a:t>
            </a:r>
            <a:r>
              <a:rPr lang="en-US" altLang="en-US" sz="4800" baseline="-30000" dirty="0" smtClean="0">
                <a:solidFill>
                  <a:schemeClr val="tx1"/>
                </a:solidFill>
                <a:latin typeface="Arial" panose="020B0604020202020204" pitchFamily="34" charset="0"/>
                <a:cs typeface="Arial" panose="020B0604020202020204" pitchFamily="34" charset="0"/>
              </a:rPr>
              <a:t> = </a:t>
            </a:r>
            <a:r>
              <a:rPr lang="en-US" altLang="en-US" sz="4800" baseline="-30000" dirty="0">
                <a:solidFill>
                  <a:schemeClr val="tx1"/>
                </a:solidFill>
                <a:latin typeface="Arial" panose="020B0604020202020204" pitchFamily="34" charset="0"/>
                <a:cs typeface="Arial" panose="020B0604020202020204" pitchFamily="34" charset="0"/>
              </a:rPr>
              <a:t>'Stark'</a:t>
            </a:r>
            <a:r>
              <a:rPr lang="en-US" altLang="en-US" sz="4800" dirty="0">
                <a:solidFill>
                  <a:schemeClr val="tx1"/>
                </a:solidFill>
                <a:latin typeface="Arial" panose="020B0604020202020204" pitchFamily="34" charset="0"/>
                <a:cs typeface="Arial" panose="020B0604020202020204" pitchFamily="34" charset="0"/>
              </a:rPr>
              <a:t> (Student) </a:t>
            </a:r>
          </a:p>
          <a:p>
            <a:pPr marL="685800" indent="-685800" algn="l">
              <a:buFont typeface="Wingdings" panose="05000000000000000000" pitchFamily="2" charset="2"/>
              <a:buChar char="Ø"/>
            </a:pPr>
            <a:endParaRPr lang="en-US" sz="4800" b="0" dirty="0" smtClean="0">
              <a:solidFill>
                <a:schemeClr val="accent3"/>
              </a:solidFill>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r>
              <a:rPr lang="en-US" sz="4800" b="0" dirty="0" smtClean="0">
                <a:solidFill>
                  <a:schemeClr val="accent3"/>
                </a:solidFill>
                <a:latin typeface="Arial" panose="020B0604020202020204" pitchFamily="34" charset="0"/>
                <a:cs typeface="Arial" panose="020B0604020202020204" pitchFamily="34" charset="0"/>
              </a:rPr>
              <a:t>Result </a:t>
            </a:r>
            <a:r>
              <a:rPr lang="en-US" sz="4800" b="0" dirty="0">
                <a:solidFill>
                  <a:schemeClr val="accent3"/>
                </a:solidFill>
                <a:latin typeface="Arial" panose="020B0604020202020204" pitchFamily="34" charset="0"/>
                <a:cs typeface="Arial" panose="020B0604020202020204" pitchFamily="34" charset="0"/>
              </a:rPr>
              <a:t>– </a:t>
            </a:r>
            <a:r>
              <a:rPr lang="en-US" sz="4800" b="0" dirty="0" smtClean="0">
                <a:solidFill>
                  <a:schemeClr val="accent3"/>
                </a:solidFill>
                <a:latin typeface="Arial" panose="020B0604020202020204" pitchFamily="34" charset="0"/>
                <a:cs typeface="Arial" panose="020B0604020202020204" pitchFamily="34" charset="0"/>
              </a:rPr>
              <a:t>r</a:t>
            </a:r>
            <a:r>
              <a:rPr lang="en-US" sz="4800" b="0" dirty="0" smtClean="0">
                <a:solidFill>
                  <a:schemeClr val="accent3"/>
                </a:solidFill>
              </a:rPr>
              <a:t>eturning </a:t>
            </a:r>
            <a:r>
              <a:rPr lang="en-US" sz="4800" b="0" dirty="0">
                <a:solidFill>
                  <a:schemeClr val="accent3"/>
                </a:solidFill>
              </a:rPr>
              <a:t>the list of students </a:t>
            </a:r>
            <a:r>
              <a:rPr lang="en-US" sz="4800" b="0" dirty="0" err="1">
                <a:solidFill>
                  <a:schemeClr val="accent3"/>
                </a:solidFill>
              </a:rPr>
              <a:t>Lname</a:t>
            </a:r>
            <a:r>
              <a:rPr lang="en-US" sz="4800" b="0" dirty="0">
                <a:solidFill>
                  <a:schemeClr val="accent3"/>
                </a:solidFill>
              </a:rPr>
              <a:t> = ‘Stark’</a:t>
            </a:r>
            <a:endParaRPr lang="en-US" altLang="en-US" sz="4800" b="0" dirty="0">
              <a:solidFill>
                <a:schemeClr val="accent3"/>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800" b="0" dirty="0">
              <a:solidFill>
                <a:schemeClr val="tx1"/>
              </a:solidFill>
              <a:latin typeface="Arial" panose="020B0604020202020204" pitchFamily="34" charset="0"/>
              <a:cs typeface="Arial" panose="020B0604020202020204" pitchFamily="34" charset="0"/>
            </a:endParaRPr>
          </a:p>
        </p:txBody>
      </p:sp>
      <p:sp>
        <p:nvSpPr>
          <p:cNvPr id="4" name="RATHINAM…"/>
          <p:cNvSpPr txBox="1"/>
          <p:nvPr/>
        </p:nvSpPr>
        <p:spPr>
          <a:xfrm>
            <a:off x="1416014" y="920536"/>
            <a:ext cx="2239967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7200" dirty="0" smtClean="0">
                <a:latin typeface="Arial" pitchFamily="34" charset="0"/>
                <a:cs typeface="Arial" pitchFamily="34" charset="0"/>
              </a:rPr>
              <a:t>Example 3 of Selection Operation (</a:t>
            </a:r>
            <a:r>
              <a:rPr lang="el-GR" sz="7200" b="0" dirty="0" smtClean="0">
                <a:solidFill>
                  <a:srgbClr val="002060"/>
                </a:solidFill>
                <a:latin typeface="gibson"/>
              </a:rPr>
              <a:t>σ</a:t>
            </a:r>
            <a:r>
              <a:rPr lang="en-US" sz="7200" dirty="0" smtClean="0">
                <a:latin typeface="Arial" pitchFamily="34" charset="0"/>
                <a:cs typeface="Arial" pitchFamily="34" charset="0"/>
              </a:rPr>
              <a:t>)</a:t>
            </a:r>
            <a:endParaRPr sz="7200" dirty="0">
              <a:latin typeface="Arial" pitchFamily="34" charset="0"/>
              <a:cs typeface="Arial" pitchFamily="34" charset="0"/>
            </a:endParaRPr>
          </a:p>
        </p:txBody>
      </p:sp>
      <p:sp>
        <p:nvSpPr>
          <p:cNvPr id="2"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7672562"/>
              </p:ext>
            </p:extLst>
          </p:nvPr>
        </p:nvGraphicFramePr>
        <p:xfrm>
          <a:off x="7562813" y="7147403"/>
          <a:ext cx="8599056" cy="5155740"/>
        </p:xfrm>
        <a:graphic>
          <a:graphicData uri="http://schemas.openxmlformats.org/drawingml/2006/table">
            <a:tbl>
              <a:tblPr firstRow="1" bandRow="1">
                <a:tableStyleId>{B301B821-A1FF-4177-AEE7-76D212191A09}</a:tableStyleId>
              </a:tblPr>
              <a:tblGrid>
                <a:gridCol w="2149764"/>
                <a:gridCol w="2149764"/>
                <a:gridCol w="2149764"/>
                <a:gridCol w="2149764"/>
              </a:tblGrid>
              <a:tr h="859290">
                <a:tc gridSpan="4">
                  <a:txBody>
                    <a:bodyPr/>
                    <a:lstStyle/>
                    <a:p>
                      <a:r>
                        <a:rPr lang="en-US" dirty="0" smtClean="0"/>
                        <a:t>Student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59290">
                <a:tc>
                  <a:txBody>
                    <a:bodyPr/>
                    <a:lstStyle/>
                    <a:p>
                      <a:r>
                        <a:rPr lang="en-US" dirty="0" smtClean="0">
                          <a:solidFill>
                            <a:schemeClr val="bg1"/>
                          </a:solidFill>
                        </a:rPr>
                        <a:t>ID</a:t>
                      </a:r>
                      <a:endParaRPr lang="en-US" dirty="0">
                        <a:solidFill>
                          <a:schemeClr val="bg1"/>
                        </a:solidFill>
                      </a:endParaRPr>
                    </a:p>
                  </a:txBody>
                  <a:tcPr>
                    <a:solidFill>
                      <a:srgbClr val="00B0F0"/>
                    </a:solidFill>
                  </a:tcPr>
                </a:tc>
                <a:tc>
                  <a:txBody>
                    <a:bodyPr/>
                    <a:lstStyle/>
                    <a:p>
                      <a:r>
                        <a:rPr lang="en-US" dirty="0" smtClean="0">
                          <a:solidFill>
                            <a:schemeClr val="bg1"/>
                          </a:solidFill>
                        </a:rPr>
                        <a:t>FNAME</a:t>
                      </a:r>
                      <a:endParaRPr lang="en-US" dirty="0">
                        <a:solidFill>
                          <a:schemeClr val="bg1"/>
                        </a:solidFill>
                      </a:endParaRPr>
                    </a:p>
                  </a:txBody>
                  <a:tcPr>
                    <a:solidFill>
                      <a:srgbClr val="00B0F0"/>
                    </a:solidFill>
                  </a:tcPr>
                </a:tc>
                <a:tc>
                  <a:txBody>
                    <a:bodyPr/>
                    <a:lstStyle/>
                    <a:p>
                      <a:r>
                        <a:rPr lang="en-US" dirty="0" smtClean="0">
                          <a:solidFill>
                            <a:schemeClr val="bg1"/>
                          </a:solidFill>
                        </a:rPr>
                        <a:t>LNAME</a:t>
                      </a:r>
                      <a:endParaRPr lang="en-US" dirty="0">
                        <a:solidFill>
                          <a:schemeClr val="bg1"/>
                        </a:solidFill>
                      </a:endParaRPr>
                    </a:p>
                  </a:txBody>
                  <a:tcPr>
                    <a:solidFill>
                      <a:srgbClr val="00B0F0"/>
                    </a:solidFill>
                  </a:tcPr>
                </a:tc>
                <a:tc>
                  <a:txBody>
                    <a:bodyPr/>
                    <a:lstStyle/>
                    <a:p>
                      <a:r>
                        <a:rPr lang="en-US" dirty="0" smtClean="0">
                          <a:solidFill>
                            <a:schemeClr val="bg1"/>
                          </a:solidFill>
                        </a:rPr>
                        <a:t>AGE</a:t>
                      </a:r>
                      <a:endParaRPr lang="en-US" dirty="0">
                        <a:solidFill>
                          <a:schemeClr val="bg1"/>
                        </a:solidFill>
                      </a:endParaRPr>
                    </a:p>
                  </a:txBody>
                  <a:tcPr>
                    <a:solidFill>
                      <a:srgbClr val="00B0F0"/>
                    </a:solidFill>
                  </a:tcPr>
                </a:tc>
              </a:tr>
              <a:tr h="85929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Stark</a:t>
                      </a:r>
                      <a:endParaRPr lang="en-US" dirty="0"/>
                    </a:p>
                  </a:txBody>
                  <a:tcPr/>
                </a:tc>
                <a:tc>
                  <a:txBody>
                    <a:bodyPr/>
                    <a:lstStyle/>
                    <a:p>
                      <a:r>
                        <a:rPr lang="en-US" dirty="0" smtClean="0"/>
                        <a:t>25</a:t>
                      </a:r>
                      <a:endParaRPr lang="en-US" dirty="0"/>
                    </a:p>
                  </a:txBody>
                  <a:tcPr/>
                </a:tc>
              </a:tr>
              <a:tr h="859290">
                <a:tc>
                  <a:txBody>
                    <a:bodyPr/>
                    <a:lstStyle/>
                    <a:p>
                      <a:r>
                        <a:rPr lang="en-US" dirty="0" smtClean="0"/>
                        <a:t>2</a:t>
                      </a:r>
                      <a:endParaRPr lang="en-US" dirty="0"/>
                    </a:p>
                  </a:txBody>
                  <a:tcPr/>
                </a:tc>
                <a:tc>
                  <a:txBody>
                    <a:bodyPr/>
                    <a:lstStyle/>
                    <a:p>
                      <a:r>
                        <a:rPr lang="en-US" dirty="0" smtClean="0"/>
                        <a:t>Arya</a:t>
                      </a:r>
                      <a:endParaRPr lang="en-US" dirty="0"/>
                    </a:p>
                  </a:txBody>
                  <a:tcPr/>
                </a:tc>
                <a:tc>
                  <a:txBody>
                    <a:bodyPr/>
                    <a:lstStyle/>
                    <a:p>
                      <a:r>
                        <a:rPr lang="en-US" dirty="0" smtClean="0"/>
                        <a:t>Stark</a:t>
                      </a:r>
                      <a:endParaRPr lang="en-US" dirty="0"/>
                    </a:p>
                  </a:txBody>
                  <a:tcPr/>
                </a:tc>
                <a:tc>
                  <a:txBody>
                    <a:bodyPr/>
                    <a:lstStyle/>
                    <a:p>
                      <a:r>
                        <a:rPr lang="en-US" dirty="0" smtClean="0"/>
                        <a:t>28</a:t>
                      </a:r>
                      <a:endParaRPr lang="en-US" dirty="0"/>
                    </a:p>
                  </a:txBody>
                  <a:tcPr/>
                </a:tc>
              </a:tr>
              <a:tr h="859290">
                <a:tc>
                  <a:txBody>
                    <a:bodyPr/>
                    <a:lstStyle/>
                    <a:p>
                      <a:r>
                        <a:rPr lang="en-US" dirty="0" smtClean="0"/>
                        <a:t>3</a:t>
                      </a:r>
                      <a:endParaRPr lang="en-US" dirty="0"/>
                    </a:p>
                  </a:txBody>
                  <a:tcPr/>
                </a:tc>
                <a:tc>
                  <a:txBody>
                    <a:bodyPr/>
                    <a:lstStyle/>
                    <a:p>
                      <a:r>
                        <a:rPr lang="en-US" dirty="0" smtClean="0"/>
                        <a:t>Bran</a:t>
                      </a:r>
                      <a:endParaRPr lang="en-US" dirty="0"/>
                    </a:p>
                  </a:txBody>
                  <a:tcPr/>
                </a:tc>
                <a:tc>
                  <a:txBody>
                    <a:bodyPr/>
                    <a:lstStyle/>
                    <a:p>
                      <a:r>
                        <a:rPr lang="en-US" dirty="0" smtClean="0"/>
                        <a:t>Stark</a:t>
                      </a:r>
                      <a:endParaRPr lang="en-US" dirty="0"/>
                    </a:p>
                  </a:txBody>
                  <a:tcPr/>
                </a:tc>
                <a:tc>
                  <a:txBody>
                    <a:bodyPr/>
                    <a:lstStyle/>
                    <a:p>
                      <a:r>
                        <a:rPr lang="en-US" dirty="0" smtClean="0"/>
                        <a:t>26</a:t>
                      </a:r>
                      <a:endParaRPr lang="en-US" dirty="0"/>
                    </a:p>
                  </a:txBody>
                  <a:tcPr/>
                </a:tc>
              </a:tr>
              <a:tr h="859290">
                <a:tc>
                  <a:txBody>
                    <a:bodyPr/>
                    <a:lstStyle/>
                    <a:p>
                      <a:r>
                        <a:rPr lang="en-US" dirty="0" smtClean="0"/>
                        <a:t>4</a:t>
                      </a:r>
                      <a:endParaRPr lang="en-US" dirty="0"/>
                    </a:p>
                  </a:txBody>
                  <a:tcPr/>
                </a:tc>
                <a:tc>
                  <a:txBody>
                    <a:bodyPr/>
                    <a:lstStyle/>
                    <a:p>
                      <a:r>
                        <a:rPr lang="en-US" dirty="0" smtClean="0"/>
                        <a:t>Sansa</a:t>
                      </a:r>
                      <a:endParaRPr lang="en-US" dirty="0"/>
                    </a:p>
                  </a:txBody>
                  <a:tcPr/>
                </a:tc>
                <a:tc>
                  <a:txBody>
                    <a:bodyPr/>
                    <a:lstStyle/>
                    <a:p>
                      <a:r>
                        <a:rPr lang="en-US" dirty="0" smtClean="0"/>
                        <a:t>Stark</a:t>
                      </a:r>
                      <a:endParaRPr lang="en-US" dirty="0"/>
                    </a:p>
                  </a:txBody>
                  <a:tcPr/>
                </a:tc>
                <a:tc>
                  <a:txBody>
                    <a:bodyPr/>
                    <a:lstStyle/>
                    <a:p>
                      <a:r>
                        <a:rPr lang="en-US" dirty="0" smtClean="0"/>
                        <a:t>27</a:t>
                      </a:r>
                      <a:endParaRPr lang="en-US" dirty="0"/>
                    </a:p>
                  </a:txBody>
                  <a:tcPr/>
                </a:tc>
              </a:tr>
            </a:tbl>
          </a:graphicData>
        </a:graphic>
      </p:graphicFrame>
    </p:spTree>
    <p:extLst>
      <p:ext uri="{BB962C8B-B14F-4D97-AF65-F5344CB8AC3E}">
        <p14:creationId xmlns:p14="http://schemas.microsoft.com/office/powerpoint/2010/main" val="343159680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d700b74-4753-4cc1-b098-967ca100b6aa">
      <Terms xmlns="http://schemas.microsoft.com/office/infopath/2007/PartnerControls"/>
    </lcf76f155ced4ddcb4097134ff3c332f>
    <TaxCatchAll xmlns="13520366-d6e0-41a1-9306-ab244ee3243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4479A0A6A4C54480AA42067788A9B1" ma:contentTypeVersion="16" ma:contentTypeDescription="Create a new document." ma:contentTypeScope="" ma:versionID="ff07d1131b5462db2760ea4dcfb48e89">
  <xsd:schema xmlns:xsd="http://www.w3.org/2001/XMLSchema" xmlns:xs="http://www.w3.org/2001/XMLSchema" xmlns:p="http://schemas.microsoft.com/office/2006/metadata/properties" xmlns:ns2="cd700b74-4753-4cc1-b098-967ca100b6aa" xmlns:ns3="13520366-d6e0-41a1-9306-ab244ee3243a" targetNamespace="http://schemas.microsoft.com/office/2006/metadata/properties" ma:root="true" ma:fieldsID="de4c1eeb7a95bb7ca5cba12c7da96883" ns2:_="" ns3:_="">
    <xsd:import namespace="cd700b74-4753-4cc1-b098-967ca100b6aa"/>
    <xsd:import namespace="13520366-d6e0-41a1-9306-ab244ee3243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00b74-4753-4cc1-b098-967ca100b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8120280-282a-414d-b305-f8f94c4499c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520366-d6e0-41a1-9306-ab244ee3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4f1dc5d7-c3b4-40b9-9e45-ec693090086f}" ma:internalName="TaxCatchAll" ma:showField="CatchAllData" ma:web="13520366-d6e0-41a1-9306-ab244ee324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5B7658-6AF3-43C4-BE0A-5D3F1A5ADF49}">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D6B6829-635A-44B8-90D6-49FF00741C07}">
  <ds:schemaRefs>
    <ds:schemaRef ds:uri="http://schemas.microsoft.com/sharepoint/v3/contenttype/forms"/>
  </ds:schemaRefs>
</ds:datastoreItem>
</file>

<file path=customXml/itemProps3.xml><?xml version="1.0" encoding="utf-8"?>
<ds:datastoreItem xmlns:ds="http://schemas.openxmlformats.org/officeDocument/2006/customXml" ds:itemID="{22B560B7-2AA8-456A-A5DA-1DAC8843231B}"/>
</file>

<file path=docProps/app.xml><?xml version="1.0" encoding="utf-8"?>
<Properties xmlns="http://schemas.openxmlformats.org/officeDocument/2006/extended-properties" xmlns:vt="http://schemas.openxmlformats.org/officeDocument/2006/docPropsVTypes">
  <TotalTime>903</TotalTime>
  <Words>1367</Words>
  <Application>Microsoft Office PowerPoint</Application>
  <PresentationFormat>Custom</PresentationFormat>
  <Paragraphs>776</Paragraphs>
  <Slides>37</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Arial</vt:lpstr>
      <vt:lpstr>Calibri</vt:lpstr>
      <vt:lpstr>Cambria</vt:lpstr>
      <vt:lpstr>Cambria Math</vt:lpstr>
      <vt:lpstr>gibson</vt:lpstr>
      <vt:lpstr>Helvetica Neue</vt:lpstr>
      <vt:lpstr>Helvetica Neue Light</vt:lpstr>
      <vt:lpstr>Helvetica Neue Medium</vt:lpstr>
      <vt:lpstr>roboto</vt:lpstr>
      <vt:lpstr>SFMono-Regular</vt:lpstr>
      <vt:lpstr>Source Sans Pro</vt:lpstr>
      <vt:lpstr>Times New Roman</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sharmila</cp:lastModifiedBy>
  <cp:revision>69</cp:revision>
  <dcterms:modified xsi:type="dcterms:W3CDTF">2022-04-06T07:09:29Z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0x010100394479A0A6A4C54480AA42067788A9B1</vt:lpwstr>
  </property>
  <property fmtid="{D5CDD505-2E9C-101B-9397-08002B2CF9AE}" pid="3" name="MediaServiceImageTags">
    <vt:lpwstr/>
  </property>
</Properties>
</file>