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8" r:id="rId5"/>
    <p:sldId id="264" r:id="rId6"/>
    <p:sldId id="263" r:id="rId7"/>
    <p:sldId id="265" r:id="rId8"/>
    <p:sldId id="266" r:id="rId9"/>
    <p:sldId id="267" r:id="rId10"/>
    <p:sldId id="274" r:id="rId11"/>
    <p:sldId id="269" r:id="rId12"/>
    <p:sldId id="270" r:id="rId13"/>
    <p:sldId id="262" r:id="rId14"/>
    <p:sldId id="261" r:id="rId15"/>
    <p:sldId id="271" r:id="rId16"/>
    <p:sldId id="272" r:id="rId17"/>
    <p:sldId id="273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2B10B-CE92-4F87-ADB7-B545D24C1F78}" v="1" dt="2022-02-12T09:12:36.699"/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20" y="11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Dr.R.Arunkumar, Rathinam-Innovation &amp; Incubation Centre" userId="S::rarunkumar@rathinam.in::2c6896cb-8aa9-4538-a5fa-a4a17cc7464e" providerId="AD" clId="Web-{6322B10B-CE92-4F87-ADB7-B545D24C1F78}"/>
    <pc:docChg chg="modSld">
      <pc:chgData name="Dr.R.Arunkumar, Rathinam-Innovation &amp; Incubation Centre" userId="S::rarunkumar@rathinam.in::2c6896cb-8aa9-4538-a5fa-a4a17cc7464e" providerId="AD" clId="Web-{6322B10B-CE92-4F87-ADB7-B545D24C1F78}" dt="2022-02-12T09:12:36.699" v="0" actId="1076"/>
      <pc:docMkLst>
        <pc:docMk/>
      </pc:docMkLst>
      <pc:sldChg chg="modSp">
        <pc:chgData name="Dr.R.Arunkumar, Rathinam-Innovation &amp; Incubation Centre" userId="S::rarunkumar@rathinam.in::2c6896cb-8aa9-4538-a5fa-a4a17cc7464e" providerId="AD" clId="Web-{6322B10B-CE92-4F87-ADB7-B545D24C1F78}" dt="2022-02-12T09:12:36.699" v="0" actId="1076"/>
        <pc:sldMkLst>
          <pc:docMk/>
          <pc:sldMk cId="0" sldId="265"/>
        </pc:sldMkLst>
        <pc:graphicFrameChg chg="mod">
          <ac:chgData name="Dr.R.Arunkumar, Rathinam-Innovation &amp; Incubation Centre" userId="S::rarunkumar@rathinam.in::2c6896cb-8aa9-4538-a5fa-a4a17cc7464e" providerId="AD" clId="Web-{6322B10B-CE92-4F87-ADB7-B545D24C1F78}" dt="2022-02-12T09:12:36.699" v="0" actId="1076"/>
          <ac:graphicFrameMkLst>
            <pc:docMk/>
            <pc:sldMk cId="0" sldId="265"/>
            <ac:graphicFrameMk id="10" creationId="{00000000-0000-0000-0000-000000000000}"/>
          </ac:graphicFrameMkLst>
        </pc:graphicFrame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3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Table 1 shows the relation instance of STUDENT at a particular time. It can change whenever there is insertion, deletion or </a:t>
            </a:r>
            <a:r>
              <a:rPr lang="en-US" sz="2400" dirty="0" err="1"/>
              <a:t>updation</a:t>
            </a:r>
            <a:r>
              <a:rPr lang="en-US" sz="2400" dirty="0"/>
              <a:t> in the database.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2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DBMS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US" sz="6600" dirty="0">
                <a:latin typeface="Arial" pitchFamily="34" charset="0"/>
                <a:cs typeface="Arial" pitchFamily="34" charset="0"/>
              </a:rPr>
              <a:t>Management System</a:t>
            </a: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Demo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59715"/>
              </p:ext>
            </p:extLst>
          </p:nvPr>
        </p:nvGraphicFramePr>
        <p:xfrm>
          <a:off x="7426036" y="4262439"/>
          <a:ext cx="6456217" cy="520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616320" imgH="491040" progId="Package">
                  <p:embed/>
                </p:oleObj>
              </mc:Choice>
              <mc:Fallback>
                <p:oleObj name="Packager Shell Object" showAsIcon="1" r:id="rId3" imgW="6163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6036" y="4262439"/>
                        <a:ext cx="6456217" cy="520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304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ATHINAM…"/>
          <p:cNvSpPr txBox="1"/>
          <p:nvPr/>
        </p:nvSpPr>
        <p:spPr>
          <a:xfrm>
            <a:off x="1536883" y="1954924"/>
            <a:ext cx="22399679" cy="1118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742950" indent="-742950" algn="l">
              <a:buAutoNum type="arabi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 A relational database consists of a collection of</a:t>
            </a:r>
          </a:p>
          <a:p>
            <a:pPr marL="742950" indent="-742950" algn="l">
              <a:buAutoNum type="arabi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Tables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Fields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Records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Attributes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2. A relationship among a set of values in a table is represented by a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Column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Attribute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Row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Relation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3. The set of permitted values of an attribute is called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 err="1">
                <a:latin typeface="Arial" pitchFamily="34" charset="0"/>
                <a:cs typeface="Arial" pitchFamily="34" charset="0"/>
              </a:rPr>
              <a:t>Tuple</a:t>
            </a:r>
            <a:endParaRPr lang="en-US" sz="3600" b="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Column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Domain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Table</a:t>
            </a: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Quiz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ATHINAM…"/>
          <p:cNvSpPr txBox="1"/>
          <p:nvPr/>
        </p:nvSpPr>
        <p:spPr>
          <a:xfrm>
            <a:off x="1536883" y="1954924"/>
            <a:ext cx="22399679" cy="10012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The attribute value that is currently unknown is</a:t>
            </a:r>
          </a:p>
          <a:p>
            <a:pPr algn="l"/>
            <a:endParaRPr lang="en-US" sz="3600" b="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0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NULL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''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-1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5. Consider the relation 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SalesMan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SId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SName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Location)</a:t>
            </a: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 What is the cardinality of the above relation containing 4 records and 3 attributes?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3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1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4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2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IN" sz="3200" dirty="0">
              <a:solidFill>
                <a:srgbClr val="011993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742950" indent="-742950" algn="l"/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Quiz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ATHINAM…"/>
          <p:cNvSpPr txBox="1"/>
          <p:nvPr/>
        </p:nvSpPr>
        <p:spPr>
          <a:xfrm>
            <a:off x="1536883" y="1387366"/>
            <a:ext cx="22399679" cy="1309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6. Consider the relation 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SalesMan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SId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SName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Location)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What is the degree of the above relation?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3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</a:rPr>
              <a:t>1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</a:rPr>
              <a:t>4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>
              <a:solidFill>
                <a:srgbClr val="011993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514350" indent="-514350" algn="l"/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7.Course(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Calibri"/>
              </a:rPr>
              <a:t>course_id</a:t>
            </a: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Calibri"/>
              </a:rPr>
              <a:t>sec_id,semester</a:t>
            </a: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)</a:t>
            </a:r>
          </a:p>
          <a:p>
            <a:pPr marL="514350" indent="-514350" algn="l"/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Here the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Calibri"/>
              </a:rPr>
              <a:t>course_id,sec_id,semester</a:t>
            </a: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 are ____________ and course is a __________.</a:t>
            </a:r>
          </a:p>
          <a:p>
            <a:pPr marL="514350" indent="-514350" algn="l"/>
            <a:endParaRPr lang="en-US" sz="3200" dirty="0">
              <a:latin typeface="Arial" pitchFamily="34" charset="0"/>
              <a:cs typeface="Arial" pitchFamily="34" charset="0"/>
              <a:sym typeface="Calibri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Relations, Attribute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Attributes, Relation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err="1">
                <a:latin typeface="Arial" pitchFamily="34" charset="0"/>
                <a:cs typeface="Arial" pitchFamily="34" charset="0"/>
                <a:sym typeface="Calibri"/>
              </a:rPr>
              <a:t>Tuple</a:t>
            </a: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, Attributes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err="1">
                <a:latin typeface="Arial" pitchFamily="34" charset="0"/>
                <a:cs typeface="Arial" pitchFamily="34" charset="0"/>
                <a:sym typeface="Calibri"/>
              </a:rPr>
              <a:t>Tuple</a:t>
            </a: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, Relation</a:t>
            </a:r>
          </a:p>
          <a:p>
            <a:pPr marL="514350" indent="-514350" algn="l"/>
            <a:endParaRPr lang="en-US" sz="3200" b="0" dirty="0">
              <a:solidFill>
                <a:srgbClr val="011993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514350" indent="-514350" algn="l"/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8. Which of the following refers to the number of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Calibri"/>
              </a:rPr>
              <a:t>tuples</a:t>
            </a: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 in a relation?</a:t>
            </a:r>
          </a:p>
          <a:p>
            <a:pPr marL="514350" indent="-514350" algn="l"/>
            <a:endParaRPr lang="en-US" sz="3200" dirty="0">
              <a:latin typeface="Arial" pitchFamily="34" charset="0"/>
              <a:cs typeface="Arial" pitchFamily="34" charset="0"/>
              <a:sym typeface="Calibri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Entity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Degree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itchFamily="34" charset="0"/>
                <a:cs typeface="Arial" pitchFamily="34" charset="0"/>
                <a:sym typeface="Calibri"/>
              </a:rPr>
              <a:t>Cardinality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itchFamily="34" charset="0"/>
                <a:cs typeface="Arial" pitchFamily="34" charset="0"/>
                <a:sym typeface="Calibri"/>
              </a:rPr>
              <a:t>None of the above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IN" sz="3200" dirty="0">
              <a:solidFill>
                <a:srgbClr val="011993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  <a:p>
            <a:pPr marL="742950" indent="-742950" algn="l"/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5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Quiz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7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959" y="1608083"/>
            <a:ext cx="16742979" cy="775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/>
            <a:r>
              <a:rPr lang="en-US" sz="3600" dirty="0">
                <a:latin typeface="Arial" pitchFamily="34" charset="0"/>
                <a:cs typeface="Arial" pitchFamily="34" charset="0"/>
              </a:rPr>
              <a:t>9. Which of the following refers to the number of attributes in a relation?</a:t>
            </a:r>
          </a:p>
          <a:p>
            <a:pPr marL="742950" indent="-742950" algn="l"/>
            <a:endParaRPr lang="en-US" sz="3600" b="0" dirty="0">
              <a:latin typeface="Arial" pitchFamily="34" charset="0"/>
              <a:cs typeface="Arial" pitchFamily="34" charset="0"/>
            </a:endParaRPr>
          </a:p>
          <a:p>
            <a:pPr marL="742950" indent="-742950" algn="l">
              <a:buFont typeface="+mj-lt"/>
              <a:buAutoNum type="alphaUcPeriod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Degree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Cardinality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Column</a:t>
            </a:r>
          </a:p>
          <a:p>
            <a:pPr marL="742950" indent="-742950" algn="l">
              <a:buFont typeface="+mj-lt"/>
              <a:buAutoNum type="alphaUcPeriod"/>
            </a:pPr>
            <a:r>
              <a:rPr lang="en-US" sz="3600" b="0" dirty="0">
                <a:latin typeface="Arial" pitchFamily="34" charset="0"/>
                <a:cs typeface="Arial" pitchFamily="34" charset="0"/>
              </a:rPr>
              <a:t>All of the above</a:t>
            </a:r>
          </a:p>
          <a:p>
            <a:pPr marL="742950" indent="-742950" algn="l">
              <a:buFont typeface="+mj-lt"/>
              <a:buAutoNum type="alphaU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/>
            <a:r>
              <a:rPr lang="en-US" sz="3600" dirty="0">
                <a:latin typeface="Arial" pitchFamily="34" charset="0"/>
                <a:cs typeface="Arial" pitchFamily="34" charset="0"/>
              </a:rPr>
              <a:t>10. The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tuples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of the relations can be of ________ order.</a:t>
            </a:r>
          </a:p>
          <a:p>
            <a:pPr marL="742950" indent="-742950"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742950" indent="-742950" algn="l"/>
            <a:r>
              <a:rPr lang="en-US" sz="3600" b="0" dirty="0">
                <a:latin typeface="Arial" pitchFamily="34" charset="0"/>
                <a:cs typeface="Arial" pitchFamily="34" charset="0"/>
              </a:rPr>
              <a:t>A. 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Any</a:t>
            </a:r>
          </a:p>
          <a:p>
            <a:pPr marL="742950" indent="-742950" algn="l"/>
            <a:r>
              <a:rPr lang="en-US" sz="3600" b="0" dirty="0">
                <a:latin typeface="Arial" pitchFamily="34" charset="0"/>
                <a:cs typeface="Arial" pitchFamily="34" charset="0"/>
              </a:rPr>
              <a:t>B. Same</a:t>
            </a:r>
          </a:p>
          <a:p>
            <a:pPr marL="742950" indent="-742950" algn="l"/>
            <a:r>
              <a:rPr lang="en-US" sz="3600" b="0" dirty="0">
                <a:latin typeface="Arial" pitchFamily="34" charset="0"/>
                <a:cs typeface="Arial" pitchFamily="34" charset="0"/>
              </a:rPr>
              <a:t>C. Sorted</a:t>
            </a:r>
          </a:p>
          <a:p>
            <a:pPr marL="742950" indent="-742950" algn="l"/>
            <a:r>
              <a:rPr lang="en-US" sz="3600" b="0" dirty="0">
                <a:latin typeface="Arial" pitchFamily="34" charset="0"/>
                <a:cs typeface="Arial" pitchFamily="34" charset="0"/>
              </a:rPr>
              <a:t>D. Constant</a:t>
            </a:r>
          </a:p>
          <a:p>
            <a:pPr marL="514350" indent="-514350" algn="l">
              <a:buFont typeface="+mj-lt"/>
              <a:buAutoNum type="alphaUcPeriod"/>
            </a:pPr>
            <a:endParaRPr lang="en-US" b="0" dirty="0"/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Quiz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301766" y="2554014"/>
            <a:ext cx="17657379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/>
            <a:r>
              <a:rPr lang="en-US" sz="4000" dirty="0">
                <a:latin typeface="Arial" pitchFamily="34" charset="0"/>
                <a:cs typeface="Arial" pitchFamily="34" charset="0"/>
              </a:rPr>
              <a:t>Relational Databases store data in relations i.e. tables. Each relation must have a name.</a:t>
            </a:r>
          </a:p>
          <a:p>
            <a:pPr algn="l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/>
              <a:t>Relational Model represents how data is stored in Relational Databases.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9599" y="6263581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Relational Database</a:t>
            </a:r>
            <a:endParaRPr lang="en-US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"/>
          <p:cNvSpPr/>
          <p:nvPr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DBMS</a:t>
            </a:r>
            <a:endParaRPr/>
          </a:p>
        </p:txBody>
      </p:sp>
      <p:sp>
        <p:nvSpPr>
          <p:cNvPr id="2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  <p:sp>
        <p:nvSpPr>
          <p:cNvPr id="28" name="Slide Title"/>
          <p:cNvSpPr txBox="1"/>
          <p:nvPr/>
        </p:nvSpPr>
        <p:spPr>
          <a:xfrm>
            <a:off x="1533868" y="1702676"/>
            <a:ext cx="15196345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>
              <a:buFont typeface="Wingdings" pitchFamily="2" charset="2"/>
              <a:buChar char="Ø"/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Attributes / Field</a:t>
            </a:r>
          </a:p>
          <a:p>
            <a:pPr algn="l"/>
            <a:r>
              <a:rPr lang="en-US" sz="4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IN" sz="4800" dirty="0">
                <a:latin typeface="Arial" pitchFamily="34" charset="0"/>
                <a:cs typeface="Arial" pitchFamily="34" charset="0"/>
              </a:rPr>
              <a:t>Relation Schema</a:t>
            </a:r>
          </a:p>
          <a:p>
            <a:pPr algn="l">
              <a:buFont typeface="Wingdings" pitchFamily="2" charset="2"/>
              <a:buChar char="Ø"/>
            </a:pPr>
            <a:endParaRPr lang="en-IN" sz="4800" dirty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4800" dirty="0">
                <a:latin typeface="Arial" pitchFamily="34" charset="0"/>
                <a:cs typeface="Arial" pitchFamily="34" charset="0"/>
              </a:rPr>
              <a:t>Record/ </a:t>
            </a:r>
            <a:r>
              <a:rPr lang="en-IN" sz="4800" dirty="0" err="1">
                <a:latin typeface="Arial" pitchFamily="34" charset="0"/>
                <a:cs typeface="Arial" pitchFamily="34" charset="0"/>
              </a:rPr>
              <a:t>Tuple</a:t>
            </a:r>
            <a:endParaRPr lang="en-IN" sz="48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IN" sz="4800" dirty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4800" dirty="0" smtClean="0">
                <a:latin typeface="Arial" pitchFamily="34" charset="0"/>
                <a:cs typeface="Arial" pitchFamily="34" charset="0"/>
              </a:rPr>
              <a:t>Relation </a:t>
            </a:r>
            <a:r>
              <a:rPr lang="en-IN" sz="4800" dirty="0">
                <a:latin typeface="Arial" pitchFamily="34" charset="0"/>
                <a:cs typeface="Arial" pitchFamily="34" charset="0"/>
              </a:rPr>
              <a:t>Instance</a:t>
            </a:r>
          </a:p>
          <a:p>
            <a:pPr algn="l">
              <a:buFont typeface="Wingdings" pitchFamily="2" charset="2"/>
              <a:buChar char="Ø"/>
            </a:pPr>
            <a:endParaRPr lang="en-IN" sz="4800" dirty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4800" dirty="0">
                <a:latin typeface="Arial" pitchFamily="34" charset="0"/>
                <a:cs typeface="Arial" pitchFamily="34" charset="0"/>
              </a:rPr>
              <a:t>Cardinality</a:t>
            </a:r>
          </a:p>
          <a:p>
            <a:pPr algn="l">
              <a:buFont typeface="Wingdings" pitchFamily="2" charset="2"/>
              <a:buChar char="Ø"/>
            </a:pPr>
            <a:endParaRPr lang="en-IN" sz="4800" dirty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4800" dirty="0">
                <a:latin typeface="Arial" pitchFamily="34" charset="0"/>
                <a:cs typeface="Arial" pitchFamily="34" charset="0"/>
              </a:rPr>
              <a:t>Degree</a:t>
            </a:r>
          </a:p>
          <a:p>
            <a:pPr algn="l">
              <a:buFont typeface="Wingdings" pitchFamily="2" charset="2"/>
              <a:buChar char="Ø"/>
            </a:pP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Components Of Relational Database</a:t>
            </a:r>
          </a:p>
          <a:p>
            <a:r>
              <a:rPr sz="440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844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959" y="1923393"/>
            <a:ext cx="206212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latin typeface="Arial" pitchFamily="34" charset="0"/>
                <a:cs typeface="Arial" pitchFamily="34" charset="0"/>
              </a:rPr>
              <a:t>Attributes are the properties that define a relation.</a:t>
            </a:r>
          </a:p>
          <a:p>
            <a:pPr algn="l"/>
            <a:endParaRPr lang="en-US" sz="4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400" dirty="0"/>
              <a:t>Domain: Domain represents the set of values for a particular attribute.</a:t>
            </a:r>
            <a:endParaRPr lang="en-US" sz="4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44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44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e.g. ;  ROLL_NO, NAME, ADDRESS, PHONE, 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12662" y="6799608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54874"/>
              </p:ext>
            </p:extLst>
          </p:nvPr>
        </p:nvGraphicFramePr>
        <p:xfrm>
          <a:off x="3144345" y="6753489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29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Attributes / Field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303" y="1734207"/>
            <a:ext cx="214411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latin typeface="Arial" pitchFamily="34" charset="0"/>
                <a:cs typeface="Arial" pitchFamily="34" charset="0"/>
              </a:rPr>
              <a:t>A Relation schema represents name of the relation with its attributes. </a:t>
            </a:r>
          </a:p>
          <a:p>
            <a:pPr algn="l"/>
            <a:endParaRPr lang="en-US" dirty="0"/>
          </a:p>
          <a:p>
            <a:pPr algn="l"/>
            <a:r>
              <a:rPr lang="en-US" sz="4400" u="sng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STUDENT (ROLL_NO, NAME, ADDRESS, PHONE ,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AGE and DEPTNAME)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is schema for STUDENT</a:t>
            </a:r>
          </a:p>
          <a:p>
            <a:pPr algn="l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DEPARTMENT (DEPTID, DEPTNAME,HOD,PHONE) is schema for DEPARTMENT </a:t>
            </a:r>
          </a:p>
          <a:p>
            <a:pPr algn="l"/>
            <a:r>
              <a:rPr lang="en-US"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6386" y="10765267"/>
            <a:ext cx="1219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a schema has more than 1 relation, it is called Relational Schema.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66021"/>
              </p:ext>
            </p:extLst>
          </p:nvPr>
        </p:nvGraphicFramePr>
        <p:xfrm>
          <a:off x="1730705" y="5822146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DEPTNAMEID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941505" y="5974546"/>
          <a:ext cx="8805916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9442876561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AGALYA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7896784523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9876423151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PREETAM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9789654321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9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Relation Schema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427" y="2175641"/>
            <a:ext cx="21441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/>
              <a:t>Each row in the relation is known as </a:t>
            </a:r>
            <a:r>
              <a:rPr lang="en-US" sz="4400" dirty="0" err="1"/>
              <a:t>Tuple</a:t>
            </a:r>
            <a:r>
              <a:rPr lang="en-US" sz="4400" dirty="0"/>
              <a:t>. 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The below relation contains 4 </a:t>
            </a:r>
            <a:r>
              <a:rPr lang="en-US" sz="4400" dirty="0" err="1"/>
              <a:t>tuples</a:t>
            </a:r>
            <a:r>
              <a:rPr lang="en-US" sz="4400" dirty="0"/>
              <a:t>, one of which is shown as: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>
                <a:solidFill>
                  <a:srgbClr val="92D050"/>
                </a:solidFill>
              </a:rPr>
              <a:t>1	RAM	DELHI	9455123451	18 CSE</a:t>
            </a:r>
          </a:p>
          <a:p>
            <a:pPr algn="l"/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0360" y="7367166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9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    Record / </a:t>
            </a:r>
            <a:r>
              <a:rPr lang="en-IN" sz="4400" dirty="0" err="1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Tuple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303" y="1734207"/>
            <a:ext cx="21441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400" dirty="0" smtClean="0"/>
              <a:t>The </a:t>
            </a:r>
            <a:r>
              <a:rPr lang="en-US" sz="4400" dirty="0"/>
              <a:t>set of tuples of a relation at a particular instance of time is called as relation instance</a:t>
            </a:r>
            <a:r>
              <a:rPr lang="en-US" sz="4400" dirty="0" smtClean="0"/>
              <a:t>.</a:t>
            </a:r>
          </a:p>
          <a:p>
            <a:pPr algn="l">
              <a:buFont typeface="Wingdings" pitchFamily="2" charset="2"/>
              <a:buChar char="Ø"/>
            </a:pPr>
            <a:endParaRPr lang="en-US" sz="4400" dirty="0"/>
          </a:p>
          <a:p>
            <a:pPr algn="l">
              <a:buFont typeface="Wingdings" pitchFamily="2" charset="2"/>
              <a:buChar char="Ø"/>
            </a:pPr>
            <a:r>
              <a:rPr lang="en-US" sz="4400" dirty="0" smtClean="0"/>
              <a:t>Relation Instance </a:t>
            </a:r>
            <a:r>
              <a:rPr lang="en-US" sz="4400" dirty="0"/>
              <a:t>can change whenever there is insertion, deletion or </a:t>
            </a:r>
            <a:r>
              <a:rPr lang="en-US" sz="4400" dirty="0" err="1"/>
              <a:t>updation</a:t>
            </a:r>
            <a:r>
              <a:rPr lang="en-US" sz="4400" dirty="0"/>
              <a:t> in the database</a:t>
            </a:r>
            <a:r>
              <a:rPr lang="en-US" sz="4400" dirty="0" smtClean="0"/>
              <a:t>.</a:t>
            </a:r>
            <a:endParaRPr lang="en-US" sz="4400" dirty="0"/>
          </a:p>
          <a:p>
            <a:pPr algn="l">
              <a:buFont typeface="Wingdings" pitchFamily="2" charset="2"/>
              <a:buChar char="Ø"/>
            </a:pPr>
            <a:endParaRPr lang="en-US" sz="4400" dirty="0"/>
          </a:p>
          <a:p>
            <a:pPr algn="l">
              <a:buFont typeface="Wingdings" pitchFamily="2" charset="2"/>
              <a:buChar char="Ø"/>
            </a:pPr>
            <a:r>
              <a:rPr lang="en-US" sz="4400" dirty="0" smtClean="0"/>
              <a:t>Relation </a:t>
            </a:r>
            <a:r>
              <a:rPr lang="en-US" sz="4400" dirty="0"/>
              <a:t>Instance do not have duplicate Tuples.</a:t>
            </a:r>
          </a:p>
          <a:p>
            <a:pPr algn="l">
              <a:buFont typeface="Wingdings" pitchFamily="2" charset="2"/>
              <a:buChar char="Ø"/>
            </a:pPr>
            <a:endParaRPr lang="en-US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08913"/>
              </p:ext>
            </p:extLst>
          </p:nvPr>
        </p:nvGraphicFramePr>
        <p:xfrm>
          <a:off x="1999198" y="6939109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9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4400" dirty="0" smtClean="0">
                <a:latin typeface="Arial" pitchFamily="34" charset="0"/>
                <a:cs typeface="Arial" pitchFamily="34" charset="0"/>
              </a:rPr>
              <a:t>Relation </a:t>
            </a:r>
            <a:r>
              <a:rPr lang="en-IN" sz="4400" dirty="0">
                <a:latin typeface="Arial" pitchFamily="34" charset="0"/>
                <a:cs typeface="Arial" pitchFamily="34" charset="0"/>
              </a:rPr>
              <a:t>Instance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85018"/>
              </p:ext>
            </p:extLst>
          </p:nvPr>
        </p:nvGraphicFramePr>
        <p:xfrm>
          <a:off x="12911323" y="6652941"/>
          <a:ext cx="933668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SURESH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HYDERABAD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9442951245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SURESH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HYDERABAD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9442951245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427" y="2175641"/>
            <a:ext cx="21441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/>
              <a:t>The number of attributes in the relation is known as degree of the relation.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>
                <a:solidFill>
                  <a:schemeClr val="accent3"/>
                </a:solidFill>
              </a:rPr>
              <a:t> The STUDENT relation defined below has degree 6.</a:t>
            </a:r>
          </a:p>
          <a:p>
            <a:pPr algn="l"/>
            <a:endParaRPr lang="en-US" sz="4400" dirty="0"/>
          </a:p>
          <a:p>
            <a:pPr algn="l"/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0360" y="7367166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Degree Of Relation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427" y="2175641"/>
            <a:ext cx="214411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/>
              <a:t>The number of </a:t>
            </a:r>
            <a:r>
              <a:rPr lang="en-US" sz="4400" dirty="0" err="1"/>
              <a:t>tuples</a:t>
            </a:r>
            <a:r>
              <a:rPr lang="en-US" sz="4400" dirty="0"/>
              <a:t> in a relation is known as Cardinality.</a:t>
            </a:r>
          </a:p>
          <a:p>
            <a:pPr algn="l"/>
            <a:r>
              <a:rPr lang="en-US" sz="4400" dirty="0"/>
              <a:t> </a:t>
            </a:r>
          </a:p>
          <a:p>
            <a:pPr algn="l"/>
            <a:r>
              <a:rPr lang="en-US" sz="4400" dirty="0">
                <a:solidFill>
                  <a:schemeClr val="accent3"/>
                </a:solidFill>
              </a:rPr>
              <a:t>The STUDENT relation defined below has cardinality 4.</a:t>
            </a:r>
          </a:p>
          <a:p>
            <a:pPr algn="l"/>
            <a:endParaRPr lang="en-US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0360" y="7367166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Relational Database</a:t>
            </a:r>
            <a:endParaRPr/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/>
              <a:t>Cardinality Of Relation</a:t>
            </a: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IN" sz="4400" dirty="0">
              <a:solidFill>
                <a:srgbClr val="01199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6" ma:contentTypeDescription="Create a new document." ma:contentTypeScope="" ma:versionID="ff07d1131b5462db2760ea4dcfb48e89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de4c1eeb7a95bb7ca5cba12c7da96883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05B33-BB74-456D-B7B7-7715AAB206A7}"/>
</file>

<file path=customXml/itemProps3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658</Words>
  <Application>Microsoft Office PowerPoint</Application>
  <PresentationFormat>Custom</PresentationFormat>
  <Paragraphs>435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 Neue</vt:lpstr>
      <vt:lpstr>Helvetica Neue Light</vt:lpstr>
      <vt:lpstr>Helvetica Neue Medium</vt:lpstr>
      <vt:lpstr>Wingdings</vt:lpstr>
      <vt:lpstr>White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sharmila</cp:lastModifiedBy>
  <cp:revision>60</cp:revision>
  <dcterms:modified xsi:type="dcterms:W3CDTF">2022-03-22T13:24:22Z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