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4"/>
  </p:notesMasterIdLst>
  <p:sldIdLst>
    <p:sldId id="258" r:id="rId5"/>
    <p:sldId id="275" r:id="rId6"/>
    <p:sldId id="334" r:id="rId7"/>
    <p:sldId id="294" r:id="rId8"/>
    <p:sldId id="335" r:id="rId9"/>
    <p:sldId id="336" r:id="rId10"/>
    <p:sldId id="337" r:id="rId11"/>
    <p:sldId id="347" r:id="rId12"/>
    <p:sldId id="338" r:id="rId13"/>
    <p:sldId id="339" r:id="rId14"/>
    <p:sldId id="278" r:id="rId15"/>
    <p:sldId id="296" r:id="rId16"/>
    <p:sldId id="340" r:id="rId17"/>
    <p:sldId id="297" r:id="rId18"/>
    <p:sldId id="341" r:id="rId19"/>
    <p:sldId id="342" r:id="rId20"/>
    <p:sldId id="343" r:id="rId21"/>
    <p:sldId id="344" r:id="rId22"/>
    <p:sldId id="345" r:id="rId23"/>
    <p:sldId id="346" r:id="rId24"/>
    <p:sldId id="352" r:id="rId25"/>
    <p:sldId id="348" r:id="rId26"/>
    <p:sldId id="349" r:id="rId27"/>
    <p:sldId id="350" r:id="rId28"/>
    <p:sldId id="351" r:id="rId29"/>
    <p:sldId id="353" r:id="rId30"/>
    <p:sldId id="354" r:id="rId31"/>
    <p:sldId id="355" r:id="rId32"/>
    <p:sldId id="356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993"/>
    <a:srgbClr val="47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C0A9-32C5-4E0F-83BA-D4654094EC40}" v="2" dt="2022-02-01T07:18:51.429"/>
    <p1510:client id="{AF503B24-2ADC-4348-9DA7-7415A7705BA8}" v="18" dt="2022-02-01T06:16:31.429"/>
    <p1510:client id="{BC990361-EE61-4B0E-92DC-AA9F301E682C}" v="18" dt="2022-02-04T05:30:28.659"/>
    <p1510:client id="{EDDC1CB0-252F-40A4-89C6-82728F2235CB}" v="38" dt="2022-02-11T04:15:41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38" d="100"/>
          <a:sy n="38" d="100"/>
        </p:scale>
        <p:origin x="516" y="3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ini A Assistant Professor" userId="S::priyadharsini.cse@rathinam.in::c70d4973-0de6-494f-a37b-74b16939106c" providerId="AD" clId="Web-{BC990361-EE61-4B0E-92DC-AA9F301E682C}"/>
    <pc:docChg chg="modSld">
      <pc:chgData name="Priyadharsini A Assistant Professor" userId="S::priyadharsini.cse@rathinam.in::c70d4973-0de6-494f-a37b-74b16939106c" providerId="AD" clId="Web-{BC990361-EE61-4B0E-92DC-AA9F301E682C}" dt="2022-02-04T05:30:22.394" v="11" actId="20577"/>
      <pc:docMkLst>
        <pc:docMk/>
      </pc:docMkLst>
      <pc:sldChg chg="addSp delSp modSp">
        <pc:chgData name="Priyadharsini A Assistant Professor" userId="S::priyadharsini.cse@rathinam.in::c70d4973-0de6-494f-a37b-74b16939106c" providerId="AD" clId="Web-{BC990361-EE61-4B0E-92DC-AA9F301E682C}" dt="2022-02-04T05:30:22.394" v="11" actId="20577"/>
        <pc:sldMkLst>
          <pc:docMk/>
          <pc:sldMk cId="0" sldId="256"/>
        </pc:sldMkLst>
        <pc:spChg chg="add mod">
          <ac:chgData name="Priyadharsini A Assistant Professor" userId="S::priyadharsini.cse@rathinam.in::c70d4973-0de6-494f-a37b-74b16939106c" providerId="AD" clId="Web-{BC990361-EE61-4B0E-92DC-AA9F301E682C}" dt="2022-02-04T05:30:05.440" v="3" actId="20577"/>
          <ac:spMkLst>
            <pc:docMk/>
            <pc:sldMk cId="0" sldId="256"/>
            <ac:spMk id="2" creationId="{742DFEF2-0214-4591-91F1-2E36A21028F8}"/>
          </ac:spMkLst>
        </pc:spChg>
        <pc:spChg chg="add mod">
          <ac:chgData name="Priyadharsini A Assistant Professor" userId="S::priyadharsini.cse@rathinam.in::c70d4973-0de6-494f-a37b-74b16939106c" providerId="AD" clId="Web-{BC990361-EE61-4B0E-92DC-AA9F301E682C}" dt="2022-02-04T05:30:22.394" v="11" actId="20577"/>
          <ac:spMkLst>
            <pc:docMk/>
            <pc:sldMk cId="0" sldId="256"/>
            <ac:spMk id="3" creationId="{674B9074-CA03-4ED4-B620-4C8A2D2313C8}"/>
          </ac:spMkLst>
        </pc:spChg>
        <pc:spChg chg="add del">
          <ac:chgData name="Priyadharsini A Assistant Professor" userId="S::priyadharsini.cse@rathinam.in::c70d4973-0de6-494f-a37b-74b16939106c" providerId="AD" clId="Web-{BC990361-EE61-4B0E-92DC-AA9F301E682C}" dt="2022-02-04T05:30:13.425" v="6"/>
          <ac:spMkLst>
            <pc:docMk/>
            <pc:sldMk cId="0" sldId="256"/>
            <ac:spMk id="4" creationId="{C7256827-D6A2-4954-8ECC-76F1361116C8}"/>
          </ac:spMkLst>
        </pc:spChg>
      </pc:sldChg>
    </pc:docChg>
  </pc:docChgLst>
  <pc:docChgLst>
    <pc:chgData name="Ramya R Assistant Professor" userId="813cc53b-cdf4-4ce6-80b4-4511270466ca" providerId="ADAL" clId="{DDC0B6D3-D0E5-4D9B-92A2-FCCEB819BD5D}"/>
    <pc:docChg chg="custSel addSld delSld modSld">
      <pc:chgData name="Ramya R Assistant Professor" userId="813cc53b-cdf4-4ce6-80b4-4511270466ca" providerId="ADAL" clId="{DDC0B6D3-D0E5-4D9B-92A2-FCCEB819BD5D}" dt="2022-01-31T12:32:41.497" v="258"/>
      <pc:docMkLst>
        <pc:docMk/>
      </pc:docMkLst>
      <pc:sldChg chg="delSp modSp mod">
        <pc:chgData name="Ramya R Assistant Professor" userId="813cc53b-cdf4-4ce6-80b4-4511270466ca" providerId="ADAL" clId="{DDC0B6D3-D0E5-4D9B-92A2-FCCEB819BD5D}" dt="2022-01-31T12:23:49.559" v="101" actId="21"/>
        <pc:sldMkLst>
          <pc:docMk/>
          <pc:sldMk cId="0" sldId="256"/>
        </pc:sldMkLst>
        <pc:spChg chg="mod">
          <ac:chgData name="Ramya R Assistant Professor" userId="813cc53b-cdf4-4ce6-80b4-4511270466ca" providerId="ADAL" clId="{DDC0B6D3-D0E5-4D9B-92A2-FCCEB819BD5D}" dt="2022-01-31T12:10:03.948" v="9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09:07.569" v="33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3:49.559" v="101" actId="21"/>
          <ac:spMkLst>
            <pc:docMk/>
            <pc:sldMk cId="0" sldId="256"/>
            <ac:spMk id="24" creationId="{00000000-0000-0000-0000-000000000000}"/>
          </ac:spMkLst>
        </pc:spChg>
      </pc:sldChg>
      <pc:sldChg chg="addSp modSp mod">
        <pc:chgData name="Ramya R Assistant Professor" userId="813cc53b-cdf4-4ce6-80b4-4511270466ca" providerId="ADAL" clId="{DDC0B6D3-D0E5-4D9B-92A2-FCCEB819BD5D}" dt="2022-01-31T12:31:57.892" v="256" actId="14100"/>
        <pc:sldMkLst>
          <pc:docMk/>
          <pc:sldMk cId="0" sldId="257"/>
        </pc:sldMkLst>
        <pc:spChg chg="add mod">
          <ac:chgData name="Ramya R Assistant Professor" userId="813cc53b-cdf4-4ce6-80b4-4511270466ca" providerId="ADAL" clId="{DDC0B6D3-D0E5-4D9B-92A2-FCCEB819BD5D}" dt="2022-01-31T12:31:57.892" v="256" actId="14100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813cc53b-cdf4-4ce6-80b4-4511270466ca" providerId="ADAL" clId="{DDC0B6D3-D0E5-4D9B-92A2-FCCEB819BD5D}" dt="2022-01-31T12:26:55.931" v="199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27:35.683" v="217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31:51.621" v="255" actId="1076"/>
          <ac:spMkLst>
            <pc:docMk/>
            <pc:sldMk cId="0" sldId="257"/>
            <ac:spMk id="28" creationId="{00000000-0000-0000-0000-000000000000}"/>
          </ac:spMkLst>
        </pc:spChg>
      </pc:sldChg>
      <pc:sldChg chg="delSp modSp add mod">
        <pc:chgData name="Ramya R Assistant Professor" userId="813cc53b-cdf4-4ce6-80b4-4511270466ca" providerId="ADAL" clId="{DDC0B6D3-D0E5-4D9B-92A2-FCCEB819BD5D}" dt="2022-01-31T12:26:21.932" v="178" actId="1076"/>
        <pc:sldMkLst>
          <pc:docMk/>
          <pc:sldMk cId="1847126465" sldId="258"/>
        </pc:sldMkLst>
        <pc:spChg chg="mod">
          <ac:chgData name="Ramya R Assistant Professor" userId="813cc53b-cdf4-4ce6-80b4-4511270466ca" providerId="ADAL" clId="{DDC0B6D3-D0E5-4D9B-92A2-FCCEB819BD5D}" dt="2022-01-31T12:26:21.932" v="178" actId="1076"/>
          <ac:spMkLst>
            <pc:docMk/>
            <pc:sldMk cId="1847126465" sldId="258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6:17.735" v="177" actId="21"/>
          <ac:spMkLst>
            <pc:docMk/>
            <pc:sldMk cId="1847126465" sldId="258"/>
            <ac:spMk id="24" creationId="{00000000-0000-0000-0000-000000000000}"/>
          </ac:spMkLst>
        </pc:spChg>
      </pc:sldChg>
      <pc:sldChg chg="add del">
        <pc:chgData name="Ramya R Assistant Professor" userId="813cc53b-cdf4-4ce6-80b4-4511270466ca" providerId="ADAL" clId="{DDC0B6D3-D0E5-4D9B-92A2-FCCEB819BD5D}" dt="2022-01-31T12:27:08.734" v="201" actId="47"/>
        <pc:sldMkLst>
          <pc:docMk/>
          <pc:sldMk cId="3887289802" sldId="259"/>
        </pc:sldMkLst>
      </pc:sldChg>
      <pc:sldChg chg="add">
        <pc:chgData name="Ramya R Assistant Professor" userId="813cc53b-cdf4-4ce6-80b4-4511270466ca" providerId="ADAL" clId="{DDC0B6D3-D0E5-4D9B-92A2-FCCEB819BD5D}" dt="2022-01-31T12:27:06.222" v="200"/>
        <pc:sldMkLst>
          <pc:docMk/>
          <pc:sldMk cId="3829886052" sldId="260"/>
        </pc:sldMkLst>
      </pc:sldChg>
      <pc:sldChg chg="new">
        <pc:chgData name="Ramya R Assistant Professor" userId="813cc53b-cdf4-4ce6-80b4-4511270466ca" providerId="ADAL" clId="{DDC0B6D3-D0E5-4D9B-92A2-FCCEB819BD5D}" dt="2022-01-31T12:28:10.877" v="218" actId="680"/>
        <pc:sldMkLst>
          <pc:docMk/>
          <pc:sldMk cId="296657569" sldId="261"/>
        </pc:sldMkLst>
      </pc:sldChg>
      <pc:sldChg chg="new">
        <pc:chgData name="Ramya R Assistant Professor" userId="813cc53b-cdf4-4ce6-80b4-4511270466ca" providerId="ADAL" clId="{DDC0B6D3-D0E5-4D9B-92A2-FCCEB819BD5D}" dt="2022-01-31T12:32:34.617" v="257" actId="680"/>
        <pc:sldMkLst>
          <pc:docMk/>
          <pc:sldMk cId="4130304615" sldId="262"/>
        </pc:sldMkLst>
      </pc:sldChg>
      <pc:sldChg chg="add">
        <pc:chgData name="Ramya R Assistant Professor" userId="813cc53b-cdf4-4ce6-80b4-4511270466ca" providerId="ADAL" clId="{DDC0B6D3-D0E5-4D9B-92A2-FCCEB819BD5D}" dt="2022-01-31T12:32:41.497" v="258"/>
        <pc:sldMkLst>
          <pc:docMk/>
          <pc:sldMk cId="865844983" sldId="263"/>
        </pc:sldMkLst>
      </pc:sldChg>
    </pc:docChg>
  </pc:docChgLst>
  <pc:docChgLst>
    <pc:chgData name="Sharmila B Technical Trainer" userId="S::sharmila.placement@rathinam.in::9f201489-9e2d-45df-a4f3-bc629776521b" providerId="AD" clId="Web-{EDDC1CB0-252F-40A4-89C6-82728F2235CB}"/>
    <pc:docChg chg="addSld delSld modSld">
      <pc:chgData name="Sharmila B Technical Trainer" userId="S::sharmila.placement@rathinam.in::9f201489-9e2d-45df-a4f3-bc629776521b" providerId="AD" clId="Web-{EDDC1CB0-252F-40A4-89C6-82728F2235CB}" dt="2022-02-11T04:15:41.509" v="21"/>
      <pc:docMkLst>
        <pc:docMk/>
      </pc:docMkLst>
      <pc:sldChg chg="add del">
        <pc:chgData name="Sharmila B Technical Trainer" userId="S::sharmila.placement@rathinam.in::9f201489-9e2d-45df-a4f3-bc629776521b" providerId="AD" clId="Web-{EDDC1CB0-252F-40A4-89C6-82728F2235CB}" dt="2022-02-11T04:15:34.650" v="19"/>
        <pc:sldMkLst>
          <pc:docMk/>
          <pc:sldMk cId="0" sldId="256"/>
        </pc:sldMkLst>
      </pc:sldChg>
      <pc:sldChg chg="modSp add replId">
        <pc:chgData name="Sharmila B Technical Trainer" userId="S::sharmila.placement@rathinam.in::9f201489-9e2d-45df-a4f3-bc629776521b" providerId="AD" clId="Web-{EDDC1CB0-252F-40A4-89C6-82728F2235CB}" dt="2022-02-11T04:15:17.884" v="15" actId="20577"/>
        <pc:sldMkLst>
          <pc:docMk/>
          <pc:sldMk cId="2274880555" sldId="264"/>
        </pc:sldMkLst>
        <pc:spChg chg="mod">
          <ac:chgData name="Sharmila B Technical Trainer" userId="S::sharmila.placement@rathinam.in::9f201489-9e2d-45df-a4f3-bc629776521b" providerId="AD" clId="Web-{EDDC1CB0-252F-40A4-89C6-82728F2235CB}" dt="2022-02-11T04:15:17.884" v="15" actId="20577"/>
          <ac:spMkLst>
            <pc:docMk/>
            <pc:sldMk cId="2274880555" sldId="264"/>
            <ac:spMk id="22" creationId="{00000000-0000-0000-0000-000000000000}"/>
          </ac:spMkLst>
        </pc:spChg>
      </pc:sldChg>
      <pc:sldChg chg="add del replId">
        <pc:chgData name="Sharmila B Technical Trainer" userId="S::sharmila.placement@rathinam.in::9f201489-9e2d-45df-a4f3-bc629776521b" providerId="AD" clId="Web-{EDDC1CB0-252F-40A4-89C6-82728F2235CB}" dt="2022-02-11T04:15:41.509" v="21"/>
        <pc:sldMkLst>
          <pc:docMk/>
          <pc:sldMk cId="916932149" sldId="265"/>
        </pc:sldMkLst>
      </pc:sldChg>
    </pc:docChg>
  </pc:docChgLst>
  <pc:docChgLst>
    <pc:chgData name="Ramya R Assistant Professor" userId="S::ramya.ece@rathinam.in::813cc53b-cdf4-4ce6-80b4-4511270466ca" providerId="AD" clId="Web-{AF503B24-2ADC-4348-9DA7-7415A7705BA8}"/>
    <pc:docChg chg="modSld">
      <pc:chgData name="Ramya R Assistant Professor" userId="S::ramya.ece@rathinam.in::813cc53b-cdf4-4ce6-80b4-4511270466ca" providerId="AD" clId="Web-{AF503B24-2ADC-4348-9DA7-7415A7705BA8}" dt="2022-02-01T06:16:30.867" v="7" actId="20577"/>
      <pc:docMkLst>
        <pc:docMk/>
      </pc:docMkLst>
      <pc:sldChg chg="modSp">
        <pc:chgData name="Ramya R Assistant Professor" userId="S::ramya.ece@rathinam.in::813cc53b-cdf4-4ce6-80b4-4511270466ca" providerId="AD" clId="Web-{AF503B24-2ADC-4348-9DA7-7415A7705BA8}" dt="2022-02-01T06:16:05.022" v="0" actId="20577"/>
        <pc:sldMkLst>
          <pc:docMk/>
          <pc:sldMk cId="0" sldId="256"/>
        </pc:sldMkLst>
        <pc:spChg chg="mod">
          <ac:chgData name="Ramya R Assistant Professor" userId="S::ramya.ece@rathinam.in::813cc53b-cdf4-4ce6-80b4-4511270466ca" providerId="AD" clId="Web-{AF503B24-2ADC-4348-9DA7-7415A7705BA8}" dt="2022-02-01T06:16:05.022" v="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24.476" v="4" actId="20577"/>
        <pc:sldMkLst>
          <pc:docMk/>
          <pc:sldMk cId="0" sldId="257"/>
        </pc:sldMkLst>
        <pc:spChg chg="mod">
          <ac:chgData name="Ramya R Assistant Professor" userId="S::ramya.ece@rathinam.in::813cc53b-cdf4-4ce6-80b4-4511270466ca" providerId="AD" clId="Web-{AF503B24-2ADC-4348-9DA7-7415A7705BA8}" dt="2022-02-01T06:16:24.476" v="4" actId="20577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2.288" v="2" actId="20577"/>
          <ac:spMkLst>
            <pc:docMk/>
            <pc:sldMk cId="0" sldId="257"/>
            <ac:spMk id="28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16.507" v="1" actId="20577"/>
        <pc:sldMkLst>
          <pc:docMk/>
          <pc:sldMk cId="1847126465" sldId="258"/>
        </pc:sldMkLst>
        <pc:spChg chg="mod">
          <ac:chgData name="Ramya R Assistant Professor" userId="S::ramya.ece@rathinam.in::813cc53b-cdf4-4ce6-80b4-4511270466ca" providerId="AD" clId="Web-{AF503B24-2ADC-4348-9DA7-7415A7705BA8}" dt="2022-02-01T06:16:16.507" v="1" actId="20577"/>
          <ac:spMkLst>
            <pc:docMk/>
            <pc:sldMk cId="1847126465" sldId="258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30.867" v="7" actId="20577"/>
        <pc:sldMkLst>
          <pc:docMk/>
          <pc:sldMk cId="865844983" sldId="263"/>
        </pc:sldMkLst>
        <pc:spChg chg="mod">
          <ac:chgData name="Ramya R Assistant Professor" userId="S::ramya.ece@rathinam.in::813cc53b-cdf4-4ce6-80b4-4511270466ca" providerId="AD" clId="Web-{AF503B24-2ADC-4348-9DA7-7415A7705BA8}" dt="2022-02-01T06:16:30.867" v="7" actId="20577"/>
          <ac:spMkLst>
            <pc:docMk/>
            <pc:sldMk cId="865844983" sldId="263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8.773" v="5" actId="20577"/>
          <ac:spMkLst>
            <pc:docMk/>
            <pc:sldMk cId="865844983" sldId="263"/>
            <ac:spMk id="28" creationId="{00000000-0000-0000-0000-000000000000}"/>
          </ac:spMkLst>
        </pc:spChg>
      </pc:sldChg>
    </pc:docChg>
  </pc:docChgLst>
  <pc:docChgLst>
    <pc:chgData name="Sharmila B Technical Trainer" userId="S::sharmila.placement@rathinam.in::9f201489-9e2d-45df-a4f3-bc629776521b" providerId="AD" clId="Web-{9076C0A9-32C5-4E0F-83BA-D4654094EC40}"/>
    <pc:docChg chg="modSld">
      <pc:chgData name="Sharmila B Technical Trainer" userId="S::sharmila.placement@rathinam.in::9f201489-9e2d-45df-a4f3-bc629776521b" providerId="AD" clId="Web-{9076C0A9-32C5-4E0F-83BA-D4654094EC40}" dt="2022-02-01T07:18:51.429" v="1" actId="20577"/>
      <pc:docMkLst>
        <pc:docMk/>
      </pc:docMkLst>
      <pc:sldChg chg="modSp">
        <pc:chgData name="Sharmila B Technical Trainer" userId="S::sharmila.placement@rathinam.in::9f201489-9e2d-45df-a4f3-bc629776521b" providerId="AD" clId="Web-{9076C0A9-32C5-4E0F-83BA-D4654094EC40}" dt="2022-02-01T07:18:51.429" v="1" actId="20577"/>
        <pc:sldMkLst>
          <pc:docMk/>
          <pc:sldMk cId="0" sldId="256"/>
        </pc:sldMkLst>
        <pc:spChg chg="mod">
          <ac:chgData name="Sharmila B Technical Trainer" userId="S::sharmila.placement@rathinam.in::9f201489-9e2d-45df-a4f3-bc629776521b" providerId="AD" clId="Web-{9076C0A9-32C5-4E0F-83BA-D4654094EC40}" dt="2022-02-01T07:18:51.429" v="1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3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6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2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1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3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Course title"/>
          <p:cNvSpPr/>
          <p:nvPr userDrawn="1"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DBMS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1410215"/>
            <a:ext cx="3712555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Arial" pitchFamily="34" charset="0"/>
                <a:cs typeface="Arial" pitchFamily="34" charset="0"/>
              </a:rPr>
              <a:t>by</a:t>
            </a: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err="1">
                <a:latin typeface="Arial" pitchFamily="34" charset="0"/>
                <a:cs typeface="Arial" pitchFamily="34" charset="0"/>
              </a:rPr>
              <a:t>Mr</a:t>
            </a:r>
            <a:r>
              <a:rPr lang="en-IN" dirty="0">
                <a:latin typeface="Arial" pitchFamily="34" charset="0"/>
                <a:cs typeface="Arial" pitchFamily="34" charset="0"/>
              </a:rPr>
              <a:t>s</a:t>
            </a:r>
            <a:r>
              <a:rPr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Sharmila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Technical Trainer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5" name="Course Title"/>
          <p:cNvSpPr txBox="1"/>
          <p:nvPr/>
        </p:nvSpPr>
        <p:spPr>
          <a:xfrm>
            <a:off x="466469" y="5825155"/>
            <a:ext cx="2368570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sz="6600" dirty="0" smtClean="0">
                <a:latin typeface="Arial" pitchFamily="34" charset="0"/>
                <a:cs typeface="Arial" pitchFamily="34" charset="0"/>
              </a:rPr>
              <a:t>Database Management System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 Title"/>
          <p:cNvSpPr txBox="1"/>
          <p:nvPr/>
        </p:nvSpPr>
        <p:spPr>
          <a:xfrm>
            <a:off x="466469" y="7030693"/>
            <a:ext cx="2368570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SQL Datatypes and Operators</a:t>
            </a:r>
            <a:endParaRPr lang="en-U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4835" y="2238282"/>
            <a:ext cx="204934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4000" dirty="0"/>
              <a:t>For storing date and large objects, SQL supports the following data types: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Date and Time </a:t>
            </a:r>
            <a:r>
              <a:rPr lang="en-US" sz="4400" dirty="0" smtClean="0">
                <a:solidFill>
                  <a:srgbClr val="01199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en-US" sz="4400" dirty="0">
                <a:solidFill>
                  <a:srgbClr val="01199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types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- SQL Datatypes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35579"/>
              </p:ext>
            </p:extLst>
          </p:nvPr>
        </p:nvGraphicFramePr>
        <p:xfrm>
          <a:off x="2659147" y="4433297"/>
          <a:ext cx="20723862" cy="530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4662"/>
                <a:gridCol w="16459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 type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date. Format: YYYY-MM-DD. The supported range is from '1000-01-01' to '9999-12-31'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DATETIME(</a:t>
                      </a:r>
                      <a:r>
                        <a:rPr lang="en-US" i="1" dirty="0" err="1">
                          <a:effectLst/>
                        </a:rPr>
                        <a:t>fsp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date and time combination. Format: YYYY-MM-DD hh:mm:ss. The supported range is from '1000-01-01 00:00:00' to '9999-12-31 23:59:59'. Adding DEFAULT and ON UPDATE in the column definition to get automatic initialization and updating to the current date and time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TIMESTAMP(</a:t>
                      </a:r>
                      <a:r>
                        <a:rPr lang="en-US" i="1">
                          <a:effectLst/>
                        </a:rPr>
                        <a:t>fsp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timestamp. TIMESTAMP values are stored as the number of seconds since the Unix epoch ('1970-01-01 00:00:00' UTC). Format: YYYY-MM-DD </a:t>
                      </a:r>
                      <a:r>
                        <a:rPr lang="en-US" dirty="0" err="1">
                          <a:effectLst/>
                        </a:rPr>
                        <a:t>hh:mm:ss</a:t>
                      </a:r>
                      <a:r>
                        <a:rPr lang="en-US" dirty="0">
                          <a:effectLst/>
                        </a:rPr>
                        <a:t>. The supported range is from '1970-01-01 00:00:01' UTC to '2038-01-09 03:14:07' UTC. Automatic initialization and updating to the current date and time can be specified using DEFAULT CURRENT_TIMESTAMP and ON UPDATE CURRENT_TIMESTAMP in the column definition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TIME(</a:t>
                      </a:r>
                      <a:r>
                        <a:rPr lang="en-US" i="1" dirty="0" err="1">
                          <a:effectLst/>
                        </a:rPr>
                        <a:t>fsp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time. Format: </a:t>
                      </a:r>
                      <a:r>
                        <a:rPr lang="en-US" dirty="0" err="1">
                          <a:effectLst/>
                        </a:rPr>
                        <a:t>hh:mm:ss</a:t>
                      </a:r>
                      <a:r>
                        <a:rPr lang="en-US" dirty="0">
                          <a:effectLst/>
                        </a:rPr>
                        <a:t>. The supported range is from '-838:59:59' to '838:59:59'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YEAR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year in four-digit format. Values allowed in four-digit format: 1901 to 2155, and 0000.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MySQL 8.0 does not support year in two-digit format.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088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Other </a:t>
            </a:r>
            <a:r>
              <a:rPr lang="en-US" sz="4400" dirty="0" smtClean="0">
                <a:solidFill>
                  <a:srgbClr val="01199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en-US" sz="4400" dirty="0">
                <a:solidFill>
                  <a:srgbClr val="01199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types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- SQL Datatypes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30071"/>
              </p:ext>
            </p:extLst>
          </p:nvPr>
        </p:nvGraphicFramePr>
        <p:xfrm>
          <a:off x="1292276" y="2880217"/>
          <a:ext cx="20723862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4662"/>
                <a:gridCol w="16459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 type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CLOB(Character</a:t>
                      </a:r>
                      <a:r>
                        <a:rPr lang="en-US" baseline="0" dirty="0" smtClean="0">
                          <a:effectLst/>
                        </a:rPr>
                        <a:t> Large Object 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Storing</a:t>
                      </a:r>
                      <a:r>
                        <a:rPr lang="en-US" baseline="0" dirty="0" smtClean="0">
                          <a:effectLst/>
                        </a:rPr>
                        <a:t> large character based data which cannot be stored in VARCHAR2 due to its 4000 bytes size limit.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BLOB</a:t>
                      </a:r>
                      <a:r>
                        <a:rPr lang="en-US" baseline="0" dirty="0" smtClean="0">
                          <a:effectLst/>
                        </a:rPr>
                        <a:t> ( Binary Large Object 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aseline="0" dirty="0" smtClean="0">
                          <a:effectLst/>
                        </a:rPr>
                        <a:t> Storing large binary data like movies, images with size up to 4 GB.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cursor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is used to store a reference to cursor object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XML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is used to store XML formatted data and we can store maximum 2GB data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 is used to store table result set for processing at a later time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uniqueidentifier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 is used to store globally unique identifier (GUID)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sql_variant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 is used to store values of various </a:t>
                      </a:r>
                      <a:r>
                        <a:rPr lang="en-US" dirty="0" err="1">
                          <a:effectLst/>
                        </a:rPr>
                        <a:t>sql</a:t>
                      </a:r>
                      <a:r>
                        <a:rPr lang="en-US" dirty="0">
                          <a:effectLst/>
                        </a:rPr>
                        <a:t> supported data types except </a:t>
                      </a:r>
                      <a:r>
                        <a:rPr lang="en-US" dirty="0" err="1">
                          <a:effectLst/>
                        </a:rPr>
                        <a:t>text,ntext</a:t>
                      </a:r>
                      <a:r>
                        <a:rPr lang="en-US" dirty="0">
                          <a:effectLst/>
                        </a:rPr>
                        <a:t>, varchar(max), xml, </a:t>
                      </a:r>
                      <a:r>
                        <a:rPr lang="en-US" dirty="0" err="1">
                          <a:effectLst/>
                        </a:rPr>
                        <a:t>etc</a:t>
                      </a:r>
                      <a:r>
                        <a:rPr lang="en-US" dirty="0">
                          <a:effectLst/>
                        </a:rPr>
                        <a:t>… We can store a maximum of 8000 bytes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9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254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 Introduction to SQL Operators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36" y="6143443"/>
            <a:ext cx="13494328" cy="61981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62545" y="2126875"/>
            <a:ext cx="1892531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 are defined as </a:t>
            </a: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 that help us to perform specific mathematical and logical computations on 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operands.</a:t>
            </a: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endParaRPr lang="en-US" sz="3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other words, we can say operators as </a:t>
            </a:r>
            <a:r>
              <a:rPr lang="en-US" sz="4000" b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</a:t>
            </a:r>
            <a:r>
              <a:rPr lang="en-US" sz="4000" b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operates the </a:t>
            </a:r>
            <a:r>
              <a:rPr lang="en-US" sz="4000" b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operands.</a:t>
            </a:r>
            <a:r>
              <a:rPr lang="en-US" sz="4000" b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4000" b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60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 Arithmetic Operators -  SQL Operators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14505"/>
              </p:ext>
            </p:extLst>
          </p:nvPr>
        </p:nvGraphicFramePr>
        <p:xfrm>
          <a:off x="1413163" y="2741670"/>
          <a:ext cx="20920364" cy="77600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677"/>
                <a:gridCol w="5826063"/>
                <a:gridCol w="13779624"/>
              </a:tblGrid>
              <a:tr h="846888"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US" sz="3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1647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addition is used to perform an addition operation on the data values.</a:t>
                      </a:r>
                    </a:p>
                  </a:txBody>
                  <a:tcPr marL="95250" marR="95250" marT="133350" marB="133350" anchor="ctr"/>
                </a:tc>
              </a:tr>
              <a:tr h="9849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operator is used for the subtraction of the data values.</a:t>
                      </a:r>
                    </a:p>
                  </a:txBody>
                  <a:tcPr marL="95250" marR="95250" marT="133350" marB="133350" anchor="ctr"/>
                </a:tc>
              </a:tr>
              <a:tr h="1647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operator works with the ‘ALL’ keyword and it calculates division operations.</a:t>
                      </a:r>
                    </a:p>
                  </a:txBody>
                  <a:tcPr marL="95250" marR="95250" marT="133350" marB="133350" anchor="ctr"/>
                </a:tc>
              </a:tr>
              <a:tr h="9849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operator is used for multiply data values.</a:t>
                      </a:r>
                    </a:p>
                  </a:txBody>
                  <a:tcPr marL="95250" marR="95250" marT="133350" marB="133350" anchor="ctr"/>
                </a:tc>
              </a:tr>
              <a:tr h="1647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3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Modulus is used to get the remainder when data is divided by another.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72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– Arithmetic Operators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4890819" y="12689918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20854"/>
              </p:ext>
            </p:extLst>
          </p:nvPr>
        </p:nvGraphicFramePr>
        <p:xfrm>
          <a:off x="9448801" y="5308600"/>
          <a:ext cx="3132138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ackager Shell Object" showAsIcon="1" r:id="rId3" imgW="779760" imgH="491040" progId="Package">
                  <p:embed/>
                </p:oleObj>
              </mc:Choice>
              <mc:Fallback>
                <p:oleObj name="Packager Shell Object" showAsIcon="1" r:id="rId3" imgW="77976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8801" y="5308600"/>
                        <a:ext cx="3132138" cy="179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819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 Comparison Operators -  SQL Operators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42486"/>
              </p:ext>
            </p:extLst>
          </p:nvPr>
        </p:nvGraphicFramePr>
        <p:xfrm>
          <a:off x="1773381" y="3157306"/>
          <a:ext cx="20920364" cy="60218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677"/>
                <a:gridCol w="5826063"/>
                <a:gridCol w="13779624"/>
              </a:tblGrid>
              <a:tr h="74606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8792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to.</a:t>
                      </a:r>
                    </a:p>
                  </a:txBody>
                  <a:tcPr marL="95250" marR="95250" marT="133350" marB="133350" anchor="ctr"/>
                </a:tc>
              </a:tr>
              <a:tr h="8792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than.</a:t>
                      </a:r>
                    </a:p>
                  </a:txBody>
                  <a:tcPr marL="95250" marR="95250" marT="133350" marB="133350" anchor="ctr"/>
                </a:tc>
              </a:tr>
              <a:tr h="8792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than.</a:t>
                      </a:r>
                    </a:p>
                  </a:txBody>
                  <a:tcPr marL="95250" marR="95250" marT="133350" marB="133350" anchor="ctr"/>
                </a:tc>
              </a:tr>
              <a:tr h="8792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equal to.</a:t>
                      </a:r>
                    </a:p>
                  </a:txBody>
                  <a:tcPr marL="95250" marR="95250" marT="133350" marB="133350" anchor="ctr"/>
                </a:tc>
              </a:tr>
              <a:tr h="8792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equal to.</a:t>
                      </a:r>
                    </a:p>
                  </a:txBody>
                  <a:tcPr marL="95250" marR="95250" marT="133350" marB="133350" anchor="ctr"/>
                </a:tc>
              </a:tr>
              <a:tr h="8792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&lt;&gt;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 to.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1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– Comparison Operators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4890819" y="12689918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6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 Logical Operators -  SQL Operators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14347"/>
              </p:ext>
            </p:extLst>
          </p:nvPr>
        </p:nvGraphicFramePr>
        <p:xfrm>
          <a:off x="1773381" y="4237961"/>
          <a:ext cx="20920364" cy="5506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677"/>
                <a:gridCol w="5826063"/>
                <a:gridCol w="13779624"/>
              </a:tblGrid>
              <a:tr h="846888"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US" sz="3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1647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u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AND compares between two Booleans as expressions and returns true when both expressions are true.</a:t>
                      </a:r>
                    </a:p>
                  </a:txBody>
                  <a:tcPr marL="95250" marR="95250" marT="133350" marB="133350" anchor="ctr"/>
                </a:tc>
              </a:tr>
              <a:tr h="9849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u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OR compares between two Booleans as expressions and returns true when one of the expressions is true.</a:t>
                      </a:r>
                    </a:p>
                  </a:txBody>
                  <a:tcPr marL="95250" marR="95250" marT="133350" marB="133350" anchor="ctr"/>
                </a:tc>
              </a:tr>
              <a:tr h="1647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u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3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takes a single Boolean as an argument and changes its value from false to true or from true to false.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73381" y="2129053"/>
            <a:ext cx="20920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Logical operators are those that are true or false. They return true or false values to combine one or more true or false values.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8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– Logical Operators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4890819" y="12689918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219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 Other Special Operators -  SQL Operators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74200"/>
              </p:ext>
            </p:extLst>
          </p:nvPr>
        </p:nvGraphicFramePr>
        <p:xfrm>
          <a:off x="1856508" y="2173649"/>
          <a:ext cx="21002687" cy="9525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7000"/>
                <a:gridCol w="2648528"/>
                <a:gridCol w="16957159"/>
              </a:tblGrid>
              <a:tr h="79484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15464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is used to select all records of a SELECT STATEMENT. It compares a value to every value in a list ofof results from a query. The ALL must be preceded by the comparison operators and evaluates to TRUE if the query returns no rows.</a:t>
                      </a:r>
                    </a:p>
                  </a:txBody>
                  <a:tcPr marL="95250" marR="95250" marT="133350" marB="133350" anchor="ctr"/>
                </a:tc>
              </a:tr>
              <a:tr h="15464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compares a value to each value in a list of results from a query and evaluates to true if the result of an inner query contains at least one row.</a:t>
                      </a:r>
                    </a:p>
                  </a:txBody>
                  <a:tcPr marL="95250" marR="95250" marT="133350" marB="133350" anchor="ctr"/>
                </a:tc>
              </a:tr>
              <a:tr h="15464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SQL BETWEEN operator tests an expression against a range. The range consists of a beginning, followed by an AND keyword and an end expression.</a:t>
                      </a:r>
                    </a:p>
                  </a:txBody>
                  <a:tcPr marL="95250" marR="95250" marT="133350" marB="133350" anchor="ctr"/>
                </a:tc>
              </a:tr>
              <a:tr h="15464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IN operator checks a value within a set of values separated by commas and retrieves the rows from the table which are matching.</a:t>
                      </a:r>
                    </a:p>
                  </a:txBody>
                  <a:tcPr marL="95250" marR="95250" marT="133350" marB="133350" anchor="ctr"/>
                </a:tc>
              </a:tr>
              <a:tr h="9368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EXISTS checks the existence of a result of a subquery. The EXISTS subquery tests whether a subquery fetches at least one row. When no data is returned then this operator returns ‘FALSE’.  </a:t>
                      </a:r>
                    </a:p>
                  </a:txBody>
                  <a:tcPr marL="95250" marR="95250" marT="133350" marB="133350" anchor="ctr"/>
                </a:tc>
              </a:tr>
              <a:tr h="15464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u="non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</a:t>
                      </a:r>
                      <a:endParaRPr lang="en-US" sz="2400" b="0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i="0" u="none" strike="noStrike" cap="none" spc="0" baseline="0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The LIKE operator is used to select the values that match the patterns specified in the query.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272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SQL Datatypes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572492" y="2331137"/>
            <a:ext cx="19424072" cy="994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The data type of a column defines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column can 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4000" b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NAME + DATATYPE;</a:t>
            </a: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SQL developer must decide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type of data that will be stored inside each column when creating a table. 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type is a guideline for SQL to understand what type of data is expected inside of each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4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96817"/>
              </p:ext>
            </p:extLst>
          </p:nvPr>
        </p:nvGraphicFramePr>
        <p:xfrm>
          <a:off x="14097908" y="4414312"/>
          <a:ext cx="6458956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294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880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– Special Operators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4890819" y="12689918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0704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Operator Precedence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SQL Operators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89383"/>
              </p:ext>
            </p:extLst>
          </p:nvPr>
        </p:nvGraphicFramePr>
        <p:xfrm>
          <a:off x="2023829" y="2705450"/>
          <a:ext cx="19605687" cy="82383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8528"/>
                <a:gridCol w="16957159"/>
              </a:tblGrid>
              <a:tr h="536665">
                <a:tc>
                  <a:txBody>
                    <a:bodyPr/>
                    <a:lstStyle/>
                    <a:p>
                      <a:pPr marL="0" marR="0" lvl="0" indent="0" algn="l" defTabSz="8255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endParaRPr lang="en-US" sz="44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1044163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(Multiplication), / (Division), % (Modulus)</a:t>
                      </a:r>
                    </a:p>
                  </a:txBody>
                  <a:tcPr/>
                </a:tc>
              </a:tr>
              <a:tr h="1044163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(Positive), - (Negative), + (Addition), + (Concatenation), - (Subtraction</a:t>
                      </a:r>
                      <a:r>
                        <a:rPr lang="en-US" sz="4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32563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=, &gt;, &lt;, &gt;=, &lt;=, &lt;&gt;, !=, !&gt;, !&lt; (Comparison operators)</a:t>
                      </a:r>
                    </a:p>
                  </a:txBody>
                  <a:tcPr/>
                </a:tc>
              </a:tr>
              <a:tr h="1044163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/>
                </a:tc>
              </a:tr>
              <a:tr h="1044163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44163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ALL, ANY, BETWEEN, IN, LIKE, OR, SOME</a:t>
                      </a:r>
                    </a:p>
                  </a:txBody>
                  <a:tcPr/>
                </a:tc>
              </a:tr>
              <a:tr h="1044163"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(Assignment)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652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2545" y="1515615"/>
            <a:ext cx="20199927" cy="111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Which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type can be used to store weight of a person in kilograms with accuracy of 1 gram. As per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wikipedia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Jon Brower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Minnoch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was the heaviest human ever recorded with a weight of 635kg.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NUMBER(3,3)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NUMBER(3,2)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NUMBER(6,2)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NUMBER(6,3)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endParaRPr lang="en-US" sz="3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What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the maximum value that can be stored in NUMERIC(4,2)?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9999.99</a:t>
            </a:r>
            <a:endParaRPr lang="en-US" sz="32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99.9999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99.99</a:t>
            </a:r>
            <a:endParaRPr lang="en-US" sz="3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9.99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endParaRPr lang="en-US" sz="3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Which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 below statements are TRUE? [Choose any TWO]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Scale denotes number of digits allowed after decimal point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Precision denotes number of digits allowed before decimal point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SQL performs rounding if user attempts to store a value that has higher scale than the data type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SQL performs truncation if user attempts to store a value that has higher precision than the data type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1800"/>
              </a:lnSpc>
              <a:spcAft>
                <a:spcPts val="900"/>
              </a:spcAft>
            </a:pP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4890819" y="12689918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996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2327" y="1543684"/>
            <a:ext cx="21529964" cy="1133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Select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most suitable data type possible for the given column.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Column Name:  Price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Description: Cost of an item in rupees and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paise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Example: 200.21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VARCHAR2(50)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NUMBER(5,2)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NUMBER(6)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1800"/>
              </a:lnSpc>
              <a:spcAft>
                <a:spcPts val="900"/>
              </a:spcAft>
            </a:pPr>
            <a:endParaRPr lang="en-US" sz="3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ts val="1800"/>
              </a:lnSpc>
              <a:spcAft>
                <a:spcPts val="900"/>
              </a:spcAft>
            </a:pP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Select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most suitable data type possible for the given column.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Column Name: 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Meeting_Time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Description: Time and date of the meeting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Example: 2014/01/01 10:00 AM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DATE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TIMESTAMP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BLOB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</a:t>
            </a:r>
          </a:p>
        </p:txBody>
      </p:sp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4890819" y="12689918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0328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2326" y="1899684"/>
            <a:ext cx="20670981" cy="932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Choose the most suitable data type possible for the given column.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Column Name: 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Profile_Image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Description: Image of the employee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CLOB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BLOB</a:t>
            </a:r>
          </a:p>
          <a:p>
            <a:pPr algn="l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7. Choose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most suitable data type possible for the given column.</a:t>
            </a: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Column Name: 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Book_Title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Description: A text string</a:t>
            </a: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Winning</a:t>
            </a:r>
          </a:p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VARCHAR2(50)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CHAR(11)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4890819" y="12689918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33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3381" y="1264431"/>
            <a:ext cx="21058909" cy="1191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8. Choose the most suitable data type possible for the given column.</a:t>
            </a: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Column Name:  Gender</a:t>
            </a: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Description: A single character gender code, M or F</a:t>
            </a: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 M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CHAR(11)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VARCHAR2(50)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CHAR(1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9. Choose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most suitable data type possible for the given column.</a:t>
            </a: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Column Name: 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PIN_Code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Description: Six digit numeric PIN code for any address in India</a:t>
            </a: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 560100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CHAR(11)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NUMBER(6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VARCHAR2(50)</a:t>
            </a:r>
          </a:p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10 . The numerical values of two ___ of the ___ table can be easily subtracted using SQL Subtraction Operator.</a:t>
            </a:r>
          </a:p>
          <a:p>
            <a:pPr marL="514350" indent="-514350" algn="l">
              <a:buFont typeface="+mj-lt"/>
              <a:buAutoNum type="alphaUcPeriod"/>
            </a:pP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Rows, same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Columns, same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Rows, different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Columns, </a:t>
            </a:r>
            <a:r>
              <a:rPr lang="en-U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4890819" y="12689918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318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3381" y="1264431"/>
            <a:ext cx="21058909" cy="994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Which operator is used to compare a value to a specified list of values?</a:t>
            </a:r>
          </a:p>
          <a:p>
            <a:pPr algn="l"/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A.BETWEEN</a:t>
            </a:r>
          </a:p>
          <a:p>
            <a:pPr algn="l"/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B.ANY</a:t>
            </a: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C.IN</a:t>
            </a:r>
          </a:p>
          <a:p>
            <a:pPr algn="l"/>
            <a:r>
              <a:rPr lang="en-U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D.ALL</a:t>
            </a:r>
          </a:p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sz="3200" dirty="0"/>
              <a:t>When an expression includes ___ SQL operator(s), the sequence in which they are evaluated is known as the SQL operator's precedence.</a:t>
            </a:r>
            <a:endParaRPr lang="en-US" sz="3200" b="0" dirty="0"/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0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1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/>
              <a:t>Multiple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 smtClean="0"/>
              <a:t>NULL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13 .</a:t>
            </a:r>
            <a:r>
              <a:rPr lang="en-US" sz="3200" dirty="0"/>
              <a:t> Select the correct order of precedence among the following</a:t>
            </a:r>
            <a:r>
              <a:rPr lang="en-US" sz="3200" dirty="0" smtClean="0"/>
              <a:t>?</a:t>
            </a:r>
          </a:p>
          <a:p>
            <a:pPr marL="514350" indent="-514350" algn="l">
              <a:buFont typeface="+mj-lt"/>
              <a:buAutoNum type="alphaUcPeriod"/>
            </a:pPr>
            <a:endParaRPr lang="en-US" sz="3200" b="0" dirty="0"/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OR &gt; NOT &gt; + &gt; **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NOT &gt; OR &gt; ** &gt; +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** &gt; + &gt; OR &gt; NOT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/>
              <a:t>** &gt; + &gt; NOT &gt; OR</a:t>
            </a:r>
          </a:p>
          <a:p>
            <a:pPr marL="514350" indent="-514350" algn="l">
              <a:buFont typeface="+mj-lt"/>
              <a:buAutoNum type="alphaUcPeriod"/>
            </a:pP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4890819" y="12689918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995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3381" y="1264431"/>
            <a:ext cx="21058909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Using which SQL Comparison Operator can we find the data that matches our query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SQL Not Equal Operator (!=)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SQL Equal Operator (=)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SQL Greater Than Operator (&gt;)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SQL Less Than Operator </a:t>
            </a:r>
            <a:r>
              <a:rPr 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(&lt;)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15.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In LIKE clause, to represent a zero, a character, or a number of characters ___ is used.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16 .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 In LIKE clause, to represent a single character, _____ is used.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4890819" y="12689918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201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3381" y="1264431"/>
            <a:ext cx="21058909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en-US" sz="3600" dirty="0"/>
              <a:t>What does the following statement do? </a:t>
            </a:r>
            <a:endParaRPr lang="en-US" sz="3600" dirty="0" smtClean="0"/>
          </a:p>
          <a:p>
            <a:pPr algn="l"/>
            <a:endParaRPr lang="en-US" altLang="en-US" sz="3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3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CustomerName</a:t>
            </a:r>
            <a:r>
              <a:rPr lang="en-US" alt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LIKE '%</a:t>
            </a:r>
            <a:r>
              <a:rPr lang="en-US" alt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a‘</a:t>
            </a:r>
          </a:p>
          <a:p>
            <a:pPr marL="742950" indent="-742950" algn="l">
              <a:buFont typeface="+mj-lt"/>
              <a:buAutoNum type="alphaUcPeriod"/>
            </a:pPr>
            <a:endParaRPr lang="en-US" sz="3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 algn="l">
              <a:buFont typeface="+mj-lt"/>
              <a:buAutoNum type="alphaUcPeriod"/>
            </a:pPr>
            <a:r>
              <a:rPr lang="en-US" sz="3600" dirty="0"/>
              <a:t>Finds any values that end with "a"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/>
              <a:t>Finds any values whose second character is "a"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/>
              <a:t>Find any values that contains only two characters ending with "a"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 err="1"/>
              <a:t>Mysql</a:t>
            </a:r>
            <a:r>
              <a:rPr lang="en-US" sz="3600" b="0" dirty="0"/>
              <a:t> &gt; </a:t>
            </a:r>
            <a:r>
              <a:rPr lang="en-US" sz="3600" b="0" dirty="0" err="1"/>
              <a:t>Savepoint</a:t>
            </a:r>
            <a:r>
              <a:rPr lang="en-US" sz="3600" b="0" dirty="0"/>
              <a:t> </a:t>
            </a:r>
            <a:r>
              <a:rPr lang="en-US" sz="3600" b="0" dirty="0" err="1"/>
              <a:t>ini</a:t>
            </a:r>
            <a:r>
              <a:rPr lang="en-US" sz="3600" b="0" dirty="0"/>
              <a:t>;</a:t>
            </a: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en-US" sz="3600" dirty="0" smtClean="0"/>
              <a:t>What </a:t>
            </a:r>
            <a:r>
              <a:rPr lang="en-US" sz="3600" dirty="0"/>
              <a:t>does the following statement do? </a:t>
            </a:r>
          </a:p>
          <a:p>
            <a:pPr algn="l"/>
            <a:endParaRPr lang="en-US" altLang="en-US" sz="3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3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CustomerName</a:t>
            </a:r>
            <a:r>
              <a:rPr lang="en-US" alt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en-US" alt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3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a%o</a:t>
            </a:r>
            <a:r>
              <a:rPr lang="en-US" alt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endParaRPr lang="en-US" altLang="en-US" sz="3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 algn="l">
              <a:buFont typeface="+mj-lt"/>
              <a:buAutoNum type="alphaUcPeriod"/>
            </a:pPr>
            <a:r>
              <a:rPr lang="en-US" sz="3600" dirty="0">
                <a:latin typeface="segoe ui" panose="020B0502040204020203" pitchFamily="34" charset="0"/>
              </a:rPr>
              <a:t>Finds any values that start with "a" and ends with "o"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segoe ui" panose="020B0502040204020203" pitchFamily="34" charset="0"/>
              </a:rPr>
              <a:t>Finds any values whose first character is "a" and third character is "o"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segoe ui" panose="020B0502040204020203" pitchFamily="34" charset="0"/>
              </a:rPr>
              <a:t>Both A. and B.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segoe ui" panose="020B0502040204020203" pitchFamily="34" charset="0"/>
              </a:rPr>
              <a:t>None of the above</a:t>
            </a: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4890819" y="12689918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3156"/>
            <a:ext cx="263214" cy="430887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36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6368" y="2028598"/>
            <a:ext cx="20527109" cy="744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19 .  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BETWEEN Operator returns the TRUE value if the column value is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</a:p>
          <a:p>
            <a:pPr algn="l"/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&lt;=Value1 &amp; &gt;=Value2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&lt;=Value1 &amp; &lt;=Value2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&gt;=Value1 &amp; &gt;=Value2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&gt;=Value1 &amp; &lt;=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Value2</a:t>
            </a:r>
          </a:p>
          <a:p>
            <a:pPr marL="514350" indent="-514350" algn="l">
              <a:buFont typeface="+mj-lt"/>
              <a:buAutoNum type="alphaU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20. </a:t>
            </a:r>
            <a:r>
              <a:rPr lang="en-US" sz="3200" dirty="0"/>
              <a:t>The SQL Modulus Operator returns the,</a:t>
            </a:r>
            <a:endParaRPr lang="en-US" sz="3200" b="0" dirty="0"/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Quotient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Percentage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Sum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/>
              <a:t>Reminder</a:t>
            </a:r>
          </a:p>
          <a:p>
            <a:pPr algn="l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0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5525" y="2063859"/>
            <a:ext cx="12192000" cy="7478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0" lvl="0" indent="-857250" algn="just"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60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Character data </a:t>
            </a:r>
            <a:r>
              <a:rPr lang="en-US" sz="60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types</a:t>
            </a:r>
          </a:p>
          <a:p>
            <a:pPr marL="857250" lvl="0" indent="-857250" algn="just"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6000" b="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57250" lvl="0" indent="-857250" algn="just"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60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Integral </a:t>
            </a:r>
            <a:r>
              <a:rPr lang="en-US" sz="60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types </a:t>
            </a:r>
            <a:endParaRPr lang="en-US" sz="6000" b="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57250" lvl="0" indent="-857250" algn="just"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6000" b="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57250" lvl="0" indent="-857250" algn="just"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60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Non-Integral </a:t>
            </a:r>
            <a:r>
              <a:rPr lang="en-US" sz="60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en-US" sz="60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types</a:t>
            </a:r>
          </a:p>
          <a:p>
            <a:pPr marL="857250" lvl="0" indent="-857250" algn="just"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6000" b="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57250" indent="-857250" algn="just"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6000" b="0" dirty="0"/>
              <a:t>Date and Time Data Types</a:t>
            </a:r>
          </a:p>
          <a:p>
            <a:pPr lvl="0" algn="just">
              <a:buSzPct val="100000"/>
              <a:tabLst>
                <a:tab pos="457200" algn="l"/>
              </a:tabLst>
            </a:pPr>
            <a:r>
              <a:rPr lang="en-US" sz="60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Types of SQL Datatypes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1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Character - SQL Datatypes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500" y="2172791"/>
            <a:ext cx="20821650" cy="2344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SQL </a:t>
            </a:r>
            <a:r>
              <a:rPr lang="en-US" sz="4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supports two character data types for storing printable and displayable </a:t>
            </a:r>
            <a:r>
              <a:rPr lang="en-US" sz="4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characters.</a:t>
            </a:r>
          </a:p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They </a:t>
            </a:r>
            <a:r>
              <a:rPr lang="en-US" sz="4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used for storing information like name, city, description etc.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7526" y="5715000"/>
            <a:ext cx="19859624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5004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dirty="0">
                <a:solidFill>
                  <a:srgbClr val="01199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Integral data types</a:t>
            </a:r>
            <a:r>
              <a:rPr lang="en-US" sz="4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- SQL Datatypes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4050" y="1511071"/>
            <a:ext cx="208216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/>
              <a:t>SQL supports SMALLINT, </a:t>
            </a:r>
            <a:r>
              <a:rPr lang="en-US" sz="4000" dirty="0" smtClean="0"/>
              <a:t>INTEGER, INT and BIGINT </a:t>
            </a:r>
            <a:r>
              <a:rPr lang="en-US" sz="4000" dirty="0"/>
              <a:t>data types that are used for storing whole </a:t>
            </a:r>
            <a:r>
              <a:rPr lang="en-US" sz="4000" dirty="0" smtClean="0"/>
              <a:t>numbers.</a:t>
            </a:r>
          </a:p>
        </p:txBody>
      </p:sp>
      <p:sp>
        <p:nvSpPr>
          <p:cNvPr id="7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74345"/>
              </p:ext>
            </p:extLst>
          </p:nvPr>
        </p:nvGraphicFramePr>
        <p:xfrm>
          <a:off x="2021838" y="3971978"/>
          <a:ext cx="20723862" cy="731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4662"/>
                <a:gridCol w="1645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BIT(</a:t>
                      </a:r>
                      <a:r>
                        <a:rPr lang="en-US" i="1" dirty="0"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bit-value type. The number of bits per value is specified in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. The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 parameter can hold a value from 1 to 64. The default value for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 is 1.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TINYINT(</a:t>
                      </a:r>
                      <a:r>
                        <a:rPr lang="en-US" i="1" dirty="0"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very small integer. Signed range is from -128 to 127. Unsigned range is from 0 to 255. The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Zero is considered as false, nonzero values are considered as true.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to BOOL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SMALLINT(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small integer. Signed range is from -32768 to 32767. Unsigned range is from 0 to 65535. The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MEDIUMINT(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medium integer. Signed range is from -8388608 to 8388607. Unsigned range is from 0 to 16777215. The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INT(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medium integer. Signed range is from -2147483648 to 2147483647. Unsigned range is from 0 to 4294967295. The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INTEGER(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to INT(size)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BIGINT(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large integer. Signed range is from -9223372036854775808 to 9223372036854775807. Unsigned range is from 0 to 18446744073709551615. The </a:t>
                      </a:r>
                      <a:r>
                        <a:rPr lang="en-US" i="1" dirty="0"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94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4400" dirty="0">
                <a:solidFill>
                  <a:srgbClr val="01199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Integral data types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- SQL Datatypes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500" y="2172791"/>
            <a:ext cx="208216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4000" dirty="0" smtClean="0"/>
          </a:p>
          <a:p>
            <a:pPr algn="l"/>
            <a:r>
              <a:rPr lang="en-US" sz="4000" dirty="0" smtClean="0"/>
              <a:t>Some </a:t>
            </a:r>
            <a:r>
              <a:rPr lang="en-US" sz="4000" dirty="0"/>
              <a:t>real-life examples of values are provided below:</a:t>
            </a:r>
          </a:p>
        </p:txBody>
      </p:sp>
      <p:sp>
        <p:nvSpPr>
          <p:cNvPr id="7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0775" y="4600574"/>
            <a:ext cx="19069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3263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NON </a:t>
            </a:r>
            <a:r>
              <a:rPr lang="en-US" sz="4400" dirty="0" smtClean="0">
                <a:solidFill>
                  <a:srgbClr val="01199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Integral </a:t>
            </a:r>
            <a:r>
              <a:rPr lang="en-US" sz="4400" dirty="0">
                <a:solidFill>
                  <a:srgbClr val="01199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types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- SQL Datatypes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466849" y="1830412"/>
            <a:ext cx="21021675" cy="1316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integral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 have an integer part and a fractional part. </a:t>
            </a:r>
            <a:endParaRPr lang="en-US" sz="32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Either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NUMERIC, DECIMAL or NUMBER data types can be used to store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integral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3104" y="4603992"/>
            <a:ext cx="15129164" cy="659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7012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94411" y="2658191"/>
            <a:ext cx="1931323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NUMERIC ( 3 , 1 )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447500" y="2357510"/>
            <a:ext cx="554182" cy="41597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/>
          <p:cNvCxnSpPr/>
          <p:nvPr/>
        </p:nvCxnSpPr>
        <p:spPr>
          <a:xfrm flipH="1">
            <a:off x="10514516" y="2296530"/>
            <a:ext cx="526473" cy="41597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7214754" y="1793253"/>
            <a:ext cx="429490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F0"/>
                </a:solidFill>
              </a:rPr>
              <a:t>Precision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25828" y="1700276"/>
            <a:ext cx="429490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F0"/>
                </a:solidFill>
              </a:rPr>
              <a:t>Scale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242" y="7280327"/>
            <a:ext cx="921327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NUMERIC ( 3 , 1 ) 				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1010" y="3922652"/>
            <a:ext cx="10435938" cy="578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NUMERIC ( 3 ) 						.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434" y="10624018"/>
            <a:ext cx="92548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NUMERIC ( 3 , 2 ) 		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Decagon 17"/>
          <p:cNvSpPr/>
          <p:nvPr/>
        </p:nvSpPr>
        <p:spPr>
          <a:xfrm>
            <a:off x="6311825" y="3858402"/>
            <a:ext cx="997527" cy="792480"/>
          </a:xfrm>
          <a:prstGeom prst="decagon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Decagon 18"/>
          <p:cNvSpPr/>
          <p:nvPr/>
        </p:nvSpPr>
        <p:spPr>
          <a:xfrm>
            <a:off x="11040989" y="3855195"/>
            <a:ext cx="997527" cy="792480"/>
          </a:xfrm>
          <a:prstGeom prst="decagon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Decagon 19"/>
          <p:cNvSpPr/>
          <p:nvPr/>
        </p:nvSpPr>
        <p:spPr>
          <a:xfrm>
            <a:off x="7674119" y="3815532"/>
            <a:ext cx="997527" cy="792480"/>
          </a:xfrm>
          <a:prstGeom prst="decagon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Decagon 20"/>
          <p:cNvSpPr/>
          <p:nvPr/>
        </p:nvSpPr>
        <p:spPr>
          <a:xfrm>
            <a:off x="9114991" y="3835228"/>
            <a:ext cx="997527" cy="792480"/>
          </a:xfrm>
          <a:prstGeom prst="decagon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Decagon 21"/>
          <p:cNvSpPr/>
          <p:nvPr/>
        </p:nvSpPr>
        <p:spPr>
          <a:xfrm>
            <a:off x="6376278" y="7271554"/>
            <a:ext cx="997527" cy="792480"/>
          </a:xfrm>
          <a:prstGeom prst="decagon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Decagon 22"/>
          <p:cNvSpPr/>
          <p:nvPr/>
        </p:nvSpPr>
        <p:spPr>
          <a:xfrm>
            <a:off x="7745634" y="7280327"/>
            <a:ext cx="997527" cy="792480"/>
          </a:xfrm>
          <a:prstGeom prst="decagon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Decagon 23"/>
          <p:cNvSpPr/>
          <p:nvPr/>
        </p:nvSpPr>
        <p:spPr>
          <a:xfrm>
            <a:off x="10015752" y="7328592"/>
            <a:ext cx="997527" cy="792480"/>
          </a:xfrm>
          <a:prstGeom prst="decagon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42503" y="7506181"/>
            <a:ext cx="20999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692720" y="4622661"/>
            <a:ext cx="3060880" cy="524994"/>
            <a:chOff x="6692720" y="4622661"/>
            <a:chExt cx="3060880" cy="524994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692720" y="5043055"/>
              <a:ext cx="3060880" cy="8312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06817" y="4659654"/>
              <a:ext cx="22162" cy="48800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9613754" y="4622661"/>
              <a:ext cx="72517" cy="47530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33" name="Straight Arrow Connector 32"/>
          <p:cNvCxnSpPr/>
          <p:nvPr/>
        </p:nvCxnSpPr>
        <p:spPr>
          <a:xfrm>
            <a:off x="11539752" y="4711925"/>
            <a:ext cx="0" cy="4142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/>
          <p:cNvSpPr txBox="1"/>
          <p:nvPr/>
        </p:nvSpPr>
        <p:spPr>
          <a:xfrm>
            <a:off x="6025427" y="5547356"/>
            <a:ext cx="429490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F0"/>
                </a:solidFill>
              </a:rPr>
              <a:t>Precision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3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54430" y="5428410"/>
            <a:ext cx="429490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F0"/>
                </a:solidFill>
              </a:rPr>
              <a:t>Scale 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7078" y="6433297"/>
            <a:ext cx="429490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F0"/>
                </a:solidFill>
              </a:rPr>
              <a:t>Precision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3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sym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86658" y="8451372"/>
            <a:ext cx="429490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F0"/>
                </a:solidFill>
              </a:rPr>
              <a:t>Scale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sym typeface="Helvetica Neue"/>
            </a:endParaRPr>
          </a:p>
        </p:txBody>
      </p:sp>
      <p:sp>
        <p:nvSpPr>
          <p:cNvPr id="40" name="Decagon 39"/>
          <p:cNvSpPr/>
          <p:nvPr/>
        </p:nvSpPr>
        <p:spPr>
          <a:xfrm>
            <a:off x="6616810" y="10395795"/>
            <a:ext cx="997527" cy="792480"/>
          </a:xfrm>
          <a:prstGeom prst="decagon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Decagon 40"/>
          <p:cNvSpPr/>
          <p:nvPr/>
        </p:nvSpPr>
        <p:spPr>
          <a:xfrm>
            <a:off x="8456903" y="10395795"/>
            <a:ext cx="997527" cy="792480"/>
          </a:xfrm>
          <a:prstGeom prst="decagon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Decagon 41"/>
          <p:cNvSpPr/>
          <p:nvPr/>
        </p:nvSpPr>
        <p:spPr>
          <a:xfrm>
            <a:off x="9929296" y="10418408"/>
            <a:ext cx="997527" cy="792480"/>
          </a:xfrm>
          <a:prstGeom prst="decagon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2043" y="10738129"/>
            <a:ext cx="20999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14260" y="9574890"/>
            <a:ext cx="429490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F0"/>
                </a:solidFill>
              </a:rPr>
              <a:t>Precision 3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sym typeface="Helvetica Neu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67060" y="11557863"/>
            <a:ext cx="429490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F0"/>
                </a:solidFill>
              </a:rPr>
              <a:t>Scale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2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sym typeface="Helvetica Neue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692720" y="6788727"/>
            <a:ext cx="3821796" cy="482828"/>
            <a:chOff x="6692720" y="6788727"/>
            <a:chExt cx="3821796" cy="48282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692720" y="6816435"/>
              <a:ext cx="3821796" cy="554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Connector 49"/>
            <p:cNvCxnSpPr>
              <a:endCxn id="22" idx="8"/>
            </p:cNvCxnSpPr>
            <p:nvPr/>
          </p:nvCxnSpPr>
          <p:spPr>
            <a:xfrm>
              <a:off x="6692720" y="6788727"/>
              <a:ext cx="28195" cy="4828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0507367" y="6870679"/>
              <a:ext cx="7147" cy="3797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10507367" y="8121072"/>
            <a:ext cx="0" cy="4142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5" name="Group 64"/>
          <p:cNvGrpSpPr/>
          <p:nvPr/>
        </p:nvGrpSpPr>
        <p:grpSpPr>
          <a:xfrm>
            <a:off x="6875041" y="9964712"/>
            <a:ext cx="3585055" cy="482828"/>
            <a:chOff x="6875041" y="9964712"/>
            <a:chExt cx="3585055" cy="482828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6875041" y="9965817"/>
              <a:ext cx="3585055" cy="251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875041" y="9964712"/>
              <a:ext cx="28195" cy="4828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0411812" y="9990936"/>
              <a:ext cx="7147" cy="3797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10460096" y="11210888"/>
            <a:ext cx="0" cy="4142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NON </a:t>
            </a:r>
            <a:r>
              <a:rPr lang="en-US" sz="4400" dirty="0" smtClean="0">
                <a:solidFill>
                  <a:srgbClr val="01199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Integral </a:t>
            </a:r>
            <a:r>
              <a:rPr lang="en-US" sz="4400" dirty="0">
                <a:solidFill>
                  <a:srgbClr val="01199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types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- SQL Datatypes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930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4835" y="2238282"/>
            <a:ext cx="204934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</a:rPr>
              <a:t>Scale is the number of digits allowed after the decimal </a:t>
            </a: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point. i.e. digits after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</a:rPr>
              <a:t>the decimal point.</a:t>
            </a:r>
            <a:endParaRPr lang="en-US" sz="32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Precision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</a:rPr>
              <a:t> is the total number of significant digits i.e. digits </a:t>
            </a: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before and after the decimal points.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If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</a:rPr>
              <a:t>Scale is not provided then NUMBER datatype can be used to store integral values.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NON </a:t>
            </a:r>
            <a:r>
              <a:rPr lang="en-US" sz="4400" dirty="0" smtClean="0">
                <a:solidFill>
                  <a:srgbClr val="01199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Integral </a:t>
            </a:r>
            <a:r>
              <a:rPr lang="en-US" sz="4400" dirty="0">
                <a:solidFill>
                  <a:srgbClr val="01199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types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- SQL Datatypes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SQL Datatypes and Operators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7109" y="5680364"/>
            <a:ext cx="18350346" cy="559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441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5" ma:contentTypeDescription="Create a new document." ma:contentTypeScope="" ma:versionID="036e6fad683264d45053416690d9273d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833a08da67a52d7929de3d96412862eb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Props1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35DF12-A6AC-401A-887D-4C368A58608A}"/>
</file>

<file path=customXml/itemProps3.xml><?xml version="1.0" encoding="utf-8"?>
<ds:datastoreItem xmlns:ds="http://schemas.openxmlformats.org/officeDocument/2006/customXml" ds:itemID="{205B7658-6AF3-43C4-BE0A-5D3F1A5ADF4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1791</Words>
  <Application>Microsoft Office PowerPoint</Application>
  <PresentationFormat>Custom</PresentationFormat>
  <Paragraphs>418</Paragraphs>
  <Slides>29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Courier New</vt:lpstr>
      <vt:lpstr>Helvetica Neue</vt:lpstr>
      <vt:lpstr>Helvetica Neue Light</vt:lpstr>
      <vt:lpstr>Helvetica Neue Medium</vt:lpstr>
      <vt:lpstr>Segoe UI</vt:lpstr>
      <vt:lpstr>Times New Roman</vt:lpstr>
      <vt:lpstr>Wingdings</vt:lpstr>
      <vt:lpstr>White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sharmila</cp:lastModifiedBy>
  <cp:revision>186</cp:revision>
  <dcterms:modified xsi:type="dcterms:W3CDTF">2022-02-22T07:01:11Z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</Properties>
</file>