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4"/>
  </p:notesMasterIdLst>
  <p:sldIdLst>
    <p:sldId id="256" r:id="rId5"/>
    <p:sldId id="258" r:id="rId6"/>
    <p:sldId id="364" r:id="rId7"/>
    <p:sldId id="368" r:id="rId8"/>
    <p:sldId id="330" r:id="rId9"/>
    <p:sldId id="365" r:id="rId10"/>
    <p:sldId id="366" r:id="rId11"/>
    <p:sldId id="367" r:id="rId12"/>
    <p:sldId id="329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mya R Assistant Professor" initials="RRAP" lastIdx="1" clrIdx="0">
    <p:extLst>
      <p:ext uri="{19B8F6BF-5375-455C-9EA6-DF929625EA0E}">
        <p15:presenceInfo xmlns:p15="http://schemas.microsoft.com/office/powerpoint/2012/main" userId="Ramya R Assistant Professo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9" d="100"/>
          <a:sy n="39" d="100"/>
        </p:scale>
        <p:origin x="883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9" name="Shape 1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6705322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Select </a:t>
            </a:r>
            <a:r>
              <a:rPr lang="en-US" dirty="0" err="1"/>
              <a:t>sname</a:t>
            </a:r>
            <a:r>
              <a:rPr lang="en-US" dirty="0"/>
              <a:t> from salesman where </a:t>
            </a:r>
            <a:r>
              <a:rPr lang="en-US" dirty="0" err="1"/>
              <a:t>sid</a:t>
            </a:r>
            <a:r>
              <a:rPr lang="en-US" dirty="0"/>
              <a:t> in (select </a:t>
            </a:r>
            <a:r>
              <a:rPr lang="en-US" dirty="0" err="1"/>
              <a:t>sid</a:t>
            </a:r>
            <a:r>
              <a:rPr lang="en-US" dirty="0"/>
              <a:t> from sale group by </a:t>
            </a:r>
            <a:r>
              <a:rPr lang="en-US" dirty="0" err="1"/>
              <a:t>sid</a:t>
            </a:r>
            <a:r>
              <a:rPr lang="en-US" dirty="0"/>
              <a:t> having count(</a:t>
            </a:r>
            <a:r>
              <a:rPr lang="en-US" dirty="0" err="1"/>
              <a:t>saleid</a:t>
            </a:r>
            <a:r>
              <a:rPr lang="en-US" dirty="0"/>
              <a:t>)&gt;=2)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28151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B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E logo nn.png" descr="COE logo n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6623" y="11999998"/>
            <a:ext cx="3690754" cy="1911241"/>
          </a:xfrm>
          <a:prstGeom prst="rect">
            <a:avLst/>
          </a:prstGeom>
          <a:ln w="12700">
            <a:miter lim="400000"/>
          </a:ln>
        </p:spPr>
      </p:pic>
      <p:sp>
        <p:nvSpPr>
          <p:cNvPr id="3" name="Title Text"/>
          <p:cNvSpPr txBox="1">
            <a:spLocks noGrp="1"/>
          </p:cNvSpPr>
          <p:nvPr>
            <p:ph type="title"/>
          </p:nvPr>
        </p:nvSpPr>
        <p:spPr>
          <a:xfrm>
            <a:off x="3099423" y="205599"/>
            <a:ext cx="20828001" cy="10068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Title Text</a:t>
            </a:r>
          </a:p>
        </p:txBody>
      </p:sp>
      <p:sp>
        <p:nvSpPr>
          <p:cNvPr id="4" name="Body Level One…"/>
          <p:cNvSpPr txBox="1">
            <a:spLocks noGrp="1"/>
          </p:cNvSpPr>
          <p:nvPr>
            <p:ph type="body" idx="1"/>
          </p:nvPr>
        </p:nvSpPr>
        <p:spPr>
          <a:xfrm>
            <a:off x="1778000" y="7073900"/>
            <a:ext cx="20828000" cy="1587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59031" y="13081000"/>
            <a:ext cx="453238" cy="46105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0" marR="0" indent="457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0" marR="0" indent="914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0" marR="0" indent="1371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0" marR="0" indent="18288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0" marR="0" indent="22860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0" marR="0" indent="27432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0" marR="0" indent="32004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0" marR="0" indent="3657600" algn="r" defTabSz="8255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000" b="1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titleStyle>
    <p:body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355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711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1066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1422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4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y…"/>
          <p:cNvSpPr txBox="1"/>
          <p:nvPr/>
        </p:nvSpPr>
        <p:spPr>
          <a:xfrm>
            <a:off x="18357937" y="11410215"/>
            <a:ext cx="3565079" cy="2195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by</a:t>
            </a:r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 err="1"/>
              <a:t>Mr</a:t>
            </a:r>
            <a:r>
              <a:rPr lang="en-IN" dirty="0"/>
              <a:t>s</a:t>
            </a:r>
            <a:r>
              <a:rPr dirty="0"/>
              <a:t>.</a:t>
            </a:r>
            <a:r>
              <a:rPr lang="en-IN" dirty="0"/>
              <a:t>B. </a:t>
            </a:r>
            <a:r>
              <a:rPr lang="en-IN" dirty="0" err="1"/>
              <a:t>Sharmila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lang="en-IN" dirty="0"/>
              <a:t>Assistant Professor</a:t>
            </a:r>
            <a:endParaRPr dirty="0"/>
          </a:p>
          <a:p>
            <a:pPr algn="l">
              <a:defRPr sz="34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endParaRPr dirty="0"/>
          </a:p>
        </p:txBody>
      </p:sp>
      <p:sp>
        <p:nvSpPr>
          <p:cNvPr id="22" name="RATHINAM…"/>
          <p:cNvSpPr txBox="1"/>
          <p:nvPr/>
        </p:nvSpPr>
        <p:spPr>
          <a:xfrm>
            <a:off x="1416014" y="335111"/>
            <a:ext cx="22399679" cy="183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80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RATHINAM </a:t>
            </a:r>
          </a:p>
          <a:p>
            <a:pPr>
              <a:defRPr sz="3800">
                <a:solidFill>
                  <a:srgbClr val="011993"/>
                </a:solidFill>
                <a:latin typeface="Calibri"/>
                <a:ea typeface="Calibri"/>
                <a:cs typeface="Calibri"/>
                <a:sym typeface="Calibri"/>
              </a:defRPr>
            </a:pPr>
            <a:r>
              <a:rPr dirty="0"/>
              <a:t>CENTRE OF EXCELLENCE</a:t>
            </a:r>
          </a:p>
        </p:txBody>
      </p:sp>
      <p:sp>
        <p:nvSpPr>
          <p:cNvPr id="23" name="Course Title"/>
          <p:cNvSpPr txBox="1"/>
          <p:nvPr/>
        </p:nvSpPr>
        <p:spPr>
          <a:xfrm>
            <a:off x="466469" y="5874633"/>
            <a:ext cx="23685704" cy="10192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6000"/>
            </a:lvl1pPr>
          </a:lstStyle>
          <a:p>
            <a:r>
              <a:rPr lang="en-IN" dirty="0"/>
              <a:t>Subqueries in SQL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Course Title"/>
          <p:cNvSpPr txBox="1"/>
          <p:nvPr/>
        </p:nvSpPr>
        <p:spPr>
          <a:xfrm>
            <a:off x="1713292" y="2846723"/>
            <a:ext cx="19934133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6000"/>
            </a:lvl1pPr>
          </a:lstStyle>
          <a:p>
            <a:pPr algn="l" fontAlgn="base"/>
            <a:r>
              <a:rPr lang="en-US" sz="5400" b="1" i="0" dirty="0">
                <a:solidFill>
                  <a:schemeClr val="tx1"/>
                </a:solidFill>
                <a:effectLst/>
                <a:latin typeface="inherit"/>
              </a:rPr>
              <a:t>Subquery is Query within a query in which the value of inner query is assigned to the</a:t>
            </a:r>
            <a:r>
              <a:rPr lang="en-US" sz="5400" b="0" dirty="0">
                <a:solidFill>
                  <a:schemeClr val="tx1"/>
                </a:solidFill>
                <a:latin typeface="Lato" panose="020B0604020202020204" pitchFamily="34" charset="0"/>
              </a:rPr>
              <a:t> </a:t>
            </a:r>
            <a:r>
              <a:rPr lang="en-US" sz="5400" b="1" i="0" dirty="0">
                <a:solidFill>
                  <a:schemeClr val="tx1"/>
                </a:solidFill>
                <a:effectLst/>
                <a:latin typeface="inherit"/>
              </a:rPr>
              <a:t>outer query and outer query is executed.</a:t>
            </a:r>
            <a:endParaRPr lang="en-US" sz="5400" b="0" i="0" dirty="0">
              <a:solidFill>
                <a:schemeClr val="tx1"/>
              </a:solidFill>
              <a:effectLst/>
              <a:latin typeface="Lato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192DE9F-AAFC-F70B-05C6-5B7092C09591}"/>
              </a:ext>
            </a:extLst>
          </p:cNvPr>
          <p:cNvSpPr txBox="1"/>
          <p:nvPr/>
        </p:nvSpPr>
        <p:spPr>
          <a:xfrm>
            <a:off x="876300" y="487649"/>
            <a:ext cx="226314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andara" panose="020E0502030303020204" pitchFamily="34" charset="0"/>
              </a:rPr>
              <a:t>Sub Queries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380E23A-7E03-9C87-DE0B-7282A058E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7180" y="6182139"/>
            <a:ext cx="11368976" cy="3896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12646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3E6B65-EEC5-751A-9DF4-6B2CFA304C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3200" y="2914869"/>
            <a:ext cx="17850677" cy="736219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5C8CBF-594C-7621-846A-8E1581C9013F}"/>
              </a:ext>
            </a:extLst>
          </p:cNvPr>
          <p:cNvSpPr txBox="1"/>
          <p:nvPr/>
        </p:nvSpPr>
        <p:spPr>
          <a:xfrm>
            <a:off x="876300" y="487649"/>
            <a:ext cx="226314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andara" panose="020E0502030303020204" pitchFamily="34" charset="0"/>
              </a:rPr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32098003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8DC145-424A-C4D3-F953-50EAB28F9486}"/>
              </a:ext>
            </a:extLst>
          </p:cNvPr>
          <p:cNvSpPr txBox="1"/>
          <p:nvPr/>
        </p:nvSpPr>
        <p:spPr>
          <a:xfrm>
            <a:off x="1525656" y="2829270"/>
            <a:ext cx="19465787" cy="729430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Helvetica" panose="020B0604020202020204" pitchFamily="34" charset="0"/>
              </a:rPr>
              <a:t>The subquery can be nested inside a SELECT, INSERT, UPDATE, or DELETE statement or inside another subquery.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Helvetica" panose="020B0604020202020204" pitchFamily="34" charset="0"/>
              </a:rPr>
              <a:t>A subquery is usually added within the WHERE Clause of another SQL SELECT statement.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Helvetica" panose="020B0604020202020204" pitchFamily="34" charset="0"/>
              </a:rPr>
              <a:t>You can use the comparison operators, such as &gt;, &lt;, or =. The comparison operator can also be a multiple-row operator, such as IN, ANY, or ALL.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Helvetica" panose="020B0604020202020204" pitchFamily="34" charset="0"/>
              </a:rPr>
              <a:t>A subquery is also called an inner query or inner select, while the statement containing a subquery is also called an outer query or outer select.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3600" b="0" i="0" dirty="0">
              <a:effectLst/>
              <a:latin typeface="Helvetica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3600" b="0" i="0" dirty="0">
                <a:effectLst/>
                <a:latin typeface="Helvetica" panose="020B0604020202020204" pitchFamily="34" charset="0"/>
              </a:rPr>
              <a:t>The inner query executes first before its parent query so that the results of an inner query can be passed to the outer query.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97094B-2092-EB49-74A4-36B77DEB7A93}"/>
              </a:ext>
            </a:extLst>
          </p:cNvPr>
          <p:cNvSpPr txBox="1"/>
          <p:nvPr/>
        </p:nvSpPr>
        <p:spPr>
          <a:xfrm>
            <a:off x="876300" y="487649"/>
            <a:ext cx="226314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US" sz="6000" dirty="0">
                <a:solidFill>
                  <a:schemeClr val="tx1"/>
                </a:solidFill>
                <a:latin typeface="Candara" panose="020E0502030303020204" pitchFamily="34" charset="0"/>
              </a:rPr>
              <a:t>Sub Queries</a:t>
            </a:r>
          </a:p>
        </p:txBody>
      </p:sp>
    </p:spTree>
    <p:extLst>
      <p:ext uri="{BB962C8B-B14F-4D97-AF65-F5344CB8AC3E}">
        <p14:creationId xmlns:p14="http://schemas.microsoft.com/office/powerpoint/2010/main" val="3270018647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6A30146-BDD8-4240-A58B-0D5DD5B27BAC}"/>
              </a:ext>
            </a:extLst>
          </p:cNvPr>
          <p:cNvSpPr txBox="1"/>
          <p:nvPr/>
        </p:nvSpPr>
        <p:spPr>
          <a:xfrm>
            <a:off x="598004" y="522460"/>
            <a:ext cx="226314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6000" b="1" i="0" dirty="0">
                <a:solidFill>
                  <a:srgbClr val="484848"/>
                </a:solidFill>
                <a:effectLst/>
                <a:latin typeface="Candara" panose="020E0502030303020204" pitchFamily="34" charset="0"/>
              </a:rPr>
              <a:t>Types of Subqueries </a:t>
            </a:r>
            <a:endParaRPr lang="en-US" sz="6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2584FD4-167F-4042-ABC3-257207967FA3}"/>
              </a:ext>
            </a:extLst>
          </p:cNvPr>
          <p:cNvSpPr txBox="1"/>
          <p:nvPr/>
        </p:nvSpPr>
        <p:spPr>
          <a:xfrm>
            <a:off x="2466560" y="2359744"/>
            <a:ext cx="19021840" cy="550920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l"/>
            <a:endParaRPr lang="en-US" sz="4400" b="0" dirty="0">
              <a:latin typeface="Candara" panose="020E0502030303020204" pitchFamily="34" charset="0"/>
            </a:endParaRPr>
          </a:p>
          <a:p>
            <a:pPr algn="just"/>
            <a:r>
              <a:rPr lang="en-US" sz="4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Subquery in SELECT and FROM clause are not used often. </a:t>
            </a:r>
          </a:p>
          <a:p>
            <a:pPr algn="just"/>
            <a:endParaRPr lang="en-US" sz="4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4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Subqueries in WHERE and HAVING clauses are classified into the following:-</a:t>
            </a:r>
          </a:p>
          <a:p>
            <a:pPr algn="just"/>
            <a:endParaRPr lang="en-US" sz="4400" b="0" i="0" dirty="0">
              <a:solidFill>
                <a:srgbClr val="000000"/>
              </a:solidFill>
              <a:effectLst/>
              <a:latin typeface="Roboto" panose="02000000000000000000" pitchFamily="2" charset="0"/>
            </a:endParaRPr>
          </a:p>
          <a:p>
            <a:pPr algn="just"/>
            <a:r>
              <a:rPr lang="en-US" sz="4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1. Independent subquery</a:t>
            </a:r>
          </a:p>
          <a:p>
            <a:pPr algn="just"/>
            <a:r>
              <a:rPr lang="en-US" sz="4400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2. Correlated subquery</a:t>
            </a:r>
          </a:p>
        </p:txBody>
      </p:sp>
    </p:spTree>
    <p:extLst>
      <p:ext uri="{BB962C8B-B14F-4D97-AF65-F5344CB8AC3E}">
        <p14:creationId xmlns:p14="http://schemas.microsoft.com/office/powerpoint/2010/main" val="118484671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4F09C1-24AB-4A8A-F257-6C68FA13F130}"/>
              </a:ext>
            </a:extLst>
          </p:cNvPr>
          <p:cNvSpPr txBox="1"/>
          <p:nvPr/>
        </p:nvSpPr>
        <p:spPr>
          <a:xfrm>
            <a:off x="2062370" y="2114876"/>
            <a:ext cx="19406152" cy="618630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just"/>
            <a:r>
              <a:rPr lang="en-US" sz="4400" b="0" dirty="0">
                <a:latin typeface="Candara" panose="020E0502030303020204" pitchFamily="34" charset="0"/>
              </a:rPr>
              <a:t>In an </a:t>
            </a:r>
            <a:r>
              <a:rPr lang="en-US" sz="4400" dirty="0">
                <a:latin typeface="Candara" panose="020E0502030303020204" pitchFamily="34" charset="0"/>
              </a:rPr>
              <a:t>independent subquery</a:t>
            </a:r>
            <a:r>
              <a:rPr lang="en-US" sz="4400" b="0" dirty="0">
                <a:latin typeface="Candara" panose="020E0502030303020204" pitchFamily="34" charset="0"/>
              </a:rPr>
              <a:t>, the inner queries and outer queries are independent of each other. You can run an inner query and inspect its result independent of the outer query.</a:t>
            </a:r>
          </a:p>
          <a:p>
            <a:pPr algn="just"/>
            <a:endParaRPr lang="en-US" sz="4400" b="0" dirty="0">
              <a:latin typeface="Candara" panose="020E0502030303020204" pitchFamily="34" charset="0"/>
            </a:endParaRPr>
          </a:p>
          <a:p>
            <a:pPr algn="just"/>
            <a:r>
              <a:rPr lang="en-US" sz="4400" b="0" dirty="0">
                <a:latin typeface="Candara" panose="020E0502030303020204" pitchFamily="34" charset="0"/>
              </a:rPr>
              <a:t>Independent subquery is further classified into  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b="0" dirty="0">
                <a:latin typeface="Candara" panose="020E0502030303020204" pitchFamily="34" charset="0"/>
              </a:rPr>
              <a:t>single row </a:t>
            </a:r>
          </a:p>
          <a:p>
            <a:pPr marL="571500" indent="-571500" algn="just">
              <a:buFont typeface="Wingdings" panose="05000000000000000000" pitchFamily="2" charset="2"/>
              <a:buChar char="Ø"/>
            </a:pPr>
            <a:r>
              <a:rPr lang="en-US" sz="4400" b="0" dirty="0">
                <a:latin typeface="Candara" panose="020E0502030303020204" pitchFamily="34" charset="0"/>
              </a:rPr>
              <a:t>multiple row </a:t>
            </a:r>
          </a:p>
          <a:p>
            <a:pPr algn="just"/>
            <a:endParaRPr lang="en-US" sz="4400" b="0" dirty="0">
              <a:latin typeface="Candara" panose="020E0502030303020204" pitchFamily="34" charset="0"/>
            </a:endParaRPr>
          </a:p>
          <a:p>
            <a:pPr algn="just"/>
            <a:r>
              <a:rPr lang="en-US" sz="4400" b="0" dirty="0">
                <a:latin typeface="Candara" panose="020E0502030303020204" pitchFamily="34" charset="0"/>
              </a:rPr>
              <a:t>types depending upon the number of rows returned.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7391DD-C8D2-74E2-41C6-5DF435AD5FE6}"/>
              </a:ext>
            </a:extLst>
          </p:cNvPr>
          <p:cNvSpPr txBox="1"/>
          <p:nvPr/>
        </p:nvSpPr>
        <p:spPr>
          <a:xfrm>
            <a:off x="617882" y="542338"/>
            <a:ext cx="226314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6000" b="1" i="0" dirty="0">
                <a:solidFill>
                  <a:srgbClr val="484848"/>
                </a:solidFill>
                <a:effectLst/>
                <a:latin typeface="Candara" panose="020E0502030303020204" pitchFamily="34" charset="0"/>
              </a:rPr>
              <a:t>Independent Subqueries </a:t>
            </a:r>
            <a:endParaRPr lang="en-US" sz="6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62460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CD2263C-6B6E-B2E5-52B4-31DFE7FD20C7}"/>
              </a:ext>
            </a:extLst>
          </p:cNvPr>
          <p:cNvSpPr txBox="1"/>
          <p:nvPr/>
        </p:nvSpPr>
        <p:spPr>
          <a:xfrm>
            <a:off x="598004" y="522460"/>
            <a:ext cx="226314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6000" b="1" i="0" dirty="0">
                <a:solidFill>
                  <a:srgbClr val="484848"/>
                </a:solidFill>
                <a:effectLst/>
                <a:latin typeface="Candara" panose="020E0502030303020204" pitchFamily="34" charset="0"/>
              </a:rPr>
              <a:t>Single row Subquery </a:t>
            </a:r>
            <a:endParaRPr lang="en-US" sz="6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A90807-9F8A-775F-AF63-A3090006E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1981" y="2602885"/>
            <a:ext cx="19424106" cy="912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77676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B0F121-1121-E31B-665B-E86537D5DEC6}"/>
              </a:ext>
            </a:extLst>
          </p:cNvPr>
          <p:cNvSpPr txBox="1"/>
          <p:nvPr/>
        </p:nvSpPr>
        <p:spPr>
          <a:xfrm>
            <a:off x="598004" y="522460"/>
            <a:ext cx="226314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6000" b="1" i="0" dirty="0">
                <a:solidFill>
                  <a:srgbClr val="484848"/>
                </a:solidFill>
                <a:effectLst/>
                <a:latin typeface="Candara" panose="020E0502030303020204" pitchFamily="34" charset="0"/>
              </a:rPr>
              <a:t>Correlated Subquery </a:t>
            </a:r>
            <a:endParaRPr lang="en-US" sz="6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  <p:sp>
        <p:nvSpPr>
          <p:cNvPr id="4" name="AutoShape 2">
            <a:extLst>
              <a:ext uri="{FF2B5EF4-FFF2-40B4-BE49-F238E27FC236}">
                <a16:creationId xmlns:a16="http://schemas.microsoft.com/office/drawing/2014/main" id="{7CD0FACD-6ABE-AF18-0A1C-878AD25DBD9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3500" y="7938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479E53-C3C9-9EF7-F824-054DC9C525B5}"/>
              </a:ext>
            </a:extLst>
          </p:cNvPr>
          <p:cNvSpPr txBox="1"/>
          <p:nvPr/>
        </p:nvSpPr>
        <p:spPr>
          <a:xfrm>
            <a:off x="1892576" y="1742375"/>
            <a:ext cx="20598847" cy="63709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A Correlated subquery is the type of query in which the inner query depends upon the outer query for its execution.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0" dirty="0">
              <a:latin typeface="Roboto" panose="02000000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Specifically, the inner query uses an attribute from one of the tables in the outer query.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3200" b="0" dirty="0">
              <a:latin typeface="Roboto" panose="02000000000000000000" pitchFamily="2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The inner query is executed iteratively for each selected record of the outer query. In the case of independent subquery, the inner query just executes once.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Below is a correlated subquery is written, to fetch the details of the employee(s) who are earning salary more than or same as the average salary earned by employees of the same designation.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  </a:t>
            </a:r>
            <a:r>
              <a:rPr kumimoji="0" lang="en-US" altLang="en-US" sz="6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      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0CA66ED-0093-8656-907F-8E2581070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9369" y="7681277"/>
            <a:ext cx="18967692" cy="319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539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A991E2-8E64-4AA8-59D3-792B2CBC6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7409" y="1867549"/>
            <a:ext cx="21926671" cy="7762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D3AE1C4-7717-BBCF-1797-89529E150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7409" y="3210925"/>
            <a:ext cx="14075200" cy="311036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C37C-D7B5-6698-2201-04CAFCF3D5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7409" y="7154159"/>
            <a:ext cx="21926671" cy="11151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F20C44-610C-C9FC-3BF5-F5710A7945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7409" y="8763045"/>
            <a:ext cx="14075200" cy="34840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D54BA44-2F08-6B7E-943E-B0D914F3CF3D}"/>
              </a:ext>
            </a:extLst>
          </p:cNvPr>
          <p:cNvSpPr txBox="1"/>
          <p:nvPr/>
        </p:nvSpPr>
        <p:spPr>
          <a:xfrm>
            <a:off x="598004" y="522460"/>
            <a:ext cx="22631400" cy="1015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algn="ctr"/>
            <a:r>
              <a:rPr lang="en-IN" sz="6000" b="1" i="0" dirty="0">
                <a:solidFill>
                  <a:srgbClr val="484848"/>
                </a:solidFill>
                <a:effectLst/>
                <a:latin typeface="Candara" panose="020E0502030303020204" pitchFamily="34" charset="0"/>
              </a:rPr>
              <a:t>Correlated Subquery </a:t>
            </a:r>
            <a:endParaRPr lang="en-US" sz="6000" dirty="0">
              <a:solidFill>
                <a:schemeClr val="tx1"/>
              </a:solidFill>
              <a:latin typeface="Candara" panose="020E0502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180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700b74-4753-4cc1-b098-967ca100b6aa">
      <Terms xmlns="http://schemas.microsoft.com/office/infopath/2007/PartnerControls"/>
    </lcf76f155ced4ddcb4097134ff3c332f>
    <TaxCatchAll xmlns="13520366-d6e0-41a1-9306-ab244ee3243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4479A0A6A4C54480AA42067788A9B1" ma:contentTypeVersion="15" ma:contentTypeDescription="Create a new document." ma:contentTypeScope="" ma:versionID="036e6fad683264d45053416690d9273d">
  <xsd:schema xmlns:xsd="http://www.w3.org/2001/XMLSchema" xmlns:xs="http://www.w3.org/2001/XMLSchema" xmlns:p="http://schemas.microsoft.com/office/2006/metadata/properties" xmlns:ns2="cd700b74-4753-4cc1-b098-967ca100b6aa" xmlns:ns3="13520366-d6e0-41a1-9306-ab244ee3243a" targetNamespace="http://schemas.microsoft.com/office/2006/metadata/properties" ma:root="true" ma:fieldsID="833a08da67a52d7929de3d96412862eb" ns2:_="" ns3:_="">
    <xsd:import namespace="cd700b74-4753-4cc1-b098-967ca100b6aa"/>
    <xsd:import namespace="13520366-d6e0-41a1-9306-ab244ee3243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700b74-4753-4cc1-b098-967ca100b6a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58120280-282a-414d-b305-f8f94c4499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3520366-d6e0-41a1-9306-ab244ee3243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4f1dc5d7-c3b4-40b9-9e45-ec693090086f}" ma:internalName="TaxCatchAll" ma:showField="CatchAllData" ma:web="13520366-d6e0-41a1-9306-ab244ee3243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05B7658-6AF3-43C4-BE0A-5D3F1A5ADF49}">
  <ds:schemaRefs>
    <ds:schemaRef ds:uri="http://purl.org/dc/elements/1.1/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D6B6829-635A-44B8-90D6-49FF00741C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BCA751-4247-49F5-96EC-82D178BB7F0F}"/>
</file>

<file path=docProps/app.xml><?xml version="1.0" encoding="utf-8"?>
<Properties xmlns="http://schemas.openxmlformats.org/officeDocument/2006/extended-properties" xmlns:vt="http://schemas.openxmlformats.org/officeDocument/2006/docPropsVTypes">
  <TotalTime>2997</TotalTime>
  <Words>393</Words>
  <Application>Microsoft Office PowerPoint</Application>
  <PresentationFormat>Custom</PresentationFormat>
  <Paragraphs>47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Candara</vt:lpstr>
      <vt:lpstr>Helvetica</vt:lpstr>
      <vt:lpstr>Helvetica Neue</vt:lpstr>
      <vt:lpstr>Helvetica Neue Light</vt:lpstr>
      <vt:lpstr>inherit</vt:lpstr>
      <vt:lpstr>Lato</vt:lpstr>
      <vt:lpstr>Roboto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Ramya</dc:creator>
  <cp:lastModifiedBy>sharmila basheer</cp:lastModifiedBy>
  <cp:revision>196</cp:revision>
  <dcterms:modified xsi:type="dcterms:W3CDTF">2022-10-09T04:11:09Z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0x010100394479A0A6A4C54480AA42067788A9B1</vt:lpwstr>
  </property>
  <property fmtid="{D5CDD505-2E9C-101B-9397-08002B2CF9AE}" pid="3" name="MediaServiceImageTags">
    <vt:lpwstr/>
  </property>
</Properties>
</file>