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Lst>
  <p:sldSz cy="5143500" cx="9144000"/>
  <p:notesSz cx="6858000" cy="9144000"/>
  <p:embeddedFontLst>
    <p:embeddedFont>
      <p:font typeface="Nunito"/>
      <p:regular r:id="rId52"/>
      <p:bold r:id="rId53"/>
      <p:italic r:id="rId54"/>
      <p:boldItalic r:id="rId55"/>
    </p:embeddedFont>
    <p:embeddedFont>
      <p:font typeface="PT Sans Narrow"/>
      <p:regular r:id="rId56"/>
      <p:bold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39" Type="http://schemas.openxmlformats.org/officeDocument/2006/relationships/slide" Target="slides/slide34.xml"/><Relationship Id="rId26" Type="http://schemas.openxmlformats.org/officeDocument/2006/relationships/slide" Target="slides/slide21.xml"/><Relationship Id="rId13" Type="http://schemas.openxmlformats.org/officeDocument/2006/relationships/slide" Target="slides/slide8.xml"/><Relationship Id="rId18" Type="http://schemas.openxmlformats.org/officeDocument/2006/relationships/slide" Target="slides/slide13.xml"/><Relationship Id="rId42" Type="http://schemas.openxmlformats.org/officeDocument/2006/relationships/slide" Target="slides/slide37.xml"/><Relationship Id="rId47" Type="http://schemas.openxmlformats.org/officeDocument/2006/relationships/slide" Target="slides/slide42.xml"/><Relationship Id="rId34" Type="http://schemas.openxmlformats.org/officeDocument/2006/relationships/slide" Target="slides/slide29.xml"/><Relationship Id="rId21" Type="http://schemas.openxmlformats.org/officeDocument/2006/relationships/slide" Target="slides/slide16.xml"/><Relationship Id="rId50" Type="http://schemas.openxmlformats.org/officeDocument/2006/relationships/slide" Target="slides/slide45.xml"/><Relationship Id="rId55" Type="http://schemas.openxmlformats.org/officeDocument/2006/relationships/font" Target="fonts/Nunito-boldItalic.fntdata"/><Relationship Id="rId63" Type="http://schemas.openxmlformats.org/officeDocument/2006/relationships/customXml" Target="../customXml/item2.xml"/><Relationship Id="rId7" Type="http://schemas.openxmlformats.org/officeDocument/2006/relationships/slide" Target="slides/slide2.xml"/><Relationship Id="rId2" Type="http://schemas.openxmlformats.org/officeDocument/2006/relationships/viewProps" Target="viewProps.xml"/><Relationship Id="rId29" Type="http://schemas.openxmlformats.org/officeDocument/2006/relationships/slide" Target="slides/slide24.xml"/><Relationship Id="rId16" Type="http://schemas.openxmlformats.org/officeDocument/2006/relationships/slide" Target="slides/slide11.xml"/><Relationship Id="rId40" Type="http://schemas.openxmlformats.org/officeDocument/2006/relationships/slide" Target="slides/slide35.xml"/><Relationship Id="rId45" Type="http://schemas.openxmlformats.org/officeDocument/2006/relationships/slide" Target="slides/slide40.xml"/><Relationship Id="rId32" Type="http://schemas.openxmlformats.org/officeDocument/2006/relationships/slide" Target="slides/slide27.xml"/><Relationship Id="rId37" Type="http://schemas.openxmlformats.org/officeDocument/2006/relationships/slide" Target="slides/slide32.xml"/><Relationship Id="rId24" Type="http://schemas.openxmlformats.org/officeDocument/2006/relationships/slide" Target="slides/slide19.xml"/><Relationship Id="rId53" Type="http://schemas.openxmlformats.org/officeDocument/2006/relationships/font" Target="fonts/Nunito-bold.fntdata"/><Relationship Id="rId11" Type="http://schemas.openxmlformats.org/officeDocument/2006/relationships/slide" Target="slides/slide6.xml"/><Relationship Id="rId58" Type="http://schemas.openxmlformats.org/officeDocument/2006/relationships/font" Target="fonts/OpenSans-regular.fntdata"/><Relationship Id="rId5" Type="http://schemas.openxmlformats.org/officeDocument/2006/relationships/notesMaster" Target="notesMasters/notesMaster1.xml"/><Relationship Id="rId61" Type="http://schemas.openxmlformats.org/officeDocument/2006/relationships/font" Target="fonts/OpenSans-boldItalic.fntdata"/><Relationship Id="rId19" Type="http://schemas.openxmlformats.org/officeDocument/2006/relationships/slide" Target="slides/slide14.xml"/><Relationship Id="rId43" Type="http://schemas.openxmlformats.org/officeDocument/2006/relationships/slide" Target="slides/slide38.xml"/><Relationship Id="rId48" Type="http://schemas.openxmlformats.org/officeDocument/2006/relationships/slide" Target="slides/slide43.xml"/><Relationship Id="rId30" Type="http://schemas.openxmlformats.org/officeDocument/2006/relationships/slide" Target="slides/slide25.xml"/><Relationship Id="rId35" Type="http://schemas.openxmlformats.org/officeDocument/2006/relationships/slide" Target="slides/slide30.xml"/><Relationship Id="rId22" Type="http://schemas.openxmlformats.org/officeDocument/2006/relationships/slide" Target="slides/slide17.xml"/><Relationship Id="rId27" Type="http://schemas.openxmlformats.org/officeDocument/2006/relationships/slide" Target="slides/slide22.xml"/><Relationship Id="rId56" Type="http://schemas.openxmlformats.org/officeDocument/2006/relationships/font" Target="fonts/PTSansNarrow-regular.fntdata"/><Relationship Id="rId14" Type="http://schemas.openxmlformats.org/officeDocument/2006/relationships/slide" Target="slides/slide9.xml"/><Relationship Id="rId64" Type="http://schemas.openxmlformats.org/officeDocument/2006/relationships/customXml" Target="../customXml/item3.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presProps" Target="presProps.xml"/><Relationship Id="rId46" Type="http://schemas.openxmlformats.org/officeDocument/2006/relationships/slide" Target="slides/slide41.xml"/><Relationship Id="rId33" Type="http://schemas.openxmlformats.org/officeDocument/2006/relationships/slide" Target="slides/slide28.xml"/><Relationship Id="rId38" Type="http://schemas.openxmlformats.org/officeDocument/2006/relationships/slide" Target="slides/slide33.xml"/><Relationship Id="rId25" Type="http://schemas.openxmlformats.org/officeDocument/2006/relationships/slide" Target="slides/slide20.xml"/><Relationship Id="rId12" Type="http://schemas.openxmlformats.org/officeDocument/2006/relationships/slide" Target="slides/slide7.xml"/><Relationship Id="rId59" Type="http://schemas.openxmlformats.org/officeDocument/2006/relationships/font" Target="fonts/OpenSans-bold.fntdata"/><Relationship Id="rId17" Type="http://schemas.openxmlformats.org/officeDocument/2006/relationships/slide" Target="slides/slide12.xml"/><Relationship Id="rId41" Type="http://schemas.openxmlformats.org/officeDocument/2006/relationships/slide" Target="slides/slide36.xml"/><Relationship Id="rId20" Type="http://schemas.openxmlformats.org/officeDocument/2006/relationships/slide" Target="slides/slide15.xml"/><Relationship Id="rId54" Type="http://schemas.openxmlformats.org/officeDocument/2006/relationships/font" Target="fonts/Nunito-italic.fntdata"/><Relationship Id="rId62" Type="http://schemas.openxmlformats.org/officeDocument/2006/relationships/customXml" Target="../customXml/item1.xml"/><Relationship Id="rId1" Type="http://schemas.openxmlformats.org/officeDocument/2006/relationships/theme" Target="theme/theme1.xml"/><Relationship Id="rId6" Type="http://schemas.openxmlformats.org/officeDocument/2006/relationships/slide" Target="slides/slide1.xml"/><Relationship Id="rId49" Type="http://schemas.openxmlformats.org/officeDocument/2006/relationships/slide" Target="slides/slide44.xml"/><Relationship Id="rId36" Type="http://schemas.openxmlformats.org/officeDocument/2006/relationships/slide" Target="slides/slide31.xml"/><Relationship Id="rId23" Type="http://schemas.openxmlformats.org/officeDocument/2006/relationships/slide" Target="slides/slide18.xml"/><Relationship Id="rId28" Type="http://schemas.openxmlformats.org/officeDocument/2006/relationships/slide" Target="slides/slide23.xml"/><Relationship Id="rId57" Type="http://schemas.openxmlformats.org/officeDocument/2006/relationships/font" Target="fonts/PTSansNarrow-bold.fntdata"/><Relationship Id="rId15" Type="http://schemas.openxmlformats.org/officeDocument/2006/relationships/slide" Target="slides/slide10.xml"/><Relationship Id="rId44" Type="http://schemas.openxmlformats.org/officeDocument/2006/relationships/slide" Target="slides/slide39.xml"/><Relationship Id="rId31" Type="http://schemas.openxmlformats.org/officeDocument/2006/relationships/slide" Target="slides/slide26.xml"/><Relationship Id="rId60" Type="http://schemas.openxmlformats.org/officeDocument/2006/relationships/font" Target="fonts/OpenSans-italic.fntdata"/><Relationship Id="rId52" Type="http://schemas.openxmlformats.org/officeDocument/2006/relationships/font" Target="fonts/Nunito-regular.fntdata"/><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f2c10a2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f2c10a2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6f2c10a25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6f2c10a25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02afdb3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02afdb3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d02afdb3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d02afdb3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d02afdb3d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d02afdb3d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02afdb3d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02afdb3d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d02afdb3d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d02afdb3d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d02afdb3d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d02afdb3d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02afdb3d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02afdb3d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d02afdb3d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d02afdb3d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02afdb3db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02afdb3db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d02afdb3d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d02afdb3d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d02afdb3db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d02afdb3db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9" name="Google Shape;7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02afdb3d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02afdb3d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02afdb3d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02afdb3d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d032f8126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d032f8126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d02afdb3d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d02afdb3d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d02afdb3db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d02afdb3db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d02afdb3d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d02afdb3d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02afdb3db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02afdb3db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d02afdb3d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d02afdb3d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d02afdb3db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d02afdb3db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02afdb3db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02afdb3db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d02afdb3db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d02afdb3db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d02afdb3d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d02afdb3d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d02afdb3db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d02afdb3db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d02afdb3db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d02afdb3db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d032f8126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d032f8126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d032f81261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2d032f81261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d032f8126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d032f8126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1"/>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6" name="Google Shape;56;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2"/>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2"/>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60" name="Google Shape;60;p12"/>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1" name="Google Shape;61;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8" name="Shape 28"/>
        <p:cNvGrpSpPr/>
        <p:nvPr/>
      </p:nvGrpSpPr>
      <p:grpSpPr>
        <a:xfrm>
          <a:off x="0" y="0"/>
          <a:ext cx="0" cy="0"/>
          <a:chOff x="0" y="0"/>
          <a:chExt cx="0" cy="0"/>
        </a:xfrm>
      </p:grpSpPr>
      <p:sp>
        <p:nvSpPr>
          <p:cNvPr id="29" name="Google Shape;29;p5"/>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0" name="Google Shape;30;p5"/>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1" name="Google Shape;31;p5"/>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2" name="Google Shape;32;p5"/>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3" name="Google Shape;33;p5"/>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34" name="Google Shape;34;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6"/>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6"/>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38" name="Google Shape;3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1" name="Google Shape;41;p7"/>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7"/>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46" name="Google Shape;4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51" name="Shape 51"/>
        <p:cNvGrpSpPr/>
        <p:nvPr/>
      </p:nvGrpSpPr>
      <p:grpSpPr>
        <a:xfrm>
          <a:off x="0" y="0"/>
          <a:ext cx="0" cy="0"/>
          <a:chOff x="0" y="0"/>
          <a:chExt cx="0" cy="0"/>
        </a:xfrm>
      </p:grpSpPr>
      <p:sp>
        <p:nvSpPr>
          <p:cNvPr id="52" name="Google Shape;52;p10"/>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53" name="Google Shape;5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gif"/><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3.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 Id="rId4"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6.png"/><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t/>
            </a:r>
            <a:endParaRPr sz="2700">
              <a:solidFill>
                <a:srgbClr val="980000"/>
              </a:solidFill>
              <a:latin typeface="Times New Roman"/>
              <a:ea typeface="Times New Roman"/>
              <a:cs typeface="Times New Roman"/>
              <a:sym typeface="Times New Roman"/>
            </a:endParaRPr>
          </a:p>
          <a:p>
            <a:pPr indent="0" lvl="0" marL="0" rtl="0" algn="ctr">
              <a:lnSpc>
                <a:spcPct val="115000"/>
              </a:lnSpc>
              <a:spcBef>
                <a:spcPts val="1200"/>
              </a:spcBef>
              <a:spcAft>
                <a:spcPts val="1200"/>
              </a:spcAft>
              <a:buSzPts val="5400"/>
              <a:buNone/>
            </a:pPr>
            <a:r>
              <a:rPr lang="en-GB" sz="2700">
                <a:solidFill>
                  <a:srgbClr val="980000"/>
                </a:solidFill>
                <a:latin typeface="Times New Roman"/>
                <a:ea typeface="Times New Roman"/>
                <a:cs typeface="Times New Roman"/>
                <a:sym typeface="Times New Roman"/>
              </a:rPr>
              <a:t>TRANSACTIONS AND IMPLEMENTATION TECHNIQUES</a:t>
            </a:r>
            <a:endParaRPr sz="2700">
              <a:solidFill>
                <a:srgbClr val="980000"/>
              </a:solidFill>
              <a:latin typeface="Times New Roman"/>
              <a:ea typeface="Times New Roman"/>
              <a:cs typeface="Times New Roman"/>
              <a:sym typeface="Times New Roman"/>
            </a:endParaRPr>
          </a:p>
        </p:txBody>
      </p:sp>
      <p:pic>
        <p:nvPicPr>
          <p:cNvPr id="67" name="Google Shape;67;p13"/>
          <p:cNvPicPr preferRelativeResize="0"/>
          <p:nvPr/>
        </p:nvPicPr>
        <p:blipFill rotWithShape="1">
          <a:blip r:embed="rId3">
            <a:alphaModFix/>
          </a:blip>
          <a:srcRect b="0" l="0" r="0" t="0"/>
          <a:stretch/>
        </p:blipFill>
        <p:spPr>
          <a:xfrm>
            <a:off x="4061316" y="2774175"/>
            <a:ext cx="1022368" cy="1022400"/>
          </a:xfrm>
          <a:prstGeom prst="rect">
            <a:avLst/>
          </a:prstGeom>
          <a:noFill/>
          <a:ln>
            <a:noFill/>
          </a:ln>
        </p:spPr>
      </p:pic>
      <p:sp>
        <p:nvSpPr>
          <p:cNvPr id="68" name="Google Shape;68;p13"/>
          <p:cNvSpPr txBox="1"/>
          <p:nvPr/>
        </p:nvSpPr>
        <p:spPr>
          <a:xfrm>
            <a:off x="6381350" y="3220424"/>
            <a:ext cx="1759500" cy="7695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Times New Roman"/>
                <a:ea typeface="Times New Roman"/>
                <a:cs typeface="Times New Roman"/>
                <a:sym typeface="Times New Roman"/>
              </a:rPr>
              <a:t>By </a:t>
            </a:r>
            <a:endParaRPr b="0" i="0" sz="1800" u="none" cap="none" strike="noStrike">
              <a:solidFill>
                <a:srgbClr val="000000"/>
              </a:solidFill>
              <a:latin typeface="Times New Roman"/>
              <a:ea typeface="Times New Roman"/>
              <a:cs typeface="Times New Roman"/>
              <a:sym typeface="Times New Roman"/>
            </a:endParaRPr>
          </a:p>
          <a:p>
            <a:pPr indent="0" lvl="0" marL="0" marR="0" rtl="0" algn="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Times New Roman"/>
                <a:ea typeface="Times New Roman"/>
                <a:cs typeface="Times New Roman"/>
                <a:sym typeface="Times New Roman"/>
              </a:rPr>
              <a:t>K.Kaviya</a:t>
            </a:r>
            <a:r>
              <a:rPr b="1" i="0" lang="en-GB" sz="2000" u="none" cap="none" strike="noStrike">
                <a:solidFill>
                  <a:srgbClr val="980000"/>
                </a:solidFill>
                <a:latin typeface="Times New Roman"/>
                <a:ea typeface="Times New Roman"/>
                <a:cs typeface="Times New Roman"/>
                <a:sym typeface="Times New Roman"/>
              </a:rPr>
              <a:t>\</a:t>
            </a:r>
            <a:r>
              <a:rPr b="0" i="0" lang="en-GB" sz="1800" u="none" cap="none" strike="noStrike">
                <a:solidFill>
                  <a:srgbClr val="000000"/>
                </a:solidFill>
                <a:latin typeface="Times New Roman"/>
                <a:ea typeface="Times New Roman"/>
                <a:cs typeface="Times New Roman"/>
                <a:sym typeface="Times New Roman"/>
              </a:rPr>
              <a:t>COE</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Example:</a:t>
            </a:r>
            <a:endParaRPr sz="3540">
              <a:latin typeface="Times New Roman"/>
              <a:ea typeface="Times New Roman"/>
              <a:cs typeface="Times New Roman"/>
              <a:sym typeface="Times New Roman"/>
            </a:endParaRPr>
          </a:p>
        </p:txBody>
      </p:sp>
      <p:sp>
        <p:nvSpPr>
          <p:cNvPr id="137" name="Google Shape;137;p2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b="1" sz="2000">
              <a:solidFill>
                <a:srgbClr val="000000"/>
              </a:solidFill>
              <a:latin typeface="Times New Roman"/>
              <a:ea typeface="Times New Roman"/>
              <a:cs typeface="Times New Roman"/>
              <a:sym typeface="Times New Roman"/>
            </a:endParaRPr>
          </a:p>
        </p:txBody>
      </p:sp>
      <p:pic>
        <p:nvPicPr>
          <p:cNvPr id="138" name="Google Shape;138;p22"/>
          <p:cNvPicPr preferRelativeResize="0"/>
          <p:nvPr/>
        </p:nvPicPr>
        <p:blipFill rotWithShape="1">
          <a:blip r:embed="rId3">
            <a:alphaModFix/>
          </a:blip>
          <a:srcRect b="0" l="0" r="0" t="0"/>
          <a:stretch/>
        </p:blipFill>
        <p:spPr>
          <a:xfrm>
            <a:off x="4496174" y="1522376"/>
            <a:ext cx="4336125" cy="2694450"/>
          </a:xfrm>
          <a:prstGeom prst="rect">
            <a:avLst/>
          </a:prstGeom>
          <a:noFill/>
          <a:ln>
            <a:noFill/>
          </a:ln>
        </p:spPr>
      </p:pic>
      <p:sp>
        <p:nvSpPr>
          <p:cNvPr id="139" name="Google Shape;139;p22"/>
          <p:cNvSpPr txBox="1"/>
          <p:nvPr/>
        </p:nvSpPr>
        <p:spPr>
          <a:xfrm>
            <a:off x="390000" y="1317675"/>
            <a:ext cx="4182000" cy="29610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Marie checks the availability of burgers and sees the last one available. </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Unknown to her, Marko’s order is being processed but hasn't been finalised in the system, as he has not paid.</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Since his order has not yet been finalised, Marie is not aware that his order conflicts with her own.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140" name="Google Shape;140;p22"/>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p:nvPr/>
        </p:nvSpPr>
        <p:spPr>
          <a:xfrm>
            <a:off x="2785750" y="67300"/>
            <a:ext cx="4441800" cy="21879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Times New Roman"/>
                <a:ea typeface="Times New Roman"/>
                <a:cs typeface="Times New Roman"/>
                <a:sym typeface="Times New Roman"/>
              </a:rPr>
              <a:t>What if Marko’s payment failed at this stage</a:t>
            </a:r>
            <a:endParaRPr b="1"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4000"/>
              <a:buFont typeface="Arial"/>
              <a:buNone/>
            </a:pPr>
            <a:r>
              <a:rPr b="1" i="0" lang="en-GB" sz="4000" u="none" cap="none" strike="noStrike">
                <a:solidFill>
                  <a:srgbClr val="FF0000"/>
                </a:solidFill>
                <a:latin typeface="Times New Roman"/>
                <a:ea typeface="Times New Roman"/>
                <a:cs typeface="Times New Roman"/>
                <a:sym typeface="Times New Roman"/>
              </a:rPr>
              <a:t>?</a:t>
            </a:r>
            <a:endParaRPr b="1" i="0" sz="4000" u="none" cap="none" strike="noStrike">
              <a:solidFill>
                <a:srgbClr val="FF0000"/>
              </a:solidFill>
              <a:latin typeface="Times New Roman"/>
              <a:ea typeface="Times New Roman"/>
              <a:cs typeface="Times New Roman"/>
              <a:sym typeface="Times New Roman"/>
            </a:endParaRPr>
          </a:p>
        </p:txBody>
      </p:sp>
      <p:pic>
        <p:nvPicPr>
          <p:cNvPr id="146" name="Google Shape;146;p23"/>
          <p:cNvPicPr preferRelativeResize="0"/>
          <p:nvPr/>
        </p:nvPicPr>
        <p:blipFill rotWithShape="1">
          <a:blip r:embed="rId3">
            <a:alphaModFix/>
          </a:blip>
          <a:srcRect b="0" l="0" r="0" t="0"/>
          <a:stretch/>
        </p:blipFill>
        <p:spPr>
          <a:xfrm>
            <a:off x="2555900" y="2479000"/>
            <a:ext cx="1344085" cy="2419351"/>
          </a:xfrm>
          <a:prstGeom prst="rect">
            <a:avLst/>
          </a:prstGeom>
          <a:noFill/>
          <a:ln>
            <a:noFill/>
          </a:ln>
        </p:spPr>
      </p:pic>
      <p:pic>
        <p:nvPicPr>
          <p:cNvPr id="147" name="Google Shape;147;p23"/>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Durability:</a:t>
            </a:r>
            <a:endParaRPr sz="3540">
              <a:latin typeface="Times New Roman"/>
              <a:ea typeface="Times New Roman"/>
              <a:cs typeface="Times New Roman"/>
              <a:sym typeface="Times New Roman"/>
            </a:endParaRPr>
          </a:p>
        </p:txBody>
      </p:sp>
      <p:sp>
        <p:nvSpPr>
          <p:cNvPr id="153" name="Google Shape;153;p2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Durability ensures the </a:t>
            </a:r>
            <a:r>
              <a:rPr b="1" lang="en-GB" sz="2000">
                <a:solidFill>
                  <a:srgbClr val="000000"/>
                </a:solidFill>
                <a:latin typeface="Times New Roman"/>
                <a:ea typeface="Times New Roman"/>
                <a:cs typeface="Times New Roman"/>
                <a:sym typeface="Times New Roman"/>
              </a:rPr>
              <a:t>permanency</a:t>
            </a:r>
            <a:r>
              <a:rPr lang="en-GB" sz="2000">
                <a:solidFill>
                  <a:srgbClr val="000000"/>
                </a:solidFill>
                <a:latin typeface="Times New Roman"/>
                <a:ea typeface="Times New Roman"/>
                <a:cs typeface="Times New Roman"/>
                <a:sym typeface="Times New Roman"/>
              </a:rPr>
              <a:t> of something.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In DBMS, the term durability ensures that the data after the successful execution of the operation becomes permanent in the database.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 durability of the data should be so perfect that even if the system fails or leads to a crash, the database still survives.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However, if gets lost, it becomes the responsibility of the recovery manager for ensuring the durability of the database. </a:t>
            </a:r>
            <a:endParaRPr sz="2000">
              <a:solidFill>
                <a:srgbClr val="000000"/>
              </a:solidFill>
              <a:latin typeface="Times New Roman"/>
              <a:ea typeface="Times New Roman"/>
              <a:cs typeface="Times New Roman"/>
              <a:sym typeface="Times New Roman"/>
            </a:endParaRPr>
          </a:p>
        </p:txBody>
      </p:sp>
      <p:sp>
        <p:nvSpPr>
          <p:cNvPr id="154" name="Google Shape;154;p24"/>
          <p:cNvSpPr txBox="1"/>
          <p:nvPr/>
        </p:nvSpPr>
        <p:spPr>
          <a:xfrm>
            <a:off x="1432950" y="3951900"/>
            <a:ext cx="6278100" cy="846600"/>
          </a:xfrm>
          <a:prstGeom prst="rect">
            <a:avLst/>
          </a:prstGeom>
          <a:solidFill>
            <a:schemeClr val="dk1"/>
          </a:solid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2000"/>
              <a:buFont typeface="Arial"/>
              <a:buNone/>
            </a:pPr>
            <a:r>
              <a:rPr b="1" i="0" lang="en-GB" sz="2000" u="none" cap="none" strike="noStrike">
                <a:solidFill>
                  <a:srgbClr val="980000"/>
                </a:solidFill>
                <a:latin typeface="Times New Roman"/>
                <a:ea typeface="Times New Roman"/>
                <a:cs typeface="Times New Roman"/>
                <a:sym typeface="Times New Roman"/>
              </a:rPr>
              <a:t>For committing the values, the COMMIT command must be used every time we make changes.</a:t>
            </a:r>
            <a:endParaRPr b="1" i="0" sz="2000" u="none" cap="none" strike="noStrike">
              <a:solidFill>
                <a:srgbClr val="980000"/>
              </a:solidFill>
              <a:latin typeface="Times New Roman"/>
              <a:ea typeface="Times New Roman"/>
              <a:cs typeface="Times New Roman"/>
              <a:sym typeface="Times New Roman"/>
            </a:endParaRPr>
          </a:p>
        </p:txBody>
      </p:sp>
      <p:pic>
        <p:nvPicPr>
          <p:cNvPr id="155" name="Google Shape;155;p24"/>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Schedules :</a:t>
            </a:r>
            <a:endParaRPr/>
          </a:p>
        </p:txBody>
      </p:sp>
      <p:sp>
        <p:nvSpPr>
          <p:cNvPr id="161" name="Google Shape;161;p2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131417"/>
              </a:buClr>
              <a:buSzPts val="2000"/>
              <a:buFont typeface="Times New Roman"/>
              <a:buChar char="●"/>
            </a:pPr>
            <a:r>
              <a:rPr b="1" lang="en-GB" sz="2000">
                <a:solidFill>
                  <a:srgbClr val="131417"/>
                </a:solidFill>
                <a:latin typeface="Times New Roman"/>
                <a:ea typeface="Times New Roman"/>
                <a:cs typeface="Times New Roman"/>
                <a:sym typeface="Times New Roman"/>
              </a:rPr>
              <a:t>Schedule,</a:t>
            </a:r>
            <a:r>
              <a:rPr lang="en-GB" sz="2000">
                <a:solidFill>
                  <a:srgbClr val="131417"/>
                </a:solidFill>
                <a:latin typeface="Times New Roman"/>
                <a:ea typeface="Times New Roman"/>
                <a:cs typeface="Times New Roman"/>
                <a:sym typeface="Times New Roman"/>
              </a:rPr>
              <a:t> as the name suggests, is a process of lining the transactions and executing them one by one. </a:t>
            </a:r>
            <a:endParaRPr sz="2000">
              <a:solidFill>
                <a:srgbClr val="1314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31417"/>
              </a:buClr>
              <a:buSzPts val="2000"/>
              <a:buFont typeface="Times New Roman"/>
              <a:buChar char="●"/>
            </a:pPr>
            <a:r>
              <a:rPr lang="en-GB" sz="2000">
                <a:solidFill>
                  <a:srgbClr val="131417"/>
                </a:solidFill>
                <a:latin typeface="Times New Roman"/>
                <a:ea typeface="Times New Roman"/>
                <a:cs typeface="Times New Roman"/>
                <a:sym typeface="Times New Roman"/>
              </a:rPr>
              <a:t>When there are multiple transactions that are running in a concurrent manner and the order of operation is needed to be set so that the operations </a:t>
            </a:r>
            <a:r>
              <a:rPr b="1" lang="en-GB" sz="2000">
                <a:solidFill>
                  <a:srgbClr val="131417"/>
                </a:solidFill>
                <a:latin typeface="Times New Roman"/>
                <a:ea typeface="Times New Roman"/>
                <a:cs typeface="Times New Roman"/>
                <a:sym typeface="Times New Roman"/>
              </a:rPr>
              <a:t>do not overlap each other</a:t>
            </a:r>
            <a:endParaRPr b="1" sz="2000">
              <a:solidFill>
                <a:srgbClr val="131417"/>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131417"/>
              </a:buClr>
              <a:buSzPts val="2000"/>
              <a:buFont typeface="Times New Roman"/>
              <a:buChar char="●"/>
            </a:pPr>
            <a:r>
              <a:rPr lang="en-GB" sz="2000">
                <a:solidFill>
                  <a:srgbClr val="131417"/>
                </a:solidFill>
                <a:latin typeface="Times New Roman"/>
                <a:ea typeface="Times New Roman"/>
                <a:cs typeface="Times New Roman"/>
                <a:sym typeface="Times New Roman"/>
              </a:rPr>
              <a:t>To calculate number of schedules</a:t>
            </a:r>
            <a:endParaRPr sz="2000">
              <a:solidFill>
                <a:srgbClr val="131417"/>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b="1" lang="en-GB" sz="2000">
                <a:solidFill>
                  <a:srgbClr val="131417"/>
                </a:solidFill>
                <a:latin typeface="Times New Roman"/>
                <a:ea typeface="Times New Roman"/>
                <a:cs typeface="Times New Roman"/>
                <a:sym typeface="Times New Roman"/>
              </a:rPr>
              <a:t>            </a:t>
            </a:r>
            <a:r>
              <a:rPr lang="en-GB" sz="2000">
                <a:solidFill>
                  <a:srgbClr val="131417"/>
                </a:solidFill>
                <a:latin typeface="Times New Roman"/>
                <a:ea typeface="Times New Roman"/>
                <a:cs typeface="Times New Roman"/>
                <a:sym typeface="Times New Roman"/>
              </a:rPr>
              <a:t> (N1 + N2 + N3 + ..... + Nn)! / (N1! * N2! * N3! * ... * Nn!)</a:t>
            </a:r>
            <a:endParaRPr sz="2000">
              <a:solidFill>
                <a:srgbClr val="131417"/>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b="1" sz="2000">
              <a:solidFill>
                <a:srgbClr val="131417"/>
              </a:solidFill>
              <a:latin typeface="Times New Roman"/>
              <a:ea typeface="Times New Roman"/>
              <a:cs typeface="Times New Roman"/>
              <a:sym typeface="Times New Roman"/>
            </a:endParaRPr>
          </a:p>
        </p:txBody>
      </p:sp>
      <p:sp>
        <p:nvSpPr>
          <p:cNvPr id="162" name="Google Shape;162;p25"/>
          <p:cNvSpPr txBox="1"/>
          <p:nvPr/>
        </p:nvSpPr>
        <p:spPr>
          <a:xfrm>
            <a:off x="3273000" y="4019225"/>
            <a:ext cx="5463900" cy="897000"/>
          </a:xfrm>
          <a:prstGeom prst="rect">
            <a:avLst/>
          </a:prstGeom>
          <a:solidFill>
            <a:schemeClr val="dk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980000"/>
                </a:solidFill>
                <a:latin typeface="Times New Roman"/>
                <a:ea typeface="Times New Roman"/>
                <a:cs typeface="Times New Roman"/>
                <a:sym typeface="Times New Roman"/>
              </a:rPr>
              <a:t>The order in which the operations of multiple transactions appear for execution is called as a schedule</a:t>
            </a:r>
            <a:endParaRPr b="1" i="0" sz="1800" u="none" cap="none" strike="noStrike">
              <a:solidFill>
                <a:srgbClr val="980000"/>
              </a:solidFill>
              <a:latin typeface="Times New Roman"/>
              <a:ea typeface="Times New Roman"/>
              <a:cs typeface="Times New Roman"/>
              <a:sym typeface="Times New Roman"/>
            </a:endParaRPr>
          </a:p>
        </p:txBody>
      </p:sp>
      <p:pic>
        <p:nvPicPr>
          <p:cNvPr id="163" name="Google Shape;163;p25"/>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GB">
                <a:latin typeface="Times New Roman"/>
                <a:ea typeface="Times New Roman"/>
                <a:cs typeface="Times New Roman"/>
                <a:sym typeface="Times New Roman"/>
              </a:rPr>
              <a:t>Types of Schedules</a:t>
            </a:r>
            <a:endParaRPr>
              <a:latin typeface="Times New Roman"/>
              <a:ea typeface="Times New Roman"/>
              <a:cs typeface="Times New Roman"/>
              <a:sym typeface="Times New Roman"/>
            </a:endParaRPr>
          </a:p>
        </p:txBody>
      </p:sp>
      <p:sp>
        <p:nvSpPr>
          <p:cNvPr id="169" name="Google Shape;169;p26"/>
          <p:cNvSpPr txBox="1"/>
          <p:nvPr>
            <p:ph idx="1" type="subTitle"/>
          </p:nvPr>
        </p:nvSpPr>
        <p:spPr>
          <a:xfrm>
            <a:off x="265500" y="2726875"/>
            <a:ext cx="4045200" cy="1235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100"/>
              <a:buNone/>
            </a:pPr>
            <a:r>
              <a:rPr b="1" lang="en-GB">
                <a:solidFill>
                  <a:srgbClr val="000000"/>
                </a:solidFill>
              </a:rPr>
              <a:t>DBMS</a:t>
            </a:r>
            <a:endParaRPr b="1">
              <a:solidFill>
                <a:srgbClr val="000000"/>
              </a:solidFill>
            </a:endParaRPr>
          </a:p>
        </p:txBody>
      </p:sp>
      <p:sp>
        <p:nvSpPr>
          <p:cNvPr id="170" name="Google Shape;170;p2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1" name="Google Shape;171;p26"/>
          <p:cNvPicPr preferRelativeResize="0"/>
          <p:nvPr/>
        </p:nvPicPr>
        <p:blipFill rotWithShape="1">
          <a:blip r:embed="rId3">
            <a:alphaModFix/>
          </a:blip>
          <a:srcRect b="3353" l="13108" r="22378" t="17187"/>
          <a:stretch/>
        </p:blipFill>
        <p:spPr>
          <a:xfrm>
            <a:off x="4939500" y="779300"/>
            <a:ext cx="3837000" cy="3595649"/>
          </a:xfrm>
          <a:prstGeom prst="rect">
            <a:avLst/>
          </a:prstGeom>
          <a:noFill/>
          <a:ln>
            <a:noFill/>
          </a:ln>
        </p:spPr>
      </p:pic>
      <p:pic>
        <p:nvPicPr>
          <p:cNvPr id="172" name="Google Shape;172;p26"/>
          <p:cNvPicPr preferRelativeResize="0"/>
          <p:nvPr/>
        </p:nvPicPr>
        <p:blipFill rotWithShape="1">
          <a:blip r:embed="rId4">
            <a:alphaModFix/>
          </a:blip>
          <a:srcRect b="0" l="0" r="0" t="0"/>
          <a:stretch/>
        </p:blipFill>
        <p:spPr>
          <a:xfrm>
            <a:off x="1839549" y="3216400"/>
            <a:ext cx="897100" cy="8971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t>Serial Schedules:</a:t>
            </a:r>
            <a:endParaRPr/>
          </a:p>
        </p:txBody>
      </p:sp>
      <p:sp>
        <p:nvSpPr>
          <p:cNvPr id="178" name="Google Shape;178;p2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Schedules in which the transactions are executed non-interleaved</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A serial schedule is one in which no transaction starts until a running transaction has ended are called serial schedules.</a:t>
            </a:r>
            <a:endParaRPr sz="2000">
              <a:solidFill>
                <a:srgbClr val="000000"/>
              </a:solidFill>
              <a:latin typeface="Times New Roman"/>
              <a:ea typeface="Times New Roman"/>
              <a:cs typeface="Times New Roman"/>
              <a:sym typeface="Times New Roman"/>
            </a:endParaRPr>
          </a:p>
        </p:txBody>
      </p:sp>
      <p:pic>
        <p:nvPicPr>
          <p:cNvPr id="179" name="Google Shape;179;p27"/>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pic>
        <p:nvPicPr>
          <p:cNvPr id="180" name="Google Shape;180;p27"/>
          <p:cNvPicPr preferRelativeResize="0"/>
          <p:nvPr/>
        </p:nvPicPr>
        <p:blipFill rotWithShape="1">
          <a:blip r:embed="rId4">
            <a:alphaModFix/>
          </a:blip>
          <a:srcRect b="0" l="0" r="0" t="0"/>
          <a:stretch/>
        </p:blipFill>
        <p:spPr>
          <a:xfrm>
            <a:off x="691450" y="2490575"/>
            <a:ext cx="2805650" cy="1964925"/>
          </a:xfrm>
          <a:prstGeom prst="rect">
            <a:avLst/>
          </a:prstGeom>
          <a:noFill/>
          <a:ln>
            <a:noFill/>
          </a:ln>
        </p:spPr>
      </p:pic>
      <p:sp>
        <p:nvSpPr>
          <p:cNvPr id="181" name="Google Shape;181;p27"/>
          <p:cNvSpPr/>
          <p:nvPr/>
        </p:nvSpPr>
        <p:spPr>
          <a:xfrm>
            <a:off x="5926400" y="2490575"/>
            <a:ext cx="2240100" cy="1355700"/>
          </a:xfrm>
          <a:prstGeom prst="cloudCallout">
            <a:avLst>
              <a:gd fmla="val -20833" name="adj1"/>
              <a:gd fmla="val 62500" name="adj2"/>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Times New Roman"/>
                <a:ea typeface="Times New Roman"/>
                <a:cs typeface="Times New Roman"/>
                <a:sym typeface="Times New Roman"/>
              </a:rPr>
              <a:t>So, for two above   transactions the no. of serial schedule is</a:t>
            </a:r>
            <a:r>
              <a:rPr b="1" i="0" lang="en-GB" sz="1400" u="none" cap="none" strike="noStrike">
                <a:solidFill>
                  <a:srgbClr val="000000"/>
                </a:solidFill>
                <a:latin typeface="Times New Roman"/>
                <a:ea typeface="Times New Roman"/>
                <a:cs typeface="Times New Roman"/>
                <a:sym typeface="Times New Roman"/>
              </a:rPr>
              <a:t> 2</a:t>
            </a:r>
            <a:endParaRPr b="1" i="0" sz="1400" u="none" cap="none" strike="noStrike">
              <a:solidFill>
                <a:srgbClr val="000000"/>
              </a:solidFill>
              <a:latin typeface="Times New Roman"/>
              <a:ea typeface="Times New Roman"/>
              <a:cs typeface="Times New Roman"/>
              <a:sym typeface="Times New Roman"/>
            </a:endParaRPr>
          </a:p>
        </p:txBody>
      </p:sp>
      <p:sp>
        <p:nvSpPr>
          <p:cNvPr id="182" name="Google Shape;182;p27"/>
          <p:cNvSpPr txBox="1"/>
          <p:nvPr/>
        </p:nvSpPr>
        <p:spPr>
          <a:xfrm>
            <a:off x="691450" y="4455500"/>
            <a:ext cx="8026200" cy="461700"/>
          </a:xfrm>
          <a:prstGeom prst="rect">
            <a:avLst/>
          </a:prstGeom>
          <a:solidFill>
            <a:schemeClr val="dk1"/>
          </a:solid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rgbClr val="980000"/>
                </a:solidFill>
                <a:latin typeface="Times New Roman"/>
                <a:ea typeface="Times New Roman"/>
                <a:cs typeface="Times New Roman"/>
                <a:sym typeface="Times New Roman"/>
              </a:rPr>
              <a:t>If N =number of transaction then,Number of schedule for serial schedules is N!</a:t>
            </a:r>
            <a:endParaRPr b="1" i="0" sz="1800" u="none" cap="none" strike="noStrike">
              <a:solidFill>
                <a:srgbClr val="980000"/>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ppt_w</p:attrName>
                                        </p:attrNameLst>
                                      </p:cBhvr>
                                      <p:tavLst>
                                        <p:tav fmla="" tm="0">
                                          <p:val>
                                            <p:strVal val="0"/>
                                          </p:val>
                                        </p:tav>
                                        <p:tav fmla="" tm="100000">
                                          <p:val>
                                            <p:strVal val="#ppt_w"/>
                                          </p:val>
                                        </p:tav>
                                      </p:tavLst>
                                    </p:anim>
                                    <p:anim calcmode="lin" valueType="num">
                                      <p:cBhvr additive="base">
                                        <p:cTn dur="1000"/>
                                        <p:tgtEl>
                                          <p:spTgt spid="181"/>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Characteristics:</a:t>
            </a:r>
            <a:endParaRPr>
              <a:latin typeface="Times New Roman"/>
              <a:ea typeface="Times New Roman"/>
              <a:cs typeface="Times New Roman"/>
              <a:sym typeface="Times New Roman"/>
            </a:endParaRPr>
          </a:p>
        </p:txBody>
      </p:sp>
      <p:sp>
        <p:nvSpPr>
          <p:cNvPr id="188" name="Google Shape;188;p2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2000">
                <a:solidFill>
                  <a:srgbClr val="000000"/>
                </a:solidFill>
                <a:latin typeface="Times New Roman"/>
                <a:ea typeface="Times New Roman"/>
                <a:cs typeface="Times New Roman"/>
                <a:sym typeface="Times New Roman"/>
              </a:rPr>
              <a:t>Serial schedules are always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Consistent</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Recoverable</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Cascadeless</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AutoNum type="arabicPeriod"/>
            </a:pPr>
            <a:r>
              <a:rPr lang="en-GB" sz="2000">
                <a:solidFill>
                  <a:srgbClr val="000000"/>
                </a:solidFill>
                <a:latin typeface="Times New Roman"/>
                <a:ea typeface="Times New Roman"/>
                <a:cs typeface="Times New Roman"/>
                <a:sym typeface="Times New Roman"/>
              </a:rPr>
              <a:t>Strict</a:t>
            </a:r>
            <a:endParaRPr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2000">
              <a:solidFill>
                <a:srgbClr val="000000"/>
              </a:solidFill>
              <a:latin typeface="Times New Roman"/>
              <a:ea typeface="Times New Roman"/>
              <a:cs typeface="Times New Roman"/>
              <a:sym typeface="Times New Roman"/>
            </a:endParaRPr>
          </a:p>
        </p:txBody>
      </p:sp>
      <p:pic>
        <p:nvPicPr>
          <p:cNvPr id="189" name="Google Shape;189;p28"/>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311700" y="2718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Non-Serial Schedule:</a:t>
            </a:r>
            <a:endParaRPr>
              <a:latin typeface="Times New Roman"/>
              <a:ea typeface="Times New Roman"/>
              <a:cs typeface="Times New Roman"/>
              <a:sym typeface="Times New Roman"/>
            </a:endParaRPr>
          </a:p>
        </p:txBody>
      </p:sp>
      <p:sp>
        <p:nvSpPr>
          <p:cNvPr id="195" name="Google Shape;195;p29"/>
          <p:cNvSpPr txBox="1"/>
          <p:nvPr>
            <p:ph idx="1" type="body"/>
          </p:nvPr>
        </p:nvSpPr>
        <p:spPr>
          <a:xfrm>
            <a:off x="311700" y="979250"/>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This is a type of Scheduling where the operations of multiple transactions are interleaved.</a:t>
            </a:r>
            <a:endParaRPr sz="2000">
              <a:solidFill>
                <a:srgbClr val="000000"/>
              </a:solidFill>
              <a:latin typeface="Times New Roman"/>
              <a:ea typeface="Times New Roman"/>
              <a:cs typeface="Times New Roman"/>
              <a:sym typeface="Times New Roman"/>
            </a:endParaRPr>
          </a:p>
          <a:p>
            <a:pPr indent="-355600" lvl="0" marL="457200" rtl="0" algn="l">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 transactions are executed in a non-serial manner, keeping the end result correct and same as the serial schedule. </a:t>
            </a:r>
            <a:endParaRPr sz="20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pic>
        <p:nvPicPr>
          <p:cNvPr id="196" name="Google Shape;196;p29"/>
          <p:cNvPicPr preferRelativeResize="0"/>
          <p:nvPr/>
        </p:nvPicPr>
        <p:blipFill>
          <a:blip r:embed="rId3">
            <a:alphaModFix/>
          </a:blip>
          <a:stretch>
            <a:fillRect/>
          </a:stretch>
        </p:blipFill>
        <p:spPr>
          <a:xfrm>
            <a:off x="6314675" y="2328450"/>
            <a:ext cx="2051725" cy="2420675"/>
          </a:xfrm>
          <a:prstGeom prst="rect">
            <a:avLst/>
          </a:prstGeom>
          <a:noFill/>
          <a:ln>
            <a:noFill/>
          </a:ln>
        </p:spPr>
      </p:pic>
      <p:sp>
        <p:nvSpPr>
          <p:cNvPr id="197" name="Google Shape;197;p29"/>
          <p:cNvSpPr txBox="1"/>
          <p:nvPr/>
        </p:nvSpPr>
        <p:spPr>
          <a:xfrm>
            <a:off x="311700" y="3934325"/>
            <a:ext cx="5784300" cy="8148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980000"/>
                </a:solidFill>
                <a:latin typeface="Times New Roman"/>
                <a:ea typeface="Times New Roman"/>
                <a:cs typeface="Times New Roman"/>
                <a:sym typeface="Times New Roman"/>
              </a:rPr>
              <a:t>Total number of non-serial schedules = Total number of schedules – Total number of serial schedules</a:t>
            </a:r>
            <a:endParaRPr b="1" sz="1900">
              <a:solidFill>
                <a:srgbClr val="980000"/>
              </a:solidFill>
              <a:latin typeface="Times New Roman"/>
              <a:ea typeface="Times New Roman"/>
              <a:cs typeface="Times New Roman"/>
              <a:sym typeface="Times New Roman"/>
            </a:endParaRPr>
          </a:p>
        </p:txBody>
      </p:sp>
      <p:pic>
        <p:nvPicPr>
          <p:cNvPr id="198" name="Google Shape;198;p29"/>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Non-Serial Schedule: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04" name="Google Shape;204;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000000"/>
                </a:solidFill>
                <a:latin typeface="Times New Roman"/>
                <a:ea typeface="Times New Roman"/>
                <a:cs typeface="Times New Roman"/>
                <a:sym typeface="Times New Roman"/>
              </a:rPr>
              <a:t>This sort of schedule does not provide any benefit of the concurrent transaction. It can be of two types namely, </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000000"/>
                </a:solidFill>
                <a:latin typeface="Times New Roman"/>
                <a:ea typeface="Times New Roman"/>
                <a:cs typeface="Times New Roman"/>
                <a:sym typeface="Times New Roman"/>
              </a:rPr>
              <a:t>    &gt; Serializable Schedule</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000000"/>
                </a:solidFill>
                <a:latin typeface="Times New Roman"/>
                <a:ea typeface="Times New Roman"/>
                <a:cs typeface="Times New Roman"/>
                <a:sym typeface="Times New Roman"/>
              </a:rPr>
              <a:t>    &gt; Non-Serializable Schedule.</a:t>
            </a:r>
            <a:endParaRPr sz="20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000000"/>
              </a:solidFill>
              <a:latin typeface="Times New Roman"/>
              <a:ea typeface="Times New Roman"/>
              <a:cs typeface="Times New Roman"/>
              <a:sym typeface="Times New Roman"/>
            </a:endParaRPr>
          </a:p>
        </p:txBody>
      </p:sp>
      <p:pic>
        <p:nvPicPr>
          <p:cNvPr id="205" name="Google Shape;205;p30"/>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Serializable:</a:t>
            </a:r>
            <a:endParaRPr/>
          </a:p>
        </p:txBody>
      </p:sp>
      <p:sp>
        <p:nvSpPr>
          <p:cNvPr id="211" name="Google Shape;211;p3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131417"/>
              </a:buClr>
              <a:buSzPts val="1800"/>
              <a:buFont typeface="Times New Roman"/>
              <a:buChar char="●"/>
            </a:pPr>
            <a:r>
              <a:rPr lang="en-GB">
                <a:solidFill>
                  <a:srgbClr val="131417"/>
                </a:solidFill>
                <a:latin typeface="Times New Roman"/>
                <a:ea typeface="Times New Roman"/>
                <a:cs typeface="Times New Roman"/>
                <a:sym typeface="Times New Roman"/>
              </a:rPr>
              <a:t>This is used to maintain the consistency of the database. It is mainly used in the Non-Serial scheduling to verify whether the scheduling will lead to any inconsistency or not.</a:t>
            </a:r>
            <a:endParaRPr>
              <a:solidFill>
                <a:srgbClr val="131417"/>
              </a:solidFill>
              <a:latin typeface="Times New Roman"/>
              <a:ea typeface="Times New Roman"/>
              <a:cs typeface="Times New Roman"/>
              <a:sym typeface="Times New Roman"/>
            </a:endParaRPr>
          </a:p>
          <a:p>
            <a:pPr indent="-342900" lvl="0" marL="457200" rtl="0" algn="l">
              <a:spcBef>
                <a:spcPts val="0"/>
              </a:spcBef>
              <a:spcAft>
                <a:spcPts val="0"/>
              </a:spcAft>
              <a:buClr>
                <a:srgbClr val="131417"/>
              </a:buClr>
              <a:buSzPts val="1800"/>
              <a:buFont typeface="Times New Roman"/>
              <a:buChar char="●"/>
            </a:pPr>
            <a:r>
              <a:rPr lang="en-GB">
                <a:solidFill>
                  <a:srgbClr val="131417"/>
                </a:solidFill>
                <a:latin typeface="Times New Roman"/>
                <a:ea typeface="Times New Roman"/>
                <a:cs typeface="Times New Roman"/>
                <a:sym typeface="Times New Roman"/>
              </a:rPr>
              <a:t>The non-serial schedule is said to be in a serializable schedule only when it is equivalent to the serial schedules, for an n number of transactions.</a:t>
            </a:r>
            <a:endParaRPr>
              <a:solidFill>
                <a:srgbClr val="131417"/>
              </a:solidFill>
              <a:latin typeface="Times New Roman"/>
              <a:ea typeface="Times New Roman"/>
              <a:cs typeface="Times New Roman"/>
              <a:sym typeface="Times New Roman"/>
            </a:endParaRPr>
          </a:p>
          <a:p>
            <a:pPr indent="-342900" lvl="0" marL="457200" rtl="0" algn="l">
              <a:spcBef>
                <a:spcPts val="0"/>
              </a:spcBef>
              <a:spcAft>
                <a:spcPts val="0"/>
              </a:spcAft>
              <a:buClr>
                <a:srgbClr val="131417"/>
              </a:buClr>
              <a:buSzPts val="1800"/>
              <a:buFont typeface="Times New Roman"/>
              <a:buChar char="●"/>
            </a:pPr>
            <a:r>
              <a:rPr lang="en-GB" sz="1350">
                <a:solidFill>
                  <a:srgbClr val="273239"/>
                </a:solidFill>
                <a:highlight>
                  <a:srgbClr val="FFFFFF"/>
                </a:highlight>
                <a:latin typeface="Nunito"/>
                <a:ea typeface="Nunito"/>
                <a:cs typeface="Nunito"/>
                <a:sym typeface="Nunito"/>
              </a:rPr>
              <a:t>A serializable schedule helps in improving both resource utilization and CPU throughput. </a:t>
            </a:r>
            <a:endParaRPr>
              <a:solidFill>
                <a:srgbClr val="131417"/>
              </a:solidFill>
              <a:latin typeface="Times New Roman"/>
              <a:ea typeface="Times New Roman"/>
              <a:cs typeface="Times New Roman"/>
              <a:sym typeface="Times New Roman"/>
            </a:endParaRPr>
          </a:p>
        </p:txBody>
      </p:sp>
      <p:sp>
        <p:nvSpPr>
          <p:cNvPr id="212" name="Google Shape;212;p31"/>
          <p:cNvSpPr txBox="1"/>
          <p:nvPr/>
        </p:nvSpPr>
        <p:spPr>
          <a:xfrm>
            <a:off x="369000" y="3938475"/>
            <a:ext cx="8406000" cy="778800"/>
          </a:xfrm>
          <a:prstGeom prst="rect">
            <a:avLst/>
          </a:prstGeom>
          <a:solidFill>
            <a:schemeClr val="dk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solidFill>
                  <a:srgbClr val="980000"/>
                </a:solidFill>
                <a:latin typeface="Times New Roman"/>
                <a:ea typeface="Times New Roman"/>
                <a:cs typeface="Times New Roman"/>
                <a:sym typeface="Times New Roman"/>
              </a:rPr>
              <a:t> A serial schedule does not need the serializability because it follows a transaction only when the previous transaction is complete.</a:t>
            </a:r>
            <a:endParaRPr b="1" sz="1600">
              <a:solidFill>
                <a:srgbClr val="98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980000"/>
              </a:solidFill>
              <a:latin typeface="Open Sans"/>
              <a:ea typeface="Open Sans"/>
              <a:cs typeface="Open Sans"/>
              <a:sym typeface="Open Sans"/>
            </a:endParaRPr>
          </a:p>
        </p:txBody>
      </p:sp>
      <p:pic>
        <p:nvPicPr>
          <p:cNvPr id="213" name="Google Shape;213;p31"/>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ACID Properties in DBMS</a:t>
            </a:r>
            <a:endParaRPr sz="3540">
              <a:latin typeface="Times New Roman"/>
              <a:ea typeface="Times New Roman"/>
              <a:cs typeface="Times New Roman"/>
              <a:sym typeface="Times New Roman"/>
            </a:endParaRPr>
          </a:p>
        </p:txBody>
      </p:sp>
      <p:sp>
        <p:nvSpPr>
          <p:cNvPr id="74" name="Google Shape;74;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131417"/>
              </a:buClr>
              <a:buSzPts val="2000"/>
              <a:buFont typeface="Times New Roman"/>
              <a:buChar char="●"/>
            </a:pPr>
            <a:r>
              <a:rPr lang="en-GB" sz="2000">
                <a:solidFill>
                  <a:srgbClr val="131417"/>
                </a:solidFill>
                <a:latin typeface="Times New Roman"/>
                <a:ea typeface="Times New Roman"/>
                <a:cs typeface="Times New Roman"/>
                <a:sym typeface="Times New Roman"/>
              </a:rPr>
              <a:t>A </a:t>
            </a:r>
            <a:r>
              <a:rPr b="1" lang="en-GB" sz="2000">
                <a:solidFill>
                  <a:srgbClr val="131417"/>
                </a:solidFill>
                <a:latin typeface="Times New Roman"/>
                <a:ea typeface="Times New Roman"/>
                <a:cs typeface="Times New Roman"/>
                <a:sym typeface="Times New Roman"/>
              </a:rPr>
              <a:t>Transaction</a:t>
            </a:r>
            <a:r>
              <a:rPr lang="en-GB" sz="2000">
                <a:solidFill>
                  <a:srgbClr val="131417"/>
                </a:solidFill>
                <a:latin typeface="Times New Roman"/>
                <a:ea typeface="Times New Roman"/>
                <a:cs typeface="Times New Roman"/>
                <a:sym typeface="Times New Roman"/>
              </a:rPr>
              <a:t> is a single logical unit of work that accesses and possibly modifies the contents of a database. </a:t>
            </a:r>
            <a:endParaRPr sz="2000">
              <a:solidFill>
                <a:srgbClr val="131417"/>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131417"/>
              </a:buClr>
              <a:buSzPts val="2000"/>
              <a:buFont typeface="Times New Roman"/>
              <a:buChar char="●"/>
            </a:pPr>
            <a:r>
              <a:rPr lang="en-GB" sz="2000">
                <a:solidFill>
                  <a:srgbClr val="131417"/>
                </a:solidFill>
                <a:latin typeface="Times New Roman"/>
                <a:ea typeface="Times New Roman"/>
                <a:cs typeface="Times New Roman"/>
                <a:sym typeface="Times New Roman"/>
              </a:rPr>
              <a:t>In order to maintain consistency in a database, before and after the transaction, certain properties are followed. These are called </a:t>
            </a:r>
            <a:r>
              <a:rPr b="1" lang="en-GB" sz="2000">
                <a:solidFill>
                  <a:srgbClr val="131417"/>
                </a:solidFill>
                <a:latin typeface="Times New Roman"/>
                <a:ea typeface="Times New Roman"/>
                <a:cs typeface="Times New Roman"/>
                <a:sym typeface="Times New Roman"/>
              </a:rPr>
              <a:t>ACID properties. </a:t>
            </a:r>
            <a:endParaRPr b="1" sz="2000">
              <a:solidFill>
                <a:srgbClr val="131417"/>
              </a:solidFill>
              <a:latin typeface="Times New Roman"/>
              <a:ea typeface="Times New Roman"/>
              <a:cs typeface="Times New Roman"/>
              <a:sym typeface="Times New Roman"/>
            </a:endParaRPr>
          </a:p>
        </p:txBody>
      </p:sp>
      <p:sp>
        <p:nvSpPr>
          <p:cNvPr id="75" name="Google Shape;75;p14"/>
          <p:cNvSpPr txBox="1"/>
          <p:nvPr/>
        </p:nvSpPr>
        <p:spPr>
          <a:xfrm>
            <a:off x="1016775" y="3855800"/>
            <a:ext cx="7296900" cy="800400"/>
          </a:xfrm>
          <a:prstGeom prst="rect">
            <a:avLst/>
          </a:prstGeom>
          <a:solidFill>
            <a:schemeClr val="dk1"/>
          </a:solidFill>
          <a:ln cap="flat" cmpd="sng" w="3810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980000"/>
                </a:solidFill>
                <a:latin typeface="Times New Roman"/>
                <a:ea typeface="Times New Roman"/>
                <a:cs typeface="Times New Roman"/>
                <a:sym typeface="Times New Roman"/>
              </a:rPr>
              <a:t>the ACID property of DBMS plays a vital role in maintaining the consistency and availability of data in the database.</a:t>
            </a:r>
            <a:endParaRPr b="1" i="0" sz="2000" u="none" cap="none" strike="noStrike">
              <a:solidFill>
                <a:srgbClr val="980000"/>
              </a:solidFill>
              <a:latin typeface="Times New Roman"/>
              <a:ea typeface="Times New Roman"/>
              <a:cs typeface="Times New Roman"/>
              <a:sym typeface="Times New Roman"/>
            </a:endParaRPr>
          </a:p>
        </p:txBody>
      </p:sp>
      <p:pic>
        <p:nvPicPr>
          <p:cNvPr id="76" name="Google Shape;76;p14"/>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Conflict Serializability </a:t>
            </a:r>
            <a:endParaRPr/>
          </a:p>
        </p:txBody>
      </p:sp>
      <p:sp>
        <p:nvSpPr>
          <p:cNvPr id="219" name="Google Shape;219;p32"/>
          <p:cNvSpPr txBox="1"/>
          <p:nvPr>
            <p:ph idx="1" type="body"/>
          </p:nvPr>
        </p:nvSpPr>
        <p:spPr>
          <a:xfrm>
            <a:off x="311700" y="1266325"/>
            <a:ext cx="8520600" cy="36480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 Conflict serializability is a type of concurrency control that guarantees that the outcome of concurrent transactions is the same as if the transactions were executed consecutively.</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b="1" lang="en-GB" sz="2000">
                <a:solidFill>
                  <a:srgbClr val="273239"/>
                </a:solidFill>
                <a:highlight>
                  <a:srgbClr val="FFFFFF"/>
                </a:highlight>
                <a:latin typeface="Times New Roman"/>
                <a:ea typeface="Times New Roman"/>
                <a:cs typeface="Times New Roman"/>
                <a:sym typeface="Times New Roman"/>
              </a:rPr>
              <a:t>Concurrency serializability</a:t>
            </a:r>
            <a:r>
              <a:rPr lang="en-GB" sz="2000">
                <a:solidFill>
                  <a:srgbClr val="273239"/>
                </a:solidFill>
                <a:highlight>
                  <a:srgbClr val="FFFFFF"/>
                </a:highlight>
                <a:latin typeface="Times New Roman"/>
                <a:ea typeface="Times New Roman"/>
                <a:cs typeface="Times New Roman"/>
                <a:sym typeface="Times New Roman"/>
              </a:rPr>
              <a:t>, also known as conflict serializability,</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Conflict serializable schedules:</a:t>
            </a:r>
            <a:r>
              <a:rPr lang="en-GB" sz="2000">
                <a:solidFill>
                  <a:srgbClr val="273239"/>
                </a:solidFill>
                <a:highlight>
                  <a:srgbClr val="FFFFFF"/>
                </a:highlight>
                <a:latin typeface="Times New Roman"/>
                <a:ea typeface="Times New Roman"/>
                <a:cs typeface="Times New Roman"/>
                <a:sym typeface="Times New Roman"/>
              </a:rPr>
              <a:t> A schedule is called conflict serializable if it can be transformed into a serial schedule by swapping non-conflicting operations.</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Non-conflicting operations:</a:t>
            </a:r>
            <a:r>
              <a:rPr lang="en-GB" sz="2000">
                <a:solidFill>
                  <a:srgbClr val="273239"/>
                </a:solidFill>
                <a:highlight>
                  <a:srgbClr val="FFFFFF"/>
                </a:highlight>
                <a:latin typeface="Times New Roman"/>
                <a:ea typeface="Times New Roman"/>
                <a:cs typeface="Times New Roman"/>
                <a:sym typeface="Times New Roman"/>
              </a:rPr>
              <a:t> When two operations operate on separate data items or the same data item but at least one of them is a read operation, they are said to be non-conflicting.</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273239"/>
              </a:solidFill>
              <a:highlight>
                <a:srgbClr val="FFFFFF"/>
              </a:highlight>
              <a:latin typeface="Times New Roman"/>
              <a:ea typeface="Times New Roman"/>
              <a:cs typeface="Times New Roman"/>
              <a:sym typeface="Times New Roman"/>
            </a:endParaRPr>
          </a:p>
        </p:txBody>
      </p:sp>
      <p:pic>
        <p:nvPicPr>
          <p:cNvPr id="220" name="Google Shape;220;p32"/>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GB"/>
              <a:t>View Serializability:</a:t>
            </a:r>
            <a:endParaRPr/>
          </a:p>
        </p:txBody>
      </p:sp>
      <p:sp>
        <p:nvSpPr>
          <p:cNvPr id="226" name="Google Shape;226;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A Schedule is called view serializable if it is view equal to a serial schedule (no overlapping transactions).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Conflict schedule is a view serializable but if the serializability contains blind writes, then the view serializable does not conflict serializable.</a:t>
            </a:r>
            <a:endParaRPr sz="2000">
              <a:solidFill>
                <a:srgbClr val="273239"/>
              </a:solidFill>
              <a:highlight>
                <a:srgbClr val="FFFFFF"/>
              </a:highlight>
              <a:latin typeface="Times New Roman"/>
              <a:ea typeface="Times New Roman"/>
              <a:cs typeface="Times New Roman"/>
              <a:sym typeface="Times New Roman"/>
            </a:endParaRPr>
          </a:p>
        </p:txBody>
      </p:sp>
      <p:pic>
        <p:nvPicPr>
          <p:cNvPr id="227" name="Google Shape;227;p33"/>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Non-Serializable:</a:t>
            </a:r>
            <a:endParaRPr/>
          </a:p>
        </p:txBody>
      </p:sp>
      <p:sp>
        <p:nvSpPr>
          <p:cNvPr id="233" name="Google Shape;233;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The non-serializable schedule is divided into two types,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Recoverable and Non-recoverable Schedule.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Recoverable Schedule:</a:t>
            </a:r>
            <a:endParaRPr b="1" sz="2000" u="sng">
              <a:solidFill>
                <a:schemeClr val="hlink"/>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Schedules in which transactions commit only after all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transactions whose changes they read commit are called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recoverable schedules</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For Example:</a:t>
            </a:r>
            <a:r>
              <a:rPr lang="en-GB" sz="2000">
                <a:solidFill>
                  <a:srgbClr val="273239"/>
                </a:solidFill>
                <a:highlight>
                  <a:srgbClr val="FFFFFF"/>
                </a:highlight>
                <a:latin typeface="Times New Roman"/>
                <a:ea typeface="Times New Roman"/>
                <a:cs typeface="Times New Roman"/>
                <a:sym typeface="Times New Roman"/>
              </a:rPr>
              <a:t>Tj is reading value updated or written by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some other transaction Ti, then the commit of Tj must occur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after the commit of Ti.</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273239"/>
              </a:solidFill>
              <a:highlight>
                <a:srgbClr val="FFFFFF"/>
              </a:highlight>
              <a:latin typeface="Times New Roman"/>
              <a:ea typeface="Times New Roman"/>
              <a:cs typeface="Times New Roman"/>
              <a:sym typeface="Times New Roman"/>
            </a:endParaRPr>
          </a:p>
        </p:txBody>
      </p:sp>
      <p:pic>
        <p:nvPicPr>
          <p:cNvPr id="234" name="Google Shape;234;p34"/>
          <p:cNvPicPr preferRelativeResize="0"/>
          <p:nvPr/>
        </p:nvPicPr>
        <p:blipFill>
          <a:blip r:embed="rId3">
            <a:alphaModFix/>
          </a:blip>
          <a:stretch>
            <a:fillRect/>
          </a:stretch>
        </p:blipFill>
        <p:spPr>
          <a:xfrm>
            <a:off x="6791225" y="1238812"/>
            <a:ext cx="1595750" cy="3357725"/>
          </a:xfrm>
          <a:prstGeom prst="rect">
            <a:avLst/>
          </a:prstGeom>
          <a:noFill/>
          <a:ln>
            <a:noFill/>
          </a:ln>
        </p:spPr>
      </p:pic>
      <p:pic>
        <p:nvPicPr>
          <p:cNvPr id="235" name="Google Shape;235;p34"/>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Non-Serializable: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1" name="Google Shape;241;p3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There can be three types of recoverable schedule:</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b="1" lang="en-GB">
                <a:solidFill>
                  <a:srgbClr val="273239"/>
                </a:solidFill>
                <a:highlight>
                  <a:srgbClr val="FFFFFF"/>
                </a:highlight>
                <a:latin typeface="Times New Roman"/>
                <a:ea typeface="Times New Roman"/>
                <a:cs typeface="Times New Roman"/>
                <a:sym typeface="Times New Roman"/>
              </a:rPr>
              <a:t>Cascading Schedule:</a:t>
            </a:r>
            <a:endParaRPr b="1">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lang="en-GB">
                <a:solidFill>
                  <a:srgbClr val="273239"/>
                </a:solidFill>
                <a:highlight>
                  <a:srgbClr val="FFFFFF"/>
                </a:highlight>
                <a:latin typeface="Times New Roman"/>
                <a:ea typeface="Times New Roman"/>
                <a:cs typeface="Times New Roman"/>
                <a:sym typeface="Times New Roman"/>
              </a:rPr>
              <a:t>Also called Avoids cascading aborts/rollbacks (ACA).When there is a failure in one transaction and this leads to the rolling back or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lang="en-GB">
                <a:solidFill>
                  <a:srgbClr val="273239"/>
                </a:solidFill>
                <a:highlight>
                  <a:srgbClr val="FFFFFF"/>
                </a:highlight>
                <a:latin typeface="Times New Roman"/>
                <a:ea typeface="Times New Roman"/>
                <a:cs typeface="Times New Roman"/>
                <a:sym typeface="Times New Roman"/>
              </a:rPr>
              <a:t>aborting other dependent transactions, then such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lang="en-GB">
                <a:solidFill>
                  <a:srgbClr val="273239"/>
                </a:solidFill>
                <a:highlight>
                  <a:srgbClr val="FFFFFF"/>
                </a:highlight>
                <a:latin typeface="Times New Roman"/>
                <a:ea typeface="Times New Roman"/>
                <a:cs typeface="Times New Roman"/>
                <a:sym typeface="Times New Roman"/>
              </a:rPr>
              <a:t>scheduling is referred to as </a:t>
            </a:r>
            <a:r>
              <a:rPr b="1" lang="en-GB">
                <a:solidFill>
                  <a:srgbClr val="273239"/>
                </a:solidFill>
                <a:highlight>
                  <a:srgbClr val="FFFFFF"/>
                </a:highlight>
                <a:latin typeface="Times New Roman"/>
                <a:ea typeface="Times New Roman"/>
                <a:cs typeface="Times New Roman"/>
                <a:sym typeface="Times New Roman"/>
              </a:rPr>
              <a:t>Cascading rollback</a:t>
            </a:r>
            <a:endParaRPr b="1">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rPr b="1" lang="en-GB">
                <a:solidFill>
                  <a:srgbClr val="273239"/>
                </a:solidFill>
                <a:highlight>
                  <a:srgbClr val="FFFFFF"/>
                </a:highlight>
                <a:latin typeface="Times New Roman"/>
                <a:ea typeface="Times New Roman"/>
                <a:cs typeface="Times New Roman"/>
                <a:sym typeface="Times New Roman"/>
              </a:rPr>
              <a:t> or cascading abort</a:t>
            </a:r>
            <a:endParaRPr b="1">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80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42" name="Google Shape;242;p35"/>
          <p:cNvPicPr preferRelativeResize="0"/>
          <p:nvPr/>
        </p:nvPicPr>
        <p:blipFill>
          <a:blip r:embed="rId3">
            <a:alphaModFix/>
          </a:blip>
          <a:stretch>
            <a:fillRect/>
          </a:stretch>
        </p:blipFill>
        <p:spPr>
          <a:xfrm>
            <a:off x="5247400" y="2631712"/>
            <a:ext cx="3274300" cy="2354125"/>
          </a:xfrm>
          <a:prstGeom prst="rect">
            <a:avLst/>
          </a:prstGeom>
          <a:noFill/>
          <a:ln>
            <a:noFill/>
          </a:ln>
        </p:spPr>
      </p:pic>
      <p:pic>
        <p:nvPicPr>
          <p:cNvPr id="243" name="Google Shape;243;p35"/>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Non-Serializable: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49" name="Google Shape;249;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GB" sz="2200">
                <a:solidFill>
                  <a:srgbClr val="273239"/>
                </a:solidFill>
                <a:highlight>
                  <a:srgbClr val="FFFFFF"/>
                </a:highlight>
                <a:latin typeface="Times New Roman"/>
                <a:ea typeface="Times New Roman"/>
                <a:cs typeface="Times New Roman"/>
                <a:sym typeface="Times New Roman"/>
              </a:rPr>
              <a:t>Cascadeless Schedule:</a:t>
            </a:r>
            <a:endParaRPr b="1" sz="2200">
              <a:solidFill>
                <a:srgbClr val="273239"/>
              </a:solidFill>
              <a:highlight>
                <a:srgbClr val="FFFFFF"/>
              </a:highlight>
              <a:latin typeface="Times New Roman"/>
              <a:ea typeface="Times New Roman"/>
              <a:cs typeface="Times New Roman"/>
              <a:sym typeface="Times New Roman"/>
            </a:endParaRPr>
          </a:p>
          <a:p>
            <a:pPr indent="-346075" lvl="0" marL="457200" rtl="0" algn="l">
              <a:spcBef>
                <a:spcPts val="0"/>
              </a:spcBef>
              <a:spcAft>
                <a:spcPts val="0"/>
              </a:spcAft>
              <a:buClr>
                <a:srgbClr val="273239"/>
              </a:buClr>
              <a:buSzPct val="100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Schedules in which transactions read values only after all transactions whose changes they are going to read commit are called cascadeless schedules. </a:t>
            </a:r>
            <a:endParaRPr sz="2000">
              <a:solidFill>
                <a:srgbClr val="273239"/>
              </a:solidFill>
              <a:highlight>
                <a:srgbClr val="FFFFFF"/>
              </a:highlight>
              <a:latin typeface="Times New Roman"/>
              <a:ea typeface="Times New Roman"/>
              <a:cs typeface="Times New Roman"/>
              <a:sym typeface="Times New Roman"/>
            </a:endParaRPr>
          </a:p>
          <a:p>
            <a:pPr indent="-346075" lvl="0" marL="457200" rtl="0" algn="l">
              <a:spcBef>
                <a:spcPts val="0"/>
              </a:spcBef>
              <a:spcAft>
                <a:spcPts val="0"/>
              </a:spcAft>
              <a:buClr>
                <a:srgbClr val="273239"/>
              </a:buClr>
              <a:buSzPct val="100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Avoids that a single transaction abort leads to a series of transaction rollbacks. </a:t>
            </a:r>
            <a:endParaRPr sz="2000">
              <a:solidFill>
                <a:srgbClr val="273239"/>
              </a:solidFill>
              <a:highlight>
                <a:srgbClr val="FFFFFF"/>
              </a:highlight>
              <a:latin typeface="Times New Roman"/>
              <a:ea typeface="Times New Roman"/>
              <a:cs typeface="Times New Roman"/>
              <a:sym typeface="Times New Roman"/>
            </a:endParaRPr>
          </a:p>
          <a:p>
            <a:pPr indent="-346075" lvl="0" marL="457200" rtl="0" algn="l">
              <a:spcBef>
                <a:spcPts val="0"/>
              </a:spcBef>
              <a:spcAft>
                <a:spcPts val="0"/>
              </a:spcAft>
              <a:buClr>
                <a:srgbClr val="273239"/>
              </a:buClr>
              <a:buSzPct val="100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A strategy to prevent cascading aborts is to disallow a transaction from reading uncommitted changes from another transaction in the same schedule.C</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 </a:t>
            </a:r>
            <a:r>
              <a:rPr b="1" lang="en-GB" sz="2000">
                <a:solidFill>
                  <a:srgbClr val="273239"/>
                </a:solidFill>
                <a:highlight>
                  <a:srgbClr val="FFFFFF"/>
                </a:highlight>
                <a:latin typeface="Times New Roman"/>
                <a:ea typeface="Times New Roman"/>
                <a:cs typeface="Times New Roman"/>
                <a:sym typeface="Times New Roman"/>
              </a:rPr>
              <a:t>For Example:</a:t>
            </a:r>
            <a:r>
              <a:rPr lang="en-GB" sz="2000">
                <a:solidFill>
                  <a:srgbClr val="273239"/>
                </a:solidFill>
                <a:highlight>
                  <a:srgbClr val="FFFFFF"/>
                </a:highlight>
                <a:latin typeface="Times New Roman"/>
                <a:ea typeface="Times New Roman"/>
                <a:cs typeface="Times New Roman"/>
                <a:sym typeface="Times New Roman"/>
              </a:rPr>
              <a:t> if some transaction Tj wants to read value updated or written by some other transaction Ti, then the commit of Tj must read it after the commit of Ti.</a:t>
            </a:r>
            <a:endParaRPr sz="2000">
              <a:solidFill>
                <a:srgbClr val="273239"/>
              </a:solidFill>
              <a:highlight>
                <a:srgbClr val="FFFFFF"/>
              </a:highlight>
              <a:latin typeface="Times New Roman"/>
              <a:ea typeface="Times New Roman"/>
              <a:cs typeface="Times New Roman"/>
              <a:sym typeface="Times New Roman"/>
            </a:endParaRPr>
          </a:p>
        </p:txBody>
      </p:sp>
      <p:pic>
        <p:nvPicPr>
          <p:cNvPr id="250" name="Google Shape;250;p36"/>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Non-Serializable: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56" name="Google Shape;256;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Strict Schedule:</a:t>
            </a:r>
            <a:endParaRPr b="1"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A schedule is strict if for any two transactions Ti, Tj,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if a write operation of Ti precedes a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conflicting operation of Tj (either read or write),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then the commit or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abort event of Ti also precedes that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conflicting operation of Tj.</a:t>
            </a:r>
            <a:endParaRPr sz="2000">
              <a:latin typeface="Times New Roman"/>
              <a:ea typeface="Times New Roman"/>
              <a:cs typeface="Times New Roman"/>
              <a:sym typeface="Times New Roman"/>
            </a:endParaRPr>
          </a:p>
        </p:txBody>
      </p:sp>
      <p:pic>
        <p:nvPicPr>
          <p:cNvPr id="257" name="Google Shape;257;p37"/>
          <p:cNvPicPr preferRelativeResize="0"/>
          <p:nvPr/>
        </p:nvPicPr>
        <p:blipFill>
          <a:blip r:embed="rId3">
            <a:alphaModFix/>
          </a:blip>
          <a:stretch>
            <a:fillRect/>
          </a:stretch>
        </p:blipFill>
        <p:spPr>
          <a:xfrm>
            <a:off x="6623475" y="732100"/>
            <a:ext cx="1947775" cy="3914126"/>
          </a:xfrm>
          <a:prstGeom prst="rect">
            <a:avLst/>
          </a:prstGeom>
          <a:noFill/>
          <a:ln>
            <a:noFill/>
          </a:ln>
        </p:spPr>
      </p:pic>
      <p:pic>
        <p:nvPicPr>
          <p:cNvPr id="258" name="Google Shape;258;p37"/>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Non-Recoverable Schedule</a:t>
            </a:r>
            <a:endParaRPr/>
          </a:p>
        </p:txBody>
      </p:sp>
      <p:sp>
        <p:nvSpPr>
          <p:cNvPr id="264" name="Google Shape;264;p38"/>
          <p:cNvSpPr txBox="1"/>
          <p:nvPr>
            <p:ph idx="1" type="body"/>
          </p:nvPr>
        </p:nvSpPr>
        <p:spPr>
          <a:xfrm>
            <a:off x="311700" y="11524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Consider the following schedule involving two transactions T1 and T2.</a:t>
            </a:r>
            <a:endParaRPr sz="2000">
              <a:latin typeface="Times New Roman"/>
              <a:ea typeface="Times New Roman"/>
              <a:cs typeface="Times New Roman"/>
              <a:sym typeface="Times New Roman"/>
            </a:endParaRPr>
          </a:p>
        </p:txBody>
      </p:sp>
      <p:pic>
        <p:nvPicPr>
          <p:cNvPr id="265" name="Google Shape;265;p38"/>
          <p:cNvPicPr preferRelativeResize="0"/>
          <p:nvPr/>
        </p:nvPicPr>
        <p:blipFill>
          <a:blip r:embed="rId3">
            <a:alphaModFix/>
          </a:blip>
          <a:stretch>
            <a:fillRect/>
          </a:stretch>
        </p:blipFill>
        <p:spPr>
          <a:xfrm>
            <a:off x="440700" y="1686025"/>
            <a:ext cx="1285875" cy="3195325"/>
          </a:xfrm>
          <a:prstGeom prst="rect">
            <a:avLst/>
          </a:prstGeom>
          <a:noFill/>
          <a:ln>
            <a:noFill/>
          </a:ln>
        </p:spPr>
      </p:pic>
      <p:sp>
        <p:nvSpPr>
          <p:cNvPr id="266" name="Google Shape;266;p38"/>
          <p:cNvSpPr txBox="1"/>
          <p:nvPr/>
        </p:nvSpPr>
        <p:spPr>
          <a:xfrm>
            <a:off x="2448050" y="2246500"/>
            <a:ext cx="5046900" cy="14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T2 read the value of A written by T1, and committed. T1 later aborted, therefore the value read by T2 is wrong, but since T2 committed, this schedule is </a:t>
            </a:r>
            <a:r>
              <a:rPr b="1" lang="en-GB" sz="2000">
                <a:solidFill>
                  <a:srgbClr val="273239"/>
                </a:solidFill>
                <a:highlight>
                  <a:srgbClr val="FFFFFF"/>
                </a:highlight>
                <a:latin typeface="Times New Roman"/>
                <a:ea typeface="Times New Roman"/>
                <a:cs typeface="Times New Roman"/>
                <a:sym typeface="Times New Roman"/>
              </a:rPr>
              <a:t>non-recoverable</a:t>
            </a:r>
            <a:r>
              <a:rPr lang="en-GB" sz="2000">
                <a:solidFill>
                  <a:srgbClr val="273239"/>
                </a:solidFill>
                <a:highlight>
                  <a:srgbClr val="FFFFFF"/>
                </a:highlight>
                <a:latin typeface="Times New Roman"/>
                <a:ea typeface="Times New Roman"/>
                <a:cs typeface="Times New Roman"/>
                <a:sym typeface="Times New Roman"/>
              </a:rPr>
              <a:t>.</a:t>
            </a:r>
            <a:endParaRPr sz="2000">
              <a:solidFill>
                <a:schemeClr val="dk2"/>
              </a:solidFill>
              <a:latin typeface="Times New Roman"/>
              <a:ea typeface="Times New Roman"/>
              <a:cs typeface="Times New Roman"/>
              <a:sym typeface="Times New Roman"/>
            </a:endParaRPr>
          </a:p>
        </p:txBody>
      </p:sp>
      <p:pic>
        <p:nvPicPr>
          <p:cNvPr id="267" name="Google Shape;267;p38"/>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Points to remember:</a:t>
            </a:r>
            <a:endParaRPr/>
          </a:p>
        </p:txBody>
      </p:sp>
      <p:sp>
        <p:nvSpPr>
          <p:cNvPr id="273" name="Google Shape;273;p3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61950" lvl="0" marL="685800" rtl="0" algn="l">
              <a:lnSpc>
                <a:spcPct val="158000"/>
              </a:lnSpc>
              <a:spcBef>
                <a:spcPts val="0"/>
              </a:spcBef>
              <a:spcAft>
                <a:spcPts val="0"/>
              </a:spcAft>
              <a:buClr>
                <a:srgbClr val="273239"/>
              </a:buClr>
              <a:buSzPts val="2100"/>
              <a:buFont typeface="Times New Roman"/>
              <a:buAutoNum type="arabicPeriod"/>
            </a:pPr>
            <a:r>
              <a:rPr lang="en-GB" sz="2100">
                <a:solidFill>
                  <a:srgbClr val="273239"/>
                </a:solidFill>
                <a:highlight>
                  <a:srgbClr val="FFFFFF"/>
                </a:highlight>
                <a:latin typeface="Times New Roman"/>
                <a:ea typeface="Times New Roman"/>
                <a:cs typeface="Times New Roman"/>
                <a:sym typeface="Times New Roman"/>
              </a:rPr>
              <a:t>Cascadeless schedules are stricter than recoverable schedules or are a subset of recoverable schedules.</a:t>
            </a:r>
            <a:endParaRPr sz="2100">
              <a:solidFill>
                <a:srgbClr val="273239"/>
              </a:solidFill>
              <a:highlight>
                <a:srgbClr val="FFFFFF"/>
              </a:highlight>
              <a:latin typeface="Times New Roman"/>
              <a:ea typeface="Times New Roman"/>
              <a:cs typeface="Times New Roman"/>
              <a:sym typeface="Times New Roman"/>
            </a:endParaRPr>
          </a:p>
          <a:p>
            <a:pPr indent="-361950" lvl="0" marL="685800" rtl="0" algn="l">
              <a:lnSpc>
                <a:spcPct val="158000"/>
              </a:lnSpc>
              <a:spcBef>
                <a:spcPts val="0"/>
              </a:spcBef>
              <a:spcAft>
                <a:spcPts val="0"/>
              </a:spcAft>
              <a:buClr>
                <a:srgbClr val="273239"/>
              </a:buClr>
              <a:buSzPts val="2100"/>
              <a:buFont typeface="Times New Roman"/>
              <a:buAutoNum type="arabicPeriod"/>
            </a:pPr>
            <a:r>
              <a:rPr lang="en-GB" sz="2100">
                <a:solidFill>
                  <a:srgbClr val="273239"/>
                </a:solidFill>
                <a:highlight>
                  <a:srgbClr val="FFFFFF"/>
                </a:highlight>
                <a:latin typeface="Times New Roman"/>
                <a:ea typeface="Times New Roman"/>
                <a:cs typeface="Times New Roman"/>
                <a:sym typeface="Times New Roman"/>
              </a:rPr>
              <a:t>Strict schedules are stricter than cascadeless schedules or are a subset of cascadeless schedules.</a:t>
            </a:r>
            <a:endParaRPr sz="2100">
              <a:solidFill>
                <a:srgbClr val="273239"/>
              </a:solidFill>
              <a:highlight>
                <a:srgbClr val="FFFFFF"/>
              </a:highlight>
              <a:latin typeface="Times New Roman"/>
              <a:ea typeface="Times New Roman"/>
              <a:cs typeface="Times New Roman"/>
              <a:sym typeface="Times New Roman"/>
            </a:endParaRPr>
          </a:p>
          <a:p>
            <a:pPr indent="-361950" lvl="0" marL="685800" rtl="0" algn="l">
              <a:lnSpc>
                <a:spcPct val="158000"/>
              </a:lnSpc>
              <a:spcBef>
                <a:spcPts val="0"/>
              </a:spcBef>
              <a:spcAft>
                <a:spcPts val="0"/>
              </a:spcAft>
              <a:buClr>
                <a:srgbClr val="273239"/>
              </a:buClr>
              <a:buSzPts val="2100"/>
              <a:buFont typeface="Times New Roman"/>
              <a:buAutoNum type="arabicPeriod"/>
            </a:pPr>
            <a:r>
              <a:rPr lang="en-GB" sz="2100">
                <a:solidFill>
                  <a:srgbClr val="273239"/>
                </a:solidFill>
                <a:highlight>
                  <a:srgbClr val="FFFFFF"/>
                </a:highlight>
                <a:latin typeface="Times New Roman"/>
                <a:ea typeface="Times New Roman"/>
                <a:cs typeface="Times New Roman"/>
                <a:sym typeface="Times New Roman"/>
              </a:rPr>
              <a:t>Serial schedules satisfy constraints of all recoverable, cascadeless and strict schedules and hence is a subset of strict schedules.</a:t>
            </a:r>
            <a:endParaRPr sz="2100">
              <a:solidFill>
                <a:srgbClr val="273239"/>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sz="2100">
              <a:latin typeface="Times New Roman"/>
              <a:ea typeface="Times New Roman"/>
              <a:cs typeface="Times New Roman"/>
              <a:sym typeface="Times New Roman"/>
            </a:endParaRPr>
          </a:p>
        </p:txBody>
      </p:sp>
      <p:pic>
        <p:nvPicPr>
          <p:cNvPr id="274" name="Google Shape;274;p39"/>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relation between various types of schedules</a:t>
            </a:r>
            <a:endParaRPr/>
          </a:p>
        </p:txBody>
      </p:sp>
      <p:sp>
        <p:nvSpPr>
          <p:cNvPr id="280" name="Google Shape;280;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Schedule in DBMS organize the order of transactions.</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Proper scheduling ensures transactions work smoothly together.</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Serializable schedules follow rules for consistency.</a:t>
            </a:r>
            <a:endParaRPr>
              <a:solidFill>
                <a:srgbClr val="000000"/>
              </a:solidFill>
              <a:highlight>
                <a:srgbClr val="FFFFFF"/>
              </a:highlight>
              <a:latin typeface="Times New Roman"/>
              <a:ea typeface="Times New Roman"/>
              <a:cs typeface="Times New Roman"/>
              <a:sym typeface="Times New Roman"/>
            </a:endParaRPr>
          </a:p>
          <a:p>
            <a:pPr indent="-342900" lvl="0" marL="457200" rtl="0" algn="l">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Non-serializable schedules let transactions occur at the same time, but this might cause problems and things may not make sense.</a:t>
            </a:r>
            <a:endParaRPr>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281" name="Google Shape;281;p40"/>
          <p:cNvPicPr preferRelativeResize="0"/>
          <p:nvPr/>
        </p:nvPicPr>
        <p:blipFill>
          <a:blip r:embed="rId3">
            <a:alphaModFix/>
          </a:blip>
          <a:stretch>
            <a:fillRect/>
          </a:stretch>
        </p:blipFill>
        <p:spPr>
          <a:xfrm>
            <a:off x="4835475" y="2608603"/>
            <a:ext cx="3884200" cy="1960422"/>
          </a:xfrm>
          <a:prstGeom prst="rect">
            <a:avLst/>
          </a:prstGeom>
          <a:noFill/>
          <a:ln>
            <a:noFill/>
          </a:ln>
        </p:spPr>
      </p:pic>
      <p:pic>
        <p:nvPicPr>
          <p:cNvPr id="282" name="Google Shape;282;p40"/>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Guess?</a:t>
            </a:r>
            <a:endParaRPr/>
          </a:p>
        </p:txBody>
      </p:sp>
      <p:sp>
        <p:nvSpPr>
          <p:cNvPr id="288" name="Google Shape;288;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190500" marR="19050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Consider the following schedule:</a:t>
            </a:r>
            <a:endParaRPr sz="2000">
              <a:solidFill>
                <a:srgbClr val="273239"/>
              </a:solidFill>
              <a:highlight>
                <a:srgbClr val="FFFFFF"/>
              </a:highlight>
              <a:latin typeface="Times New Roman"/>
              <a:ea typeface="Times New Roman"/>
              <a:cs typeface="Times New Roman"/>
              <a:sym typeface="Times New Roman"/>
            </a:endParaRPr>
          </a:p>
          <a:p>
            <a:pPr indent="0" lvl="0" marL="190500" marR="190500" rtl="0" algn="l">
              <a:spcBef>
                <a:spcPts val="800"/>
              </a:spcBef>
              <a:spcAft>
                <a:spcPts val="0"/>
              </a:spcAft>
              <a:buNone/>
            </a:pPr>
            <a:r>
              <a:t/>
            </a:r>
            <a:endParaRPr sz="2000">
              <a:solidFill>
                <a:srgbClr val="000000"/>
              </a:solidFill>
              <a:highlight>
                <a:srgbClr val="E0E0E0"/>
              </a:highlight>
              <a:latin typeface="Times New Roman"/>
              <a:ea typeface="Times New Roman"/>
              <a:cs typeface="Times New Roman"/>
              <a:sym typeface="Times New Roman"/>
            </a:endParaRPr>
          </a:p>
          <a:p>
            <a:pPr indent="0" lvl="0" marL="0" rtl="0" algn="l">
              <a:spcBef>
                <a:spcPts val="80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Which of the following is true?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(A) The schedule is view serializable schedule and strict recoverable schedule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(B) The schedule is non-serializable schedule and strict recoverable schedule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(C) The schedule is non-serializable schedule and is not strict recoverable schedule.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2000">
                <a:solidFill>
                  <a:srgbClr val="273239"/>
                </a:solidFill>
                <a:highlight>
                  <a:srgbClr val="FFFFFF"/>
                </a:highlight>
                <a:latin typeface="Times New Roman"/>
                <a:ea typeface="Times New Roman"/>
                <a:cs typeface="Times New Roman"/>
                <a:sym typeface="Times New Roman"/>
              </a:rPr>
              <a:t>(D) The Schedule is serializable schedule and is not strict recoverable schedule</a:t>
            </a:r>
            <a:endParaRPr sz="2000">
              <a:latin typeface="Times New Roman"/>
              <a:ea typeface="Times New Roman"/>
              <a:cs typeface="Times New Roman"/>
              <a:sym typeface="Times New Roman"/>
            </a:endParaRPr>
          </a:p>
        </p:txBody>
      </p:sp>
      <p:sp>
        <p:nvSpPr>
          <p:cNvPr id="289" name="Google Shape;289;p41"/>
          <p:cNvSpPr txBox="1"/>
          <p:nvPr/>
        </p:nvSpPr>
        <p:spPr>
          <a:xfrm>
            <a:off x="518300" y="1726950"/>
            <a:ext cx="7805700" cy="482400"/>
          </a:xfrm>
          <a:prstGeom prst="rect">
            <a:avLst/>
          </a:prstGeom>
          <a:solidFill>
            <a:schemeClr val="dk1"/>
          </a:solidFill>
          <a:ln>
            <a:noFill/>
          </a:ln>
        </p:spPr>
        <p:txBody>
          <a:bodyPr anchorCtr="0" anchor="t" bIns="91425" lIns="91425" spcFirstLastPara="1" rIns="91425" wrap="square" tIns="91425">
            <a:noAutofit/>
          </a:bodyPr>
          <a:lstStyle/>
          <a:p>
            <a:pPr indent="0" lvl="0" marL="190500" marR="190500" rtl="0" algn="l">
              <a:lnSpc>
                <a:spcPct val="115000"/>
              </a:lnSpc>
              <a:spcBef>
                <a:spcPts val="0"/>
              </a:spcBef>
              <a:spcAft>
                <a:spcPts val="800"/>
              </a:spcAft>
              <a:buNone/>
            </a:pPr>
            <a:r>
              <a:rPr b="1" lang="en-GB" sz="2000">
                <a:solidFill>
                  <a:srgbClr val="980000"/>
                </a:solidFill>
                <a:latin typeface="Times New Roman"/>
                <a:ea typeface="Times New Roman"/>
                <a:cs typeface="Times New Roman"/>
                <a:sym typeface="Times New Roman"/>
              </a:rPr>
              <a:t>S:R1(A), W2(A), Commit2, W1(A), W3(A), Commit3, Commit1</a:t>
            </a:r>
            <a:endParaRPr b="1" sz="2000">
              <a:solidFill>
                <a:srgbClr val="980000"/>
              </a:solidFill>
              <a:latin typeface="Times New Roman"/>
              <a:ea typeface="Times New Roman"/>
              <a:cs typeface="Times New Roman"/>
              <a:sym typeface="Times New Roman"/>
            </a:endParaRPr>
          </a:p>
        </p:txBody>
      </p:sp>
      <p:pic>
        <p:nvPicPr>
          <p:cNvPr id="290" name="Google Shape;290;p41"/>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5"/>
          <p:cNvPicPr preferRelativeResize="0"/>
          <p:nvPr/>
        </p:nvPicPr>
        <p:blipFill rotWithShape="1">
          <a:blip r:embed="rId3">
            <a:alphaModFix/>
          </a:blip>
          <a:srcRect b="0" l="0" r="0" t="0"/>
          <a:stretch/>
        </p:blipFill>
        <p:spPr>
          <a:xfrm>
            <a:off x="959075" y="451863"/>
            <a:ext cx="6950950" cy="4239775"/>
          </a:xfrm>
          <a:prstGeom prst="rect">
            <a:avLst/>
          </a:prstGeom>
          <a:noFill/>
          <a:ln>
            <a:noFill/>
          </a:ln>
        </p:spPr>
      </p:pic>
      <p:pic>
        <p:nvPicPr>
          <p:cNvPr id="82" name="Google Shape;82;p15"/>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Solution:</a:t>
            </a:r>
            <a:endParaRPr/>
          </a:p>
        </p:txBody>
      </p:sp>
      <p:sp>
        <p:nvSpPr>
          <p:cNvPr id="296" name="Google Shape;296;p42"/>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Reason:</a:t>
            </a:r>
            <a:endParaRPr>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it is a view serializable schedule as it has view equal serial schedule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T1 —&gt; T2 —&gt; T3 which satisfies the initial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and updated reads and final write on variable A</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 which is required for view serializability.</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And also there is write – write pair done by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transactions T1 followed by T3 which is violating the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above-mentioned condition of strict schedules as T3 is supposed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to do write operation only after T1 commits </a:t>
            </a:r>
            <a:endParaRPr>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a:solidFill>
                  <a:srgbClr val="273239"/>
                </a:solidFill>
                <a:highlight>
                  <a:srgbClr val="FFFFFF"/>
                </a:highlight>
                <a:latin typeface="Times New Roman"/>
                <a:ea typeface="Times New Roman"/>
                <a:cs typeface="Times New Roman"/>
                <a:sym typeface="Times New Roman"/>
              </a:rPr>
              <a:t>which is violated in the given schedule.</a:t>
            </a:r>
            <a:endParaRPr b="1">
              <a:solidFill>
                <a:srgbClr val="273239"/>
              </a:solidFill>
              <a:highlight>
                <a:srgbClr val="FFFFFF"/>
              </a:highlight>
              <a:latin typeface="Times New Roman"/>
              <a:ea typeface="Times New Roman"/>
              <a:cs typeface="Times New Roman"/>
              <a:sym typeface="Times New Roman"/>
            </a:endParaRPr>
          </a:p>
        </p:txBody>
      </p:sp>
      <p:pic>
        <p:nvPicPr>
          <p:cNvPr id="297" name="Google Shape;297;p42"/>
          <p:cNvPicPr preferRelativeResize="0"/>
          <p:nvPr/>
        </p:nvPicPr>
        <p:blipFill>
          <a:blip r:embed="rId3">
            <a:alphaModFix/>
          </a:blip>
          <a:stretch>
            <a:fillRect/>
          </a:stretch>
        </p:blipFill>
        <p:spPr>
          <a:xfrm>
            <a:off x="6733800" y="1354900"/>
            <a:ext cx="1863479" cy="3302700"/>
          </a:xfrm>
          <a:prstGeom prst="rect">
            <a:avLst/>
          </a:prstGeom>
          <a:noFill/>
          <a:ln>
            <a:noFill/>
          </a:ln>
        </p:spPr>
      </p:pic>
      <p:sp>
        <p:nvSpPr>
          <p:cNvPr id="298" name="Google Shape;298;p42"/>
          <p:cNvSpPr txBox="1"/>
          <p:nvPr/>
        </p:nvSpPr>
        <p:spPr>
          <a:xfrm>
            <a:off x="1891375" y="445025"/>
            <a:ext cx="5928900" cy="707400"/>
          </a:xfrm>
          <a:prstGeom prst="rect">
            <a:avLst/>
          </a:prstGeom>
          <a:solidFill>
            <a:schemeClr val="dk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980000"/>
                </a:solidFill>
                <a:latin typeface="Times New Roman"/>
                <a:ea typeface="Times New Roman"/>
                <a:cs typeface="Times New Roman"/>
                <a:sym typeface="Times New Roman"/>
              </a:rPr>
              <a:t>The Schedule is serializable schedule and is not strict recoverable schedule</a:t>
            </a:r>
            <a:endParaRPr b="1" sz="2000">
              <a:solidFill>
                <a:srgbClr val="980000"/>
              </a:solidFill>
              <a:latin typeface="Times New Roman"/>
              <a:ea typeface="Times New Roman"/>
              <a:cs typeface="Times New Roman"/>
              <a:sym typeface="Times New Roman"/>
            </a:endParaRPr>
          </a:p>
        </p:txBody>
      </p:sp>
      <p:pic>
        <p:nvPicPr>
          <p:cNvPr id="299" name="Google Shape;299;p42"/>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Concurrency Control</a:t>
            </a:r>
            <a:endParaRPr/>
          </a:p>
        </p:txBody>
      </p:sp>
      <p:sp>
        <p:nvSpPr>
          <p:cNvPr id="305" name="Google Shape;305;p43"/>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2900" lvl="0" marL="685800" rtl="0" algn="l">
              <a:lnSpc>
                <a:spcPct val="138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Executing a single transaction at a time will increase the waiting time of the other transactions </a:t>
            </a:r>
            <a:endParaRPr>
              <a:solidFill>
                <a:srgbClr val="000000"/>
              </a:solidFill>
              <a:highlight>
                <a:srgbClr val="FFFFFF"/>
              </a:highlight>
              <a:latin typeface="Times New Roman"/>
              <a:ea typeface="Times New Roman"/>
              <a:cs typeface="Times New Roman"/>
              <a:sym typeface="Times New Roman"/>
            </a:endParaRPr>
          </a:p>
          <a:p>
            <a:pPr indent="-342900" lvl="0" marL="685800" rtl="0" algn="l">
              <a:lnSpc>
                <a:spcPct val="138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which may result in delay in the overall execution. Hence for increasing the overall throughput and efficiency of the system, several transactions are executed.</a:t>
            </a:r>
            <a:endParaRPr>
              <a:solidFill>
                <a:srgbClr val="000000"/>
              </a:solidFill>
              <a:highlight>
                <a:srgbClr val="FFFFFF"/>
              </a:highlight>
              <a:latin typeface="Times New Roman"/>
              <a:ea typeface="Times New Roman"/>
              <a:cs typeface="Times New Roman"/>
              <a:sym typeface="Times New Roman"/>
            </a:endParaRPr>
          </a:p>
          <a:p>
            <a:pPr indent="-342900" lvl="0" marL="685800" rtl="0" algn="l">
              <a:lnSpc>
                <a:spcPct val="138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Concurrency control is a very important concept of DBMS which ensures the simultaneous execution or manipulation of data by several processes or user without resulting in data inconsistency.</a:t>
            </a:r>
            <a:endParaRPr>
              <a:solidFill>
                <a:srgbClr val="000000"/>
              </a:solidFill>
              <a:highlight>
                <a:srgbClr val="FFFFFF"/>
              </a:highlight>
              <a:latin typeface="Times New Roman"/>
              <a:ea typeface="Times New Roman"/>
              <a:cs typeface="Times New Roman"/>
              <a:sym typeface="Times New Roman"/>
            </a:endParaRPr>
          </a:p>
          <a:p>
            <a:pPr indent="-342900" lvl="0" marL="685800" rtl="0" algn="l">
              <a:lnSpc>
                <a:spcPct val="138000"/>
              </a:lnSpc>
              <a:spcBef>
                <a:spcPts val="0"/>
              </a:spcBef>
              <a:spcAft>
                <a:spcPts val="0"/>
              </a:spcAft>
              <a:buClr>
                <a:srgbClr val="000000"/>
              </a:buClr>
              <a:buSzPts val="1800"/>
              <a:buFont typeface="Times New Roman"/>
              <a:buChar char="●"/>
            </a:pPr>
            <a:r>
              <a:rPr lang="en-GB">
                <a:solidFill>
                  <a:srgbClr val="000000"/>
                </a:solidFill>
                <a:highlight>
                  <a:srgbClr val="FFFFFF"/>
                </a:highlight>
                <a:latin typeface="Times New Roman"/>
                <a:ea typeface="Times New Roman"/>
                <a:cs typeface="Times New Roman"/>
                <a:sym typeface="Times New Roman"/>
              </a:rPr>
              <a:t>Concurrency control provides a procedure that is able to control concurrent execution of the operations in the database. .</a:t>
            </a:r>
            <a:endParaRPr>
              <a:solidFill>
                <a:srgbClr val="000000"/>
              </a:solidFill>
              <a:highlight>
                <a:srgbClr val="FFFFFF"/>
              </a:highlight>
              <a:latin typeface="Times New Roman"/>
              <a:ea typeface="Times New Roman"/>
              <a:cs typeface="Times New Roman"/>
              <a:sym typeface="Times New Roman"/>
            </a:endParaRPr>
          </a:p>
        </p:txBody>
      </p:sp>
      <p:pic>
        <p:nvPicPr>
          <p:cNvPr id="306" name="Google Shape;306;p43"/>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Need for concurrency control</a:t>
            </a:r>
            <a:endParaRPr/>
          </a:p>
        </p:txBody>
      </p:sp>
      <p:sp>
        <p:nvSpPr>
          <p:cNvPr id="312" name="Google Shape;312;p4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61950" lvl="0" marL="457200" rtl="0" algn="l">
              <a:lnSpc>
                <a:spcPct val="150000"/>
              </a:lnSpc>
              <a:spcBef>
                <a:spcPts val="0"/>
              </a:spcBef>
              <a:spcAft>
                <a:spcPts val="0"/>
              </a:spcAft>
              <a:buClr>
                <a:srgbClr val="000000"/>
              </a:buClr>
              <a:buSzPts val="2100"/>
              <a:buFont typeface="Times New Roman"/>
              <a:buChar char="●"/>
            </a:pPr>
            <a:r>
              <a:rPr lang="en-GB" sz="2100">
                <a:solidFill>
                  <a:srgbClr val="000000"/>
                </a:solidFill>
                <a:latin typeface="Times New Roman"/>
                <a:ea typeface="Times New Roman"/>
                <a:cs typeface="Times New Roman"/>
                <a:sym typeface="Times New Roman"/>
              </a:rPr>
              <a:t>It improves performance on the database</a:t>
            </a:r>
            <a:endParaRPr sz="2100">
              <a:solidFill>
                <a:srgbClr val="000000"/>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GB" sz="2100">
                <a:solidFill>
                  <a:srgbClr val="000000"/>
                </a:solidFill>
                <a:latin typeface="Times New Roman"/>
                <a:ea typeface="Times New Roman"/>
                <a:cs typeface="Times New Roman"/>
                <a:sym typeface="Times New Roman"/>
              </a:rPr>
              <a:t>It enhances Scalability</a:t>
            </a:r>
            <a:endParaRPr sz="2100">
              <a:solidFill>
                <a:srgbClr val="000000"/>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GB" sz="2100">
                <a:solidFill>
                  <a:srgbClr val="000000"/>
                </a:solidFill>
                <a:latin typeface="Times New Roman"/>
                <a:ea typeface="Times New Roman"/>
                <a:cs typeface="Times New Roman"/>
                <a:sym typeface="Times New Roman"/>
              </a:rPr>
              <a:t>It increases User Experience</a:t>
            </a:r>
            <a:endParaRPr sz="2100">
              <a:solidFill>
                <a:srgbClr val="000000"/>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GB" sz="2100">
                <a:solidFill>
                  <a:srgbClr val="000000"/>
                </a:solidFill>
                <a:latin typeface="Times New Roman"/>
                <a:ea typeface="Times New Roman"/>
                <a:cs typeface="Times New Roman"/>
                <a:sym typeface="Times New Roman"/>
              </a:rPr>
              <a:t>It improves real-time data processing</a:t>
            </a:r>
            <a:endParaRPr sz="2100">
              <a:solidFill>
                <a:srgbClr val="000000"/>
              </a:solidFill>
              <a:latin typeface="Times New Roman"/>
              <a:ea typeface="Times New Roman"/>
              <a:cs typeface="Times New Roman"/>
              <a:sym typeface="Times New Roman"/>
            </a:endParaRPr>
          </a:p>
          <a:p>
            <a:pPr indent="-361950" lvl="0" marL="457200" rtl="0" algn="l">
              <a:lnSpc>
                <a:spcPct val="150000"/>
              </a:lnSpc>
              <a:spcBef>
                <a:spcPts val="0"/>
              </a:spcBef>
              <a:spcAft>
                <a:spcPts val="0"/>
              </a:spcAft>
              <a:buClr>
                <a:srgbClr val="000000"/>
              </a:buClr>
              <a:buSzPts val="2100"/>
              <a:buFont typeface="Times New Roman"/>
              <a:buChar char="●"/>
            </a:pPr>
            <a:r>
              <a:rPr lang="en-GB" sz="2100">
                <a:solidFill>
                  <a:srgbClr val="000000"/>
                </a:solidFill>
                <a:latin typeface="Times New Roman"/>
                <a:ea typeface="Times New Roman"/>
                <a:cs typeface="Times New Roman"/>
                <a:sym typeface="Times New Roman"/>
              </a:rPr>
              <a:t>It helps maintain consistent data</a:t>
            </a:r>
            <a:endParaRPr sz="2100">
              <a:solidFill>
                <a:srgbClr val="000000"/>
              </a:solidFill>
              <a:latin typeface="Times New Roman"/>
              <a:ea typeface="Times New Roman"/>
              <a:cs typeface="Times New Roman"/>
              <a:sym typeface="Times New Roman"/>
            </a:endParaRPr>
          </a:p>
        </p:txBody>
      </p:sp>
      <p:pic>
        <p:nvPicPr>
          <p:cNvPr id="313" name="Google Shape;313;p44"/>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Concurrency Control Problems</a:t>
            </a:r>
            <a:endParaRPr/>
          </a:p>
        </p:txBody>
      </p:sp>
      <p:sp>
        <p:nvSpPr>
          <p:cNvPr id="319" name="Google Shape;319;p4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685800" rtl="0" algn="l">
              <a:lnSpc>
                <a:spcPct val="138000"/>
              </a:lnSpc>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There are several problems that arise when numerous transactions are executed simultaneously in a random manner. </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38000"/>
              </a:lnSpc>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The database transaction consist of two major operations </a:t>
            </a:r>
            <a:r>
              <a:rPr b="1" lang="en-GB" sz="2000">
                <a:solidFill>
                  <a:srgbClr val="273239"/>
                </a:solidFill>
                <a:highlight>
                  <a:srgbClr val="FFFFFF"/>
                </a:highlight>
                <a:latin typeface="Times New Roman"/>
                <a:ea typeface="Times New Roman"/>
                <a:cs typeface="Times New Roman"/>
                <a:sym typeface="Times New Roman"/>
              </a:rPr>
              <a:t>“Read” and “Write”. </a:t>
            </a:r>
            <a:endParaRPr b="1"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38000"/>
              </a:lnSpc>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It is very important to manage these operations in the concurrent execution of the transactions in order to maintain the consistency of the data. </a:t>
            </a:r>
            <a:endParaRPr sz="2000">
              <a:latin typeface="Times New Roman"/>
              <a:ea typeface="Times New Roman"/>
              <a:cs typeface="Times New Roman"/>
              <a:sym typeface="Times New Roman"/>
            </a:endParaRPr>
          </a:p>
        </p:txBody>
      </p:sp>
      <p:pic>
        <p:nvPicPr>
          <p:cNvPr id="320" name="Google Shape;320;p45"/>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Dirty Read Problem(Write-Read conflict)</a:t>
            </a:r>
            <a:endParaRPr/>
          </a:p>
        </p:txBody>
      </p:sp>
      <p:sp>
        <p:nvSpPr>
          <p:cNvPr id="326" name="Google Shape;326;p4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Dirty read problem occurs when one transaction updates an item but due to some unconditional events that transaction fails but before the transaction performs rollback, some other transaction reads the updated value. Thus creates an inconsistency in the database.</a:t>
            </a:r>
            <a:endParaRPr sz="2000">
              <a:solidFill>
                <a:srgbClr val="273239"/>
              </a:solidFill>
              <a:highlight>
                <a:srgbClr val="FFFFFF"/>
              </a:highlight>
              <a:latin typeface="Times New Roman"/>
              <a:ea typeface="Times New Roman"/>
              <a:cs typeface="Times New Roman"/>
              <a:sym typeface="Times New Roman"/>
            </a:endParaRPr>
          </a:p>
          <a:p>
            <a:pPr indent="0" lvl="0" marL="457200" rtl="0" algn="l">
              <a:lnSpc>
                <a:spcPct val="105000"/>
              </a:lnSpc>
              <a:spcBef>
                <a:spcPts val="0"/>
              </a:spcBef>
              <a:spcAft>
                <a:spcPts val="0"/>
              </a:spcAft>
              <a:buNone/>
            </a:pPr>
            <a:r>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lnSpc>
                <a:spcPct val="105000"/>
              </a:lnSpc>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Dirty read problem comes under the scenario of Write-Read conflict between the transactions in the database</a:t>
            </a:r>
            <a:endParaRPr sz="2000">
              <a:solidFill>
                <a:srgbClr val="273239"/>
              </a:solidFill>
              <a:highlight>
                <a:srgbClr val="FFFFFF"/>
              </a:highlight>
              <a:latin typeface="Times New Roman"/>
              <a:ea typeface="Times New Roman"/>
              <a:cs typeface="Times New Roman"/>
              <a:sym typeface="Times New Roman"/>
            </a:endParaRPr>
          </a:p>
          <a:p>
            <a:pPr indent="0" lvl="0" marL="0" rtl="0" algn="l">
              <a:lnSpc>
                <a:spcPct val="105000"/>
              </a:lnSpc>
              <a:spcBef>
                <a:spcPts val="0"/>
              </a:spcBef>
              <a:spcAft>
                <a:spcPts val="0"/>
              </a:spcAft>
              <a:buNone/>
            </a:pPr>
            <a:r>
              <a:t/>
            </a:r>
            <a:endParaRPr sz="2000">
              <a:solidFill>
                <a:srgbClr val="273239"/>
              </a:solidFill>
              <a:highlight>
                <a:srgbClr val="FFFFFF"/>
              </a:highlight>
              <a:latin typeface="Times New Roman"/>
              <a:ea typeface="Times New Roman"/>
              <a:cs typeface="Times New Roman"/>
              <a:sym typeface="Times New Roman"/>
            </a:endParaRPr>
          </a:p>
        </p:txBody>
      </p:sp>
      <p:pic>
        <p:nvPicPr>
          <p:cNvPr id="327" name="Google Shape;327;p46"/>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333" name="Google Shape;333;p4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For example:</a:t>
            </a:r>
            <a:r>
              <a:rPr lang="en-GB" sz="2000">
                <a:solidFill>
                  <a:srgbClr val="273239"/>
                </a:solidFill>
                <a:highlight>
                  <a:srgbClr val="FFFFFF"/>
                </a:highlight>
                <a:latin typeface="Times New Roman"/>
                <a:ea typeface="Times New Roman"/>
                <a:cs typeface="Times New Roman"/>
                <a:sym typeface="Times New Roman"/>
              </a:rPr>
              <a:t>The lost update problem can be illustrated with the below scenario between two transactions T1 and T2.</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48000"/>
              </a:lnSpc>
              <a:spcBef>
                <a:spcPts val="0"/>
              </a:spcBef>
              <a:spcAft>
                <a:spcPts val="0"/>
              </a:spcAft>
              <a:buClr>
                <a:srgbClr val="273239"/>
              </a:buClr>
              <a:buSzPts val="2000"/>
              <a:buFont typeface="Times New Roman"/>
              <a:buAutoNum type="arabicPeriod"/>
            </a:pPr>
            <a:r>
              <a:rPr lang="en-GB" sz="2000">
                <a:solidFill>
                  <a:srgbClr val="273239"/>
                </a:solidFill>
                <a:highlight>
                  <a:srgbClr val="FFFFFF"/>
                </a:highlight>
                <a:latin typeface="Times New Roman"/>
                <a:ea typeface="Times New Roman"/>
                <a:cs typeface="Times New Roman"/>
                <a:sym typeface="Times New Roman"/>
              </a:rPr>
              <a:t>Transaction T1 modifies a database record without committing the changes.</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48000"/>
              </a:lnSpc>
              <a:spcBef>
                <a:spcPts val="0"/>
              </a:spcBef>
              <a:spcAft>
                <a:spcPts val="0"/>
              </a:spcAft>
              <a:buClr>
                <a:srgbClr val="273239"/>
              </a:buClr>
              <a:buSzPts val="2000"/>
              <a:buFont typeface="Times New Roman"/>
              <a:buAutoNum type="arabicPeriod"/>
            </a:pPr>
            <a:r>
              <a:rPr lang="en-GB" sz="2000">
                <a:solidFill>
                  <a:srgbClr val="273239"/>
                </a:solidFill>
                <a:highlight>
                  <a:srgbClr val="FFFFFF"/>
                </a:highlight>
                <a:latin typeface="Times New Roman"/>
                <a:ea typeface="Times New Roman"/>
                <a:cs typeface="Times New Roman"/>
                <a:sym typeface="Times New Roman"/>
              </a:rPr>
              <a:t>T2 reads the uncommitted data changed by T1</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48000"/>
              </a:lnSpc>
              <a:spcBef>
                <a:spcPts val="0"/>
              </a:spcBef>
              <a:spcAft>
                <a:spcPts val="0"/>
              </a:spcAft>
              <a:buClr>
                <a:srgbClr val="273239"/>
              </a:buClr>
              <a:buSzPts val="2000"/>
              <a:buFont typeface="Times New Roman"/>
              <a:buAutoNum type="arabicPeriod"/>
            </a:pPr>
            <a:r>
              <a:rPr lang="en-GB" sz="2000">
                <a:solidFill>
                  <a:srgbClr val="273239"/>
                </a:solidFill>
                <a:highlight>
                  <a:srgbClr val="FFFFFF"/>
                </a:highlight>
                <a:latin typeface="Times New Roman"/>
                <a:ea typeface="Times New Roman"/>
                <a:cs typeface="Times New Roman"/>
                <a:sym typeface="Times New Roman"/>
              </a:rPr>
              <a:t>T1 performs rollback</a:t>
            </a:r>
            <a:endParaRPr sz="2000">
              <a:solidFill>
                <a:srgbClr val="273239"/>
              </a:solidFill>
              <a:highlight>
                <a:srgbClr val="FFFFFF"/>
              </a:highlight>
              <a:latin typeface="Times New Roman"/>
              <a:ea typeface="Times New Roman"/>
              <a:cs typeface="Times New Roman"/>
              <a:sym typeface="Times New Roman"/>
            </a:endParaRPr>
          </a:p>
          <a:p>
            <a:pPr indent="-355600" lvl="0" marL="685800" rtl="0" algn="l">
              <a:lnSpc>
                <a:spcPct val="148000"/>
              </a:lnSpc>
              <a:spcBef>
                <a:spcPts val="0"/>
              </a:spcBef>
              <a:spcAft>
                <a:spcPts val="0"/>
              </a:spcAft>
              <a:buClr>
                <a:srgbClr val="273239"/>
              </a:buClr>
              <a:buSzPts val="2000"/>
              <a:buFont typeface="Times New Roman"/>
              <a:buAutoNum type="arabicPeriod"/>
            </a:pPr>
            <a:r>
              <a:rPr lang="en-GB" sz="2000">
                <a:solidFill>
                  <a:srgbClr val="273239"/>
                </a:solidFill>
                <a:highlight>
                  <a:srgbClr val="FFFFFF"/>
                </a:highlight>
                <a:latin typeface="Times New Roman"/>
                <a:ea typeface="Times New Roman"/>
                <a:cs typeface="Times New Roman"/>
                <a:sym typeface="Times New Roman"/>
              </a:rPr>
              <a:t>T2 has already read the uncommitted data of T1 which is no longer valid, thus creating inconsistency in the database.</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sz="2000">
              <a:latin typeface="Times New Roman"/>
              <a:ea typeface="Times New Roman"/>
              <a:cs typeface="Times New Roman"/>
              <a:sym typeface="Times New Roman"/>
            </a:endParaRPr>
          </a:p>
        </p:txBody>
      </p:sp>
      <p:pic>
        <p:nvPicPr>
          <p:cNvPr id="334" name="Google Shape;334;p47"/>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Lost Update Problem</a:t>
            </a:r>
            <a:endParaRPr/>
          </a:p>
        </p:txBody>
      </p:sp>
      <p:sp>
        <p:nvSpPr>
          <p:cNvPr id="340" name="Google Shape;340;p4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solidFill>
                  <a:srgbClr val="273239"/>
                </a:solidFill>
                <a:highlight>
                  <a:srgbClr val="FFFFFF"/>
                </a:highlight>
                <a:latin typeface="Times New Roman"/>
                <a:ea typeface="Times New Roman"/>
                <a:cs typeface="Times New Roman"/>
                <a:sym typeface="Times New Roman"/>
              </a:rPr>
              <a:t>Lost update problem occurs when two or more transactions modify the same data, resulting in the update being overwritten or lost by another transaction.</a:t>
            </a:r>
            <a:endParaRPr sz="19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AutoNum type="arabicPeriod"/>
            </a:pPr>
            <a:r>
              <a:rPr lang="en-GB" sz="1900">
                <a:solidFill>
                  <a:srgbClr val="273239"/>
                </a:solidFill>
                <a:highlight>
                  <a:srgbClr val="FFFFFF"/>
                </a:highlight>
                <a:latin typeface="Times New Roman"/>
                <a:ea typeface="Times New Roman"/>
                <a:cs typeface="Times New Roman"/>
                <a:sym typeface="Times New Roman"/>
              </a:rPr>
              <a:t>T1 reads the value of an item from the database.</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AutoNum type="arabicPeriod"/>
            </a:pPr>
            <a:r>
              <a:rPr lang="en-GB" sz="1900">
                <a:solidFill>
                  <a:srgbClr val="273239"/>
                </a:solidFill>
                <a:highlight>
                  <a:srgbClr val="FFFFFF"/>
                </a:highlight>
                <a:latin typeface="Times New Roman"/>
                <a:ea typeface="Times New Roman"/>
                <a:cs typeface="Times New Roman"/>
                <a:sym typeface="Times New Roman"/>
              </a:rPr>
              <a:t>T2 starts and reads the same database item.</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AutoNum type="arabicPeriod"/>
            </a:pPr>
            <a:r>
              <a:rPr lang="en-GB" sz="1900">
                <a:solidFill>
                  <a:srgbClr val="273239"/>
                </a:solidFill>
                <a:highlight>
                  <a:srgbClr val="FFFFFF"/>
                </a:highlight>
                <a:latin typeface="Times New Roman"/>
                <a:ea typeface="Times New Roman"/>
                <a:cs typeface="Times New Roman"/>
                <a:sym typeface="Times New Roman"/>
              </a:rPr>
              <a:t>T1 updates the  value of that data and performs a commit.</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AutoNum type="arabicPeriod"/>
            </a:pPr>
            <a:r>
              <a:rPr lang="en-GB" sz="1900">
                <a:solidFill>
                  <a:srgbClr val="273239"/>
                </a:solidFill>
                <a:highlight>
                  <a:srgbClr val="FFFFFF"/>
                </a:highlight>
                <a:latin typeface="Times New Roman"/>
                <a:ea typeface="Times New Roman"/>
                <a:cs typeface="Times New Roman"/>
                <a:sym typeface="Times New Roman"/>
              </a:rPr>
              <a:t>T2  updates the same data item based on its initial read and performs commit.</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AutoNum type="arabicPeriod"/>
            </a:pPr>
            <a:r>
              <a:rPr lang="en-GB" sz="1900">
                <a:solidFill>
                  <a:srgbClr val="273239"/>
                </a:solidFill>
                <a:highlight>
                  <a:srgbClr val="FFFFFF"/>
                </a:highlight>
                <a:latin typeface="Times New Roman"/>
                <a:ea typeface="Times New Roman"/>
                <a:cs typeface="Times New Roman"/>
                <a:sym typeface="Times New Roman"/>
              </a:rPr>
              <a:t>This results in the modification of T1 gets lost by the T2’s write which causes a lost update problem in the database.</a:t>
            </a:r>
            <a:endParaRPr sz="1900">
              <a:solidFill>
                <a:srgbClr val="273239"/>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sz="1900">
              <a:solidFill>
                <a:srgbClr val="273239"/>
              </a:solidFill>
              <a:highlight>
                <a:srgbClr val="FFFFFF"/>
              </a:highlight>
              <a:latin typeface="Times New Roman"/>
              <a:ea typeface="Times New Roman"/>
              <a:cs typeface="Times New Roman"/>
              <a:sym typeface="Times New Roman"/>
            </a:endParaRPr>
          </a:p>
        </p:txBody>
      </p:sp>
      <p:pic>
        <p:nvPicPr>
          <p:cNvPr id="341" name="Google Shape;341;p48"/>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Concurrency Control Protocols</a:t>
            </a:r>
            <a:endParaRPr/>
          </a:p>
        </p:txBody>
      </p:sp>
      <p:sp>
        <p:nvSpPr>
          <p:cNvPr id="347" name="Google Shape;347;p49"/>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Concurrency control protocols are the set of rules which are maintained in order to solve the concurrency control problems in the database. </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It ensures that the concurrent transactions can execute properly while maintaining the database consistency. </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The concurrent execution of a transaction is provided with </a:t>
            </a:r>
            <a:r>
              <a:rPr b="1" lang="en-GB" sz="1900">
                <a:solidFill>
                  <a:srgbClr val="273239"/>
                </a:solidFill>
                <a:highlight>
                  <a:srgbClr val="FFFFFF"/>
                </a:highlight>
                <a:latin typeface="Times New Roman"/>
                <a:ea typeface="Times New Roman"/>
                <a:cs typeface="Times New Roman"/>
                <a:sym typeface="Times New Roman"/>
              </a:rPr>
              <a:t>atomicity, consistency, isolation, durability, and serializability</a:t>
            </a:r>
            <a:r>
              <a:rPr lang="en-GB" sz="1900">
                <a:solidFill>
                  <a:srgbClr val="273239"/>
                </a:solidFill>
                <a:highlight>
                  <a:srgbClr val="FFFFFF"/>
                </a:highlight>
                <a:latin typeface="Times New Roman"/>
                <a:ea typeface="Times New Roman"/>
                <a:cs typeface="Times New Roman"/>
                <a:sym typeface="Times New Roman"/>
              </a:rPr>
              <a:t> via the concurrency control protocols.</a:t>
            </a:r>
            <a:endParaRPr sz="1900">
              <a:solidFill>
                <a:srgbClr val="273239"/>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t/>
            </a:r>
            <a:endParaRPr sz="1900">
              <a:solidFill>
                <a:srgbClr val="273239"/>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b="1" lang="en-GB" sz="1900">
                <a:solidFill>
                  <a:srgbClr val="273239"/>
                </a:solidFill>
                <a:highlight>
                  <a:srgbClr val="FFFFFF"/>
                </a:highlight>
                <a:latin typeface="Times New Roman"/>
                <a:ea typeface="Times New Roman"/>
                <a:cs typeface="Times New Roman"/>
                <a:sym typeface="Times New Roman"/>
              </a:rPr>
              <a:t>There are two types :</a:t>
            </a:r>
            <a:endParaRPr b="1"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Locked based concurrency control protocol</a:t>
            </a:r>
            <a:endParaRPr sz="1900">
              <a:solidFill>
                <a:srgbClr val="273239"/>
              </a:solidFill>
              <a:highlight>
                <a:srgbClr val="FFFFFF"/>
              </a:highlight>
              <a:latin typeface="Times New Roman"/>
              <a:ea typeface="Times New Roman"/>
              <a:cs typeface="Times New Roman"/>
              <a:sym typeface="Times New Roman"/>
            </a:endParaRPr>
          </a:p>
          <a:p>
            <a:pPr indent="-349250" lvl="0" marL="685800" rtl="0" algn="l">
              <a:lnSpc>
                <a:spcPct val="158000"/>
              </a:lnSpc>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Timestamp based concurrency control protocol</a:t>
            </a:r>
            <a:endParaRPr sz="1900">
              <a:solidFill>
                <a:srgbClr val="273239"/>
              </a:solidFill>
              <a:highlight>
                <a:srgbClr val="FFFFFF"/>
              </a:highlight>
              <a:latin typeface="Times New Roman"/>
              <a:ea typeface="Times New Roman"/>
              <a:cs typeface="Times New Roman"/>
              <a:sym typeface="Times New Roman"/>
            </a:endParaRPr>
          </a:p>
          <a:p>
            <a:pPr indent="0" lvl="0" marL="457200" rtl="0" algn="l">
              <a:spcBef>
                <a:spcPts val="1800"/>
              </a:spcBef>
              <a:spcAft>
                <a:spcPts val="0"/>
              </a:spcAft>
              <a:buNone/>
            </a:pPr>
            <a:r>
              <a:t/>
            </a:r>
            <a:endParaRPr sz="1900">
              <a:solidFill>
                <a:srgbClr val="273239"/>
              </a:solidFill>
              <a:highlight>
                <a:srgbClr val="FFFFFF"/>
              </a:highlight>
              <a:latin typeface="Times New Roman"/>
              <a:ea typeface="Times New Roman"/>
              <a:cs typeface="Times New Roman"/>
              <a:sym typeface="Times New Roman"/>
            </a:endParaRPr>
          </a:p>
        </p:txBody>
      </p:sp>
      <p:pic>
        <p:nvPicPr>
          <p:cNvPr id="348" name="Google Shape;348;p49"/>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Locked based Protocol</a:t>
            </a:r>
            <a:endParaRPr/>
          </a:p>
        </p:txBody>
      </p:sp>
      <p:sp>
        <p:nvSpPr>
          <p:cNvPr id="354" name="Google Shape;354;p5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lock-based concurrency control (BCC) is used to control the access of multiple transactions to the same data item.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This protocol helps to maintain data consistency and integrity across multiple users. </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In the protocol, transactions gain locks on data items to control their access and prevent conflicts between concurrent transactions.</a:t>
            </a:r>
            <a:endParaRPr sz="2000">
              <a:latin typeface="Times New Roman"/>
              <a:ea typeface="Times New Roman"/>
              <a:cs typeface="Times New Roman"/>
              <a:sym typeface="Times New Roman"/>
            </a:endParaRPr>
          </a:p>
        </p:txBody>
      </p:sp>
      <p:pic>
        <p:nvPicPr>
          <p:cNvPr id="355" name="Google Shape;355;p50"/>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Shared Lock (S) and Exclusive Lock (X) </a:t>
            </a:r>
            <a:endParaRPr/>
          </a:p>
        </p:txBody>
      </p:sp>
      <p:sp>
        <p:nvSpPr>
          <p:cNvPr id="361" name="Google Shape;361;p5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100">
                <a:solidFill>
                  <a:srgbClr val="273239"/>
                </a:solidFill>
                <a:highlight>
                  <a:srgbClr val="FFFFFF"/>
                </a:highlight>
                <a:latin typeface="Times New Roman"/>
                <a:ea typeface="Times New Roman"/>
                <a:cs typeface="Times New Roman"/>
                <a:sym typeface="Times New Roman"/>
              </a:rPr>
              <a:t>Shared Lock (S):</a:t>
            </a:r>
            <a:endParaRPr b="1" sz="21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It is also known as Read-only lock</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As the name suggests it can be shared between transactions because while holding this lock the transaction does not have the permission to update data on the data item.</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S-lock is requested using lock-S instruction.</a:t>
            </a:r>
            <a:endParaRPr sz="19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sz="2100">
                <a:solidFill>
                  <a:srgbClr val="273239"/>
                </a:solidFill>
                <a:highlight>
                  <a:srgbClr val="FFFFFF"/>
                </a:highlight>
                <a:latin typeface="Times New Roman"/>
                <a:ea typeface="Times New Roman"/>
                <a:cs typeface="Times New Roman"/>
                <a:sym typeface="Times New Roman"/>
              </a:rPr>
              <a:t>Exclusive Lock (X):</a:t>
            </a:r>
            <a:endParaRPr b="1" sz="21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Data item can be both read as well as written.</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This is Exclusive and cannot be held simultaneously on the same data item</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X-lock is requested using lock-X instruction.</a:t>
            </a:r>
            <a:endParaRPr sz="2000">
              <a:solidFill>
                <a:srgbClr val="273239"/>
              </a:solidFill>
              <a:highlight>
                <a:srgbClr val="FFFFFF"/>
              </a:highlight>
              <a:latin typeface="Times New Roman"/>
              <a:ea typeface="Times New Roman"/>
              <a:cs typeface="Times New Roman"/>
              <a:sym typeface="Times New Roman"/>
            </a:endParaRPr>
          </a:p>
        </p:txBody>
      </p:sp>
      <p:pic>
        <p:nvPicPr>
          <p:cNvPr id="362" name="Google Shape;362;p51"/>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90"/>
              <a:buNone/>
            </a:pPr>
            <a:r>
              <a:rPr lang="en-GB" sz="3540">
                <a:latin typeface="Times New Roman"/>
                <a:ea typeface="Times New Roman"/>
                <a:cs typeface="Times New Roman"/>
                <a:sym typeface="Times New Roman"/>
              </a:rPr>
              <a:t>Atomicity:</a:t>
            </a:r>
            <a:r>
              <a:rPr lang="en-GB" sz="2240">
                <a:solidFill>
                  <a:srgbClr val="131417"/>
                </a:solidFill>
                <a:latin typeface="Times New Roman"/>
                <a:ea typeface="Times New Roman"/>
                <a:cs typeface="Times New Roman"/>
                <a:sym typeface="Times New Roman"/>
              </a:rPr>
              <a:t> </a:t>
            </a:r>
            <a:endParaRPr sz="2240">
              <a:solidFill>
                <a:srgbClr val="131417"/>
              </a:solidFill>
              <a:latin typeface="Times New Roman"/>
              <a:ea typeface="Times New Roman"/>
              <a:cs typeface="Times New Roman"/>
              <a:sym typeface="Times New Roman"/>
            </a:endParaRPr>
          </a:p>
        </p:txBody>
      </p:sp>
      <p:sp>
        <p:nvSpPr>
          <p:cNvPr id="88" name="Google Shape;88;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SzPts val="1800"/>
              <a:buNone/>
            </a:pPr>
            <a:r>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By this, we mean that either the entire transaction takes place at once or doesn’t happen at all.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There is no midway i.e. transactions do not occur partially. </a:t>
            </a:r>
            <a:endParaRPr>
              <a:solidFill>
                <a:srgbClr val="000000"/>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000000"/>
              </a:buClr>
              <a:buSzPts val="1800"/>
              <a:buFont typeface="Times New Roman"/>
              <a:buChar char="●"/>
            </a:pPr>
            <a:r>
              <a:rPr lang="en-GB">
                <a:solidFill>
                  <a:srgbClr val="000000"/>
                </a:solidFill>
                <a:latin typeface="Times New Roman"/>
                <a:ea typeface="Times New Roman"/>
                <a:cs typeface="Times New Roman"/>
                <a:sym typeface="Times New Roman"/>
              </a:rPr>
              <a:t>Each transaction is considered as one unit and either runs to completion or is not executed at all.</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800"/>
              <a:buNone/>
            </a:pPr>
            <a:r>
              <a:rPr lang="en-GB">
                <a:solidFill>
                  <a:srgbClr val="000000"/>
                </a:solidFill>
                <a:latin typeface="Times New Roman"/>
                <a:ea typeface="Times New Roman"/>
                <a:cs typeface="Times New Roman"/>
                <a:sym typeface="Times New Roman"/>
              </a:rPr>
              <a:t>It involves the following two operations.</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GB">
                <a:solidFill>
                  <a:srgbClr val="000000"/>
                </a:solidFill>
                <a:latin typeface="Times New Roman"/>
                <a:ea typeface="Times New Roman"/>
                <a:cs typeface="Times New Roman"/>
                <a:sym typeface="Times New Roman"/>
              </a:rPr>
              <a:t>                 —</a:t>
            </a:r>
            <a:r>
              <a:rPr b="1" lang="en-GB">
                <a:solidFill>
                  <a:srgbClr val="000000"/>
                </a:solidFill>
                <a:latin typeface="Times New Roman"/>
                <a:ea typeface="Times New Roman"/>
                <a:cs typeface="Times New Roman"/>
                <a:sym typeface="Times New Roman"/>
              </a:rPr>
              <a:t>Abort</a:t>
            </a:r>
            <a:r>
              <a:rPr lang="en-GB">
                <a:solidFill>
                  <a:srgbClr val="000000"/>
                </a:solidFill>
                <a:latin typeface="Times New Roman"/>
                <a:ea typeface="Times New Roman"/>
                <a:cs typeface="Times New Roman"/>
                <a:sym typeface="Times New Roman"/>
              </a:rPr>
              <a:t>: If a transaction aborts, changes made to the database are not visible.           </a:t>
            </a:r>
            <a:endParaRPr>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GB">
                <a:solidFill>
                  <a:srgbClr val="000000"/>
                </a:solidFill>
                <a:latin typeface="Times New Roman"/>
                <a:ea typeface="Times New Roman"/>
                <a:cs typeface="Times New Roman"/>
                <a:sym typeface="Times New Roman"/>
              </a:rPr>
              <a:t>                 —</a:t>
            </a:r>
            <a:r>
              <a:rPr b="1" lang="en-GB">
                <a:solidFill>
                  <a:srgbClr val="000000"/>
                </a:solidFill>
                <a:latin typeface="Times New Roman"/>
                <a:ea typeface="Times New Roman"/>
                <a:cs typeface="Times New Roman"/>
                <a:sym typeface="Times New Roman"/>
              </a:rPr>
              <a:t>Commit</a:t>
            </a:r>
            <a:r>
              <a:rPr lang="en-GB">
                <a:solidFill>
                  <a:srgbClr val="000000"/>
                </a:solidFill>
                <a:latin typeface="Times New Roman"/>
                <a:ea typeface="Times New Roman"/>
                <a:cs typeface="Times New Roman"/>
                <a:sym typeface="Times New Roman"/>
              </a:rPr>
              <a:t>: If a transaction commits, changes made are visible.</a:t>
            </a:r>
            <a:endParaRPr>
              <a:solidFill>
                <a:srgbClr val="000000"/>
              </a:solidFill>
              <a:latin typeface="Times New Roman"/>
              <a:ea typeface="Times New Roman"/>
              <a:cs typeface="Times New Roman"/>
              <a:sym typeface="Times New Roman"/>
            </a:endParaRPr>
          </a:p>
          <a:p>
            <a:pPr indent="0" lvl="0" marL="457200" rtl="0" algn="l">
              <a:lnSpc>
                <a:spcPct val="115000"/>
              </a:lnSpc>
              <a:spcBef>
                <a:spcPts val="1200"/>
              </a:spcBef>
              <a:spcAft>
                <a:spcPts val="1200"/>
              </a:spcAft>
              <a:buSzPts val="1800"/>
              <a:buNone/>
            </a:pPr>
            <a:r>
              <a:t/>
            </a:r>
            <a:endParaRPr>
              <a:solidFill>
                <a:srgbClr val="000000"/>
              </a:solidFill>
              <a:latin typeface="Times New Roman"/>
              <a:ea typeface="Times New Roman"/>
              <a:cs typeface="Times New Roman"/>
              <a:sym typeface="Times New Roman"/>
            </a:endParaRPr>
          </a:p>
        </p:txBody>
      </p:sp>
      <p:sp>
        <p:nvSpPr>
          <p:cNvPr id="89" name="Google Shape;89;p16"/>
          <p:cNvSpPr txBox="1"/>
          <p:nvPr/>
        </p:nvSpPr>
        <p:spPr>
          <a:xfrm>
            <a:off x="1247500" y="1266325"/>
            <a:ext cx="6468300" cy="471000"/>
          </a:xfrm>
          <a:prstGeom prst="rect">
            <a:avLst/>
          </a:prstGeom>
          <a:solidFill>
            <a:schemeClr val="dk1"/>
          </a:solidFill>
          <a:ln cap="flat" cmpd="sng" w="3810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rgbClr val="000000"/>
              </a:buClr>
              <a:buSzPts val="990"/>
              <a:buFont typeface="Arial"/>
              <a:buNone/>
            </a:pPr>
            <a:r>
              <a:rPr b="1" i="0" lang="en-GB" sz="2200" u="none" cap="none" strike="noStrike">
                <a:solidFill>
                  <a:srgbClr val="980000"/>
                </a:solidFill>
                <a:latin typeface="Times New Roman"/>
                <a:ea typeface="Times New Roman"/>
                <a:cs typeface="Times New Roman"/>
                <a:sym typeface="Times New Roman"/>
              </a:rPr>
              <a:t>Atomicity is also known as the ‘All or nothing rule’.</a:t>
            </a:r>
            <a:endParaRPr b="0" i="0" sz="2200" u="none" cap="none" strike="noStrike">
              <a:solidFill>
                <a:srgbClr val="980000"/>
              </a:solidFill>
              <a:latin typeface="Times New Roman"/>
              <a:ea typeface="Times New Roman"/>
              <a:cs typeface="Times New Roman"/>
              <a:sym typeface="Times New Roman"/>
            </a:endParaRPr>
          </a:p>
        </p:txBody>
      </p:sp>
      <p:pic>
        <p:nvPicPr>
          <p:cNvPr id="90" name="Google Shape;90;p16"/>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t>
            </a:r>
            <a:r>
              <a:rPr lang="en-GB"/>
              <a:t>wo kind of lock based protocol </a:t>
            </a:r>
            <a:endParaRPr/>
          </a:p>
        </p:txBody>
      </p:sp>
      <p:sp>
        <p:nvSpPr>
          <p:cNvPr id="368" name="Google Shape;368;p5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273239"/>
                </a:solidFill>
                <a:highlight>
                  <a:srgbClr val="FFFFFF"/>
                </a:highlight>
                <a:latin typeface="Times New Roman"/>
                <a:ea typeface="Times New Roman"/>
                <a:cs typeface="Times New Roman"/>
                <a:sym typeface="Times New Roman"/>
              </a:rPr>
              <a:t>1.Two Phase Locking Protocol:</a:t>
            </a:r>
            <a:endParaRPr b="1">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273239"/>
                </a:solidFill>
                <a:highlight>
                  <a:srgbClr val="FFFFFF"/>
                </a:highlight>
                <a:latin typeface="Times New Roman"/>
                <a:ea typeface="Times New Roman"/>
                <a:cs typeface="Times New Roman"/>
                <a:sym typeface="Times New Roman"/>
              </a:rPr>
              <a:t>Two phase locking protocol is a widely used technique which ensures strict ordering of lock acquisition and release. Two phase locking protocol works in two phases.</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a:solidFill>
                  <a:srgbClr val="273239"/>
                </a:solidFill>
                <a:highlight>
                  <a:srgbClr val="FFFFFF"/>
                </a:highlight>
                <a:latin typeface="Times New Roman"/>
                <a:ea typeface="Times New Roman"/>
                <a:cs typeface="Times New Roman"/>
                <a:sym typeface="Times New Roman"/>
              </a:rPr>
              <a:t>* </a:t>
            </a:r>
            <a:r>
              <a:rPr b="1" lang="en-GB">
                <a:solidFill>
                  <a:srgbClr val="273239"/>
                </a:solidFill>
                <a:highlight>
                  <a:srgbClr val="FFFFFF"/>
                </a:highlight>
                <a:latin typeface="Times New Roman"/>
                <a:ea typeface="Times New Roman"/>
                <a:cs typeface="Times New Roman"/>
                <a:sym typeface="Times New Roman"/>
              </a:rPr>
              <a:t>Growing Phase</a:t>
            </a:r>
            <a:endParaRPr b="1">
              <a:solidFill>
                <a:srgbClr val="273239"/>
              </a:solidFill>
              <a:highlight>
                <a:srgbClr val="FFFFFF"/>
              </a:highlight>
              <a:latin typeface="Times New Roman"/>
              <a:ea typeface="Times New Roman"/>
              <a:cs typeface="Times New Roman"/>
              <a:sym typeface="Times New Roman"/>
            </a:endParaRPr>
          </a:p>
          <a:p>
            <a:pPr indent="0" lvl="0" marL="457200" rtl="0" algn="l">
              <a:spcBef>
                <a:spcPts val="0"/>
              </a:spcBef>
              <a:spcAft>
                <a:spcPts val="0"/>
              </a:spcAft>
              <a:buNone/>
            </a:pPr>
            <a:r>
              <a:rPr b="1" lang="en-GB" sz="1700">
                <a:solidFill>
                  <a:srgbClr val="273239"/>
                </a:solidFill>
                <a:highlight>
                  <a:srgbClr val="FFFFFF"/>
                </a:highlight>
                <a:latin typeface="Times New Roman"/>
                <a:ea typeface="Times New Roman"/>
                <a:cs typeface="Times New Roman"/>
                <a:sym typeface="Times New Roman"/>
              </a:rPr>
              <a:t>      </a:t>
            </a:r>
            <a:r>
              <a:rPr lang="en-GB" sz="1700">
                <a:solidFill>
                  <a:srgbClr val="273239"/>
                </a:solidFill>
                <a:highlight>
                  <a:srgbClr val="FFFFFF"/>
                </a:highlight>
                <a:latin typeface="Times New Roman"/>
                <a:ea typeface="Times New Roman"/>
                <a:cs typeface="Times New Roman"/>
                <a:sym typeface="Times New Roman"/>
              </a:rPr>
              <a:t>The transaction starts acquiring locks before performing any modification on the data items</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273239"/>
                </a:solidFill>
                <a:highlight>
                  <a:srgbClr val="FFFFFF"/>
                </a:highlight>
                <a:latin typeface="Times New Roman"/>
                <a:ea typeface="Times New Roman"/>
                <a:cs typeface="Times New Roman"/>
                <a:sym typeface="Times New Roman"/>
              </a:rPr>
              <a:t>              Once a transaction acquires a lock,that lock can not be released until the transaction reaches the end of the execution.</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b="1" lang="en-GB">
                <a:solidFill>
                  <a:srgbClr val="273239"/>
                </a:solidFill>
                <a:highlight>
                  <a:srgbClr val="FFFFFF"/>
                </a:highlight>
                <a:latin typeface="Times New Roman"/>
                <a:ea typeface="Times New Roman"/>
                <a:cs typeface="Times New Roman"/>
                <a:sym typeface="Times New Roman"/>
              </a:rPr>
              <a:t>*Shrinking Phase</a:t>
            </a:r>
            <a:endParaRPr b="1">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273239"/>
                </a:solidFill>
                <a:highlight>
                  <a:srgbClr val="FFFFFF"/>
                </a:highlight>
                <a:latin typeface="Times New Roman"/>
                <a:ea typeface="Times New Roman"/>
                <a:cs typeface="Times New Roman"/>
                <a:sym typeface="Times New Roman"/>
              </a:rPr>
              <a:t>            The transaction releases all the acquired locks once it performs all the modifications on the data item. </a:t>
            </a:r>
            <a:endParaRPr sz="17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rPr lang="en-GB" sz="1700">
                <a:solidFill>
                  <a:srgbClr val="273239"/>
                </a:solidFill>
                <a:highlight>
                  <a:srgbClr val="FFFFFF"/>
                </a:highlight>
                <a:latin typeface="Times New Roman"/>
                <a:ea typeface="Times New Roman"/>
                <a:cs typeface="Times New Roman"/>
                <a:sym typeface="Times New Roman"/>
              </a:rPr>
              <a:t>            Once the transaction starts releasing the locks, it can not acquire any locks further. </a:t>
            </a:r>
            <a:endParaRPr b="1" sz="1700">
              <a:solidFill>
                <a:srgbClr val="273239"/>
              </a:solidFill>
              <a:highlight>
                <a:srgbClr val="FFFFFF"/>
              </a:highlight>
              <a:latin typeface="Times New Roman"/>
              <a:ea typeface="Times New Roman"/>
              <a:cs typeface="Times New Roman"/>
              <a:sym typeface="Times New Roman"/>
            </a:endParaRPr>
          </a:p>
        </p:txBody>
      </p:sp>
      <p:pic>
        <p:nvPicPr>
          <p:cNvPr id="369" name="Google Shape;369;p52"/>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Two kind of lock based protocol </a:t>
            </a:r>
            <a:endParaRPr/>
          </a:p>
          <a:p>
            <a:pPr indent="0" lvl="0" marL="0" rtl="0" algn="l">
              <a:spcBef>
                <a:spcPts val="0"/>
              </a:spcBef>
              <a:spcAft>
                <a:spcPts val="0"/>
              </a:spcAft>
              <a:buNone/>
            </a:pPr>
            <a:r>
              <a:t/>
            </a:r>
            <a:endParaRPr/>
          </a:p>
        </p:txBody>
      </p:sp>
      <p:sp>
        <p:nvSpPr>
          <p:cNvPr id="375" name="Google Shape;375;p5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solidFill>
                  <a:srgbClr val="273239"/>
                </a:solidFill>
                <a:highlight>
                  <a:srgbClr val="FFFFFF"/>
                </a:highlight>
                <a:latin typeface="Times New Roman"/>
                <a:ea typeface="Times New Roman"/>
                <a:cs typeface="Times New Roman"/>
                <a:sym typeface="Times New Roman"/>
              </a:rPr>
              <a:t>2.Strict Two Phase Locking  Protocol:</a:t>
            </a:r>
            <a:endParaRPr b="1"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It is almost similar to the two phase locking protocol</a:t>
            </a:r>
            <a:endParaRPr sz="2000">
              <a:solidFill>
                <a:srgbClr val="273239"/>
              </a:solidFill>
              <a:highlight>
                <a:srgbClr val="FFFFFF"/>
              </a:highlight>
              <a:latin typeface="Times New Roman"/>
              <a:ea typeface="Times New Roman"/>
              <a:cs typeface="Times New Roman"/>
              <a:sym typeface="Times New Roman"/>
            </a:endParaRPr>
          </a:p>
          <a:p>
            <a:pPr indent="-355600" lvl="0" marL="457200" rtl="0" algn="l">
              <a:spcBef>
                <a:spcPts val="0"/>
              </a:spcBef>
              <a:spcAft>
                <a:spcPts val="0"/>
              </a:spcAft>
              <a:buClr>
                <a:srgbClr val="273239"/>
              </a:buClr>
              <a:buSzPts val="2000"/>
              <a:buFont typeface="Times New Roman"/>
              <a:buChar char="●"/>
            </a:pPr>
            <a:r>
              <a:rPr lang="en-GB" sz="2000">
                <a:solidFill>
                  <a:srgbClr val="273239"/>
                </a:solidFill>
                <a:highlight>
                  <a:srgbClr val="FFFFFF"/>
                </a:highlight>
                <a:latin typeface="Times New Roman"/>
                <a:ea typeface="Times New Roman"/>
                <a:cs typeface="Times New Roman"/>
                <a:sym typeface="Times New Roman"/>
              </a:rPr>
              <a:t>Because</a:t>
            </a:r>
            <a:r>
              <a:rPr lang="en-GB" sz="2000">
                <a:solidFill>
                  <a:srgbClr val="273239"/>
                </a:solidFill>
                <a:highlight>
                  <a:srgbClr val="FFFFFF"/>
                </a:highlight>
                <a:latin typeface="Times New Roman"/>
                <a:ea typeface="Times New Roman"/>
                <a:cs typeface="Times New Roman"/>
                <a:sym typeface="Times New Roman"/>
              </a:rPr>
              <a:t>,strict two phase locking the transactions are only allowed to release the locks only when they performs commits. </a:t>
            </a:r>
            <a:endParaRPr sz="2000">
              <a:solidFill>
                <a:srgbClr val="273239"/>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rgbClr val="273239"/>
              </a:solidFill>
              <a:highlight>
                <a:srgbClr val="FFFFFF"/>
              </a:highlight>
              <a:latin typeface="Times New Roman"/>
              <a:ea typeface="Times New Roman"/>
              <a:cs typeface="Times New Roman"/>
              <a:sym typeface="Times New Roman"/>
            </a:endParaRPr>
          </a:p>
        </p:txBody>
      </p:sp>
      <p:pic>
        <p:nvPicPr>
          <p:cNvPr id="376" name="Google Shape;376;p53"/>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Lock Compatibility Matrix:</a:t>
            </a:r>
            <a:endParaRPr/>
          </a:p>
        </p:txBody>
      </p:sp>
      <p:sp>
        <p:nvSpPr>
          <p:cNvPr id="382" name="Google Shape;382;p5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49250" lvl="0" marL="457200" rtl="0" algn="just">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A transaction may be granted a lock on an item if the requested lock is compatible with locks already held on the item by other transactions.</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just">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Any number of transactions can hold shared locks on an item, but if any transaction holds an exclusive(X) on the item no other transaction may hold any lock on the item.</a:t>
            </a:r>
            <a:endParaRPr sz="1900">
              <a:solidFill>
                <a:srgbClr val="273239"/>
              </a:solidFill>
              <a:highlight>
                <a:srgbClr val="FFFFFF"/>
              </a:highlight>
              <a:latin typeface="Times New Roman"/>
              <a:ea typeface="Times New Roman"/>
              <a:cs typeface="Times New Roman"/>
              <a:sym typeface="Times New Roman"/>
            </a:endParaRPr>
          </a:p>
          <a:p>
            <a:pPr indent="-349250" lvl="0" marL="457200" rtl="0" algn="just">
              <a:spcBef>
                <a:spcPts val="0"/>
              </a:spcBef>
              <a:spcAft>
                <a:spcPts val="0"/>
              </a:spcAft>
              <a:buClr>
                <a:srgbClr val="273239"/>
              </a:buClr>
              <a:buSzPts val="1900"/>
              <a:buFont typeface="Times New Roman"/>
              <a:buChar char="●"/>
            </a:pPr>
            <a:r>
              <a:rPr lang="en-GB" sz="1900">
                <a:solidFill>
                  <a:srgbClr val="273239"/>
                </a:solidFill>
                <a:highlight>
                  <a:srgbClr val="FFFFFF"/>
                </a:highlight>
                <a:latin typeface="Times New Roman"/>
                <a:ea typeface="Times New Roman"/>
                <a:cs typeface="Times New Roman"/>
                <a:sym typeface="Times New Roman"/>
              </a:rPr>
              <a:t>If a lock cannot be granted, the requesting transaction is made to wait till all incompatible locks held by other transactions have been released. Then the lock is granted.</a:t>
            </a:r>
            <a:endParaRPr sz="1900">
              <a:latin typeface="Times New Roman"/>
              <a:ea typeface="Times New Roman"/>
              <a:cs typeface="Times New Roman"/>
              <a:sym typeface="Times New Roman"/>
            </a:endParaRPr>
          </a:p>
        </p:txBody>
      </p:sp>
      <p:pic>
        <p:nvPicPr>
          <p:cNvPr id="383" name="Google Shape;383;p54"/>
          <p:cNvPicPr preferRelativeResize="0"/>
          <p:nvPr/>
        </p:nvPicPr>
        <p:blipFill>
          <a:blip r:embed="rId3">
            <a:alphaModFix/>
          </a:blip>
          <a:stretch>
            <a:fillRect/>
          </a:stretch>
        </p:blipFill>
        <p:spPr>
          <a:xfrm>
            <a:off x="3232450" y="3759049"/>
            <a:ext cx="3039225" cy="1124675"/>
          </a:xfrm>
          <a:prstGeom prst="rect">
            <a:avLst/>
          </a:prstGeom>
          <a:noFill/>
          <a:ln>
            <a:noFill/>
          </a:ln>
        </p:spPr>
      </p:pic>
      <p:pic>
        <p:nvPicPr>
          <p:cNvPr id="384" name="Google Shape;384;p54"/>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Timestamp based Protocol</a:t>
            </a:r>
            <a:endParaRPr/>
          </a:p>
        </p:txBody>
      </p:sp>
      <p:sp>
        <p:nvSpPr>
          <p:cNvPr id="390" name="Google Shape;390;p5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55600" lvl="0" marL="457200" rtl="0" algn="l">
              <a:lnSpc>
                <a:spcPct val="15800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In this protocol each transaction has a timestamp  attached to it. Timestamp is nothing but the time in which a transaction enters into the system.</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lnSpc>
                <a:spcPct val="15800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The conflicting pairs of operations can be resolved by the timestamp ordering protocol through the utilization of the timestamp values of the transactions. </a:t>
            </a:r>
            <a:endParaRPr sz="2000">
              <a:solidFill>
                <a:srgbClr val="000000"/>
              </a:solidFill>
              <a:highlight>
                <a:srgbClr val="FFFFFF"/>
              </a:highlight>
              <a:latin typeface="Times New Roman"/>
              <a:ea typeface="Times New Roman"/>
              <a:cs typeface="Times New Roman"/>
              <a:sym typeface="Times New Roman"/>
            </a:endParaRPr>
          </a:p>
          <a:p>
            <a:pPr indent="-355600" lvl="0" marL="457200" rtl="0" algn="l">
              <a:lnSpc>
                <a:spcPct val="158000"/>
              </a:lnSpc>
              <a:spcBef>
                <a:spcPts val="0"/>
              </a:spcBef>
              <a:spcAft>
                <a:spcPts val="0"/>
              </a:spcAft>
              <a:buClr>
                <a:srgbClr val="000000"/>
              </a:buClr>
              <a:buSzPts val="2000"/>
              <a:buFont typeface="Times New Roman"/>
              <a:buChar char="●"/>
            </a:pPr>
            <a:r>
              <a:rPr lang="en-GB" sz="2000">
                <a:solidFill>
                  <a:srgbClr val="000000"/>
                </a:solidFill>
                <a:highlight>
                  <a:srgbClr val="FFFFFF"/>
                </a:highlight>
                <a:latin typeface="Times New Roman"/>
                <a:ea typeface="Times New Roman"/>
                <a:cs typeface="Times New Roman"/>
                <a:sym typeface="Times New Roman"/>
              </a:rPr>
              <a:t>Therefore, guaranteeing that the transactions take place in the correct order.</a:t>
            </a:r>
            <a:endParaRPr sz="2000">
              <a:solidFill>
                <a:srgbClr val="000000"/>
              </a:solidFill>
              <a:latin typeface="Times New Roman"/>
              <a:ea typeface="Times New Roman"/>
              <a:cs typeface="Times New Roman"/>
              <a:sym typeface="Times New Roman"/>
            </a:endParaRPr>
          </a:p>
        </p:txBody>
      </p:sp>
      <p:pic>
        <p:nvPicPr>
          <p:cNvPr id="391" name="Google Shape;391;p55"/>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Advantages of Concurrency</a:t>
            </a:r>
            <a:endParaRPr/>
          </a:p>
        </p:txBody>
      </p:sp>
      <p:sp>
        <p:nvSpPr>
          <p:cNvPr id="397" name="Google Shape;397;p56"/>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30200" lvl="0" marL="685800" rtl="0" algn="l">
              <a:lnSpc>
                <a:spcPct val="148000"/>
              </a:lnSpc>
              <a:spcBef>
                <a:spcPts val="0"/>
              </a:spcBef>
              <a:spcAft>
                <a:spcPts val="0"/>
              </a:spcAft>
              <a:buClr>
                <a:srgbClr val="273239"/>
              </a:buClr>
              <a:buSzPts val="1600"/>
              <a:buFont typeface="Nunito"/>
              <a:buChar char="●"/>
            </a:pPr>
            <a:r>
              <a:rPr b="1" lang="en-GB" sz="1600">
                <a:solidFill>
                  <a:srgbClr val="273239"/>
                </a:solidFill>
                <a:highlight>
                  <a:srgbClr val="FFFFFF"/>
                </a:highlight>
                <a:latin typeface="Times New Roman"/>
                <a:ea typeface="Times New Roman"/>
                <a:cs typeface="Times New Roman"/>
                <a:sym typeface="Times New Roman"/>
              </a:rPr>
              <a:t>Waiting Time: </a:t>
            </a:r>
            <a:r>
              <a:rPr lang="en-GB" sz="1600">
                <a:solidFill>
                  <a:srgbClr val="273239"/>
                </a:solidFill>
                <a:highlight>
                  <a:srgbClr val="FFFFFF"/>
                </a:highlight>
                <a:latin typeface="Times New Roman"/>
                <a:ea typeface="Times New Roman"/>
                <a:cs typeface="Times New Roman"/>
                <a:sym typeface="Times New Roman"/>
              </a:rPr>
              <a:t>It means if a process is in a ready state but still the process does not get the system to get execute is called waiting time. So, concurrency leads to less waiting time.</a:t>
            </a:r>
            <a:endParaRPr sz="1600">
              <a:solidFill>
                <a:srgbClr val="273239"/>
              </a:solidFill>
              <a:highlight>
                <a:srgbClr val="FFFFFF"/>
              </a:highlight>
              <a:latin typeface="Times New Roman"/>
              <a:ea typeface="Times New Roman"/>
              <a:cs typeface="Times New Roman"/>
              <a:sym typeface="Times New Roman"/>
            </a:endParaRPr>
          </a:p>
          <a:p>
            <a:pPr indent="-330200" lvl="0" marL="685800" rtl="0" algn="l">
              <a:lnSpc>
                <a:spcPct val="148000"/>
              </a:lnSpc>
              <a:spcBef>
                <a:spcPts val="0"/>
              </a:spcBef>
              <a:spcAft>
                <a:spcPts val="0"/>
              </a:spcAft>
              <a:buClr>
                <a:srgbClr val="273239"/>
              </a:buClr>
              <a:buSzPts val="1600"/>
              <a:buFont typeface="Nunito"/>
              <a:buChar char="●"/>
            </a:pPr>
            <a:r>
              <a:rPr b="1" lang="en-GB" sz="1600">
                <a:solidFill>
                  <a:srgbClr val="273239"/>
                </a:solidFill>
                <a:highlight>
                  <a:srgbClr val="FFFFFF"/>
                </a:highlight>
                <a:latin typeface="Times New Roman"/>
                <a:ea typeface="Times New Roman"/>
                <a:cs typeface="Times New Roman"/>
                <a:sym typeface="Times New Roman"/>
              </a:rPr>
              <a:t>Response Time: </a:t>
            </a:r>
            <a:r>
              <a:rPr lang="en-GB" sz="1600">
                <a:solidFill>
                  <a:srgbClr val="273239"/>
                </a:solidFill>
                <a:highlight>
                  <a:srgbClr val="FFFFFF"/>
                </a:highlight>
                <a:latin typeface="Times New Roman"/>
                <a:ea typeface="Times New Roman"/>
                <a:cs typeface="Times New Roman"/>
                <a:sym typeface="Times New Roman"/>
              </a:rPr>
              <a:t>The time wasted in getting the response from the cpu for the first time, is called response time. So, concurrency leads to less Response Time.</a:t>
            </a:r>
            <a:endParaRPr sz="1600">
              <a:solidFill>
                <a:srgbClr val="273239"/>
              </a:solidFill>
              <a:highlight>
                <a:srgbClr val="FFFFFF"/>
              </a:highlight>
              <a:latin typeface="Times New Roman"/>
              <a:ea typeface="Times New Roman"/>
              <a:cs typeface="Times New Roman"/>
              <a:sym typeface="Times New Roman"/>
            </a:endParaRPr>
          </a:p>
          <a:p>
            <a:pPr indent="-330200" lvl="0" marL="685800" rtl="0" algn="l">
              <a:lnSpc>
                <a:spcPct val="148000"/>
              </a:lnSpc>
              <a:spcBef>
                <a:spcPts val="0"/>
              </a:spcBef>
              <a:spcAft>
                <a:spcPts val="0"/>
              </a:spcAft>
              <a:buClr>
                <a:srgbClr val="273239"/>
              </a:buClr>
              <a:buSzPts val="1600"/>
              <a:buFont typeface="Nunito"/>
              <a:buChar char="●"/>
            </a:pPr>
            <a:r>
              <a:rPr b="1" lang="en-GB" sz="1600">
                <a:solidFill>
                  <a:srgbClr val="273239"/>
                </a:solidFill>
                <a:highlight>
                  <a:srgbClr val="FFFFFF"/>
                </a:highlight>
                <a:latin typeface="Times New Roman"/>
                <a:ea typeface="Times New Roman"/>
                <a:cs typeface="Times New Roman"/>
                <a:sym typeface="Times New Roman"/>
              </a:rPr>
              <a:t>Resource Utilization:</a:t>
            </a:r>
            <a:r>
              <a:rPr lang="en-GB" sz="1600">
                <a:solidFill>
                  <a:srgbClr val="273239"/>
                </a:solidFill>
                <a:highlight>
                  <a:srgbClr val="FFFFFF"/>
                </a:highlight>
                <a:latin typeface="Times New Roman"/>
                <a:ea typeface="Times New Roman"/>
                <a:cs typeface="Times New Roman"/>
                <a:sym typeface="Times New Roman"/>
              </a:rPr>
              <a:t> The amount of Resource utilization in a particular system is called Resource Utilization. Multiple transactions can run parallel in a system. So, concurrency leads to more Resource Utilization.</a:t>
            </a:r>
            <a:endParaRPr sz="1600">
              <a:solidFill>
                <a:srgbClr val="273239"/>
              </a:solidFill>
              <a:highlight>
                <a:srgbClr val="FFFFFF"/>
              </a:highlight>
              <a:latin typeface="Times New Roman"/>
              <a:ea typeface="Times New Roman"/>
              <a:cs typeface="Times New Roman"/>
              <a:sym typeface="Times New Roman"/>
            </a:endParaRPr>
          </a:p>
          <a:p>
            <a:pPr indent="-330200" lvl="0" marL="685800" rtl="0" algn="l">
              <a:lnSpc>
                <a:spcPct val="148000"/>
              </a:lnSpc>
              <a:spcBef>
                <a:spcPts val="0"/>
              </a:spcBef>
              <a:spcAft>
                <a:spcPts val="0"/>
              </a:spcAft>
              <a:buClr>
                <a:srgbClr val="273239"/>
              </a:buClr>
              <a:buSzPts val="1600"/>
              <a:buFont typeface="Nunito"/>
              <a:buChar char="●"/>
            </a:pPr>
            <a:r>
              <a:rPr b="1" lang="en-GB" sz="1600">
                <a:solidFill>
                  <a:srgbClr val="273239"/>
                </a:solidFill>
                <a:highlight>
                  <a:srgbClr val="FFFFFF"/>
                </a:highlight>
                <a:latin typeface="Times New Roman"/>
                <a:ea typeface="Times New Roman"/>
                <a:cs typeface="Times New Roman"/>
                <a:sym typeface="Times New Roman"/>
              </a:rPr>
              <a:t>Efficiency: </a:t>
            </a:r>
            <a:r>
              <a:rPr lang="en-GB" sz="1600">
                <a:solidFill>
                  <a:srgbClr val="273239"/>
                </a:solidFill>
                <a:highlight>
                  <a:srgbClr val="FFFFFF"/>
                </a:highlight>
                <a:latin typeface="Times New Roman"/>
                <a:ea typeface="Times New Roman"/>
                <a:cs typeface="Times New Roman"/>
                <a:sym typeface="Times New Roman"/>
              </a:rPr>
              <a:t>The amount of output produced in comparison to given input is called efficiency. So, Concurrency leads to more Efficiency.</a:t>
            </a:r>
            <a:endParaRPr b="1" sz="1600">
              <a:solidFill>
                <a:srgbClr val="273239"/>
              </a:solidFill>
              <a:highlight>
                <a:srgbClr val="FFFFFF"/>
              </a:highlight>
              <a:latin typeface="Times New Roman"/>
              <a:ea typeface="Times New Roman"/>
              <a:cs typeface="Times New Roman"/>
              <a:sym typeface="Times New Roman"/>
            </a:endParaRPr>
          </a:p>
          <a:p>
            <a:pPr indent="0" lvl="0" marL="0" rtl="0" algn="l">
              <a:lnSpc>
                <a:spcPct val="105000"/>
              </a:lnSpc>
              <a:spcBef>
                <a:spcPts val="1800"/>
              </a:spcBef>
              <a:spcAft>
                <a:spcPts val="0"/>
              </a:spcAft>
              <a:buNone/>
            </a:pPr>
            <a:r>
              <a:t/>
            </a:r>
            <a:endParaRPr sz="1600">
              <a:latin typeface="Times New Roman"/>
              <a:ea typeface="Times New Roman"/>
              <a:cs typeface="Times New Roman"/>
              <a:sym typeface="Times New Roman"/>
            </a:endParaRPr>
          </a:p>
        </p:txBody>
      </p:sp>
      <p:pic>
        <p:nvPicPr>
          <p:cNvPr id="398" name="Google Shape;398;p56"/>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Disadvantages of Concurrency</a:t>
            </a:r>
            <a:endParaRPr/>
          </a:p>
        </p:txBody>
      </p:sp>
      <p:sp>
        <p:nvSpPr>
          <p:cNvPr id="404" name="Google Shape;404;p5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17500" lvl="0" marL="685800" rtl="0" algn="l">
              <a:lnSpc>
                <a:spcPct val="158000"/>
              </a:lnSpc>
              <a:spcBef>
                <a:spcPts val="0"/>
              </a:spcBef>
              <a:spcAft>
                <a:spcPts val="0"/>
              </a:spcAft>
              <a:buClr>
                <a:srgbClr val="000000"/>
              </a:buClr>
              <a:buSzPts val="1400"/>
              <a:buFont typeface="Nunito"/>
              <a:buChar char="●"/>
            </a:pPr>
            <a:r>
              <a:rPr b="1" lang="en-GB" sz="1400">
                <a:solidFill>
                  <a:srgbClr val="000000"/>
                </a:solidFill>
                <a:highlight>
                  <a:srgbClr val="FFFFFF"/>
                </a:highlight>
                <a:latin typeface="Times New Roman"/>
                <a:ea typeface="Times New Roman"/>
                <a:cs typeface="Times New Roman"/>
                <a:sym typeface="Times New Roman"/>
              </a:rPr>
              <a:t>Overhead:</a:t>
            </a:r>
            <a:r>
              <a:rPr lang="en-GB" sz="1400">
                <a:solidFill>
                  <a:srgbClr val="000000"/>
                </a:solidFill>
                <a:highlight>
                  <a:srgbClr val="FFFFFF"/>
                </a:highlight>
                <a:latin typeface="Times New Roman"/>
                <a:ea typeface="Times New Roman"/>
                <a:cs typeface="Times New Roman"/>
                <a:sym typeface="Times New Roman"/>
              </a:rPr>
              <a:t>. This overhead can lead to slower performance and increased resource consumption, particularly in systems with high levels of concurrency.</a:t>
            </a:r>
            <a:endParaRPr sz="1400">
              <a:solidFill>
                <a:srgbClr val="000000"/>
              </a:solidFill>
              <a:highlight>
                <a:srgbClr val="FFFFFF"/>
              </a:highlight>
              <a:latin typeface="Times New Roman"/>
              <a:ea typeface="Times New Roman"/>
              <a:cs typeface="Times New Roman"/>
              <a:sym typeface="Times New Roman"/>
            </a:endParaRPr>
          </a:p>
          <a:p>
            <a:pPr indent="-317500" lvl="0" marL="685800" rtl="0" algn="l">
              <a:lnSpc>
                <a:spcPct val="158000"/>
              </a:lnSpc>
              <a:spcBef>
                <a:spcPts val="0"/>
              </a:spcBef>
              <a:spcAft>
                <a:spcPts val="0"/>
              </a:spcAft>
              <a:buClr>
                <a:srgbClr val="000000"/>
              </a:buClr>
              <a:buSzPts val="1400"/>
              <a:buFont typeface="Nunito"/>
              <a:buChar char="●"/>
            </a:pPr>
            <a:r>
              <a:rPr b="1" lang="en-GB" sz="1400">
                <a:solidFill>
                  <a:srgbClr val="000000"/>
                </a:solidFill>
                <a:highlight>
                  <a:srgbClr val="FFFFFF"/>
                </a:highlight>
                <a:latin typeface="Times New Roman"/>
                <a:ea typeface="Times New Roman"/>
                <a:cs typeface="Times New Roman"/>
                <a:sym typeface="Times New Roman"/>
              </a:rPr>
              <a:t>Deadlocks:</a:t>
            </a:r>
            <a:r>
              <a:rPr lang="en-GB" sz="1400">
                <a:solidFill>
                  <a:srgbClr val="000000"/>
                </a:solidFill>
                <a:highlight>
                  <a:srgbClr val="FFFFFF"/>
                </a:highlight>
                <a:latin typeface="Times New Roman"/>
                <a:ea typeface="Times New Roman"/>
                <a:cs typeface="Times New Roman"/>
                <a:sym typeface="Times New Roman"/>
              </a:rPr>
              <a:t> Deadlocks can be difficult to detect and resolve, and can result in reduced throughput and increased latency.</a:t>
            </a:r>
            <a:endParaRPr sz="1400">
              <a:solidFill>
                <a:srgbClr val="000000"/>
              </a:solidFill>
              <a:highlight>
                <a:srgbClr val="FFFFFF"/>
              </a:highlight>
              <a:latin typeface="Times New Roman"/>
              <a:ea typeface="Times New Roman"/>
              <a:cs typeface="Times New Roman"/>
              <a:sym typeface="Times New Roman"/>
            </a:endParaRPr>
          </a:p>
          <a:p>
            <a:pPr indent="-317500" lvl="0" marL="685800" rtl="0" algn="l">
              <a:lnSpc>
                <a:spcPct val="158000"/>
              </a:lnSpc>
              <a:spcBef>
                <a:spcPts val="0"/>
              </a:spcBef>
              <a:spcAft>
                <a:spcPts val="0"/>
              </a:spcAft>
              <a:buClr>
                <a:srgbClr val="000000"/>
              </a:buClr>
              <a:buSzPts val="1400"/>
              <a:buFont typeface="Nunito"/>
              <a:buChar char="●"/>
            </a:pPr>
            <a:r>
              <a:rPr b="1" lang="en-GB" sz="1400">
                <a:solidFill>
                  <a:srgbClr val="000000"/>
                </a:solidFill>
                <a:highlight>
                  <a:srgbClr val="FFFFFF"/>
                </a:highlight>
                <a:latin typeface="Times New Roman"/>
                <a:ea typeface="Times New Roman"/>
                <a:cs typeface="Times New Roman"/>
                <a:sym typeface="Times New Roman"/>
              </a:rPr>
              <a:t>Reduced concurrency:</a:t>
            </a:r>
            <a:r>
              <a:rPr lang="en-GB" sz="1400">
                <a:solidFill>
                  <a:srgbClr val="000000"/>
                </a:solidFill>
                <a:highlight>
                  <a:srgbClr val="FFFFFF"/>
                </a:highlight>
                <a:latin typeface="Times New Roman"/>
                <a:ea typeface="Times New Roman"/>
                <a:cs typeface="Times New Roman"/>
                <a:sym typeface="Times New Roman"/>
              </a:rPr>
              <a:t>This can lead to reduced concurrency and slower performance in systems with high levels of concurrency.</a:t>
            </a:r>
            <a:endParaRPr b="1" sz="1400">
              <a:solidFill>
                <a:srgbClr val="273239"/>
              </a:solidFill>
              <a:highlight>
                <a:srgbClr val="FFFFFF"/>
              </a:highlight>
              <a:latin typeface="Times New Roman"/>
              <a:ea typeface="Times New Roman"/>
              <a:cs typeface="Times New Roman"/>
              <a:sym typeface="Times New Roman"/>
            </a:endParaRPr>
          </a:p>
          <a:p>
            <a:pPr indent="-317500" lvl="0" marL="685800" rtl="0" algn="l">
              <a:lnSpc>
                <a:spcPct val="158000"/>
              </a:lnSpc>
              <a:spcBef>
                <a:spcPts val="0"/>
              </a:spcBef>
              <a:spcAft>
                <a:spcPts val="0"/>
              </a:spcAft>
              <a:buClr>
                <a:srgbClr val="000000"/>
              </a:buClr>
              <a:buSzPts val="1400"/>
              <a:buFont typeface="Nunito"/>
              <a:buChar char="●"/>
            </a:pPr>
            <a:r>
              <a:rPr b="1" lang="en-GB" sz="1400">
                <a:solidFill>
                  <a:srgbClr val="273239"/>
                </a:solidFill>
                <a:highlight>
                  <a:srgbClr val="FFFFFF"/>
                </a:highlight>
                <a:latin typeface="Times New Roman"/>
                <a:ea typeface="Times New Roman"/>
                <a:cs typeface="Times New Roman"/>
                <a:sym typeface="Times New Roman"/>
              </a:rPr>
              <a:t>Complexity: </a:t>
            </a:r>
            <a:r>
              <a:rPr lang="en-GB" sz="1400">
                <a:solidFill>
                  <a:srgbClr val="273239"/>
                </a:solidFill>
                <a:highlight>
                  <a:srgbClr val="FFFFFF"/>
                </a:highlight>
                <a:latin typeface="Times New Roman"/>
                <a:ea typeface="Times New Roman"/>
                <a:cs typeface="Times New Roman"/>
                <a:sym typeface="Times New Roman"/>
              </a:rPr>
              <a:t>This complexity can lead to increased development and maintenance costs.</a:t>
            </a:r>
            <a:endParaRPr sz="1400">
              <a:solidFill>
                <a:srgbClr val="273239"/>
              </a:solidFill>
              <a:highlight>
                <a:srgbClr val="FFFFFF"/>
              </a:highlight>
              <a:latin typeface="Times New Roman"/>
              <a:ea typeface="Times New Roman"/>
              <a:cs typeface="Times New Roman"/>
              <a:sym typeface="Times New Roman"/>
            </a:endParaRPr>
          </a:p>
          <a:p>
            <a:pPr indent="-317500" lvl="0" marL="685800" rtl="0" algn="l">
              <a:lnSpc>
                <a:spcPct val="158000"/>
              </a:lnSpc>
              <a:spcBef>
                <a:spcPts val="0"/>
              </a:spcBef>
              <a:spcAft>
                <a:spcPts val="0"/>
              </a:spcAft>
              <a:buClr>
                <a:srgbClr val="000000"/>
              </a:buClr>
              <a:buSzPts val="1400"/>
              <a:buFont typeface="Nunito"/>
              <a:buChar char="●"/>
            </a:pPr>
            <a:r>
              <a:rPr b="1" lang="en-GB" sz="1400">
                <a:solidFill>
                  <a:srgbClr val="273239"/>
                </a:solidFill>
                <a:highlight>
                  <a:srgbClr val="FFFFFF"/>
                </a:highlight>
                <a:latin typeface="Times New Roman"/>
                <a:ea typeface="Times New Roman"/>
                <a:cs typeface="Times New Roman"/>
                <a:sym typeface="Times New Roman"/>
              </a:rPr>
              <a:t>Inconsistency:</a:t>
            </a:r>
            <a:r>
              <a:rPr lang="en-GB" sz="1400">
                <a:solidFill>
                  <a:srgbClr val="273239"/>
                </a:solidFill>
                <a:highlight>
                  <a:srgbClr val="FFFFFF"/>
                </a:highlight>
                <a:latin typeface="Times New Roman"/>
                <a:ea typeface="Times New Roman"/>
                <a:cs typeface="Times New Roman"/>
                <a:sym typeface="Times New Roman"/>
              </a:rPr>
              <a:t> In some cases, concurrency control can lead to inconsistencies in the database. For example, a transaction that is rolled back may leave the database in an inconsistent state, or a long-running transaction may cause other transactions to wait for extended periods, leading to data staleness and reduced accuracy</a:t>
            </a:r>
            <a:endParaRPr sz="1400">
              <a:solidFill>
                <a:srgbClr val="000000"/>
              </a:solidFill>
              <a:highlight>
                <a:srgbClr val="FFFFFF"/>
              </a:highlight>
              <a:latin typeface="Times New Roman"/>
              <a:ea typeface="Times New Roman"/>
              <a:cs typeface="Times New Roman"/>
              <a:sym typeface="Times New Roman"/>
            </a:endParaRPr>
          </a:p>
          <a:p>
            <a:pPr indent="0" lvl="0" marL="0" rtl="0" algn="l">
              <a:spcBef>
                <a:spcPts val="1800"/>
              </a:spcBef>
              <a:spcAft>
                <a:spcPts val="0"/>
              </a:spcAft>
              <a:buNone/>
            </a:pPr>
            <a:r>
              <a:t/>
            </a:r>
            <a:endParaRPr sz="1400">
              <a:solidFill>
                <a:srgbClr val="000000"/>
              </a:solidFill>
              <a:latin typeface="Times New Roman"/>
              <a:ea typeface="Times New Roman"/>
              <a:cs typeface="Times New Roman"/>
              <a:sym typeface="Times New Roman"/>
            </a:endParaRPr>
          </a:p>
        </p:txBody>
      </p:sp>
      <p:pic>
        <p:nvPicPr>
          <p:cNvPr id="405" name="Google Shape;405;p57"/>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Transaction Recovery:</a:t>
            </a:r>
            <a:endParaRPr/>
          </a:p>
        </p:txBody>
      </p:sp>
      <p:sp>
        <p:nvSpPr>
          <p:cNvPr id="411" name="Google Shape;411;p58"/>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58000"/>
              </a:lnSpc>
              <a:spcBef>
                <a:spcPts val="0"/>
              </a:spcBef>
              <a:spcAft>
                <a:spcPts val="1800"/>
              </a:spcAft>
              <a:buNone/>
            </a:pPr>
            <a:r>
              <a:t/>
            </a:r>
            <a:endParaRPr>
              <a:latin typeface="Times New Roman"/>
              <a:ea typeface="Times New Roman"/>
              <a:cs typeface="Times New Roman"/>
              <a:sym typeface="Times New Roman"/>
            </a:endParaRPr>
          </a:p>
        </p:txBody>
      </p:sp>
      <p:pic>
        <p:nvPicPr>
          <p:cNvPr id="412" name="Google Shape;412;p58"/>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Example:</a:t>
            </a:r>
            <a:endParaRPr sz="3540">
              <a:latin typeface="Times New Roman"/>
              <a:ea typeface="Times New Roman"/>
              <a:cs typeface="Times New Roman"/>
              <a:sym typeface="Times New Roman"/>
            </a:endParaRPr>
          </a:p>
        </p:txBody>
      </p:sp>
      <p:sp>
        <p:nvSpPr>
          <p:cNvPr id="96" name="Google Shape;96;p1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100">
                <a:solidFill>
                  <a:srgbClr val="000000"/>
                </a:solidFill>
                <a:latin typeface="Times New Roman"/>
                <a:ea typeface="Times New Roman"/>
                <a:cs typeface="Times New Roman"/>
                <a:sym typeface="Times New Roman"/>
              </a:rPr>
              <a:t>If Remo has account A having $30 in his account from which he wishes to send $10 to Sheero's account, which is B.</a:t>
            </a:r>
            <a:endParaRPr sz="2100">
              <a:solidFill>
                <a:srgbClr val="000000"/>
              </a:solidFill>
              <a:latin typeface="Times New Roman"/>
              <a:ea typeface="Times New Roman"/>
              <a:cs typeface="Times New Roman"/>
              <a:sym typeface="Times New Roman"/>
            </a:endParaRPr>
          </a:p>
        </p:txBody>
      </p:sp>
      <p:pic>
        <p:nvPicPr>
          <p:cNvPr id="97" name="Google Shape;97;p17"/>
          <p:cNvPicPr preferRelativeResize="0"/>
          <p:nvPr/>
        </p:nvPicPr>
        <p:blipFill rotWithShape="1">
          <a:blip r:embed="rId3">
            <a:alphaModFix/>
          </a:blip>
          <a:srcRect b="0" l="0" r="0" t="0"/>
          <a:stretch/>
        </p:blipFill>
        <p:spPr>
          <a:xfrm>
            <a:off x="4612400" y="2096425"/>
            <a:ext cx="4422450" cy="2472600"/>
          </a:xfrm>
          <a:prstGeom prst="rect">
            <a:avLst/>
          </a:prstGeom>
          <a:noFill/>
          <a:ln>
            <a:noFill/>
          </a:ln>
        </p:spPr>
      </p:pic>
      <p:sp>
        <p:nvSpPr>
          <p:cNvPr id="98" name="Google Shape;98;p17"/>
          <p:cNvSpPr txBox="1"/>
          <p:nvPr/>
        </p:nvSpPr>
        <p:spPr>
          <a:xfrm>
            <a:off x="372625" y="2307925"/>
            <a:ext cx="3836100" cy="209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Open Sans"/>
              <a:ea typeface="Open Sans"/>
              <a:cs typeface="Open Sans"/>
              <a:sym typeface="Open Sans"/>
            </a:endParaRPr>
          </a:p>
        </p:txBody>
      </p:sp>
      <p:pic>
        <p:nvPicPr>
          <p:cNvPr id="99" name="Google Shape;99;p17"/>
          <p:cNvPicPr preferRelativeResize="0"/>
          <p:nvPr/>
        </p:nvPicPr>
        <p:blipFill rotWithShape="1">
          <a:blip r:embed="rId4">
            <a:alphaModFix/>
          </a:blip>
          <a:srcRect b="0" l="0" r="0" t="0"/>
          <a:stretch/>
        </p:blipFill>
        <p:spPr>
          <a:xfrm>
            <a:off x="372625" y="2096413"/>
            <a:ext cx="4194950" cy="2280325"/>
          </a:xfrm>
          <a:prstGeom prst="rect">
            <a:avLst/>
          </a:prstGeom>
          <a:noFill/>
          <a:ln>
            <a:noFill/>
          </a:ln>
        </p:spPr>
      </p:pic>
      <p:pic>
        <p:nvPicPr>
          <p:cNvPr id="100" name="Google Shape;100;p17"/>
          <p:cNvPicPr preferRelativeResize="0"/>
          <p:nvPr/>
        </p:nvPicPr>
        <p:blipFill rotWithShape="1">
          <a:blip r:embed="rId5">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Consistency</a:t>
            </a:r>
            <a:endParaRPr>
              <a:latin typeface="Times New Roman"/>
              <a:ea typeface="Times New Roman"/>
              <a:cs typeface="Times New Roman"/>
              <a:sym typeface="Times New Roman"/>
            </a:endParaRPr>
          </a:p>
        </p:txBody>
      </p:sp>
      <p:sp>
        <p:nvSpPr>
          <p:cNvPr id="106" name="Google Shape;106;p1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55600" lvl="0" marL="457200" rtl="0" algn="l">
              <a:lnSpc>
                <a:spcPct val="150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 word </a:t>
            </a:r>
            <a:r>
              <a:rPr b="1" lang="en-GB" sz="2000">
                <a:solidFill>
                  <a:srgbClr val="000000"/>
                </a:solidFill>
                <a:latin typeface="Times New Roman"/>
                <a:ea typeface="Times New Roman"/>
                <a:cs typeface="Times New Roman"/>
                <a:sym typeface="Times New Roman"/>
              </a:rPr>
              <a:t>consistency</a:t>
            </a:r>
            <a:r>
              <a:rPr lang="en-GB" sz="2000">
                <a:solidFill>
                  <a:srgbClr val="000000"/>
                </a:solidFill>
                <a:latin typeface="Times New Roman"/>
                <a:ea typeface="Times New Roman"/>
                <a:cs typeface="Times New Roman"/>
                <a:sym typeface="Times New Roman"/>
              </a:rPr>
              <a:t> means that the value should remain preserved always</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In DBMS, the integrity of the data should be maintained, which means if a change in the database is made, it should remain preserved always.</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In the case of transactions, the integrity of the data is very essential so that the database remains consistent before and after the transaction. </a:t>
            </a:r>
            <a:endParaRPr sz="2000">
              <a:solidFill>
                <a:srgbClr val="000000"/>
              </a:solidFill>
              <a:latin typeface="Times New Roman"/>
              <a:ea typeface="Times New Roman"/>
              <a:cs typeface="Times New Roman"/>
              <a:sym typeface="Times New Roman"/>
            </a:endParaRPr>
          </a:p>
          <a:p>
            <a:pPr indent="-355600" lvl="0" marL="457200" rtl="0" algn="l">
              <a:lnSpc>
                <a:spcPct val="150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The data should always be correct.</a:t>
            </a:r>
            <a:endParaRPr sz="2000">
              <a:solidFill>
                <a:srgbClr val="000000"/>
              </a:solidFill>
              <a:latin typeface="Times New Roman"/>
              <a:ea typeface="Times New Roman"/>
              <a:cs typeface="Times New Roman"/>
              <a:sym typeface="Times New Roman"/>
            </a:endParaRPr>
          </a:p>
        </p:txBody>
      </p:sp>
      <p:pic>
        <p:nvPicPr>
          <p:cNvPr id="107" name="Google Shape;107;p18"/>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GB">
                <a:latin typeface="Times New Roman"/>
                <a:ea typeface="Times New Roman"/>
                <a:cs typeface="Times New Roman"/>
                <a:sym typeface="Times New Roman"/>
              </a:rPr>
              <a:t>Example:</a:t>
            </a:r>
            <a:endParaRPr>
              <a:latin typeface="Times New Roman"/>
              <a:ea typeface="Times New Roman"/>
              <a:cs typeface="Times New Roman"/>
              <a:sym typeface="Times New Roman"/>
            </a:endParaRPr>
          </a:p>
        </p:txBody>
      </p:sp>
      <p:sp>
        <p:nvSpPr>
          <p:cNvPr id="113" name="Google Shape;113;p19"/>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GB" sz="2000">
                <a:solidFill>
                  <a:srgbClr val="000000"/>
                </a:solidFill>
                <a:latin typeface="Times New Roman"/>
                <a:ea typeface="Times New Roman"/>
                <a:cs typeface="Times New Roman"/>
                <a:sym typeface="Times New Roman"/>
              </a:rPr>
              <a:t>There are three accounts, A, B, and C, where A is making a transaction T one by one to both B &amp; C. </a:t>
            </a:r>
            <a:endParaRPr sz="2000">
              <a:solidFill>
                <a:srgbClr val="000000"/>
              </a:solidFill>
              <a:latin typeface="Times New Roman"/>
              <a:ea typeface="Times New Roman"/>
              <a:cs typeface="Times New Roman"/>
              <a:sym typeface="Times New Roman"/>
            </a:endParaRPr>
          </a:p>
        </p:txBody>
      </p:sp>
      <p:pic>
        <p:nvPicPr>
          <p:cNvPr id="114" name="Google Shape;114;p19"/>
          <p:cNvPicPr preferRelativeResize="0"/>
          <p:nvPr/>
        </p:nvPicPr>
        <p:blipFill rotWithShape="1">
          <a:blip r:embed="rId3">
            <a:alphaModFix/>
          </a:blip>
          <a:srcRect b="0" l="0" r="0" t="0"/>
          <a:stretch/>
        </p:blipFill>
        <p:spPr>
          <a:xfrm>
            <a:off x="1836200" y="2017800"/>
            <a:ext cx="4177600" cy="2366775"/>
          </a:xfrm>
          <a:prstGeom prst="rect">
            <a:avLst/>
          </a:prstGeom>
          <a:noFill/>
          <a:ln>
            <a:noFill/>
          </a:ln>
        </p:spPr>
      </p:pic>
      <p:pic>
        <p:nvPicPr>
          <p:cNvPr id="115" name="Google Shape;115;p19"/>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Isolation</a:t>
            </a:r>
            <a:endParaRPr sz="3540">
              <a:latin typeface="Times New Roman"/>
              <a:ea typeface="Times New Roman"/>
              <a:cs typeface="Times New Roman"/>
              <a:sym typeface="Times New Roman"/>
            </a:endParaRPr>
          </a:p>
        </p:txBody>
      </p:sp>
      <p:sp>
        <p:nvSpPr>
          <p:cNvPr id="121" name="Google Shape;121;p20"/>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GB" sz="2000">
                <a:solidFill>
                  <a:srgbClr val="000000"/>
                </a:solidFill>
                <a:latin typeface="Times New Roman"/>
                <a:ea typeface="Times New Roman"/>
                <a:cs typeface="Times New Roman"/>
                <a:sym typeface="Times New Roman"/>
              </a:rPr>
              <a:t>The term </a:t>
            </a:r>
            <a:r>
              <a:rPr b="1" lang="en-GB" sz="2000">
                <a:solidFill>
                  <a:srgbClr val="000000"/>
                </a:solidFill>
                <a:latin typeface="Times New Roman"/>
                <a:ea typeface="Times New Roman"/>
                <a:cs typeface="Times New Roman"/>
                <a:sym typeface="Times New Roman"/>
              </a:rPr>
              <a:t>'isolation' </a:t>
            </a:r>
            <a:r>
              <a:rPr lang="en-GB" sz="2000">
                <a:solidFill>
                  <a:srgbClr val="000000"/>
                </a:solidFill>
                <a:latin typeface="Times New Roman"/>
                <a:ea typeface="Times New Roman"/>
                <a:cs typeface="Times New Roman"/>
                <a:sym typeface="Times New Roman"/>
              </a:rPr>
              <a:t>means separation.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In DBMS, Isolation is the property of a database where no data should affect the other one and may occur concurrently.</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Isolation is a guarantee that concurrently running transactions should not interfere with each other. </a:t>
            </a:r>
            <a:endParaRPr sz="2000">
              <a:solidFill>
                <a:srgbClr val="000000"/>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rgbClr val="000000"/>
              </a:buClr>
              <a:buSzPts val="2000"/>
              <a:buFont typeface="Times New Roman"/>
              <a:buChar char="●"/>
            </a:pPr>
            <a:r>
              <a:rPr lang="en-GB" sz="2000">
                <a:solidFill>
                  <a:srgbClr val="000000"/>
                </a:solidFill>
                <a:latin typeface="Times New Roman"/>
                <a:ea typeface="Times New Roman"/>
                <a:cs typeface="Times New Roman"/>
                <a:sym typeface="Times New Roman"/>
              </a:rPr>
              <a:t>Concurrency here refers to </a:t>
            </a:r>
            <a:r>
              <a:rPr b="1" lang="en-GB" sz="2000">
                <a:solidFill>
                  <a:srgbClr val="000000"/>
                </a:solidFill>
                <a:latin typeface="Times New Roman"/>
                <a:ea typeface="Times New Roman"/>
                <a:cs typeface="Times New Roman"/>
                <a:sym typeface="Times New Roman"/>
              </a:rPr>
              <a:t>two or more transactions</a:t>
            </a:r>
            <a:r>
              <a:rPr lang="en-GB" sz="2000">
                <a:solidFill>
                  <a:srgbClr val="000000"/>
                </a:solidFill>
                <a:latin typeface="Times New Roman"/>
                <a:ea typeface="Times New Roman"/>
                <a:cs typeface="Times New Roman"/>
                <a:sym typeface="Times New Roman"/>
              </a:rPr>
              <a:t> trying to modify or read the same database record(s) at the same time.</a:t>
            </a:r>
            <a:endParaRPr b="1" sz="2000">
              <a:solidFill>
                <a:srgbClr val="00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2000">
              <a:solidFill>
                <a:srgbClr val="000000"/>
              </a:solidFill>
              <a:latin typeface="Times New Roman"/>
              <a:ea typeface="Times New Roman"/>
              <a:cs typeface="Times New Roman"/>
              <a:sym typeface="Times New Roman"/>
            </a:endParaRPr>
          </a:p>
        </p:txBody>
      </p:sp>
      <p:pic>
        <p:nvPicPr>
          <p:cNvPr id="122" name="Google Shape;122;p20"/>
          <p:cNvPicPr preferRelativeResize="0"/>
          <p:nvPr/>
        </p:nvPicPr>
        <p:blipFill rotWithShape="1">
          <a:blip r:embed="rId3">
            <a:alphaModFix/>
          </a:blip>
          <a:srcRect b="0" l="0" r="0" t="0"/>
          <a:stretch/>
        </p:blipFill>
        <p:spPr>
          <a:xfrm>
            <a:off x="8166499" y="111100"/>
            <a:ext cx="897100" cy="8971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n-GB" sz="3540">
                <a:latin typeface="Times New Roman"/>
                <a:ea typeface="Times New Roman"/>
                <a:cs typeface="Times New Roman"/>
                <a:sym typeface="Times New Roman"/>
              </a:rPr>
              <a:t>Example:</a:t>
            </a:r>
            <a:endParaRPr sz="3540">
              <a:latin typeface="Times New Roman"/>
              <a:ea typeface="Times New Roman"/>
              <a:cs typeface="Times New Roman"/>
              <a:sym typeface="Times New Roman"/>
            </a:endParaRPr>
          </a:p>
        </p:txBody>
      </p:sp>
      <p:sp>
        <p:nvSpPr>
          <p:cNvPr id="128" name="Google Shape;128;p2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sp>
        <p:nvSpPr>
          <p:cNvPr id="129" name="Google Shape;129;p21"/>
          <p:cNvSpPr txBox="1"/>
          <p:nvPr/>
        </p:nvSpPr>
        <p:spPr>
          <a:xfrm>
            <a:off x="401400" y="1266325"/>
            <a:ext cx="4336200" cy="32337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Marie places an order based on this incomplete information, thinking a burger is available.</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Once Marko pays, the system updates to show that there are no burgers left. This is similar to a transaction being committed</a:t>
            </a:r>
            <a:endParaRPr b="0" i="0" sz="2000" u="none" cap="none" strike="noStrike">
              <a:solidFill>
                <a:srgbClr val="000000"/>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rgbClr val="000000"/>
              </a:buClr>
              <a:buSzPts val="2000"/>
              <a:buFont typeface="Times New Roman"/>
              <a:buChar char="➔"/>
            </a:pPr>
            <a:r>
              <a:rPr b="0" i="0" lang="en-GB" sz="2000" u="none" cap="none" strike="noStrike">
                <a:solidFill>
                  <a:srgbClr val="000000"/>
                </a:solidFill>
                <a:latin typeface="Times New Roman"/>
                <a:ea typeface="Times New Roman"/>
                <a:cs typeface="Times New Roman"/>
                <a:sym typeface="Times New Roman"/>
              </a:rPr>
              <a:t>Marie’s order will have to be aborted since there are no burgers left.</a:t>
            </a:r>
            <a:endParaRPr b="0" i="0" sz="2000" u="none" cap="none" strike="noStrike">
              <a:solidFill>
                <a:schemeClr val="dk2"/>
              </a:solidFill>
              <a:latin typeface="Times New Roman"/>
              <a:ea typeface="Times New Roman"/>
              <a:cs typeface="Times New Roman"/>
              <a:sym typeface="Times New Roman"/>
            </a:endParaRPr>
          </a:p>
        </p:txBody>
      </p:sp>
      <p:pic>
        <p:nvPicPr>
          <p:cNvPr id="130" name="Google Shape;130;p21"/>
          <p:cNvPicPr preferRelativeResize="0"/>
          <p:nvPr/>
        </p:nvPicPr>
        <p:blipFill rotWithShape="1">
          <a:blip r:embed="rId3">
            <a:alphaModFix/>
          </a:blip>
          <a:srcRect b="0" l="0" r="0" t="0"/>
          <a:stretch/>
        </p:blipFill>
        <p:spPr>
          <a:xfrm>
            <a:off x="4496174" y="1522376"/>
            <a:ext cx="4336125" cy="2694450"/>
          </a:xfrm>
          <a:prstGeom prst="rect">
            <a:avLst/>
          </a:prstGeom>
          <a:noFill/>
          <a:ln>
            <a:noFill/>
          </a:ln>
        </p:spPr>
      </p:pic>
      <p:pic>
        <p:nvPicPr>
          <p:cNvPr id="131" name="Google Shape;131;p21"/>
          <p:cNvPicPr preferRelativeResize="0"/>
          <p:nvPr/>
        </p:nvPicPr>
        <p:blipFill rotWithShape="1">
          <a:blip r:embed="rId4">
            <a:alphaModFix/>
          </a:blip>
          <a:srcRect b="0" l="0" r="0" t="0"/>
          <a:stretch/>
        </p:blipFill>
        <p:spPr>
          <a:xfrm>
            <a:off x="8166499" y="111100"/>
            <a:ext cx="897100" cy="897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Props1.xml><?xml version="1.0" encoding="utf-8"?>
<ds:datastoreItem xmlns:ds="http://schemas.openxmlformats.org/officeDocument/2006/customXml" ds:itemID="{092E7295-D1B8-46FB-B20B-F7B6BD0329B5}"/>
</file>

<file path=customXml/itemProps2.xml><?xml version="1.0" encoding="utf-8"?>
<ds:datastoreItem xmlns:ds="http://schemas.openxmlformats.org/officeDocument/2006/customXml" ds:itemID="{D6BD87F5-0947-4F30-A699-5D068584DA6D}"/>
</file>

<file path=customXml/itemProps3.xml><?xml version="1.0" encoding="utf-8"?>
<ds:datastoreItem xmlns:ds="http://schemas.openxmlformats.org/officeDocument/2006/customXml" ds:itemID="{D494AD01-A5EE-42D5-AEFF-124E8421C11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ies>
</file>