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65" r:id="rId6"/>
    <p:sldId id="269" r:id="rId7"/>
    <p:sldId id="270" r:id="rId8"/>
    <p:sldId id="271" r:id="rId9"/>
    <p:sldId id="272" r:id="rId10"/>
    <p:sldId id="273" r:id="rId11"/>
    <p:sldId id="267" r:id="rId12"/>
    <p:sldId id="274" r:id="rId13"/>
    <p:sldId id="275" r:id="rId14"/>
    <p:sldId id="268" r:id="rId15"/>
    <p:sldId id="276" r:id="rId16"/>
    <p:sldId id="277" r:id="rId17"/>
    <p:sldId id="278" r:id="rId18"/>
    <p:sldId id="279" r:id="rId19"/>
    <p:sldId id="280" r:id="rId20"/>
    <p:sldId id="281" r:id="rId21"/>
    <p:sldId id="263" r:id="rId22"/>
    <p:sldId id="260" r:id="rId23"/>
    <p:sldId id="264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4320">
          <p15:clr>
            <a:srgbClr val="A4A3A4"/>
          </p15:clr>
        </p15:guide>
        <p15:guide id="2" pos="76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66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76C0A9-32C5-4E0F-83BA-D4654094EC40}" v="2" dt="2022-02-01T07:18:51.429"/>
    <p1510:client id="{AF503B24-2ADC-4348-9DA7-7415A7705BA8}" v="18" dt="2022-02-01T06:16:31.429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35" d="100"/>
          <a:sy n="35" d="100"/>
        </p:scale>
        <p:origin x="756" y="96"/>
      </p:cViewPr>
      <p:guideLst>
        <p:guide orient="horz" pos="4320"/>
        <p:guide pos="76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-2856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mya R Assistant Professor" userId="813cc53b-cdf4-4ce6-80b4-4511270466ca" providerId="ADAL" clId="{DDC0B6D3-D0E5-4D9B-92A2-FCCEB819BD5D}"/>
    <pc:docChg chg="custSel addSld delSld modSld">
      <pc:chgData name="Ramya R Assistant Professor" userId="813cc53b-cdf4-4ce6-80b4-4511270466ca" providerId="ADAL" clId="{DDC0B6D3-D0E5-4D9B-92A2-FCCEB819BD5D}" dt="2022-01-31T12:32:41.497" v="258"/>
      <pc:docMkLst>
        <pc:docMk/>
      </pc:docMkLst>
      <pc:sldChg chg="delSp modSp mod">
        <pc:chgData name="Ramya R Assistant Professor" userId="813cc53b-cdf4-4ce6-80b4-4511270466ca" providerId="ADAL" clId="{DDC0B6D3-D0E5-4D9B-92A2-FCCEB819BD5D}" dt="2022-01-31T12:23:49.559" v="101" actId="21"/>
        <pc:sldMkLst>
          <pc:docMk/>
          <pc:sldMk cId="0" sldId="256"/>
        </pc:sldMkLst>
        <pc:spChg chg="mod">
          <ac:chgData name="Ramya R Assistant Professor" userId="813cc53b-cdf4-4ce6-80b4-4511270466ca" providerId="ADAL" clId="{DDC0B6D3-D0E5-4D9B-92A2-FCCEB819BD5D}" dt="2022-01-31T12:10:03.948" v="98" actId="20577"/>
          <ac:spMkLst>
            <pc:docMk/>
            <pc:sldMk cId="0" sldId="256"/>
            <ac:spMk id="21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09:07.569" v="33" actId="20577"/>
          <ac:spMkLst>
            <pc:docMk/>
            <pc:sldMk cId="0" sldId="256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3:49.559" v="101" actId="21"/>
          <ac:spMkLst>
            <pc:docMk/>
            <pc:sldMk cId="0" sldId="256"/>
            <ac:spMk id="24" creationId="{00000000-0000-0000-0000-000000000000}"/>
          </ac:spMkLst>
        </pc:spChg>
      </pc:sldChg>
      <pc:sldChg chg="addSp modSp mod">
        <pc:chgData name="Ramya R Assistant Professor" userId="813cc53b-cdf4-4ce6-80b4-4511270466ca" providerId="ADAL" clId="{DDC0B6D3-D0E5-4D9B-92A2-FCCEB819BD5D}" dt="2022-01-31T12:31:57.892" v="256" actId="14100"/>
        <pc:sldMkLst>
          <pc:docMk/>
          <pc:sldMk cId="0" sldId="257"/>
        </pc:sldMkLst>
        <pc:spChg chg="add mod">
          <ac:chgData name="Ramya R Assistant Professor" userId="813cc53b-cdf4-4ce6-80b4-4511270466ca" providerId="ADAL" clId="{DDC0B6D3-D0E5-4D9B-92A2-FCCEB819BD5D}" dt="2022-01-31T12:31:57.892" v="256" actId="14100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813cc53b-cdf4-4ce6-80b4-4511270466ca" providerId="ADAL" clId="{DDC0B6D3-D0E5-4D9B-92A2-FCCEB819BD5D}" dt="2022-01-31T12:26:55.931" v="199" actId="20577"/>
          <ac:spMkLst>
            <pc:docMk/>
            <pc:sldMk cId="0" sldId="257"/>
            <ac:spMk id="26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27:35.683" v="217" actId="20577"/>
          <ac:spMkLst>
            <pc:docMk/>
            <pc:sldMk cId="0" sldId="257"/>
            <ac:spMk id="27" creationId="{00000000-0000-0000-0000-000000000000}"/>
          </ac:spMkLst>
        </pc:spChg>
        <pc:spChg chg="mod">
          <ac:chgData name="Ramya R Assistant Professor" userId="813cc53b-cdf4-4ce6-80b4-4511270466ca" providerId="ADAL" clId="{DDC0B6D3-D0E5-4D9B-92A2-FCCEB819BD5D}" dt="2022-01-31T12:31:51.621" v="255" actId="1076"/>
          <ac:spMkLst>
            <pc:docMk/>
            <pc:sldMk cId="0" sldId="257"/>
            <ac:spMk id="28" creationId="{00000000-0000-0000-0000-000000000000}"/>
          </ac:spMkLst>
        </pc:spChg>
      </pc:sldChg>
      <pc:sldChg chg="delSp modSp add mod">
        <pc:chgData name="Ramya R Assistant Professor" userId="813cc53b-cdf4-4ce6-80b4-4511270466ca" providerId="ADAL" clId="{DDC0B6D3-D0E5-4D9B-92A2-FCCEB819BD5D}" dt="2022-01-31T12:26:21.932" v="178" actId="1076"/>
        <pc:sldMkLst>
          <pc:docMk/>
          <pc:sldMk cId="1847126465" sldId="258"/>
        </pc:sldMkLst>
        <pc:spChg chg="mod">
          <ac:chgData name="Ramya R Assistant Professor" userId="813cc53b-cdf4-4ce6-80b4-4511270466ca" providerId="ADAL" clId="{DDC0B6D3-D0E5-4D9B-92A2-FCCEB819BD5D}" dt="2022-01-31T12:26:21.932" v="178" actId="1076"/>
          <ac:spMkLst>
            <pc:docMk/>
            <pc:sldMk cId="1847126465" sldId="258"/>
            <ac:spMk id="23" creationId="{00000000-0000-0000-0000-000000000000}"/>
          </ac:spMkLst>
        </pc:spChg>
        <pc:spChg chg="del mod">
          <ac:chgData name="Ramya R Assistant Professor" userId="813cc53b-cdf4-4ce6-80b4-4511270466ca" providerId="ADAL" clId="{DDC0B6D3-D0E5-4D9B-92A2-FCCEB819BD5D}" dt="2022-01-31T12:26:17.735" v="177" actId="21"/>
          <ac:spMkLst>
            <pc:docMk/>
            <pc:sldMk cId="1847126465" sldId="258"/>
            <ac:spMk id="24" creationId="{00000000-0000-0000-0000-000000000000}"/>
          </ac:spMkLst>
        </pc:spChg>
      </pc:sldChg>
      <pc:sldChg chg="add del">
        <pc:chgData name="Ramya R Assistant Professor" userId="813cc53b-cdf4-4ce6-80b4-4511270466ca" providerId="ADAL" clId="{DDC0B6D3-D0E5-4D9B-92A2-FCCEB819BD5D}" dt="2022-01-31T12:27:08.734" v="201" actId="47"/>
        <pc:sldMkLst>
          <pc:docMk/>
          <pc:sldMk cId="3887289802" sldId="259"/>
        </pc:sldMkLst>
      </pc:sldChg>
      <pc:sldChg chg="add">
        <pc:chgData name="Ramya R Assistant Professor" userId="813cc53b-cdf4-4ce6-80b4-4511270466ca" providerId="ADAL" clId="{DDC0B6D3-D0E5-4D9B-92A2-FCCEB819BD5D}" dt="2022-01-31T12:27:06.222" v="200"/>
        <pc:sldMkLst>
          <pc:docMk/>
          <pc:sldMk cId="3829886052" sldId="260"/>
        </pc:sldMkLst>
      </pc:sldChg>
      <pc:sldChg chg="new">
        <pc:chgData name="Ramya R Assistant Professor" userId="813cc53b-cdf4-4ce6-80b4-4511270466ca" providerId="ADAL" clId="{DDC0B6D3-D0E5-4D9B-92A2-FCCEB819BD5D}" dt="2022-01-31T12:28:10.877" v="218" actId="680"/>
        <pc:sldMkLst>
          <pc:docMk/>
          <pc:sldMk cId="296657569" sldId="261"/>
        </pc:sldMkLst>
      </pc:sldChg>
      <pc:sldChg chg="new">
        <pc:chgData name="Ramya R Assistant Professor" userId="813cc53b-cdf4-4ce6-80b4-4511270466ca" providerId="ADAL" clId="{DDC0B6D3-D0E5-4D9B-92A2-FCCEB819BD5D}" dt="2022-01-31T12:32:34.617" v="257" actId="680"/>
        <pc:sldMkLst>
          <pc:docMk/>
          <pc:sldMk cId="4130304615" sldId="262"/>
        </pc:sldMkLst>
      </pc:sldChg>
      <pc:sldChg chg="add">
        <pc:chgData name="Ramya R Assistant Professor" userId="813cc53b-cdf4-4ce6-80b4-4511270466ca" providerId="ADAL" clId="{DDC0B6D3-D0E5-4D9B-92A2-FCCEB819BD5D}" dt="2022-01-31T12:32:41.497" v="258"/>
        <pc:sldMkLst>
          <pc:docMk/>
          <pc:sldMk cId="865844983" sldId="263"/>
        </pc:sldMkLst>
      </pc:sldChg>
    </pc:docChg>
  </pc:docChgLst>
  <pc:docChgLst>
    <pc:chgData name="Ramya R Assistant Professor" userId="S::ramya.ece@rathinam.in::813cc53b-cdf4-4ce6-80b4-4511270466ca" providerId="AD" clId="Web-{AF503B24-2ADC-4348-9DA7-7415A7705BA8}"/>
    <pc:docChg chg="modSld">
      <pc:chgData name="Ramya R Assistant Professor" userId="S::ramya.ece@rathinam.in::813cc53b-cdf4-4ce6-80b4-4511270466ca" providerId="AD" clId="Web-{AF503B24-2ADC-4348-9DA7-7415A7705BA8}" dt="2022-02-01T06:16:30.867" v="7" actId="20577"/>
      <pc:docMkLst>
        <pc:docMk/>
      </pc:docMkLst>
      <pc:sldChg chg="modSp">
        <pc:chgData name="Ramya R Assistant Professor" userId="S::ramya.ece@rathinam.in::813cc53b-cdf4-4ce6-80b4-4511270466ca" providerId="AD" clId="Web-{AF503B24-2ADC-4348-9DA7-7415A7705BA8}" dt="2022-02-01T06:16:05.022" v="0" actId="20577"/>
        <pc:sldMkLst>
          <pc:docMk/>
          <pc:sldMk cId="0" sldId="256"/>
        </pc:sldMkLst>
        <pc:spChg chg="mod">
          <ac:chgData name="Ramya R Assistant Professor" userId="S::ramya.ece@rathinam.in::813cc53b-cdf4-4ce6-80b4-4511270466ca" providerId="AD" clId="Web-{AF503B24-2ADC-4348-9DA7-7415A7705BA8}" dt="2022-02-01T06:16:05.022" v="0" actId="20577"/>
          <ac:spMkLst>
            <pc:docMk/>
            <pc:sldMk cId="0" sldId="256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24.476" v="4" actId="20577"/>
        <pc:sldMkLst>
          <pc:docMk/>
          <pc:sldMk cId="0" sldId="257"/>
        </pc:sldMkLst>
        <pc:spChg chg="mod">
          <ac:chgData name="Ramya R Assistant Professor" userId="S::ramya.ece@rathinam.in::813cc53b-cdf4-4ce6-80b4-4511270466ca" providerId="AD" clId="Web-{AF503B24-2ADC-4348-9DA7-7415A7705BA8}" dt="2022-02-01T06:16:24.476" v="4" actId="20577"/>
          <ac:spMkLst>
            <pc:docMk/>
            <pc:sldMk cId="0" sldId="257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2.288" v="2" actId="20577"/>
          <ac:spMkLst>
            <pc:docMk/>
            <pc:sldMk cId="0" sldId="257"/>
            <ac:spMk id="28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16.507" v="1" actId="20577"/>
        <pc:sldMkLst>
          <pc:docMk/>
          <pc:sldMk cId="1847126465" sldId="258"/>
        </pc:sldMkLst>
        <pc:spChg chg="mod">
          <ac:chgData name="Ramya R Assistant Professor" userId="S::ramya.ece@rathinam.in::813cc53b-cdf4-4ce6-80b4-4511270466ca" providerId="AD" clId="Web-{AF503B24-2ADC-4348-9DA7-7415A7705BA8}" dt="2022-02-01T06:16:16.507" v="1" actId="20577"/>
          <ac:spMkLst>
            <pc:docMk/>
            <pc:sldMk cId="1847126465" sldId="258"/>
            <ac:spMk id="23" creationId="{00000000-0000-0000-0000-000000000000}"/>
          </ac:spMkLst>
        </pc:spChg>
      </pc:sldChg>
      <pc:sldChg chg="modSp">
        <pc:chgData name="Ramya R Assistant Professor" userId="S::ramya.ece@rathinam.in::813cc53b-cdf4-4ce6-80b4-4511270466ca" providerId="AD" clId="Web-{AF503B24-2ADC-4348-9DA7-7415A7705BA8}" dt="2022-02-01T06:16:30.867" v="7" actId="20577"/>
        <pc:sldMkLst>
          <pc:docMk/>
          <pc:sldMk cId="865844983" sldId="263"/>
        </pc:sldMkLst>
        <pc:spChg chg="mod">
          <ac:chgData name="Ramya R Assistant Professor" userId="S::ramya.ece@rathinam.in::813cc53b-cdf4-4ce6-80b4-4511270466ca" providerId="AD" clId="Web-{AF503B24-2ADC-4348-9DA7-7415A7705BA8}" dt="2022-02-01T06:16:30.867" v="7" actId="20577"/>
          <ac:spMkLst>
            <pc:docMk/>
            <pc:sldMk cId="865844983" sldId="263"/>
            <ac:spMk id="5" creationId="{6B14E422-75F0-4715-92C9-A1677C1D3E40}"/>
          </ac:spMkLst>
        </pc:spChg>
        <pc:spChg chg="mod">
          <ac:chgData name="Ramya R Assistant Professor" userId="S::ramya.ece@rathinam.in::813cc53b-cdf4-4ce6-80b4-4511270466ca" providerId="AD" clId="Web-{AF503B24-2ADC-4348-9DA7-7415A7705BA8}" dt="2022-02-01T06:16:28.773" v="5" actId="20577"/>
          <ac:spMkLst>
            <pc:docMk/>
            <pc:sldMk cId="865844983" sldId="263"/>
            <ac:spMk id="28" creationId="{00000000-0000-0000-0000-000000000000}"/>
          </ac:spMkLst>
        </pc:spChg>
      </pc:sldChg>
    </pc:docChg>
  </pc:docChgLst>
  <pc:docChgLst>
    <pc:chgData name="Sharmila B Technical Trainer" userId="S::sharmila.placement@rathinam.in::9f201489-9e2d-45df-a4f3-bc629776521b" providerId="AD" clId="Web-{9076C0A9-32C5-4E0F-83BA-D4654094EC40}"/>
    <pc:docChg chg="modSld">
      <pc:chgData name="Sharmila B Technical Trainer" userId="S::sharmila.placement@rathinam.in::9f201489-9e2d-45df-a4f3-bc629776521b" providerId="AD" clId="Web-{9076C0A9-32C5-4E0F-83BA-D4654094EC40}" dt="2022-02-01T07:18:51.429" v="1" actId="20577"/>
      <pc:docMkLst>
        <pc:docMk/>
      </pc:docMkLst>
      <pc:sldChg chg="modSp">
        <pc:chgData name="Sharmila B Technical Trainer" userId="S::sharmila.placement@rathinam.in::9f201489-9e2d-45df-a4f3-bc629776521b" providerId="AD" clId="Web-{9076C0A9-32C5-4E0F-83BA-D4654094EC40}" dt="2022-02-01T07:18:51.429" v="1" actId="20577"/>
        <pc:sldMkLst>
          <pc:docMk/>
          <pc:sldMk cId="0" sldId="256"/>
        </pc:sldMkLst>
        <pc:spChg chg="mod">
          <ac:chgData name="Sharmila B Technical Trainer" userId="S::sharmila.placement@rathinam.in::9f201489-9e2d-45df-a4f3-bc629776521b" providerId="AD" clId="Web-{9076C0A9-32C5-4E0F-83BA-D4654094EC40}" dt="2022-02-01T07:18:51.429" v="1" actId="20577"/>
          <ac:spMkLst>
            <pc:docMk/>
            <pc:sldMk cId="0" sldId="256"/>
            <ac:spMk id="21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3DF32F-C001-4487-9D56-112AA38C5ED8}" type="datetimeFigureOut">
              <a:rPr lang="en-US" smtClean="0"/>
              <a:t>3/7/2022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mtClean="0"/>
              <a:t>DBMS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7E1ED5-7807-4B15-9900-650C7A48D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987822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285441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defTabSz="457200" eaLnBrk="1" fontAlgn="auto" latinLnBrk="0" hangingPunct="1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Examples : Images, Text, videos etc.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2616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where,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CREATE OR REPLACE TRIGGER is a keyword used to create a trigger and </a:t>
            </a:r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200" b="1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trigger_name</a:t>
            </a:r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is user-defined where a trigger can be given a name.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BEFORE/AFTER/INSTEAD OF specify the timing of the trigger's </a:t>
            </a:r>
            <a:r>
              <a:rPr lang="en-US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occurance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 INSTEAD OF is used when a view is created.</a:t>
            </a:r>
          </a:p>
          <a:p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INSERT/UPDATE/DELETE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specify the DML statement.</a:t>
            </a:r>
          </a:p>
          <a:p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&lt;</a:t>
            </a:r>
            <a:r>
              <a:rPr lang="en-US" sz="2200" b="1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table_name</a:t>
            </a:r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&gt;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specify the name of the table on which DML statement is to be applied.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REFERENCING is a keyword used to provide reference to old and new values for DML statements.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FOR EACH ROW is the clause used to specify row level </a:t>
            </a:r>
            <a:r>
              <a:rPr lang="en-US" sz="2200" b="0" i="0" dirty="0" err="1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tigger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WHEN is a clause used to specify condition to be applied and is only applicable for row-level trigger.</a:t>
            </a:r>
          </a:p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DECLARE, BEGIN, EXCEPTION, END are the different sections of PL/SQL code block containing variable declaration, executable statements, error handling statements and marking end of PL/SQL block respectively where DECLARE and EXCEPTION part are optional.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0330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After initializing the trigger </a:t>
            </a:r>
            <a:r>
              <a:rPr lang="en-US" dirty="0" err="1" smtClean="0"/>
              <a:t>CheckAge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, whenever we will insert any new values or update the existing values in the above table STUDENT our trigger will check the </a:t>
            </a:r>
            <a:r>
              <a:rPr lang="en-US" sz="2200" b="1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age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before executing </a:t>
            </a:r>
            <a:r>
              <a:rPr lang="en-US" dirty="0" smtClean="0"/>
              <a:t>INSERT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or </a:t>
            </a:r>
            <a:r>
              <a:rPr lang="en-US" dirty="0" smtClean="0"/>
              <a:t>UPDATE</a:t>
            </a:r>
            <a:r>
              <a:rPr lang="en-US" sz="2200" b="0" i="0" dirty="0" smtClean="0">
                <a:effectLst/>
                <a:latin typeface="Helvetica Neue"/>
                <a:ea typeface="Helvetica Neue"/>
                <a:cs typeface="Helvetica Neue"/>
                <a:sym typeface="Helvetica Neue"/>
              </a:rPr>
              <a:t> statements and according to the result of triggering restriction or condition it will execute the statement.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2603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rPr/>
              <a:pPr/>
              <a:t>‹#›</a:t>
            </a:fld>
            <a:endParaRPr/>
          </a:p>
        </p:txBody>
      </p:sp>
      <p:sp>
        <p:nvSpPr>
          <p:cNvPr id="6" name="Course title"/>
          <p:cNvSpPr/>
          <p:nvPr userDrawn="1"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 dirty="0"/>
          </a:p>
        </p:txBody>
      </p:sp>
      <p:sp>
        <p:nvSpPr>
          <p:cNvPr id="7" name="Course title"/>
          <p:cNvSpPr/>
          <p:nvPr userDrawn="1"/>
        </p:nvSpPr>
        <p:spPr>
          <a:xfrm>
            <a:off x="14991704" y="1259469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Triggers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hf sldNum="0" hdr="0" dt="0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2195045"/>
            <a:ext cx="102657" cy="625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lang="en-US"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466469" y="5874633"/>
            <a:ext cx="2368570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7200" dirty="0" smtClean="0"/>
              <a:t>D</a:t>
            </a:r>
            <a:r>
              <a:rPr lang="en-IN" sz="7200" dirty="0" err="1" smtClean="0"/>
              <a:t>atabase</a:t>
            </a:r>
            <a:r>
              <a:rPr lang="en-IN" sz="7200" dirty="0" smtClean="0"/>
              <a:t> </a:t>
            </a:r>
            <a:r>
              <a:rPr lang="en-IN" sz="7200" dirty="0" smtClean="0">
                <a:latin typeface="Arial" pitchFamily="34" charset="0"/>
                <a:cs typeface="Arial" pitchFamily="34" charset="0"/>
              </a:rPr>
              <a:t>Management</a:t>
            </a:r>
            <a:r>
              <a:rPr lang="en-IN" sz="7200" dirty="0" smtClean="0"/>
              <a:t> System</a:t>
            </a:r>
            <a:endParaRPr lang="en-IN" sz="7200" dirty="0"/>
          </a:p>
        </p:txBody>
      </p:sp>
      <p:sp>
        <p:nvSpPr>
          <p:cNvPr id="6" name="by…"/>
          <p:cNvSpPr txBox="1"/>
          <p:nvPr/>
        </p:nvSpPr>
        <p:spPr>
          <a:xfrm>
            <a:off x="18508717" y="11019362"/>
            <a:ext cx="4635061" cy="25648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4000" dirty="0" smtClean="0">
                <a:latin typeface="Arial" pitchFamily="34" charset="0"/>
                <a:cs typeface="Arial" pitchFamily="34" charset="0"/>
              </a:rPr>
              <a:t>          </a:t>
            </a:r>
            <a:endParaRPr sz="400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sz="4000" err="1">
                <a:latin typeface="Arial" pitchFamily="34" charset="0"/>
                <a:cs typeface="Arial" pitchFamily="34" charset="0"/>
              </a:rPr>
              <a:t>Mr</a:t>
            </a:r>
            <a:r>
              <a:rPr lang="en-IN" sz="4000" dirty="0">
                <a:latin typeface="Arial" pitchFamily="34" charset="0"/>
                <a:cs typeface="Arial" pitchFamily="34" charset="0"/>
              </a:rPr>
              <a:t>s</a:t>
            </a:r>
            <a:r>
              <a:rPr sz="4000" smtClean="0">
                <a:latin typeface="Arial" pitchFamily="34" charset="0"/>
                <a:cs typeface="Arial" pitchFamily="34" charset="0"/>
              </a:rPr>
              <a:t>.</a:t>
            </a:r>
            <a:r>
              <a:rPr lang="en-IN" sz="4000" dirty="0" err="1" smtClean="0">
                <a:latin typeface="Arial" pitchFamily="34" charset="0"/>
                <a:cs typeface="Arial" pitchFamily="34" charset="0"/>
              </a:rPr>
              <a:t>B.Sharmila</a:t>
            </a:r>
            <a:endParaRPr lang="en-IN" sz="4000" dirty="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Te</a:t>
            </a:r>
            <a:r>
              <a:rPr lang="en-US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</a:t>
            </a:r>
            <a:r>
              <a:rPr lang="en-IN" sz="4000" dirty="0" err="1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hni</a:t>
            </a:r>
            <a:r>
              <a:rPr lang="en-US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c</a:t>
            </a:r>
            <a:r>
              <a:rPr lang="en-IN" sz="4000" dirty="0" smtClean="0">
                <a:solidFill>
                  <a:srgbClr val="011993"/>
                </a:solidFill>
                <a:latin typeface="Arial" pitchFamily="34" charset="0"/>
                <a:ea typeface="Calibri"/>
                <a:cs typeface="Arial" pitchFamily="34" charset="0"/>
                <a:sym typeface="Calibri"/>
              </a:rPr>
              <a:t>al </a:t>
            </a:r>
            <a:r>
              <a:rPr lang="en-IN" sz="4000" dirty="0" smtClean="0">
                <a:latin typeface="Arial" pitchFamily="34" charset="0"/>
                <a:cs typeface="Arial" pitchFamily="34" charset="0"/>
              </a:rPr>
              <a:t>Trainer</a:t>
            </a:r>
            <a:endParaRPr sz="4000">
              <a:latin typeface="Arial" pitchFamily="34" charset="0"/>
              <a:cs typeface="Arial" pitchFamily="34" charset="0"/>
            </a:endParaRP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sz="400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Course Title"/>
          <p:cNvSpPr txBox="1"/>
          <p:nvPr/>
        </p:nvSpPr>
        <p:spPr>
          <a:xfrm>
            <a:off x="466469" y="7098169"/>
            <a:ext cx="23685704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US" sz="7200" dirty="0" smtClean="0"/>
              <a:t>Triggers</a:t>
            </a:r>
            <a:endParaRPr lang="en-IN" sz="7200"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Timing Triggers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56508" y="2674479"/>
            <a:ext cx="20809527" cy="82176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2 different types of timing triggers, they are</a:t>
            </a: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4400" b="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4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</a:t>
            </a:r>
            <a: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</a:p>
          <a:p>
            <a:pPr algn="l">
              <a:buFont typeface="+mj-lt"/>
              <a:buAutoNum type="arabicPeriod"/>
            </a:pPr>
            <a:endParaRPr 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fires before executing DML statement</a:t>
            </a: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endParaRPr 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Triggering statement may or may not executed depending upon the before condition block</a:t>
            </a:r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endParaRPr lang="en-US" sz="4400" b="0" u="sng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44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</a:t>
            </a:r>
            <a:r>
              <a:rPr lang="en-US" sz="44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</a:p>
          <a:p>
            <a:pPr algn="l">
              <a:buFont typeface="+mj-lt"/>
              <a:buAutoNum type="arabicPeriod"/>
            </a:pPr>
            <a:endParaRPr lang="en-US" sz="4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28700" lvl="1" indent="-571500" algn="l">
              <a:buFont typeface="Wingdings" panose="05000000000000000000" pitchFamily="2" charset="2"/>
              <a:buChar char="Ø"/>
            </a:pPr>
            <a:r>
              <a:rPr lang="en-US" sz="4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fires after executing DML statement.</a:t>
            </a:r>
          </a:p>
        </p:txBody>
      </p:sp>
    </p:spTree>
    <p:extLst>
      <p:ext uri="{BB962C8B-B14F-4D97-AF65-F5344CB8AC3E}">
        <p14:creationId xmlns:p14="http://schemas.microsoft.com/office/powerpoint/2010/main" val="411179606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Syntax for creating a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9248" y="2588203"/>
            <a:ext cx="17716934" cy="8301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41552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Example of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16726" y="2647000"/>
            <a:ext cx="18925309" cy="6863417"/>
          </a:xfrm>
          <a:prstGeom prst="rect">
            <a:avLst/>
          </a:prstGeom>
          <a:solidFill>
            <a:srgbClr val="000066"/>
          </a:solidFill>
        </p:spPr>
        <p:txBody>
          <a:bodyPr wrap="square">
            <a:spAutoFit/>
          </a:bodyPr>
          <a:lstStyle/>
          <a:p>
            <a:pPr algn="l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CREATE</a:t>
            </a:r>
            <a:r>
              <a:rPr lang="en-US" sz="4400" dirty="0">
                <a:solidFill>
                  <a:schemeClr val="bg1"/>
                </a:solidFill>
              </a:rPr>
              <a:t> OR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REPLACE TRIGGER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 err="1">
                <a:solidFill>
                  <a:schemeClr val="bg1"/>
                </a:solidFill>
              </a:rPr>
              <a:t>CheckAge</a:t>
            </a:r>
            <a:endParaRPr lang="en-US" sz="4400" dirty="0">
              <a:solidFill>
                <a:schemeClr val="bg1"/>
              </a:solidFill>
            </a:endParaRPr>
          </a:p>
          <a:p>
            <a:pPr algn="l"/>
            <a:r>
              <a:rPr lang="en-US" sz="4400" dirty="0">
                <a:solidFill>
                  <a:schemeClr val="bg1"/>
                </a:solidFill>
              </a:rPr>
              <a:t>BEFORE</a:t>
            </a:r>
          </a:p>
          <a:p>
            <a:pPr algn="l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INSERT</a:t>
            </a:r>
            <a:r>
              <a:rPr lang="en-US" sz="4400" dirty="0">
                <a:solidFill>
                  <a:schemeClr val="bg1"/>
                </a:solidFill>
              </a:rPr>
              <a:t> OR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UPDATE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ON</a:t>
            </a:r>
            <a:r>
              <a:rPr lang="en-US" sz="4400" dirty="0">
                <a:solidFill>
                  <a:schemeClr val="bg1"/>
                </a:solidFill>
              </a:rPr>
              <a:t> student</a:t>
            </a:r>
          </a:p>
          <a:p>
            <a:pPr algn="l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FOR EACH ROW</a:t>
            </a:r>
          </a:p>
          <a:p>
            <a:pPr algn="l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BEGIN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4400" dirty="0">
                <a:solidFill>
                  <a:schemeClr val="bg1"/>
                </a:solidFill>
              </a:rPr>
              <a:t> :</a:t>
            </a:r>
            <a:r>
              <a:rPr lang="en-US" sz="4400" dirty="0" err="1" smtClean="0">
                <a:solidFill>
                  <a:schemeClr val="bg1"/>
                </a:solidFill>
              </a:rPr>
              <a:t>new.Age</a:t>
            </a:r>
            <a:r>
              <a:rPr lang="en-US" sz="4400" dirty="0" smtClean="0">
                <a:solidFill>
                  <a:schemeClr val="bg1"/>
                </a:solidFill>
              </a:rPr>
              <a:t> &gt; </a:t>
            </a:r>
            <a:r>
              <a:rPr lang="en-US" sz="4400" dirty="0" smtClean="0">
                <a:solidFill>
                  <a:schemeClr val="accent6">
                    <a:lumMod val="75000"/>
                  </a:schemeClr>
                </a:solidFill>
              </a:rPr>
              <a:t>30</a:t>
            </a:r>
            <a:r>
              <a:rPr lang="en-US" sz="4400" dirty="0" smtClean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THEN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</a:rPr>
              <a:t>		</a:t>
            </a:r>
            <a:r>
              <a:rPr lang="en-US" sz="4400" dirty="0" err="1">
                <a:solidFill>
                  <a:schemeClr val="bg1"/>
                </a:solidFill>
              </a:rPr>
              <a:t>raise_application_error</a:t>
            </a:r>
            <a:r>
              <a:rPr lang="en-US" sz="4400" dirty="0">
                <a:solidFill>
                  <a:schemeClr val="bg1"/>
                </a:solidFill>
              </a:rPr>
              <a:t>(</a:t>
            </a:r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-20001</a:t>
            </a:r>
            <a:r>
              <a:rPr lang="en-US" sz="4400" dirty="0">
                <a:solidFill>
                  <a:schemeClr val="bg1"/>
                </a:solidFill>
              </a:rPr>
              <a:t>, </a:t>
            </a:r>
            <a:r>
              <a:rPr lang="en-US" sz="4400" dirty="0">
                <a:solidFill>
                  <a:srgbClr val="92D050"/>
                </a:solidFill>
              </a:rPr>
              <a:t>'Age should not be greater than 30'</a:t>
            </a:r>
            <a:r>
              <a:rPr lang="en-US" sz="4400" dirty="0">
                <a:solidFill>
                  <a:schemeClr val="bg1"/>
                </a:solidFill>
              </a:rPr>
              <a:t>);</a:t>
            </a:r>
          </a:p>
          <a:p>
            <a:pPr algn="l"/>
            <a:r>
              <a:rPr lang="en-US" sz="4400" dirty="0">
                <a:solidFill>
                  <a:schemeClr val="bg1"/>
                </a:solidFill>
              </a:rPr>
              <a:t>	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400" dirty="0">
                <a:solidFill>
                  <a:schemeClr val="bg1"/>
                </a:solidFill>
              </a:rPr>
              <a:t> </a:t>
            </a:r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  <a:p>
            <a:pPr algn="l"/>
            <a:r>
              <a:rPr lang="en-US" sz="44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END</a:t>
            </a:r>
            <a:r>
              <a:rPr lang="en-US" sz="4400" dirty="0">
                <a:solidFill>
                  <a:schemeClr val="bg1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4916957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9981710"/>
              </p:ext>
            </p:extLst>
          </p:nvPr>
        </p:nvGraphicFramePr>
        <p:xfrm>
          <a:off x="4955530" y="4211784"/>
          <a:ext cx="12113272" cy="701040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3028318"/>
                <a:gridCol w="3028318"/>
                <a:gridCol w="3028318"/>
                <a:gridCol w="3028318"/>
              </a:tblGrid>
              <a:tr h="1168400"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effectLst/>
                        </a:rPr>
                        <a:t>ROLLNO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effectLst/>
                        </a:rPr>
                        <a:t>SNAME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>
                          <a:effectLst/>
                        </a:rPr>
                        <a:t>AGE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4000" dirty="0">
                          <a:effectLst/>
                        </a:rPr>
                        <a:t>COURSE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>
                    <a:solidFill>
                      <a:srgbClr val="00B0F0"/>
                    </a:solidFill>
                  </a:tcPr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11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 dirty="0" err="1">
                          <a:effectLst/>
                        </a:rPr>
                        <a:t>Anu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20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BSC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12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Asha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21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BCOM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13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Arpit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18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BCA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14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Chetan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20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BCA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</a:tr>
              <a:tr h="1168400"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15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Nihal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>
                          <a:effectLst/>
                        </a:rPr>
                        <a:t>19</a:t>
                      </a:r>
                      <a:endParaRPr lang="en-US" sz="400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  <a:tc>
                  <a:txBody>
                    <a:bodyPr/>
                    <a:lstStyle/>
                    <a:p>
                      <a:r>
                        <a:rPr lang="en-US" sz="4000" dirty="0">
                          <a:effectLst/>
                        </a:rPr>
                        <a:t>BBA</a:t>
                      </a:r>
                      <a:endParaRPr lang="en-US" sz="4000" dirty="0"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2917" marR="52917" marT="26458" marB="26458"/>
                </a:tc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1967344" y="2306270"/>
            <a:ext cx="20809527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 the following tables,</a:t>
            </a:r>
          </a:p>
        </p:txBody>
      </p:sp>
      <p:sp>
        <p:nvSpPr>
          <p:cNvPr id="4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Example of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582139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Example of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434" y="2391210"/>
            <a:ext cx="15466002" cy="140710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34" y="4795837"/>
            <a:ext cx="12057784" cy="18959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8434" y="7689270"/>
            <a:ext cx="15715384" cy="14453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18434" y="10132190"/>
            <a:ext cx="12057784" cy="189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739376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Example of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9048" y="2499879"/>
            <a:ext cx="15781512" cy="168419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9048" y="4645161"/>
            <a:ext cx="15781512" cy="18387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79048" y="7371916"/>
            <a:ext cx="15781512" cy="14395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9048" y="9699480"/>
            <a:ext cx="15781512" cy="2270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742761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Drop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95385" y="3172829"/>
            <a:ext cx="862127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1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TRIGGER </a:t>
            </a:r>
            <a:r>
              <a:rPr lang="en-US" altLang="en-US" sz="4400" dirty="0" err="1">
                <a:solidFill>
                  <a:srgbClr val="11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trigger_name</a:t>
            </a:r>
            <a:r>
              <a:rPr lang="en-US" altLang="en-US" sz="4400" dirty="0">
                <a:solidFill>
                  <a:srgbClr val="3399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r>
              <a:rPr lang="en-US" altLang="en-US" sz="4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8269969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Uses of 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05891" y="2305101"/>
            <a:ext cx="20366182" cy="7478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Maintaining complex constraints which is either impossible or very difficult via normal constraint(like primary, foreign, unique </a:t>
            </a:r>
            <a:r>
              <a:rPr lang="en-US" sz="4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applying technique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Recording the changes made on the table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Automatically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generating primary key values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Prevent invalid transactions to occur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Granting authorization and providing security to database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Enforcing referential integrity.</a:t>
            </a:r>
          </a:p>
        </p:txBody>
      </p:sp>
    </p:spTree>
    <p:extLst>
      <p:ext uri="{BB962C8B-B14F-4D97-AF65-F5344CB8AC3E}">
        <p14:creationId xmlns:p14="http://schemas.microsoft.com/office/powerpoint/2010/main" val="429384871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"/>
          <p:cNvSpPr/>
          <p:nvPr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  <p:sp>
        <p:nvSpPr>
          <p:cNvPr id="28" name="Slide Title"/>
          <p:cNvSpPr txBox="1"/>
          <p:nvPr/>
        </p:nvSpPr>
        <p:spPr>
          <a:xfrm>
            <a:off x="1155496" y="2937193"/>
            <a:ext cx="15196345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r">
              <a:defRPr sz="3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algn="l"/>
            <a:endParaRPr lang="en-IN" sz="6000">
              <a:latin typeface="+mn-lt"/>
            </a:endParaRPr>
          </a:p>
        </p:txBody>
      </p:sp>
      <p:sp>
        <p:nvSpPr>
          <p:cNvPr id="5" name="Course Title">
            <a:extLst>
              <a:ext uri="{FF2B5EF4-FFF2-40B4-BE49-F238E27FC236}">
                <a16:creationId xmlns="" xmlns:a16="http://schemas.microsoft.com/office/drawing/2014/main" id="{6B14E422-75F0-4715-92C9-A1677C1D3E40}"/>
              </a:ext>
            </a:extLst>
          </p:cNvPr>
          <p:cNvSpPr txBox="1"/>
          <p:nvPr/>
        </p:nvSpPr>
        <p:spPr>
          <a:xfrm>
            <a:off x="2212771" y="6591260"/>
            <a:ext cx="11274629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/>
            <a:endParaRPr lang="en-US" sz="2800"/>
          </a:p>
        </p:txBody>
      </p:sp>
      <p:sp>
        <p:nvSpPr>
          <p:cNvPr id="2" name="Rectangle 1"/>
          <p:cNvSpPr/>
          <p:nvPr/>
        </p:nvSpPr>
        <p:spPr>
          <a:xfrm>
            <a:off x="1754085" y="1271854"/>
            <a:ext cx="20052970" cy="111722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/>
              <a:t>1.Triggers </a:t>
            </a:r>
            <a:r>
              <a:rPr lang="en-US" b="0" dirty="0"/>
              <a:t>are not supported in</a:t>
            </a:r>
          </a:p>
          <a:p>
            <a:pPr algn="l"/>
            <a:r>
              <a:rPr lang="en-US" b="0" dirty="0"/>
              <a:t>a) Delete</a:t>
            </a:r>
          </a:p>
          <a:p>
            <a:pPr algn="l"/>
            <a:r>
              <a:rPr lang="en-US" b="0" dirty="0"/>
              <a:t>b) Update</a:t>
            </a:r>
          </a:p>
          <a:p>
            <a:pPr algn="l"/>
            <a:r>
              <a:rPr lang="en-US" dirty="0"/>
              <a:t>c) Views</a:t>
            </a:r>
          </a:p>
          <a:p>
            <a:pPr algn="l"/>
            <a:r>
              <a:rPr lang="en-US" b="0" dirty="0"/>
              <a:t>d) All of the mentioned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2.The variables in the triggers are declared using</a:t>
            </a:r>
          </a:p>
          <a:p>
            <a:pPr algn="l"/>
            <a:r>
              <a:rPr lang="en-US" b="0" dirty="0"/>
              <a:t>a) –</a:t>
            </a:r>
          </a:p>
          <a:p>
            <a:pPr algn="l"/>
            <a:r>
              <a:rPr lang="en-US" dirty="0"/>
              <a:t>b) @</a:t>
            </a:r>
          </a:p>
          <a:p>
            <a:pPr algn="l"/>
            <a:r>
              <a:rPr lang="en-US" b="0" dirty="0"/>
              <a:t>c) /</a:t>
            </a:r>
          </a:p>
          <a:p>
            <a:pPr algn="l"/>
            <a:r>
              <a:rPr lang="en-US" b="0" dirty="0"/>
              <a:t>d) /@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3.Triggers ________ enabled or disabled</a:t>
            </a:r>
          </a:p>
          <a:p>
            <a:pPr algn="l"/>
            <a:r>
              <a:rPr lang="en-US" dirty="0"/>
              <a:t>a) Can be</a:t>
            </a:r>
          </a:p>
          <a:p>
            <a:pPr algn="l"/>
            <a:r>
              <a:rPr lang="en-US" b="0" dirty="0"/>
              <a:t>b) Cannot be</a:t>
            </a:r>
          </a:p>
          <a:p>
            <a:pPr algn="l"/>
            <a:r>
              <a:rPr lang="en-US" b="0" dirty="0"/>
              <a:t>c) Ought to be</a:t>
            </a:r>
          </a:p>
          <a:p>
            <a:pPr algn="l"/>
            <a:r>
              <a:rPr lang="en-US" b="0" dirty="0"/>
              <a:t>d) Always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4.Which of the following are Benefits of Triggers?</a:t>
            </a:r>
          </a:p>
          <a:p>
            <a:pPr algn="l"/>
            <a:endParaRPr lang="en-US" b="0" dirty="0"/>
          </a:p>
          <a:p>
            <a:pPr algn="l"/>
            <a:r>
              <a:rPr lang="en-US" b="0" dirty="0"/>
              <a:t>A. Enforcing referential integrity</a:t>
            </a:r>
          </a:p>
          <a:p>
            <a:pPr algn="l"/>
            <a:r>
              <a:rPr lang="en-US" b="0" dirty="0"/>
              <a:t>B. Auditing</a:t>
            </a:r>
          </a:p>
          <a:p>
            <a:pPr algn="l"/>
            <a:r>
              <a:rPr lang="en-US" b="0" dirty="0"/>
              <a:t>C. Imposing security authorizations</a:t>
            </a:r>
          </a:p>
          <a:p>
            <a:pPr algn="l"/>
            <a:r>
              <a:rPr lang="en-US" dirty="0"/>
              <a:t>D. All of the above</a:t>
            </a:r>
          </a:p>
        </p:txBody>
      </p:sp>
      <p:sp>
        <p:nvSpPr>
          <p:cNvPr id="7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Quiz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5844983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ourse title"/>
          <p:cNvSpPr/>
          <p:nvPr/>
        </p:nvSpPr>
        <p:spPr>
          <a:xfrm>
            <a:off x="380999" y="12773045"/>
            <a:ext cx="8935720" cy="716834"/>
          </a:xfrm>
          <a:prstGeom prst="rect">
            <a:avLst/>
          </a:prstGeom>
          <a:solidFill>
            <a:srgbClr val="EBEBEB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>
              <a:defRPr sz="3400" b="0">
                <a:solidFill>
                  <a:srgbClr val="5E5E5E"/>
                </a:solidFill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rPr lang="en-US" dirty="0" smtClean="0"/>
              <a:t>DBMS</a:t>
            </a:r>
            <a:endParaRPr/>
          </a:p>
        </p:txBody>
      </p:sp>
      <p:sp>
        <p:nvSpPr>
          <p:cNvPr id="4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Quiz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801090" y="2038791"/>
            <a:ext cx="18842182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b="0" dirty="0" smtClean="0">
                <a:solidFill>
                  <a:schemeClr val="tx1"/>
                </a:solidFill>
                <a:latin typeface="+mn-lt"/>
              </a:rPr>
              <a:t>5. Point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out the wrong statement.</a:t>
            </a:r>
            <a:br>
              <a:rPr lang="en-US" b="0" dirty="0">
                <a:solidFill>
                  <a:schemeClr val="tx1"/>
                </a:solidFill>
                <a:latin typeface="+mn-lt"/>
              </a:rPr>
            </a:br>
            <a:endParaRPr lang="en-US" b="0" dirty="0">
              <a:solidFill>
                <a:schemeClr val="tx1"/>
              </a:solidFill>
              <a:latin typeface="+mn-lt"/>
            </a:endParaRPr>
          </a:p>
          <a:p>
            <a:pPr marL="514350" indent="-514350" algn="l">
              <a:buAutoNum type="alphaUcPeriod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We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can have an INSTEAD OF insert/update/delete trigger on a table that successfully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executed</a:t>
            </a:r>
          </a:p>
          <a:p>
            <a:pPr marL="514350" indent="-514350" algn="l">
              <a:buAutoNum type="alphaUcPeriod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DML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Triggers are used to evaluate data after data manipulation using DML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statements</a:t>
            </a:r>
          </a:p>
          <a:p>
            <a:pPr marL="514350" indent="-514350" algn="l">
              <a:buAutoNum type="alphaUcPeriod"/>
            </a:pPr>
            <a:r>
              <a:rPr lang="en-US" b="0" dirty="0" smtClean="0">
                <a:solidFill>
                  <a:schemeClr val="tx1"/>
                </a:solidFill>
                <a:latin typeface="+mn-lt"/>
              </a:rPr>
              <a:t>INSTEAD 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OF triggers cause their source DML operation to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skip</a:t>
            </a:r>
          </a:p>
          <a:p>
            <a:pPr marL="514350" indent="-514350" algn="l">
              <a:buAutoNum type="alphaUcPeriod"/>
            </a:pPr>
            <a:r>
              <a:rPr lang="en-US" dirty="0" smtClean="0">
                <a:solidFill>
                  <a:schemeClr val="tx1"/>
                </a:solidFill>
                <a:latin typeface="+mn-lt"/>
              </a:rPr>
              <a:t>AFTER </a:t>
            </a:r>
            <a:r>
              <a:rPr lang="en-US" dirty="0">
                <a:solidFill>
                  <a:schemeClr val="tx1"/>
                </a:solidFill>
                <a:latin typeface="+mn-lt"/>
              </a:rPr>
              <a:t>triggers cause their source DML operation to </a:t>
            </a:r>
            <a:r>
              <a:rPr lang="en-US" dirty="0" smtClean="0">
                <a:solidFill>
                  <a:schemeClr val="tx1"/>
                </a:solidFill>
                <a:latin typeface="+mn-lt"/>
              </a:rPr>
              <a:t>skip.</a:t>
            </a:r>
          </a:p>
          <a:p>
            <a:pPr marL="514350" indent="-514350" algn="l">
              <a:buAutoNum type="alphaUcPeriod"/>
            </a:pPr>
            <a:endParaRPr lang="en-US" dirty="0" smtClean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6. Which of the following is not a typical trigger action?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a) Insert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b) Select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c) Delete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d) All of the </a:t>
            </a:r>
            <a:r>
              <a:rPr lang="en-US" b="0" dirty="0" smtClean="0">
                <a:solidFill>
                  <a:schemeClr val="tx1"/>
                </a:solidFill>
                <a:latin typeface="+mn-lt"/>
              </a:rPr>
              <a:t>mentioned</a:t>
            </a:r>
          </a:p>
          <a:p>
            <a:pPr algn="l"/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7. What is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def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in the following MySQL statement?</a:t>
            </a:r>
          </a:p>
          <a:p>
            <a:pPr algn="l"/>
            <a:endParaRPr lang="en-US" b="0" dirty="0">
              <a:solidFill>
                <a:schemeClr val="tx1"/>
              </a:solidFill>
              <a:latin typeface="+mn-lt"/>
            </a:endParaRP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CREATE TRIGGER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(...) (...) ON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def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 FOR EACH ROW </a:t>
            </a:r>
            <a:r>
              <a:rPr lang="en-US" b="0" dirty="0" err="1">
                <a:solidFill>
                  <a:schemeClr val="tx1"/>
                </a:solidFill>
                <a:latin typeface="+mn-lt"/>
              </a:rPr>
              <a:t>ghi</a:t>
            </a:r>
            <a:r>
              <a:rPr lang="en-US" b="0" dirty="0">
                <a:solidFill>
                  <a:schemeClr val="tx1"/>
                </a:solidFill>
                <a:latin typeface="+mn-lt"/>
              </a:rPr>
              <a:t>;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a) trigger name</a:t>
            </a:r>
          </a:p>
          <a:p>
            <a:pPr algn="l"/>
            <a:r>
              <a:rPr lang="en-US" dirty="0">
                <a:solidFill>
                  <a:schemeClr val="tx1"/>
                </a:solidFill>
                <a:latin typeface="+mn-lt"/>
              </a:rPr>
              <a:t>b) table name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c) trigger statement</a:t>
            </a:r>
          </a:p>
          <a:p>
            <a:pPr algn="l"/>
            <a:r>
              <a:rPr lang="en-US" b="0" dirty="0">
                <a:solidFill>
                  <a:schemeClr val="tx1"/>
                </a:solidFill>
                <a:latin typeface="+mn-lt"/>
              </a:rPr>
              <a:t>d) update statement</a:t>
            </a:r>
          </a:p>
        </p:txBody>
      </p:sp>
    </p:spTree>
    <p:extLst>
      <p:ext uri="{BB962C8B-B14F-4D97-AF65-F5344CB8AC3E}">
        <p14:creationId xmlns:p14="http://schemas.microsoft.com/office/powerpoint/2010/main" val="38298860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Triggers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3" name="Course Title"/>
          <p:cNvSpPr txBox="1"/>
          <p:nvPr/>
        </p:nvSpPr>
        <p:spPr>
          <a:xfrm>
            <a:off x="698296" y="5838702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1989417" y="2805516"/>
            <a:ext cx="21252872" cy="755078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 database trigger is a set of SQL statements </a:t>
            </a:r>
            <a:r>
              <a:rPr lang="en-U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which is automatically fired or executed when some events occur. 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400" b="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A trigger can execute in response to any of the following events:</a:t>
            </a:r>
          </a:p>
          <a:p>
            <a:pPr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1. A database manipulation (DML) statement like </a:t>
            </a:r>
            <a:r>
              <a:rPr lang="en-U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DELETE, INSERT or UPDATE.</a:t>
            </a:r>
          </a:p>
          <a:p>
            <a:pPr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2. A database definition (DDL) statement like </a:t>
            </a:r>
            <a:r>
              <a:rPr lang="en-U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CREATE, ALTER or DROP.</a:t>
            </a:r>
          </a:p>
          <a:p>
            <a:pPr algn="l"/>
            <a: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3. A database operation like </a:t>
            </a:r>
            <a:r>
              <a:rPr lang="en-US" sz="4400" i="1" dirty="0" smtClean="0">
                <a:latin typeface="Arial" panose="020B0604020202020204" pitchFamily="34" charset="0"/>
                <a:cs typeface="Arial" panose="020B0604020202020204" pitchFamily="34" charset="0"/>
              </a:rPr>
              <a:t>SERVERERROR, LOGON, LOGOFF, STARTUP, or SHUTDOWN.</a:t>
            </a:r>
            <a:endParaRPr kumimoji="0" lang="en-US" sz="4400" i="1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itchFamily="34" charset="0"/>
              <a:cs typeface="Arial" pitchFamily="34" charset="0"/>
              <a:sym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914712" y="11169376"/>
            <a:ext cx="2075132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dirty="0">
                <a:solidFill>
                  <a:srgbClr val="FF0000"/>
                </a:solidFill>
                <a:latin typeface="Verdana" panose="020B0604030504040204" pitchFamily="34" charset="0"/>
              </a:rPr>
              <a:t>Note: A trigger can be defined on the table, view, schema or database with which the event is associated.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Parts of a trigger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09308" y="2814646"/>
            <a:ext cx="2161309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Triggering Event or </a:t>
            </a:r>
            <a:r>
              <a:rPr lang="en-US" sz="48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4800" b="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</a:t>
            </a:r>
            <a:r>
              <a:rPr lang="en-US" sz="48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4800" dirty="0" smtClean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 Action</a:t>
            </a:r>
          </a:p>
          <a:p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58735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err="1" smtClean="0">
                <a:latin typeface="Arial" pitchFamily="34" charset="0"/>
                <a:cs typeface="Arial" pitchFamily="34" charset="0"/>
              </a:rPr>
              <a:t>Trigerring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 Event or Statement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022764" y="2972912"/>
            <a:ext cx="205324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5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5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due to which a trigger occurs is called </a:t>
            </a:r>
            <a:r>
              <a:rPr lang="en-US" sz="54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triggering event or statement. </a:t>
            </a:r>
            <a:endParaRPr lang="en-US" sz="5400" i="1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5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5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Such </a:t>
            </a:r>
            <a:r>
              <a:rPr 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statements can be DDL statements, DML statements or any database operation, executing which gives rise to a trigger.</a:t>
            </a:r>
          </a:p>
        </p:txBody>
      </p:sp>
    </p:spTree>
    <p:extLst>
      <p:ext uri="{BB962C8B-B14F-4D97-AF65-F5344CB8AC3E}">
        <p14:creationId xmlns:p14="http://schemas.microsoft.com/office/powerpoint/2010/main" val="828791170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Trigger Restrictions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015" y="2862076"/>
            <a:ext cx="216102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condition or any limitation applied on the trigger is called trigger </a:t>
            </a:r>
            <a:r>
              <a:rPr lang="en-US" sz="5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restriction.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54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54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Thus</a:t>
            </a:r>
            <a:r>
              <a:rPr 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if such a condition is </a:t>
            </a:r>
            <a:r>
              <a:rPr lang="en-US" sz="5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54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then trigger occurs otherwise it does not occur.</a:t>
            </a:r>
          </a:p>
          <a:p>
            <a:pPr marL="685800" indent="-685800" algn="l">
              <a:buFont typeface="Wingdings" panose="05000000000000000000" pitchFamily="2" charset="2"/>
              <a:buChar char="Ø"/>
            </a:pPr>
            <a:endParaRPr lang="en-US" sz="54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8664265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</a:t>
            </a:r>
            <a:r>
              <a:rPr lang="en-US" sz="6000" dirty="0" smtClean="0">
                <a:latin typeface="Arial" pitchFamily="34" charset="0"/>
                <a:cs typeface="Arial" pitchFamily="34" charset="0"/>
              </a:rPr>
              <a:t>rigger action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939636" y="2668113"/>
            <a:ext cx="19645746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 algn="l">
              <a:buFont typeface="Wingdings" panose="05000000000000000000" pitchFamily="2" charset="2"/>
              <a:buChar char="Ø"/>
            </a:pPr>
            <a:r>
              <a:rPr lang="en-US" sz="4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body </a:t>
            </a:r>
            <a:r>
              <a:rPr lang="en-US" sz="4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containing the executable statements that is to be </a:t>
            </a:r>
            <a:r>
              <a:rPr lang="en-US" sz="48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executed, </a:t>
            </a:r>
            <a:r>
              <a:rPr lang="en-US" sz="4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when trigger occurs that is with the execution of Triggering statement and upon evaluation of Trigger restriction as </a:t>
            </a:r>
            <a:r>
              <a:rPr lang="en-US" sz="4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True</a:t>
            </a:r>
            <a:r>
              <a:rPr lang="en-US" sz="48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is called Trigger Action.</a:t>
            </a:r>
            <a:endParaRPr lang="en-US" sz="48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044201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Types of SQL Triggers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133600" y="3006759"/>
            <a:ext cx="20310764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5400" b="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 can be classified into three categories</a:t>
            </a:r>
            <a:r>
              <a:rPr lang="en-US" sz="5400" b="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5400" b="0" dirty="0" smtClean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5400" b="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Triggers</a:t>
            </a:r>
          </a:p>
          <a:p>
            <a:pPr algn="l">
              <a:buFont typeface="+mj-lt"/>
              <a:buAutoNum type="arabicPeriod"/>
            </a:pPr>
            <a:endParaRPr lang="en-US" sz="5400" b="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5400" b="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Triggers</a:t>
            </a:r>
          </a:p>
          <a:p>
            <a:pPr algn="l">
              <a:buFont typeface="+mj-lt"/>
              <a:buAutoNum type="arabicPeriod"/>
            </a:pPr>
            <a:endParaRPr lang="en-US" sz="5400" b="0" dirty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5400" b="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Timing </a:t>
            </a:r>
            <a:r>
              <a:rPr lang="en-US" sz="5400" b="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Triggers</a:t>
            </a:r>
          </a:p>
        </p:txBody>
      </p:sp>
    </p:spTree>
    <p:extLst>
      <p:ext uri="{BB962C8B-B14F-4D97-AF65-F5344CB8AC3E}">
        <p14:creationId xmlns:p14="http://schemas.microsoft.com/office/powerpoint/2010/main" val="418204623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416014" y="3174864"/>
            <a:ext cx="20806677" cy="7632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r>
              <a:rPr lang="en-US" sz="5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1.Row </a:t>
            </a:r>
            <a:r>
              <a:rPr lang="en-US" sz="5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sz="5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sz="5000" b="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lvl="0" algn="l" defTabSz="914400" eaLnBrk="0" fontAlgn="base">
              <a:spcBef>
                <a:spcPct val="0"/>
              </a:spcBef>
              <a:spcAft>
                <a:spcPct val="0"/>
              </a:spcAft>
            </a:pPr>
            <a:endParaRPr lang="en-US" sz="5000" b="0" u="sng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fires for every record that got affected with the execution of DML statements like 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INSERT, UPDATE, DELETE etc</a:t>
            </a:r>
            <a:r>
              <a:rPr lang="en-US" altLang="en-US" sz="4000" i="1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685800" lvl="0" indent="-6858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endParaRPr lang="en-US" altLang="en-US" sz="4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85800" lvl="0" indent="-685800" algn="l" defTabSz="914400" eaLnBrk="0"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always use a </a:t>
            </a:r>
            <a:r>
              <a:rPr lang="en-US" altLang="en-US" sz="4000" i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EACH ROW </a:t>
            </a:r>
            <a:r>
              <a:rPr lang="en-US" alt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clause in a triggering statement</a:t>
            </a:r>
            <a:r>
              <a:rPr lang="en-US" alt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5000" b="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en-US" sz="5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5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5000" u="sng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Statement level </a:t>
            </a:r>
            <a:r>
              <a:rPr lang="en-US" sz="500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r>
              <a:rPr lang="en-US" sz="5000" b="0" u="sng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5000" b="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71500" indent="-571500" algn="l">
              <a:buFont typeface="Wingdings" panose="05000000000000000000" pitchFamily="2" charset="2"/>
              <a:buChar char="Ø"/>
            </a:pP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event is triggered at table level i.e. for each </a:t>
            </a:r>
            <a:r>
              <a:rPr lang="en-US" sz="4000" b="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sz="4000" b="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statement executed</a:t>
            </a:r>
            <a:r>
              <a:rPr lang="en-US" sz="4000" b="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71500" indent="-571500" algn="l">
              <a:buFont typeface="Wingdings" panose="05000000000000000000" pitchFamily="2" charset="2"/>
              <a:buChar char="Ø"/>
            </a:pPr>
            <a:endParaRPr lang="en-US" sz="4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Level Triggers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574787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ATHINAM…"/>
          <p:cNvSpPr txBox="1"/>
          <p:nvPr/>
        </p:nvSpPr>
        <p:spPr>
          <a:xfrm>
            <a:off x="1416014" y="1012869"/>
            <a:ext cx="22399679" cy="102592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algn="r"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US" sz="6000" dirty="0" smtClean="0">
                <a:latin typeface="Arial" pitchFamily="34" charset="0"/>
                <a:cs typeface="Arial" pitchFamily="34" charset="0"/>
              </a:rPr>
              <a:t>Event Triggers</a:t>
            </a:r>
            <a:endParaRPr sz="6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416014" y="2038791"/>
            <a:ext cx="21429455" cy="88947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en-US" sz="4400" b="0" dirty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There are 3 different types of event triggers, they are</a:t>
            </a:r>
            <a:r>
              <a:rPr lang="en-US" sz="4400" b="0" dirty="0" smtClean="0">
                <a:solidFill>
                  <a:srgbClr val="21252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algn="l"/>
            <a:endParaRPr lang="en-US" sz="4400" b="0" u="sng" dirty="0" smtClean="0">
              <a:solidFill>
                <a:srgbClr val="21252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DDL EVENT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endParaRPr lang="en-US" sz="44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fires with the execution of every DDL statement(CREATE, ALTER, DROP, TRUNCATE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l"/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DML EVENT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endParaRPr lang="en-US" sz="44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fires with the execution of every DML statement(INSERT, UPDATE, DELETE</a:t>
            </a:r>
            <a:r>
              <a:rPr lang="en-US" sz="4400" b="0" dirty="0" smtClean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lvl="1" algn="l"/>
            <a:endParaRPr lang="en-US" sz="4400" b="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US" sz="4400" u="sng" dirty="0">
                <a:latin typeface="Arial" panose="020B0604020202020204" pitchFamily="34" charset="0"/>
                <a:cs typeface="Arial" panose="020B0604020202020204" pitchFamily="34" charset="0"/>
              </a:rPr>
              <a:t>DATABASE EVENT </a:t>
            </a:r>
            <a:r>
              <a:rPr lang="en-US" sz="4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TRIGGER:</a:t>
            </a:r>
            <a:endParaRPr lang="en-US" sz="4400" b="0" u="sng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r>
              <a:rPr lang="en-US" sz="4400" b="0" dirty="0">
                <a:latin typeface="Arial" panose="020B0604020202020204" pitchFamily="34" charset="0"/>
                <a:cs typeface="Arial" panose="020B0604020202020204" pitchFamily="34" charset="0"/>
              </a:rPr>
              <a:t>It fires with the execution of every database operation which can be LOGON, LOGOFF, SHUTDOWN, SERVERERROR etc.</a:t>
            </a:r>
          </a:p>
          <a:p>
            <a:pPr algn="l"/>
            <a:endParaRPr lang="en-US"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74521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05B7658-6AF3-43C4-BE0A-5D3F1A5ADF49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81B3632B-1325-49F4-9D3F-47E12926BFB9}"/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605</Words>
  <Application>Microsoft Office PowerPoint</Application>
  <PresentationFormat>Custom</PresentationFormat>
  <Paragraphs>185</Paragraphs>
  <Slides>20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Helvetica Neue</vt:lpstr>
      <vt:lpstr>Helvetica Neue Light</vt:lpstr>
      <vt:lpstr>Helvetica Neue Medium</vt:lpstr>
      <vt:lpstr>Verdana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sharmila</cp:lastModifiedBy>
  <cp:revision>41</cp:revision>
  <dcterms:modified xsi:type="dcterms:W3CDTF">2022-03-07T08:40:32Z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</Properties>
</file>