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4A"/>
    <a:srgbClr val="EBEBEB"/>
    <a:srgbClr val="AFAFAF"/>
    <a:srgbClr val="CC0066"/>
    <a:srgbClr val="2CEF1D"/>
    <a:srgbClr val="241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C0A9-32C5-4E0F-83BA-D4654094EC40}" v="2" dt="2022-02-01T07:18:51.429"/>
    <p1510:client id="{AF503B24-2ADC-4348-9DA7-7415A7705BA8}" v="18" dt="2022-02-01T06:16:31.429"/>
    <p1510:client id="{BC990361-EE61-4B0E-92DC-AA9F301E682C}" v="18" dt="2022-02-04T05:30:28.659"/>
    <p1510:client id="{EDDC1CB0-252F-40A4-89C6-82728F2235CB}" v="38" dt="2022-02-11T04:15:41.50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ini A Assistant Professor" userId="S::priyadharsini.cse@rathinam.in::c70d4973-0de6-494f-a37b-74b16939106c" providerId="AD" clId="Web-{BC990361-EE61-4B0E-92DC-AA9F301E682C}"/>
    <pc:docChg chg="modSld">
      <pc:chgData name="Priyadharsini A Assistant Professor" userId="S::priyadharsini.cse@rathinam.in::c70d4973-0de6-494f-a37b-74b16939106c" providerId="AD" clId="Web-{BC990361-EE61-4B0E-92DC-AA9F301E682C}" dt="2022-02-04T05:30:22.394" v="11" actId="20577"/>
      <pc:docMkLst>
        <pc:docMk/>
      </pc:docMkLst>
      <pc:sldChg chg="addSp delSp modSp">
        <pc:chgData name="Priyadharsini A Assistant Professor" userId="S::priyadharsini.cse@rathinam.in::c70d4973-0de6-494f-a37b-74b16939106c" providerId="AD" clId="Web-{BC990361-EE61-4B0E-92DC-AA9F301E682C}" dt="2022-02-04T05:30:22.394" v="11" actId="20577"/>
        <pc:sldMkLst>
          <pc:docMk/>
          <pc:sldMk cId="0" sldId="256"/>
        </pc:sldMkLst>
        <pc:spChg chg="add mod">
          <ac:chgData name="Priyadharsini A Assistant Professor" userId="S::priyadharsini.cse@rathinam.in::c70d4973-0de6-494f-a37b-74b16939106c" providerId="AD" clId="Web-{BC990361-EE61-4B0E-92DC-AA9F301E682C}" dt="2022-02-04T05:30:05.440" v="3" actId="20577"/>
          <ac:spMkLst>
            <pc:docMk/>
            <pc:sldMk cId="0" sldId="256"/>
            <ac:spMk id="2" creationId="{742DFEF2-0214-4591-91F1-2E36A21028F8}"/>
          </ac:spMkLst>
        </pc:spChg>
        <pc:spChg chg="add mod">
          <ac:chgData name="Priyadharsini A Assistant Professor" userId="S::priyadharsini.cse@rathinam.in::c70d4973-0de6-494f-a37b-74b16939106c" providerId="AD" clId="Web-{BC990361-EE61-4B0E-92DC-AA9F301E682C}" dt="2022-02-04T05:30:22.394" v="11" actId="20577"/>
          <ac:spMkLst>
            <pc:docMk/>
            <pc:sldMk cId="0" sldId="256"/>
            <ac:spMk id="3" creationId="{674B9074-CA03-4ED4-B620-4C8A2D2313C8}"/>
          </ac:spMkLst>
        </pc:spChg>
        <pc:spChg chg="add del">
          <ac:chgData name="Priyadharsini A Assistant Professor" userId="S::priyadharsini.cse@rathinam.in::c70d4973-0de6-494f-a37b-74b16939106c" providerId="AD" clId="Web-{BC990361-EE61-4B0E-92DC-AA9F301E682C}" dt="2022-02-04T05:30:13.425" v="6"/>
          <ac:spMkLst>
            <pc:docMk/>
            <pc:sldMk cId="0" sldId="256"/>
            <ac:spMk id="4" creationId="{C7256827-D6A2-4954-8ECC-76F1361116C8}"/>
          </ac:spMkLst>
        </pc:spChg>
      </pc:sldChg>
    </pc:docChg>
  </pc:docChgLst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Sharmila B Technical Trainer" userId="S::sharmila.placement@rathinam.in::9f201489-9e2d-45df-a4f3-bc629776521b" providerId="AD" clId="Web-{EDDC1CB0-252F-40A4-89C6-82728F2235CB}"/>
    <pc:docChg chg="addSld delSld modSld">
      <pc:chgData name="Sharmila B Technical Trainer" userId="S::sharmila.placement@rathinam.in::9f201489-9e2d-45df-a4f3-bc629776521b" providerId="AD" clId="Web-{EDDC1CB0-252F-40A4-89C6-82728F2235CB}" dt="2022-02-11T04:15:41.509" v="21"/>
      <pc:docMkLst>
        <pc:docMk/>
      </pc:docMkLst>
      <pc:sldChg chg="add del">
        <pc:chgData name="Sharmila B Technical Trainer" userId="S::sharmila.placement@rathinam.in::9f201489-9e2d-45df-a4f3-bc629776521b" providerId="AD" clId="Web-{EDDC1CB0-252F-40A4-89C6-82728F2235CB}" dt="2022-02-11T04:15:34.650" v="19"/>
        <pc:sldMkLst>
          <pc:docMk/>
          <pc:sldMk cId="0" sldId="256"/>
        </pc:sldMkLst>
      </pc:sldChg>
      <pc:sldChg chg="modSp add replId">
        <pc:chgData name="Sharmila B Technical Trainer" userId="S::sharmila.placement@rathinam.in::9f201489-9e2d-45df-a4f3-bc629776521b" providerId="AD" clId="Web-{EDDC1CB0-252F-40A4-89C6-82728F2235CB}" dt="2022-02-11T04:15:17.884" v="15" actId="20577"/>
        <pc:sldMkLst>
          <pc:docMk/>
          <pc:sldMk cId="2274880555" sldId="264"/>
        </pc:sldMkLst>
        <pc:spChg chg="mod">
          <ac:chgData name="Sharmila B Technical Trainer" userId="S::sharmila.placement@rathinam.in::9f201489-9e2d-45df-a4f3-bc629776521b" providerId="AD" clId="Web-{EDDC1CB0-252F-40A4-89C6-82728F2235CB}" dt="2022-02-11T04:15:17.884" v="15" actId="20577"/>
          <ac:spMkLst>
            <pc:docMk/>
            <pc:sldMk cId="2274880555" sldId="264"/>
            <ac:spMk id="22" creationId="{00000000-0000-0000-0000-000000000000}"/>
          </ac:spMkLst>
        </pc:spChg>
      </pc:sldChg>
      <pc:sldChg chg="add del replId">
        <pc:chgData name="Sharmila B Technical Trainer" userId="S::sharmila.placement@rathinam.in::9f201489-9e2d-45df-a4f3-bc629776521b" providerId="AD" clId="Web-{EDDC1CB0-252F-40A4-89C6-82728F2235CB}" dt="2022-02-11T04:15:41.509" v="21"/>
        <pc:sldMkLst>
          <pc:docMk/>
          <pc:sldMk cId="916932149" sldId="265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7420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137077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Mr</a:t>
            </a:r>
            <a:r>
              <a:rPr lang="en-IN" dirty="0"/>
              <a:t>s</a:t>
            </a:r>
            <a:r>
              <a:rPr dirty="0"/>
              <a:t>.</a:t>
            </a:r>
            <a:r>
              <a:rPr lang="en-IN" dirty="0" err="1"/>
              <a:t>B.Sharmila</a:t>
            </a:r>
            <a:endParaRPr dirty="0"/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/>
              <a:t>Technical trainer</a:t>
            </a:r>
            <a:endParaRPr dirty="0"/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850696" y="4288429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IN" dirty="0"/>
              <a:t>Database Management System</a:t>
            </a:r>
          </a:p>
        </p:txBody>
      </p:sp>
      <p:sp>
        <p:nvSpPr>
          <p:cNvPr id="7" name="Course Title"/>
          <p:cNvSpPr txBox="1"/>
          <p:nvPr/>
        </p:nvSpPr>
        <p:spPr>
          <a:xfrm>
            <a:off x="850696" y="59911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8" name="Sub Title"/>
          <p:cNvSpPr txBox="1"/>
          <p:nvPr/>
        </p:nvSpPr>
        <p:spPr>
          <a:xfrm>
            <a:off x="698296" y="5631301"/>
            <a:ext cx="2368570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5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UML Diagrams – Use Case </a:t>
            </a: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2212771" y="6591260"/>
            <a:ext cx="1127462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algn="l"/>
            <a:endParaRPr lang="en-US" sz="2800"/>
          </a:p>
        </p:txBody>
      </p:sp>
      <p:sp>
        <p:nvSpPr>
          <p:cNvPr id="7" name="Slide Title"/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Introduction to Use Case Diagram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4007C-8E6C-02AA-7B78-8AF28DD10566}"/>
              </a:ext>
            </a:extLst>
          </p:cNvPr>
          <p:cNvSpPr txBox="1"/>
          <p:nvPr/>
        </p:nvSpPr>
        <p:spPr>
          <a:xfrm>
            <a:off x="2212771" y="2424856"/>
            <a:ext cx="19386274" cy="44012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4000" dirty="0">
                <a:effectLst/>
                <a:latin typeface="+mj-lt"/>
                <a:ea typeface="Times New Roman" panose="02020603050405020304" pitchFamily="18" charset="0"/>
              </a:rPr>
              <a:t>A use case diagram is used to represent the dynamic behavior of a system.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4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4000" dirty="0">
                <a:latin typeface="+mj-lt"/>
              </a:rPr>
              <a:t>It encapsulates the system's functionality by incorporating use cases, actors, and their relationships.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4000" dirty="0">
              <a:latin typeface="+mj-lt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4000" dirty="0">
                <a:latin typeface="+mj-lt"/>
              </a:rPr>
              <a:t>It depicts the high-level functionality of a system and also tells how the user handles a system.</a:t>
            </a:r>
            <a:endParaRPr lang="en-IN" sz="4000" dirty="0">
              <a:latin typeface="+mj-l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B6CED3CC-093F-0019-4545-D212A3C3C7B0}"/>
              </a:ext>
            </a:extLst>
          </p:cNvPr>
          <p:cNvSpPr txBox="1"/>
          <p:nvPr/>
        </p:nvSpPr>
        <p:spPr>
          <a:xfrm>
            <a:off x="8897975" y="373603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Purpose of Use Case Diagram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D18E4-9161-16C3-4627-C684F9784C60}"/>
              </a:ext>
            </a:extLst>
          </p:cNvPr>
          <p:cNvSpPr txBox="1"/>
          <p:nvPr/>
        </p:nvSpPr>
        <p:spPr>
          <a:xfrm>
            <a:off x="2956063" y="2278367"/>
            <a:ext cx="18471874" cy="5016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000" dirty="0"/>
              <a:t>It gathers the system's needs.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IN" sz="40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000" dirty="0"/>
              <a:t>It depicts the external view of the system.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IN" sz="40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000" dirty="0"/>
              <a:t>It recognizes the internal as well as external factors that influence the system.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IN" sz="4000" dirty="0"/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IN" sz="4000" dirty="0"/>
              <a:t>It represents the interaction between the actors.</a:t>
            </a:r>
          </a:p>
        </p:txBody>
      </p:sp>
    </p:spTree>
    <p:extLst>
      <p:ext uri="{BB962C8B-B14F-4D97-AF65-F5344CB8AC3E}">
        <p14:creationId xmlns:p14="http://schemas.microsoft.com/office/powerpoint/2010/main" val="32462860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5F6BB23A-B719-43B3-E554-BED71C904B42}"/>
              </a:ext>
            </a:extLst>
          </p:cNvPr>
          <p:cNvSpPr txBox="1"/>
          <p:nvPr/>
        </p:nvSpPr>
        <p:spPr>
          <a:xfrm>
            <a:off x="8897975" y="890438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When to use </a:t>
            </a:r>
            <a:r>
              <a:rPr lang="en-US" sz="4400" dirty="0" err="1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Use</a:t>
            </a:r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 Case Diagram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F5EF7-EAED-2C84-E71A-8FC947F04962}"/>
              </a:ext>
            </a:extLst>
          </p:cNvPr>
          <p:cNvSpPr txBox="1"/>
          <p:nvPr/>
        </p:nvSpPr>
        <p:spPr>
          <a:xfrm>
            <a:off x="1805821" y="2892673"/>
            <a:ext cx="22288499" cy="53245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 dirty="0">
                <a:effectLst/>
                <a:latin typeface="+mj-lt"/>
                <a:ea typeface="Times New Roman" panose="02020603050405020304" pitchFamily="18" charset="0"/>
              </a:rPr>
              <a:t>Representing the goals of system-user interactions</a:t>
            </a: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4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 dirty="0">
                <a:effectLst/>
                <a:latin typeface="+mj-lt"/>
                <a:ea typeface="Times New Roman" panose="02020603050405020304" pitchFamily="18" charset="0"/>
              </a:rPr>
              <a:t>Defining and organizing functional requirements in a system</a:t>
            </a: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4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 dirty="0">
                <a:effectLst/>
                <a:latin typeface="+mj-lt"/>
                <a:ea typeface="Times New Roman" panose="02020603050405020304" pitchFamily="18" charset="0"/>
              </a:rPr>
              <a:t>Specifying the context and requirements of a system</a:t>
            </a: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4000" dirty="0">
              <a:latin typeface="+mj-lt"/>
              <a:ea typeface="Times New Roman" panose="02020603050405020304" pitchFamily="18" charset="0"/>
            </a:endParaRP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 dirty="0">
                <a:effectLst/>
                <a:latin typeface="+mj-lt"/>
                <a:ea typeface="Times New Roman" panose="02020603050405020304" pitchFamily="18" charset="0"/>
              </a:rPr>
              <a:t>Modeling the basic flow of events in a use case</a:t>
            </a:r>
            <a:endParaRPr lang="en-IN" sz="40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053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34D1348A-9106-F3E4-DE96-FE441C433587}"/>
              </a:ext>
            </a:extLst>
          </p:cNvPr>
          <p:cNvSpPr txBox="1"/>
          <p:nvPr/>
        </p:nvSpPr>
        <p:spPr>
          <a:xfrm>
            <a:off x="8897975" y="890438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Components of Use Case Diagram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A082-542D-11A0-03FF-765F09EEC819}"/>
              </a:ext>
            </a:extLst>
          </p:cNvPr>
          <p:cNvSpPr txBox="1"/>
          <p:nvPr/>
        </p:nvSpPr>
        <p:spPr>
          <a:xfrm>
            <a:off x="1764195" y="2347247"/>
            <a:ext cx="19982621" cy="871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 b="1" dirty="0">
                <a:effectLst/>
                <a:latin typeface="+mj-lt"/>
                <a:ea typeface="Times New Roman" panose="02020603050405020304" pitchFamily="18" charset="0"/>
              </a:rPr>
              <a:t>Actors:</a:t>
            </a:r>
            <a:r>
              <a:rPr lang="en-US" sz="40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  <a:r>
              <a:rPr lang="en-US" sz="4000" b="0" dirty="0">
                <a:effectLst/>
                <a:latin typeface="+mj-lt"/>
                <a:ea typeface="Times New Roman" panose="02020603050405020304" pitchFamily="18" charset="0"/>
              </a:rPr>
              <a:t>The users that interact with a system. </a:t>
            </a: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4000" b="0" dirty="0">
              <a:effectLst/>
              <a:latin typeface="+mj-lt"/>
              <a:ea typeface="Times New Roman" panose="02020603050405020304" pitchFamily="18" charset="0"/>
            </a:endParaRPr>
          </a:p>
          <a:p>
            <a:pPr lvl="0" algn="l">
              <a:spcAft>
                <a:spcPts val="1200"/>
              </a:spcAft>
              <a:buSzPct val="100000"/>
              <a:tabLst>
                <a:tab pos="457200" algn="l"/>
              </a:tabLst>
            </a:pPr>
            <a:r>
              <a:rPr lang="en-US" sz="4000" b="0" dirty="0">
                <a:effectLst/>
                <a:latin typeface="+mj-lt"/>
                <a:ea typeface="Times New Roman" panose="02020603050405020304" pitchFamily="18" charset="0"/>
              </a:rPr>
              <a:t>An actor can be a person, an organization, or an outside system that interacts with your application or system.</a:t>
            </a: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US" sz="4000" dirty="0">
              <a:effectLst/>
              <a:latin typeface="+mj-lt"/>
              <a:ea typeface="Times New Roman" panose="02020603050405020304" pitchFamily="18" charset="0"/>
            </a:endParaRPr>
          </a:p>
          <a:p>
            <a:pPr lvl="0" algn="l">
              <a:spcAft>
                <a:spcPts val="1200"/>
              </a:spcAft>
              <a:buSzPct val="100000"/>
              <a:tabLst>
                <a:tab pos="457200" algn="l"/>
              </a:tabLst>
            </a:pPr>
            <a:r>
              <a:rPr lang="en-US" sz="4000" b="0" dirty="0">
                <a:effectLst/>
                <a:latin typeface="+mj-lt"/>
                <a:ea typeface="Times New Roman" panose="02020603050405020304" pitchFamily="18" charset="0"/>
              </a:rPr>
              <a:t>They must be external objects that produce or consume data.</a:t>
            </a: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4000" dirty="0">
              <a:latin typeface="+mj-lt"/>
              <a:ea typeface="Times New Roman" panose="02020603050405020304" pitchFamily="18" charset="0"/>
            </a:endParaRP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 b="1" dirty="0">
                <a:effectLst/>
                <a:latin typeface="+mj-lt"/>
                <a:ea typeface="Times New Roman" panose="02020603050405020304" pitchFamily="18" charset="0"/>
              </a:rPr>
              <a:t>System:</a:t>
            </a:r>
            <a:r>
              <a:rPr lang="en-US" sz="40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  <a:r>
              <a:rPr lang="en-US" sz="4000" b="0" dirty="0">
                <a:effectLst/>
                <a:latin typeface="+mj-lt"/>
                <a:ea typeface="Times New Roman" panose="02020603050405020304" pitchFamily="18" charset="0"/>
              </a:rPr>
              <a:t>A specific sequence of actions and interactions between actors and the system. A system may also be referred to as a scenario.</a:t>
            </a: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4000" dirty="0">
              <a:latin typeface="+mj-lt"/>
              <a:ea typeface="Times New Roman" panose="02020603050405020304" pitchFamily="18" charset="0"/>
            </a:endParaRPr>
          </a:p>
          <a:p>
            <a:pPr marL="571500" lvl="0" indent="-571500" algn="l"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4000" b="1" dirty="0">
                <a:effectLst/>
                <a:latin typeface="+mj-lt"/>
                <a:ea typeface="Times New Roman" panose="02020603050405020304" pitchFamily="18" charset="0"/>
              </a:rPr>
              <a:t>Goals:</a:t>
            </a:r>
            <a:r>
              <a:rPr lang="en-US" sz="4000" dirty="0">
                <a:effectLst/>
                <a:latin typeface="+mj-lt"/>
                <a:ea typeface="Times New Roman" panose="02020603050405020304" pitchFamily="18" charset="0"/>
              </a:rPr>
              <a:t> </a:t>
            </a:r>
            <a:r>
              <a:rPr lang="en-US" sz="4000" b="0" dirty="0">
                <a:effectLst/>
                <a:latin typeface="+mj-lt"/>
                <a:ea typeface="Times New Roman" panose="02020603050405020304" pitchFamily="18" charset="0"/>
              </a:rPr>
              <a:t>The end result of most use cases. A successful diagram should describe the activities and variants used to reach the goal.</a:t>
            </a:r>
            <a:endParaRPr lang="en-IN" sz="4000" b="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509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9811583C-26C7-AAAB-0DF9-9A6115B58224}"/>
              </a:ext>
            </a:extLst>
          </p:cNvPr>
          <p:cNvSpPr txBox="1"/>
          <p:nvPr/>
        </p:nvSpPr>
        <p:spPr>
          <a:xfrm>
            <a:off x="8897975" y="890438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Symbols and notation of Use Case Diagram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026" name="Picture 2" descr="System symbol - use case diagram">
            <a:extLst>
              <a:ext uri="{FF2B5EF4-FFF2-40B4-BE49-F238E27FC236}">
                <a16:creationId xmlns:a16="http://schemas.microsoft.com/office/drawing/2014/main" id="{72D7B3BC-25FB-583F-0CAB-3BC8BD453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961" y="5193325"/>
            <a:ext cx="5912195" cy="242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70642-ABAB-0563-BBEC-2FF88B38B196}"/>
              </a:ext>
            </a:extLst>
          </p:cNvPr>
          <p:cNvSpPr txBox="1"/>
          <p:nvPr/>
        </p:nvSpPr>
        <p:spPr>
          <a:xfrm>
            <a:off x="2536824" y="2789466"/>
            <a:ext cx="20027347" cy="42165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sng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j-lt"/>
              </a:rPr>
              <a:t>System: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j-lt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+mj-lt"/>
              </a:rPr>
              <a:t>Draw your system's boundaries using a rectangle that contains use cases. Place actors outside the system's boundaries.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           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38D669-D57E-CB8E-F73E-80F17CF33D6E}"/>
              </a:ext>
            </a:extLst>
          </p:cNvPr>
          <p:cNvSpPr txBox="1"/>
          <p:nvPr/>
        </p:nvSpPr>
        <p:spPr>
          <a:xfrm>
            <a:off x="2435087" y="8522675"/>
            <a:ext cx="20027347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sz="3200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 box that sets a system scope to use cases. </a:t>
            </a:r>
            <a:endParaRPr lang="en-US" sz="3200" dirty="0">
              <a:solidFill>
                <a:srgbClr val="FF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algn="l"/>
            <a:endParaRPr lang="en-US" sz="3200" dirty="0">
              <a:solidFill>
                <a:srgbClr val="FF0000"/>
              </a:solidFill>
              <a:effectLst/>
              <a:latin typeface="Segoe UI" panose="020B0502040204020203" pitchFamily="34" charset="0"/>
              <a:ea typeface="Calibri" panose="020F0502020204030204" pitchFamily="34" charset="0"/>
            </a:endParaRPr>
          </a:p>
          <a:p>
            <a:pPr algn="l"/>
            <a:r>
              <a:rPr lang="en-US" sz="320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All use cases outside the box would be considered outside the scope of that system.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187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2883418A-1BDD-53E2-DB64-2207A1F0D53A}"/>
              </a:ext>
            </a:extLst>
          </p:cNvPr>
          <p:cNvSpPr txBox="1"/>
          <p:nvPr/>
        </p:nvSpPr>
        <p:spPr>
          <a:xfrm>
            <a:off x="8241992" y="1069342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Symbols and notation of Use Case Diagram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FB58ED-AE7A-88BE-16C5-FABE5351B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E1E5E-5E59-E589-7C5B-E3B0A1CA506B}"/>
              </a:ext>
            </a:extLst>
          </p:cNvPr>
          <p:cNvSpPr txBox="1"/>
          <p:nvPr/>
        </p:nvSpPr>
        <p:spPr>
          <a:xfrm>
            <a:off x="2237823" y="2347247"/>
            <a:ext cx="18471873" cy="6709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solidFill>
                  <a:schemeClr val="tx1"/>
                </a:solidFill>
                <a:latin typeface="+mj-lt"/>
              </a:rPr>
              <a:t>Actor: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u="sng" dirty="0">
              <a:solidFill>
                <a:schemeClr val="tx1"/>
              </a:solidFill>
              <a:latin typeface="+mj-lt"/>
            </a:endParaRP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b="0" dirty="0">
                <a:solidFill>
                  <a:srgbClr val="444444"/>
                </a:solidFill>
                <a:latin typeface="+mj-lt"/>
              </a:rPr>
              <a:t>It is used inside use case diagrams. The Actor notation is used to denote an entity that interacts with the system. A user is the best example of an actor. The actor notation in UML is given below.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UML Actor symbol">
            <a:extLst>
              <a:ext uri="{FF2B5EF4-FFF2-40B4-BE49-F238E27FC236}">
                <a16:creationId xmlns:a16="http://schemas.microsoft.com/office/drawing/2014/main" id="{AFA823A7-CD70-2BDD-875E-B4B597711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246" y="4891935"/>
            <a:ext cx="3438937" cy="416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8842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464AE74E-A0D0-EA21-098B-4EDC85F80CEF}"/>
              </a:ext>
            </a:extLst>
          </p:cNvPr>
          <p:cNvSpPr txBox="1"/>
          <p:nvPr/>
        </p:nvSpPr>
        <p:spPr>
          <a:xfrm>
            <a:off x="8897975" y="890438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Symbols and notation of Use Case Diagram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2050" name="Picture 2" descr="Use case symbol - use case diagram">
            <a:extLst>
              <a:ext uri="{FF2B5EF4-FFF2-40B4-BE49-F238E27FC236}">
                <a16:creationId xmlns:a16="http://schemas.microsoft.com/office/drawing/2014/main" id="{916A664A-06AF-A57E-EB64-657937059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652" y="6073773"/>
            <a:ext cx="5120861" cy="211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A2F988-DB32-E2E6-AE52-234217D0B670}"/>
              </a:ext>
            </a:extLst>
          </p:cNvPr>
          <p:cNvSpPr txBox="1"/>
          <p:nvPr/>
        </p:nvSpPr>
        <p:spPr>
          <a:xfrm>
            <a:off x="2618132" y="3244171"/>
            <a:ext cx="20897022" cy="37240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solidFill>
                  <a:schemeClr val="tx1"/>
                </a:solidFill>
                <a:latin typeface="+mj-lt"/>
              </a:rPr>
              <a:t>Use Case: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Overpass"/>
              </a:rPr>
            </a:br>
            <a:r>
              <a:rPr lang="en-US" altLang="en-US" sz="3200" b="0" dirty="0">
                <a:solidFill>
                  <a:schemeClr val="tx1"/>
                </a:solidFill>
                <a:latin typeface="+mj-lt"/>
              </a:rPr>
              <a:t>Draw use cases using ovals. Label the ovals with verbs that represent the system's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49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A3981D99-2282-9AE3-84D2-3FE9C5EF15A6}"/>
              </a:ext>
            </a:extLst>
          </p:cNvPr>
          <p:cNvSpPr txBox="1"/>
          <p:nvPr/>
        </p:nvSpPr>
        <p:spPr>
          <a:xfrm>
            <a:off x="8897975" y="890438"/>
            <a:ext cx="15196345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sz="4400" dirty="0">
                <a:solidFill>
                  <a:srgbClr val="011993"/>
                </a:solidFill>
                <a:latin typeface="Arial" pitchFamily="34" charset="0"/>
                <a:cs typeface="Arial" pitchFamily="34" charset="0"/>
              </a:rPr>
              <a:t>Symbols and notation of Use Case Diagram</a:t>
            </a:r>
          </a:p>
          <a:p>
            <a:r>
              <a:rPr sz="4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3074" name="Picture 2" descr="Relationship symbol - use case diagram">
            <a:extLst>
              <a:ext uri="{FF2B5EF4-FFF2-40B4-BE49-F238E27FC236}">
                <a16:creationId xmlns:a16="http://schemas.microsoft.com/office/drawing/2014/main" id="{9F288B52-B6E4-5A70-80F3-A2D092CC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061" y="7353111"/>
            <a:ext cx="6619461" cy="236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7F42C1-8000-B67B-97E8-81BEE8C3A48D}"/>
              </a:ext>
            </a:extLst>
          </p:cNvPr>
          <p:cNvSpPr txBox="1"/>
          <p:nvPr/>
        </p:nvSpPr>
        <p:spPr>
          <a:xfrm>
            <a:off x="1865243" y="2347247"/>
            <a:ext cx="20653513" cy="6186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200" u="sng" dirty="0">
                <a:solidFill>
                  <a:schemeClr val="tx1"/>
                </a:solidFill>
                <a:latin typeface="+mj-lt"/>
              </a:rPr>
              <a:t>Relationships:</a:t>
            </a:r>
          </a:p>
          <a:p>
            <a:pPr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altLang="en-US" sz="3200" b="0" dirty="0">
              <a:solidFill>
                <a:schemeClr val="tx1"/>
              </a:solidFill>
              <a:latin typeface="+mj-lt"/>
            </a:endParaRPr>
          </a:p>
          <a:p>
            <a:pPr marL="457200" indent="-4572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0" dirty="0">
                <a:solidFill>
                  <a:schemeClr val="tx1"/>
                </a:solidFill>
                <a:latin typeface="+mj-lt"/>
              </a:rPr>
              <a:t>Illustrate relationships between an actor and a use case with a simple line. </a:t>
            </a:r>
          </a:p>
          <a:p>
            <a:pPr marL="457200" indent="-4572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3200" b="0" dirty="0">
              <a:solidFill>
                <a:schemeClr val="tx1"/>
              </a:solidFill>
              <a:latin typeface="+mj-lt"/>
            </a:endParaRPr>
          </a:p>
          <a:p>
            <a:pPr marL="457200" indent="-4572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0" dirty="0">
                <a:solidFill>
                  <a:schemeClr val="tx1"/>
                </a:solidFill>
                <a:latin typeface="+mj-lt"/>
              </a:rPr>
              <a:t>For relationships among use cases, use arrows labeled either "uses" or "extends.(" A "uses" relationship indicates that one use case is needed by another in order to perform a task).</a:t>
            </a:r>
          </a:p>
          <a:p>
            <a:pPr marL="457200" indent="-4572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3200" b="0" dirty="0">
              <a:solidFill>
                <a:schemeClr val="tx1"/>
              </a:solidFill>
              <a:latin typeface="+mj-lt"/>
            </a:endParaRPr>
          </a:p>
          <a:p>
            <a:pPr marL="457200" indent="-4572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0" dirty="0">
                <a:solidFill>
                  <a:schemeClr val="tx1"/>
                </a:solidFill>
                <a:latin typeface="+mj-lt"/>
              </a:rPr>
              <a:t> An "extends" relationship indicates alternative options under a certain use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9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9959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6" ma:contentTypeDescription="Create a new document." ma:contentTypeScope="" ma:versionID="ff07d1131b5462db2760ea4dcfb48e89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de4c1eeb7a95bb7ca5cba12c7da96883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5B7658-6AF3-43C4-BE0A-5D3F1A5ADF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14A4F0A-E86C-4E38-BFAF-508F1BDD0BCB}"/>
</file>

<file path=customXml/itemProps3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481</Words>
  <Application>Microsoft Office PowerPoint</Application>
  <PresentationFormat>Custom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Helvetica Neue</vt:lpstr>
      <vt:lpstr>Helvetica Neue Light</vt:lpstr>
      <vt:lpstr>Helvetica Neue Medium</vt:lpstr>
      <vt:lpstr>Overpass</vt:lpstr>
      <vt:lpstr>Segoe UI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sharmila basheer</cp:lastModifiedBy>
  <cp:revision>198</cp:revision>
  <dcterms:modified xsi:type="dcterms:W3CDTF">2022-09-05T04:40:03Z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  <property fmtid="{D5CDD505-2E9C-101B-9397-08002B2CF9AE}" pid="3" name="MediaServiceImageTags">
    <vt:lpwstr/>
  </property>
</Properties>
</file>