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8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3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9" d="100"/>
          <a:sy n="39" d="100"/>
        </p:scale>
        <p:origin x="912" y="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3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en-US" sz="2400" b="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Enforce Business Rules: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By placing complicated or misunderstood business logic into the view,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be sure to present a unified portrayal of the data</a:t>
            </a:r>
            <a:r>
              <a:rPr lang="en-US" sz="2400" b="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increases use and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defined their calculations are referenced from the view rather than being restated in separate queries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 This makes for less mistakes and easier maintenance of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example,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restrict access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the employee table, that contains social security numbers, but allow access to a view containing name and phone number.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Simplicity: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Databases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many tables possess complex relationships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can be difficult to navigate if you aren’t comfortable using Joins.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Space: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Views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up very little space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as the data is stored once in the source table. </a:t>
            </a:r>
          </a:p>
          <a:p>
            <a:pPr algn="l"/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2400" b="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Modifications: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 all views support INSERT, UPDATE, or DELETE operations.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multi-table views are generally read-only.</a:t>
            </a:r>
            <a:endParaRPr lang="en-US" sz="2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Performance: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Hugely complex</a:t>
            </a:r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job for the database engine.  That is because each time a view is referenced, the query used to define it, is rerun.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69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DBMS</a:t>
            </a:r>
            <a:endParaRPr dirty="0"/>
          </a:p>
        </p:txBody>
      </p:sp>
      <p:sp>
        <p:nvSpPr>
          <p:cNvPr id="7" name="Course title"/>
          <p:cNvSpPr/>
          <p:nvPr userDrawn="1"/>
        </p:nvSpPr>
        <p:spPr>
          <a:xfrm>
            <a:off x="15649785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/>
              <a:t>SQL Views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712555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Arial" pitchFamily="34" charset="0"/>
                <a:cs typeface="Arial" pitchFamily="34" charset="0"/>
              </a:rPr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err="1">
                <a:latin typeface="Arial" pitchFamily="34" charset="0"/>
                <a:cs typeface="Arial" pitchFamily="34" charset="0"/>
              </a:rPr>
              <a:t>Mr</a:t>
            </a:r>
            <a:r>
              <a:rPr lang="en-IN" dirty="0">
                <a:latin typeface="Arial" pitchFamily="34" charset="0"/>
                <a:cs typeface="Arial" pitchFamily="34" charset="0"/>
              </a:rPr>
              <a:t>s</a:t>
            </a:r>
            <a:r>
              <a:rPr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latin typeface="Arial" pitchFamily="34" charset="0"/>
                <a:cs typeface="Arial" pitchFamily="34" charset="0"/>
              </a:rPr>
              <a:t>B.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Sharmila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>
                <a:latin typeface="Arial" pitchFamily="34" charset="0"/>
                <a:cs typeface="Arial" pitchFamily="34" charset="0"/>
              </a:rPr>
              <a:t>Technical Trainer</a:t>
            </a:r>
            <a:endParaRPr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Course Title"/>
          <p:cNvSpPr txBox="1"/>
          <p:nvPr/>
        </p:nvSpPr>
        <p:spPr>
          <a:xfrm>
            <a:off x="466469" y="5825155"/>
            <a:ext cx="23685704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6600" dirty="0">
                <a:latin typeface="Arial" pitchFamily="34" charset="0"/>
                <a:cs typeface="Arial" pitchFamily="34" charset="0"/>
              </a:rPr>
              <a:t>Database Management System</a:t>
            </a:r>
          </a:p>
        </p:txBody>
      </p:sp>
      <p:sp>
        <p:nvSpPr>
          <p:cNvPr id="6" name="Sub Title"/>
          <p:cNvSpPr txBox="1"/>
          <p:nvPr/>
        </p:nvSpPr>
        <p:spPr>
          <a:xfrm>
            <a:off x="466469" y="7030693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 Views</a:t>
            </a: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9018" y="1935263"/>
            <a:ext cx="1986741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or replace view statement is 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add or remove fields from existing views.</a:t>
            </a:r>
          </a:p>
          <a:p>
            <a:pPr algn="l"/>
            <a:endParaRPr lang="en-US" sz="3600" b="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lang="en-US" sz="36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OR REPLACE VIEW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column1,coulmn2,..</a:t>
            </a: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condition;</a:t>
            </a:r>
          </a:p>
          <a:p>
            <a:pPr algn="l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Update the view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MarksView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and add the field AGE to this View from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StudentMarks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Table,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OR REPLACE VIEW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MarksView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StudentDetails.NAME,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StudentDetails.ADDRESS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StudentMarks.MARKS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StudentMarks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AGE</a:t>
            </a: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StudentDetails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StudentMarks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StudentDetails.NAME = StudentMarks.NAME;</a:t>
            </a:r>
          </a:p>
        </p:txBody>
      </p:sp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Create Or Replace a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201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7901" y="2646309"/>
            <a:ext cx="199787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all the data from </a:t>
            </a:r>
            <a:r>
              <a:rPr lang="en-US" sz="4400" b="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MarksView</a:t>
            </a:r>
            <a:r>
              <a:rPr lang="en-US" sz="44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now as:</a:t>
            </a:r>
          </a:p>
          <a:p>
            <a:pPr algn="l"/>
            <a:endParaRPr lang="en-US" sz="44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4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MarksView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53500"/>
              </p:ext>
            </p:extLst>
          </p:nvPr>
        </p:nvGraphicFramePr>
        <p:xfrm>
          <a:off x="12663056" y="3893447"/>
          <a:ext cx="6428741" cy="39943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099">
                <a:tc gridSpan="3">
                  <a:txBody>
                    <a:bodyPr/>
                    <a:lstStyle/>
                    <a:p>
                      <a:r>
                        <a:rPr lang="en-US" dirty="0"/>
                        <a:t>Marks View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MARKS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Kolkata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18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Amitha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Bangalore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Create Or Replace a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77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599" y="1870685"/>
            <a:ext cx="21114328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insert into statement of SQL </a:t>
            </a:r>
            <a:r>
              <a:rPr lang="en-US" sz="4000" i="1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insert a row in a view just like inserting a row in an ordinary table.</a:t>
            </a:r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lang="en-US" sz="4000" b="0" u="sng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en-US" sz="4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(column1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column2 , column3,..)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(value1, value2, value3..);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4000" b="0" u="sng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(NAME, ADDRESS)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("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Preity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","Hyderabad"); 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Fetch all the data from </a:t>
            </a:r>
            <a:r>
              <a:rPr lang="en-US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now as,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4000" b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372476"/>
              </p:ext>
            </p:extLst>
          </p:nvPr>
        </p:nvGraphicFramePr>
        <p:xfrm>
          <a:off x="16237529" y="3699483"/>
          <a:ext cx="3017589" cy="46408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099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DetailsView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Kolkata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18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Amitha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solidFill>
                            <a:srgbClr val="343434"/>
                          </a:solidFill>
                          <a:effectLst/>
                          <a:latin typeface="roboto"/>
                        </a:rPr>
                        <a:t>Preity</a:t>
                      </a:r>
                      <a:endParaRPr lang="en-US" b="0" i="0" dirty="0">
                        <a:solidFill>
                          <a:srgbClr val="343434"/>
                        </a:solidFill>
                        <a:effectLst/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343434"/>
                          </a:solidFill>
                          <a:effectLst/>
                          <a:latin typeface="roboto"/>
                        </a:rPr>
                        <a:t>Hyderabad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Inserting a row into a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687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Deleting a row from a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2762" y="1491858"/>
            <a:ext cx="20615563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row in a view </a:t>
            </a:r>
            <a:r>
              <a:rPr lang="en-US" sz="4000" i="1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deleted just like simply deleting rows from a Table using delete statement.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remember a row in a view </a:t>
            </a:r>
            <a:r>
              <a:rPr lang="en-US" sz="4000" i="1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deleted only if the row is actually deleted in the original table from which it is created.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1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lang="en-US" sz="4000" b="0" u="sng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en-US" sz="4000" b="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condition;</a:t>
            </a:r>
          </a:p>
          <a:p>
            <a:pPr algn="l"/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4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en-US" sz="4000" b="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NAME="</a:t>
            </a:r>
            <a:r>
              <a:rPr lang="en-US" sz="4000" b="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Preity</a:t>
            </a:r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pPr algn="l"/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Fetch all the data from </a:t>
            </a:r>
            <a:r>
              <a:rPr lang="en-US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 now as,</a:t>
            </a:r>
          </a:p>
          <a:p>
            <a:pPr algn="l"/>
            <a:endParaRPr lang="en-US" sz="4000" b="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4000" b="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r>
              <a:rPr lang="en-US" sz="40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46464"/>
              </p:ext>
            </p:extLst>
          </p:nvPr>
        </p:nvGraphicFramePr>
        <p:xfrm>
          <a:off x="14987352" y="5389737"/>
          <a:ext cx="3017589" cy="46408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6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099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DetailsView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Kolkata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18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Amitha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Preita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Hyderabad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2083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dd"/>
          <p:cNvSpPr/>
          <p:nvPr/>
        </p:nvSpPr>
        <p:spPr>
          <a:xfrm>
            <a:off x="860950" y="3261524"/>
            <a:ext cx="1539517" cy="1539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9533" y="3765"/>
                </a:moveTo>
                <a:lnTo>
                  <a:pt x="12065" y="3765"/>
                </a:lnTo>
                <a:cubicBezTo>
                  <a:pt x="12100" y="3765"/>
                  <a:pt x="12129" y="3794"/>
                  <a:pt x="12129" y="3830"/>
                </a:cubicBezTo>
                <a:lnTo>
                  <a:pt x="12129" y="9407"/>
                </a:lnTo>
                <a:cubicBezTo>
                  <a:pt x="12129" y="9442"/>
                  <a:pt x="12157" y="9471"/>
                  <a:pt x="12192" y="9471"/>
                </a:cubicBezTo>
                <a:lnTo>
                  <a:pt x="17769" y="9471"/>
                </a:lnTo>
                <a:cubicBezTo>
                  <a:pt x="17804" y="9471"/>
                  <a:pt x="17833" y="9500"/>
                  <a:pt x="17833" y="9535"/>
                </a:cubicBezTo>
                <a:lnTo>
                  <a:pt x="17835" y="12067"/>
                </a:lnTo>
                <a:cubicBezTo>
                  <a:pt x="17835" y="12102"/>
                  <a:pt x="17806" y="12129"/>
                  <a:pt x="17770" y="12129"/>
                </a:cubicBezTo>
                <a:lnTo>
                  <a:pt x="12193" y="12129"/>
                </a:lnTo>
                <a:cubicBezTo>
                  <a:pt x="12158" y="12129"/>
                  <a:pt x="12129" y="12158"/>
                  <a:pt x="12129" y="12193"/>
                </a:cubicBezTo>
                <a:lnTo>
                  <a:pt x="12129" y="17770"/>
                </a:lnTo>
                <a:cubicBezTo>
                  <a:pt x="12129" y="17806"/>
                  <a:pt x="12100" y="17835"/>
                  <a:pt x="12065" y="17835"/>
                </a:cubicBezTo>
                <a:lnTo>
                  <a:pt x="9533" y="17835"/>
                </a:lnTo>
                <a:cubicBezTo>
                  <a:pt x="9498" y="17835"/>
                  <a:pt x="9471" y="17806"/>
                  <a:pt x="9471" y="17770"/>
                </a:cubicBezTo>
                <a:lnTo>
                  <a:pt x="9471" y="12193"/>
                </a:lnTo>
                <a:cubicBezTo>
                  <a:pt x="9471" y="12158"/>
                  <a:pt x="9442" y="12131"/>
                  <a:pt x="9407" y="12131"/>
                </a:cubicBezTo>
                <a:lnTo>
                  <a:pt x="3828" y="12131"/>
                </a:lnTo>
                <a:cubicBezTo>
                  <a:pt x="3793" y="12131"/>
                  <a:pt x="3765" y="12102"/>
                  <a:pt x="3765" y="12067"/>
                </a:cubicBezTo>
                <a:lnTo>
                  <a:pt x="3765" y="9535"/>
                </a:lnTo>
                <a:cubicBezTo>
                  <a:pt x="3765" y="9500"/>
                  <a:pt x="3793" y="9471"/>
                  <a:pt x="3828" y="9471"/>
                </a:cubicBezTo>
                <a:lnTo>
                  <a:pt x="9407" y="9471"/>
                </a:lnTo>
                <a:cubicBezTo>
                  <a:pt x="9442" y="9471"/>
                  <a:pt x="9469" y="9443"/>
                  <a:pt x="9469" y="9408"/>
                </a:cubicBezTo>
                <a:lnTo>
                  <a:pt x="9469" y="3830"/>
                </a:lnTo>
                <a:cubicBezTo>
                  <a:pt x="9469" y="3794"/>
                  <a:pt x="9498" y="3765"/>
                  <a:pt x="9533" y="3765"/>
                </a:cubicBez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Rectangle"/>
          <p:cNvSpPr/>
          <p:nvPr/>
        </p:nvSpPr>
        <p:spPr>
          <a:xfrm>
            <a:off x="2331969" y="3791281"/>
            <a:ext cx="5797091" cy="48000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Rectangle"/>
          <p:cNvSpPr/>
          <p:nvPr/>
        </p:nvSpPr>
        <p:spPr>
          <a:xfrm>
            <a:off x="14618597" y="3791281"/>
            <a:ext cx="5797091" cy="48000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Subtract"/>
          <p:cNvSpPr/>
          <p:nvPr/>
        </p:nvSpPr>
        <p:spPr>
          <a:xfrm>
            <a:off x="13108368" y="3261524"/>
            <a:ext cx="1539517" cy="1539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3814" y="9486"/>
                </a:moveTo>
                <a:lnTo>
                  <a:pt x="17754" y="9486"/>
                </a:lnTo>
                <a:cubicBezTo>
                  <a:pt x="17789" y="9486"/>
                  <a:pt x="17818" y="9515"/>
                  <a:pt x="17818" y="9550"/>
                </a:cubicBezTo>
                <a:lnTo>
                  <a:pt x="17818" y="12082"/>
                </a:lnTo>
                <a:cubicBezTo>
                  <a:pt x="17818" y="12117"/>
                  <a:pt x="17789" y="12146"/>
                  <a:pt x="17754" y="12146"/>
                </a:cubicBezTo>
                <a:lnTo>
                  <a:pt x="3814" y="12146"/>
                </a:lnTo>
                <a:cubicBezTo>
                  <a:pt x="3779" y="12146"/>
                  <a:pt x="3750" y="12117"/>
                  <a:pt x="3750" y="12082"/>
                </a:cubicBezTo>
                <a:lnTo>
                  <a:pt x="3750" y="9550"/>
                </a:lnTo>
                <a:cubicBezTo>
                  <a:pt x="3750" y="9515"/>
                  <a:pt x="3779" y="9486"/>
                  <a:pt x="3814" y="948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Archery"/>
          <p:cNvSpPr/>
          <p:nvPr/>
        </p:nvSpPr>
        <p:spPr>
          <a:xfrm>
            <a:off x="3578595" y="5040210"/>
            <a:ext cx="1911240" cy="191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0800" y="1252"/>
                </a:moveTo>
                <a:cubicBezTo>
                  <a:pt x="16065" y="1252"/>
                  <a:pt x="20348" y="5536"/>
                  <a:pt x="20348" y="10800"/>
                </a:cubicBezTo>
                <a:cubicBezTo>
                  <a:pt x="20348" y="16065"/>
                  <a:pt x="16064" y="20348"/>
                  <a:pt x="10800" y="20348"/>
                </a:cubicBezTo>
                <a:cubicBezTo>
                  <a:pt x="5536" y="20348"/>
                  <a:pt x="1252" y="16065"/>
                  <a:pt x="1252" y="10800"/>
                </a:cubicBezTo>
                <a:cubicBezTo>
                  <a:pt x="1252" y="5536"/>
                  <a:pt x="5535" y="1252"/>
                  <a:pt x="10800" y="1252"/>
                </a:cubicBezTo>
                <a:close/>
                <a:moveTo>
                  <a:pt x="10800" y="1520"/>
                </a:moveTo>
                <a:cubicBezTo>
                  <a:pt x="5684" y="1520"/>
                  <a:pt x="1520" y="5684"/>
                  <a:pt x="1520" y="10800"/>
                </a:cubicBezTo>
                <a:cubicBezTo>
                  <a:pt x="1520" y="15916"/>
                  <a:pt x="5684" y="20080"/>
                  <a:pt x="10800" y="20080"/>
                </a:cubicBezTo>
                <a:cubicBezTo>
                  <a:pt x="15916" y="20080"/>
                  <a:pt x="20078" y="15916"/>
                  <a:pt x="20078" y="10800"/>
                </a:cubicBezTo>
                <a:cubicBezTo>
                  <a:pt x="20078" y="5684"/>
                  <a:pt x="15916" y="1520"/>
                  <a:pt x="10800" y="1520"/>
                </a:cubicBezTo>
                <a:close/>
                <a:moveTo>
                  <a:pt x="10800" y="2810"/>
                </a:moveTo>
                <a:cubicBezTo>
                  <a:pt x="15213" y="2810"/>
                  <a:pt x="18789" y="6387"/>
                  <a:pt x="18789" y="10800"/>
                </a:cubicBezTo>
                <a:cubicBezTo>
                  <a:pt x="18789" y="15213"/>
                  <a:pt x="15213" y="18790"/>
                  <a:pt x="10800" y="18790"/>
                </a:cubicBezTo>
                <a:cubicBezTo>
                  <a:pt x="6387" y="18790"/>
                  <a:pt x="2810" y="15213"/>
                  <a:pt x="2810" y="10800"/>
                </a:cubicBezTo>
                <a:cubicBezTo>
                  <a:pt x="2810" y="6387"/>
                  <a:pt x="6387" y="2810"/>
                  <a:pt x="10800" y="2810"/>
                </a:cubicBezTo>
                <a:close/>
                <a:moveTo>
                  <a:pt x="10800" y="4855"/>
                </a:moveTo>
                <a:cubicBezTo>
                  <a:pt x="7517" y="4855"/>
                  <a:pt x="4855" y="7517"/>
                  <a:pt x="4855" y="10800"/>
                </a:cubicBezTo>
                <a:cubicBezTo>
                  <a:pt x="4855" y="14083"/>
                  <a:pt x="7517" y="16745"/>
                  <a:pt x="10800" y="16745"/>
                </a:cubicBezTo>
                <a:cubicBezTo>
                  <a:pt x="14083" y="16745"/>
                  <a:pt x="16743" y="14083"/>
                  <a:pt x="16743" y="10800"/>
                </a:cubicBezTo>
                <a:cubicBezTo>
                  <a:pt x="16743" y="7517"/>
                  <a:pt x="14083" y="4855"/>
                  <a:pt x="10800" y="4855"/>
                </a:cubicBezTo>
                <a:close/>
                <a:moveTo>
                  <a:pt x="10800" y="6664"/>
                </a:moveTo>
                <a:cubicBezTo>
                  <a:pt x="13085" y="6664"/>
                  <a:pt x="14936" y="8515"/>
                  <a:pt x="14936" y="10800"/>
                </a:cubicBezTo>
                <a:cubicBezTo>
                  <a:pt x="14936" y="13085"/>
                  <a:pt x="13085" y="14936"/>
                  <a:pt x="10800" y="14936"/>
                </a:cubicBezTo>
                <a:cubicBezTo>
                  <a:pt x="8515" y="14936"/>
                  <a:pt x="6662" y="13085"/>
                  <a:pt x="6662" y="10800"/>
                </a:cubicBezTo>
                <a:cubicBezTo>
                  <a:pt x="6662" y="8515"/>
                  <a:pt x="8515" y="6664"/>
                  <a:pt x="10800" y="6664"/>
                </a:cubicBezTo>
                <a:close/>
                <a:moveTo>
                  <a:pt x="10800" y="8755"/>
                </a:moveTo>
                <a:cubicBezTo>
                  <a:pt x="10276" y="8755"/>
                  <a:pt x="9752" y="8954"/>
                  <a:pt x="9352" y="9354"/>
                </a:cubicBezTo>
                <a:cubicBezTo>
                  <a:pt x="8553" y="10153"/>
                  <a:pt x="8553" y="11447"/>
                  <a:pt x="9352" y="12246"/>
                </a:cubicBezTo>
                <a:cubicBezTo>
                  <a:pt x="10151" y="13045"/>
                  <a:pt x="11447" y="13045"/>
                  <a:pt x="12246" y="12246"/>
                </a:cubicBezTo>
                <a:cubicBezTo>
                  <a:pt x="13045" y="11447"/>
                  <a:pt x="13045" y="10153"/>
                  <a:pt x="12246" y="9354"/>
                </a:cubicBezTo>
                <a:cubicBezTo>
                  <a:pt x="11847" y="8954"/>
                  <a:pt x="11324" y="8755"/>
                  <a:pt x="10800" y="8755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451" y="5040210"/>
            <a:ext cx="2255693" cy="1911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50" y="5040209"/>
            <a:ext cx="2166737" cy="1911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7885" y="5187653"/>
            <a:ext cx="1898073" cy="1907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7142" y="5187654"/>
            <a:ext cx="1901510" cy="1907709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11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Advantages and Disadvantages of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26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95EBA-2F41-B935-B890-E9E7BF9E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586" y="3190040"/>
            <a:ext cx="15268926" cy="8488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B7C23-F726-AA55-A416-B7EBAADCD802}"/>
              </a:ext>
            </a:extLst>
          </p:cNvPr>
          <p:cNvSpPr txBox="1"/>
          <p:nvPr/>
        </p:nvSpPr>
        <p:spPr>
          <a:xfrm>
            <a:off x="1893405" y="1529268"/>
            <a:ext cx="18839622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inherit"/>
              </a:rPr>
              <a:t>Select * from Employees where FirstName=@fName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D24FDD33-61E1-4A8F-CA01-7F94164DF06A}"/>
              </a:ext>
            </a:extLst>
          </p:cNvPr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Views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000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Views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05889" y="1990621"/>
            <a:ext cx="19895127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SQL is </a:t>
            </a:r>
            <a:r>
              <a:rPr lang="en-US" alt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virtual table that is based upon the result-set of an SQL statement.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view will also </a:t>
            </a:r>
            <a:r>
              <a:rPr lang="en-US" alt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rows and columns just like a real table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a database.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Simply a view is nothing but </a:t>
            </a:r>
            <a:r>
              <a:rPr lang="en-US" alt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stored SQL Query.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view can </a:t>
            </a:r>
            <a:r>
              <a:rPr lang="en-US" alt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all the rows of a table or specific rows based on some condition.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functions conditions and join statements to a view and present the data just like the data is produced from a single table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b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7391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418" y="2672195"/>
            <a:ext cx="9134041" cy="5391150"/>
          </a:xfrm>
          <a:prstGeom prst="rect">
            <a:avLst/>
          </a:prstGeom>
        </p:spPr>
      </p:pic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Syntax for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3781" y="2145721"/>
            <a:ext cx="1219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Creating a view:</a:t>
            </a:r>
            <a:endParaRPr lang="en-US" sz="4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A view is 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created by selecting fields from one or more tables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present in a database.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u="sng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algn="l"/>
            <a:endParaRPr lang="en-US" sz="40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column1, column2, ...</a:t>
            </a: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condition;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3780" y="10164863"/>
            <a:ext cx="21502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Whenever a user creates a view, database engine recreates the data using the views SQL statement i.e.</a:t>
            </a:r>
            <a:r>
              <a:rPr lang="en-US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view always shows </a:t>
            </a:r>
            <a:r>
              <a:rPr lang="en-US" sz="36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US" sz="3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date data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70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Queries to create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90094"/>
              </p:ext>
            </p:extLst>
          </p:nvPr>
        </p:nvGraphicFramePr>
        <p:xfrm>
          <a:off x="14962909" y="2138457"/>
          <a:ext cx="7236311" cy="35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194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StudentDetails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S_ID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Kolkata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Preity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Hyderabad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Amitha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145241" y="1945977"/>
            <a:ext cx="11626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Views in DBMS: Creating a view from a single table:</a:t>
            </a:r>
          </a:p>
          <a:p>
            <a:pPr algn="l"/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NAME, ADDRESS</a:t>
            </a: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StudentDetails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S_ID &lt; 5;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2329" y="6747486"/>
            <a:ext cx="1219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6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present in a</a:t>
            </a:r>
            <a:r>
              <a:rPr lang="en-US" sz="3600" i="1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view can be seen just like a normal table select query:</a:t>
            </a:r>
          </a:p>
          <a:p>
            <a:pPr algn="l"/>
            <a:endParaRPr lang="en-US" sz="3600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36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DetailsView</a:t>
            </a:r>
            <a:r>
              <a:rPr lang="en-US" sz="3600" b="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28116"/>
              </p:ext>
            </p:extLst>
          </p:nvPr>
        </p:nvGraphicFramePr>
        <p:xfrm>
          <a:off x="15727028" y="6747486"/>
          <a:ext cx="5708071" cy="3018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9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DetailsView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Harini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Kolkata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Preity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Hyderabad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2954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024053"/>
              </p:ext>
            </p:extLst>
          </p:nvPr>
        </p:nvGraphicFramePr>
        <p:xfrm>
          <a:off x="16496147" y="2861917"/>
          <a:ext cx="535709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 Marks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MARKS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Manisha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Amitha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Queries to create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08667"/>
              </p:ext>
            </p:extLst>
          </p:nvPr>
        </p:nvGraphicFramePr>
        <p:xfrm>
          <a:off x="16126690" y="6959839"/>
          <a:ext cx="7236311" cy="35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194">
                <a:tc gridSpan="3">
                  <a:txBody>
                    <a:bodyPr/>
                    <a:lstStyle/>
                    <a:p>
                      <a:r>
                        <a:rPr lang="en-US" dirty="0" err="1"/>
                        <a:t>StudentDetails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S_ID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Kolkata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Preity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Hyderabad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19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Amitha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40874" y="2138457"/>
            <a:ext cx="1219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600" u="sng" dirty="0">
                <a:solidFill>
                  <a:srgbClr val="FF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view: Creating a view from multiple tables:</a:t>
            </a:r>
          </a:p>
          <a:p>
            <a:pPr algn="l"/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View from multiple tables just simply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include multiple tables in the SELECT statement.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1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MarksView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36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StudentDetails.NAME</a:t>
            </a:r>
            <a:r>
              <a:rPr lang="en-US" sz="36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StudentDetails.ADDRESS</a:t>
            </a:r>
            <a:r>
              <a:rPr lang="en-US" sz="36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StudentMarks.MARKS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36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StudentDetails</a:t>
            </a:r>
            <a:r>
              <a:rPr lang="en-US" sz="36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StudentMarks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36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StudentDetails.NAME = StudentMarks.NAME;</a:t>
            </a:r>
          </a:p>
        </p:txBody>
      </p:sp>
    </p:spTree>
    <p:extLst>
      <p:ext uri="{BB962C8B-B14F-4D97-AF65-F5344CB8AC3E}">
        <p14:creationId xmlns:p14="http://schemas.microsoft.com/office/powerpoint/2010/main" val="3412102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Queries to create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2982" y="2369220"/>
            <a:ext cx="205261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display data of View Marks:</a:t>
            </a:r>
          </a:p>
          <a:p>
            <a:pPr algn="l"/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MarksView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endParaRPr lang="en-US" sz="40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75651"/>
              </p:ext>
            </p:extLst>
          </p:nvPr>
        </p:nvGraphicFramePr>
        <p:xfrm>
          <a:off x="12663056" y="3893447"/>
          <a:ext cx="8273280" cy="38096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95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8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099">
                <a:tc gridSpan="3">
                  <a:txBody>
                    <a:bodyPr/>
                    <a:lstStyle/>
                    <a:p>
                      <a:r>
                        <a:rPr lang="en-US" dirty="0"/>
                        <a:t>Marks View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MARKS</a:t>
                      </a:r>
                      <a:endParaRPr lang="en-US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Harini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Kolkata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Divya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Chennai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Kushi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Mumbai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51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Amitha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Bangalore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23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5055" y="1676722"/>
            <a:ext cx="20948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Deleting views in DBMS:</a:t>
            </a:r>
            <a:b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simply 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 view by using the Drop statement.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view is not used anymore.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6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view_name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Deleting a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276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1927" y="2003094"/>
            <a:ext cx="20477017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Updating views in DBMS:</a:t>
            </a:r>
          </a:p>
          <a:p>
            <a:pPr algn="l"/>
            <a:endParaRPr lang="en-US" sz="40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Views are 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updated only if certain conditions are met</a:t>
            </a:r>
            <a:r>
              <a:rPr lang="en-US" sz="4000" b="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otherwise if any one of the conditions are not met views will not be updated.</a:t>
            </a:r>
          </a:p>
          <a:p>
            <a:pPr algn="l"/>
            <a:endParaRPr lang="en-US" sz="4000" b="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 for View Updating</a:t>
            </a:r>
            <a:r>
              <a:rPr lang="en-US" sz="4000" b="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4000" b="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statement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used in the create view statement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not include group by clause or order by clause.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 statement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not contain distinct keyword.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view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not be created from nested or Complex queries.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view should be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created from a single table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but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if the view is created from more than one table then it is not allowed for updating.</a:t>
            </a: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40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Title"/>
          <p:cNvSpPr txBox="1"/>
          <p:nvPr/>
        </p:nvSpPr>
        <p:spPr>
          <a:xfrm>
            <a:off x="8897975" y="712157"/>
            <a:ext cx="15196345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Updating a view</a:t>
            </a:r>
            <a:endParaRPr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28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9C2CC9-BADF-469C-B6C3-1C0CB409EAB9}"/>
</file>

<file path=customXml/itemProps2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1093</Words>
  <Application>Microsoft Office PowerPoint</Application>
  <PresentationFormat>Custom</PresentationFormat>
  <Paragraphs>277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Helvetica Neue</vt:lpstr>
      <vt:lpstr>Helvetica Neue Light</vt:lpstr>
      <vt:lpstr>Helvetica Neue Medium</vt:lpstr>
      <vt:lpstr>inherit</vt:lpstr>
      <vt:lpstr>Roboto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</dc:creator>
  <cp:lastModifiedBy>sharmila basheer</cp:lastModifiedBy>
  <cp:revision>135</cp:revision>
  <dcterms:modified xsi:type="dcterms:W3CDTF">2022-09-13T08:32:43Z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