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6" r:id="rId35"/>
    <p:sldId id="297" r:id="rId36"/>
    <p:sldId id="298" r:id="rId37"/>
    <p:sldId id="299" r:id="rId38"/>
    <p:sldId id="300" r:id="rId39"/>
    <p:sldId id="301" r:id="rId40"/>
    <p:sldId id="289" r:id="rId41"/>
    <p:sldId id="290" r:id="rId42"/>
    <p:sldId id="291" r:id="rId43"/>
    <p:sldId id="292" r:id="rId44"/>
    <p:sldId id="293" r:id="rId45"/>
    <p:sldId id="294" r:id="rId46"/>
    <p:sldId id="295" r:id="rId47"/>
    <p:sldId id="302" r:id="rId48"/>
    <p:sldId id="303" r:id="rId49"/>
    <p:sldId id="304" r:id="rId50"/>
    <p:sldId id="305" r:id="rId51"/>
    <p:sldId id="306" r:id="rId52"/>
    <p:sldId id="307" r:id="rId53"/>
    <p:sldId id="308" r:id="rId54"/>
    <p:sldId id="30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slide" Target="slides/slide53.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presProps" Target="presProps.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B83A697-998D-4255-8A7D-1EE2A55EEABA}"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4C1F00-96DB-4607-BBAA-B28B198659AD}" type="slidenum">
              <a:rPr lang="en-IN" smtClean="0"/>
              <a:t>‹#›</a:t>
            </a:fld>
            <a:endParaRPr lang="en-IN"/>
          </a:p>
        </p:txBody>
      </p:sp>
    </p:spTree>
    <p:extLst>
      <p:ext uri="{BB962C8B-B14F-4D97-AF65-F5344CB8AC3E}">
        <p14:creationId xmlns:p14="http://schemas.microsoft.com/office/powerpoint/2010/main" val="434940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B83A697-998D-4255-8A7D-1EE2A55EEABA}"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4C1F00-96DB-4607-BBAA-B28B198659AD}" type="slidenum">
              <a:rPr lang="en-IN" smtClean="0"/>
              <a:t>‹#›</a:t>
            </a:fld>
            <a:endParaRPr lang="en-IN"/>
          </a:p>
        </p:txBody>
      </p:sp>
    </p:spTree>
    <p:extLst>
      <p:ext uri="{BB962C8B-B14F-4D97-AF65-F5344CB8AC3E}">
        <p14:creationId xmlns:p14="http://schemas.microsoft.com/office/powerpoint/2010/main" val="93319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B83A697-998D-4255-8A7D-1EE2A55EEABA}"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4C1F00-96DB-4607-BBAA-B28B198659AD}" type="slidenum">
              <a:rPr lang="en-IN" smtClean="0"/>
              <a:t>‹#›</a:t>
            </a:fld>
            <a:endParaRPr lang="en-IN"/>
          </a:p>
        </p:txBody>
      </p:sp>
    </p:spTree>
    <p:extLst>
      <p:ext uri="{BB962C8B-B14F-4D97-AF65-F5344CB8AC3E}">
        <p14:creationId xmlns:p14="http://schemas.microsoft.com/office/powerpoint/2010/main" val="54405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B83A697-998D-4255-8A7D-1EE2A55EEABA}"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4C1F00-96DB-4607-BBAA-B28B198659AD}" type="slidenum">
              <a:rPr lang="en-IN" smtClean="0"/>
              <a:t>‹#›</a:t>
            </a:fld>
            <a:endParaRPr lang="en-IN"/>
          </a:p>
        </p:txBody>
      </p:sp>
    </p:spTree>
    <p:extLst>
      <p:ext uri="{BB962C8B-B14F-4D97-AF65-F5344CB8AC3E}">
        <p14:creationId xmlns:p14="http://schemas.microsoft.com/office/powerpoint/2010/main" val="635095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83A697-998D-4255-8A7D-1EE2A55EEABA}" type="datetimeFigureOut">
              <a:rPr lang="en-IN" smtClean="0"/>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4C1F00-96DB-4607-BBAA-B28B198659AD}" type="slidenum">
              <a:rPr lang="en-IN" smtClean="0"/>
              <a:t>‹#›</a:t>
            </a:fld>
            <a:endParaRPr lang="en-IN"/>
          </a:p>
        </p:txBody>
      </p:sp>
    </p:spTree>
    <p:extLst>
      <p:ext uri="{BB962C8B-B14F-4D97-AF65-F5344CB8AC3E}">
        <p14:creationId xmlns:p14="http://schemas.microsoft.com/office/powerpoint/2010/main" val="3871783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B83A697-998D-4255-8A7D-1EE2A55EEABA}" type="datetimeFigureOut">
              <a:rPr lang="en-IN" smtClean="0"/>
              <a:t>22-06-2023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4C1F00-96DB-4607-BBAA-B28B198659AD}" type="slidenum">
              <a:rPr lang="en-IN" smtClean="0"/>
              <a:t>‹#›</a:t>
            </a:fld>
            <a:endParaRPr lang="en-IN"/>
          </a:p>
        </p:txBody>
      </p:sp>
    </p:spTree>
    <p:extLst>
      <p:ext uri="{BB962C8B-B14F-4D97-AF65-F5344CB8AC3E}">
        <p14:creationId xmlns:p14="http://schemas.microsoft.com/office/powerpoint/2010/main" val="930325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B83A697-998D-4255-8A7D-1EE2A55EEABA}" type="datetimeFigureOut">
              <a:rPr lang="en-IN" smtClean="0"/>
              <a:t>22-06-2023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4C1F00-96DB-4607-BBAA-B28B198659AD}" type="slidenum">
              <a:rPr lang="en-IN" smtClean="0"/>
              <a:t>‹#›</a:t>
            </a:fld>
            <a:endParaRPr lang="en-IN"/>
          </a:p>
        </p:txBody>
      </p:sp>
    </p:spTree>
    <p:extLst>
      <p:ext uri="{BB962C8B-B14F-4D97-AF65-F5344CB8AC3E}">
        <p14:creationId xmlns:p14="http://schemas.microsoft.com/office/powerpoint/2010/main" val="2113584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B83A697-998D-4255-8A7D-1EE2A55EEABA}" type="datetimeFigureOut">
              <a:rPr lang="en-IN" smtClean="0"/>
              <a:t>22-06-2023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4C1F00-96DB-4607-BBAA-B28B198659AD}" type="slidenum">
              <a:rPr lang="en-IN" smtClean="0"/>
              <a:t>‹#›</a:t>
            </a:fld>
            <a:endParaRPr lang="en-IN"/>
          </a:p>
        </p:txBody>
      </p:sp>
    </p:spTree>
    <p:extLst>
      <p:ext uri="{BB962C8B-B14F-4D97-AF65-F5344CB8AC3E}">
        <p14:creationId xmlns:p14="http://schemas.microsoft.com/office/powerpoint/2010/main" val="2799909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83A697-998D-4255-8A7D-1EE2A55EEABA}" type="datetimeFigureOut">
              <a:rPr lang="en-IN" smtClean="0"/>
              <a:t>22-06-2023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E4C1F00-96DB-4607-BBAA-B28B198659AD}" type="slidenum">
              <a:rPr lang="en-IN" smtClean="0"/>
              <a:t>‹#›</a:t>
            </a:fld>
            <a:endParaRPr lang="en-IN"/>
          </a:p>
        </p:txBody>
      </p:sp>
    </p:spTree>
    <p:extLst>
      <p:ext uri="{BB962C8B-B14F-4D97-AF65-F5344CB8AC3E}">
        <p14:creationId xmlns:p14="http://schemas.microsoft.com/office/powerpoint/2010/main" val="852349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83A697-998D-4255-8A7D-1EE2A55EEABA}" type="datetimeFigureOut">
              <a:rPr lang="en-IN" smtClean="0"/>
              <a:t>22-06-2023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4C1F00-96DB-4607-BBAA-B28B198659AD}" type="slidenum">
              <a:rPr lang="en-IN" smtClean="0"/>
              <a:t>‹#›</a:t>
            </a:fld>
            <a:endParaRPr lang="en-IN"/>
          </a:p>
        </p:txBody>
      </p:sp>
    </p:spTree>
    <p:extLst>
      <p:ext uri="{BB962C8B-B14F-4D97-AF65-F5344CB8AC3E}">
        <p14:creationId xmlns:p14="http://schemas.microsoft.com/office/powerpoint/2010/main" val="1767283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83A697-998D-4255-8A7D-1EE2A55EEABA}" type="datetimeFigureOut">
              <a:rPr lang="en-IN" smtClean="0"/>
              <a:t>22-06-2023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4C1F00-96DB-4607-BBAA-B28B198659AD}" type="slidenum">
              <a:rPr lang="en-IN" smtClean="0"/>
              <a:t>‹#›</a:t>
            </a:fld>
            <a:endParaRPr lang="en-IN"/>
          </a:p>
        </p:txBody>
      </p:sp>
    </p:spTree>
    <p:extLst>
      <p:ext uri="{BB962C8B-B14F-4D97-AF65-F5344CB8AC3E}">
        <p14:creationId xmlns:p14="http://schemas.microsoft.com/office/powerpoint/2010/main" val="3723204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83A697-998D-4255-8A7D-1EE2A55EEABA}" type="datetimeFigureOut">
              <a:rPr lang="en-IN" smtClean="0"/>
              <a:t>22-06-2023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C1F00-96DB-4607-BBAA-B28B198659AD}" type="slidenum">
              <a:rPr lang="en-IN" smtClean="0"/>
              <a:t>‹#›</a:t>
            </a:fld>
            <a:endParaRPr lang="en-IN"/>
          </a:p>
        </p:txBody>
      </p:sp>
    </p:spTree>
    <p:extLst>
      <p:ext uri="{BB962C8B-B14F-4D97-AF65-F5344CB8AC3E}">
        <p14:creationId xmlns:p14="http://schemas.microsoft.com/office/powerpoint/2010/main" val="3444905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SCSA-1504</a:t>
            </a:r>
            <a:br>
              <a:rPr lang="en-IN" dirty="0"/>
            </a:br>
            <a:r>
              <a:rPr lang="en-IN" dirty="0"/>
              <a:t>BIG DATA ANALYTICS FOR AI</a:t>
            </a:r>
            <a:br>
              <a:rPr lang="en-IN" dirty="0"/>
            </a:b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94325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Business analytics</a:t>
            </a:r>
            <a:br>
              <a:rPr lang="en-IN" dirty="0"/>
            </a:br>
            <a:endParaRPr lang="en-IN" dirty="0"/>
          </a:p>
        </p:txBody>
      </p:sp>
      <p:sp>
        <p:nvSpPr>
          <p:cNvPr id="3" name="Content Placeholder 2"/>
          <p:cNvSpPr>
            <a:spLocks noGrp="1"/>
          </p:cNvSpPr>
          <p:nvPr>
            <p:ph idx="1"/>
          </p:nvPr>
        </p:nvSpPr>
        <p:spPr/>
        <p:txBody>
          <a:bodyPr/>
          <a:lstStyle/>
          <a:p>
            <a:r>
              <a:rPr lang="en-IN" dirty="0"/>
              <a:t>Business analytics is the process of transforming data into insights to improve business decisions.</a:t>
            </a:r>
          </a:p>
          <a:p>
            <a:r>
              <a:rPr lang="en-IN" dirty="0"/>
              <a:t> Data management, data visualization, predictive </a:t>
            </a:r>
            <a:r>
              <a:rPr lang="en-IN" dirty="0" err="1"/>
              <a:t>modeling</a:t>
            </a:r>
            <a:r>
              <a:rPr lang="en-IN" dirty="0"/>
              <a:t>, data mining, forecasting simulation, and optimization are some of the tools used to create insights from data.</a:t>
            </a:r>
          </a:p>
          <a:p>
            <a:r>
              <a:rPr lang="en-IN" dirty="0"/>
              <a:t>Business analytics refers to new skills, naive practices, marketing, new technologies, and business tools algorithms for continuous iterative exploration. </a:t>
            </a:r>
          </a:p>
          <a:p>
            <a:r>
              <a:rPr lang="en-IN" dirty="0"/>
              <a:t>It is used for deep investigation of past business performance </a:t>
            </a:r>
          </a:p>
        </p:txBody>
      </p:sp>
    </p:spTree>
    <p:extLst>
      <p:ext uri="{BB962C8B-B14F-4D97-AF65-F5344CB8AC3E}">
        <p14:creationId xmlns:p14="http://schemas.microsoft.com/office/powerpoint/2010/main" val="351464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Business analytics for business growth – Musato Technologies"/>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99689" y="1825625"/>
            <a:ext cx="4392622" cy="4351338"/>
          </a:xfrm>
          <a:prstGeom prst="rect">
            <a:avLst/>
          </a:prstGeom>
          <a:noFill/>
          <a:ln>
            <a:noFill/>
          </a:ln>
        </p:spPr>
      </p:pic>
    </p:spTree>
    <p:extLst>
      <p:ext uri="{BB962C8B-B14F-4D97-AF65-F5344CB8AC3E}">
        <p14:creationId xmlns:p14="http://schemas.microsoft.com/office/powerpoint/2010/main" val="2851088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Types of Analytics</a:t>
            </a:r>
            <a:br>
              <a:rPr lang="en-IN" dirty="0"/>
            </a:br>
            <a:endParaRPr lang="en-IN" dirty="0"/>
          </a:p>
        </p:txBody>
      </p:sp>
      <p:pic>
        <p:nvPicPr>
          <p:cNvPr id="4" name="Content Placeholder 3" descr="Four Types of Business Analytics to Know | Analytics Insight"/>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86075" y="2482056"/>
            <a:ext cx="6419850" cy="3038475"/>
          </a:xfrm>
          <a:prstGeom prst="rect">
            <a:avLst/>
          </a:prstGeom>
          <a:noFill/>
          <a:ln>
            <a:noFill/>
          </a:ln>
        </p:spPr>
      </p:pic>
    </p:spTree>
    <p:extLst>
      <p:ext uri="{BB962C8B-B14F-4D97-AF65-F5344CB8AC3E}">
        <p14:creationId xmlns:p14="http://schemas.microsoft.com/office/powerpoint/2010/main" val="862703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Descriptive Analysis:</a:t>
            </a:r>
            <a:br>
              <a:rPr lang="en-IN" dirty="0"/>
            </a:br>
            <a:endParaRPr lang="en-IN" dirty="0"/>
          </a:p>
        </p:txBody>
      </p:sp>
      <p:sp>
        <p:nvSpPr>
          <p:cNvPr id="3" name="Content Placeholder 2"/>
          <p:cNvSpPr>
            <a:spLocks noGrp="1"/>
          </p:cNvSpPr>
          <p:nvPr>
            <p:ph idx="1"/>
          </p:nvPr>
        </p:nvSpPr>
        <p:spPr/>
        <p:txBody>
          <a:bodyPr/>
          <a:lstStyle/>
          <a:p>
            <a:r>
              <a:rPr lang="en-IN" dirty="0"/>
              <a:t>It describes what is contained in a data set or database.</a:t>
            </a:r>
          </a:p>
          <a:p>
            <a:r>
              <a:rPr lang="en-IN" dirty="0"/>
              <a:t>Simple statistical techniques that are used from the earlier period to describe future insights.</a:t>
            </a:r>
          </a:p>
        </p:txBody>
      </p:sp>
    </p:spTree>
    <p:extLst>
      <p:ext uri="{BB962C8B-B14F-4D97-AF65-F5344CB8AC3E}">
        <p14:creationId xmlns:p14="http://schemas.microsoft.com/office/powerpoint/2010/main" val="435508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Diagnostic Analysis:</a:t>
            </a:r>
          </a:p>
        </p:txBody>
      </p:sp>
      <p:sp>
        <p:nvSpPr>
          <p:cNvPr id="3" name="Content Placeholder 2"/>
          <p:cNvSpPr>
            <a:spLocks noGrp="1"/>
          </p:cNvSpPr>
          <p:nvPr>
            <p:ph idx="1"/>
          </p:nvPr>
        </p:nvSpPr>
        <p:spPr/>
        <p:txBody>
          <a:bodyPr/>
          <a:lstStyle/>
          <a:p>
            <a:r>
              <a:rPr lang="en-IN" dirty="0"/>
              <a:t>Diagnostic analytics is the successor of the Descriptive analytics </a:t>
            </a:r>
          </a:p>
          <a:p>
            <a:r>
              <a:rPr lang="en-IN" dirty="0"/>
              <a:t>It allows an analyst to dig deeper into a problem or issue to arrive at the source of the problem. </a:t>
            </a:r>
          </a:p>
          <a:p>
            <a:r>
              <a:rPr lang="en-IN" dirty="0"/>
              <a:t>It is generally characterized by techniques like data discovery, drill-down, data mining, etc.</a:t>
            </a:r>
          </a:p>
          <a:p>
            <a:endParaRPr lang="en-IN" dirty="0"/>
          </a:p>
        </p:txBody>
      </p:sp>
    </p:spTree>
    <p:extLst>
      <p:ext uri="{BB962C8B-B14F-4D97-AF65-F5344CB8AC3E}">
        <p14:creationId xmlns:p14="http://schemas.microsoft.com/office/powerpoint/2010/main" val="4257041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Predictive Analysis</a:t>
            </a:r>
          </a:p>
        </p:txBody>
      </p:sp>
      <p:sp>
        <p:nvSpPr>
          <p:cNvPr id="3" name="Content Placeholder 2"/>
          <p:cNvSpPr>
            <a:spLocks noGrp="1"/>
          </p:cNvSpPr>
          <p:nvPr>
            <p:ph idx="1"/>
          </p:nvPr>
        </p:nvSpPr>
        <p:spPr/>
        <p:txBody>
          <a:bodyPr/>
          <a:lstStyle/>
          <a:p>
            <a:r>
              <a:rPr lang="en-IN" dirty="0"/>
              <a:t>Predictive analytics is an application of advanced statistical techniques and tools.</a:t>
            </a:r>
          </a:p>
          <a:p>
            <a:r>
              <a:rPr lang="en-IN" dirty="0"/>
              <a:t>It is used to build predictive models which are used in real time to identify trends and relationships.</a:t>
            </a:r>
          </a:p>
          <a:p>
            <a:endParaRPr lang="en-IN" dirty="0"/>
          </a:p>
        </p:txBody>
      </p:sp>
    </p:spTree>
    <p:extLst>
      <p:ext uri="{BB962C8B-B14F-4D97-AF65-F5344CB8AC3E}">
        <p14:creationId xmlns:p14="http://schemas.microsoft.com/office/powerpoint/2010/main" val="4017918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Prescriptive Analysis:</a:t>
            </a:r>
          </a:p>
        </p:txBody>
      </p:sp>
      <p:sp>
        <p:nvSpPr>
          <p:cNvPr id="3" name="Content Placeholder 2"/>
          <p:cNvSpPr>
            <a:spLocks noGrp="1"/>
          </p:cNvSpPr>
          <p:nvPr>
            <p:ph idx="1"/>
          </p:nvPr>
        </p:nvSpPr>
        <p:spPr/>
        <p:txBody>
          <a:bodyPr/>
          <a:lstStyle/>
          <a:p>
            <a:r>
              <a:rPr lang="en-IN" dirty="0"/>
              <a:t>Prescriptive analytics is the use of advanced processes and tools to </a:t>
            </a:r>
            <a:r>
              <a:rPr lang="en-IN" dirty="0" err="1"/>
              <a:t>analyze</a:t>
            </a:r>
            <a:r>
              <a:rPr lang="en-IN" dirty="0"/>
              <a:t> data and content to recommend the optimal course of action or strategy moving forward.</a:t>
            </a:r>
          </a:p>
          <a:p>
            <a:r>
              <a:rPr lang="en-IN" dirty="0"/>
              <a:t>Prescriptive analysis is actually an application of decision science, management science, and operational research methodologies .</a:t>
            </a:r>
          </a:p>
        </p:txBody>
      </p:sp>
    </p:spTree>
    <p:extLst>
      <p:ext uri="{BB962C8B-B14F-4D97-AF65-F5344CB8AC3E}">
        <p14:creationId xmlns:p14="http://schemas.microsoft.com/office/powerpoint/2010/main" val="729265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Big Data Analytics Life cycle</a:t>
            </a:r>
            <a:endParaRPr lang="en-IN" dirty="0"/>
          </a:p>
        </p:txBody>
      </p:sp>
      <p:pic>
        <p:nvPicPr>
          <p:cNvPr id="4" name="Content Placeholder 3" descr="https://media.geeksforgeeks.org/wp-content/uploads/20210903092456/BigDataAnalyticsLifeCycle.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05395" y="1690688"/>
            <a:ext cx="11168742" cy="4501106"/>
          </a:xfrm>
          <a:prstGeom prst="rect">
            <a:avLst/>
          </a:prstGeom>
          <a:noFill/>
          <a:ln>
            <a:noFill/>
          </a:ln>
        </p:spPr>
      </p:pic>
    </p:spTree>
    <p:extLst>
      <p:ext uri="{BB962C8B-B14F-4D97-AF65-F5344CB8AC3E}">
        <p14:creationId xmlns:p14="http://schemas.microsoft.com/office/powerpoint/2010/main" val="3131220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Business Problem Definition </a:t>
            </a:r>
            <a:endParaRPr lang="en-IN" dirty="0"/>
          </a:p>
        </p:txBody>
      </p:sp>
      <p:sp>
        <p:nvSpPr>
          <p:cNvPr id="3" name="Content Placeholder 2"/>
          <p:cNvSpPr>
            <a:spLocks noGrp="1"/>
          </p:cNvSpPr>
          <p:nvPr>
            <p:ph idx="1"/>
          </p:nvPr>
        </p:nvSpPr>
        <p:spPr/>
        <p:txBody>
          <a:bodyPr/>
          <a:lstStyle/>
          <a:p>
            <a:r>
              <a:rPr lang="en-IN" dirty="0"/>
              <a:t>In this stage, the team learns about the business domain, which presents the motivation and goals for carrying out the analysis.</a:t>
            </a:r>
          </a:p>
          <a:p>
            <a:r>
              <a:rPr lang="en-IN" dirty="0"/>
              <a:t>.It helps the decision-makers understand the business resources that will be required to be utilized thereby determining the underlying budget required to carry out the project. </a:t>
            </a:r>
          </a:p>
          <a:p>
            <a:r>
              <a:rPr lang="en-IN" dirty="0"/>
              <a:t>In this stage, the problem is identified, and assumptions are made </a:t>
            </a:r>
          </a:p>
        </p:txBody>
      </p:sp>
    </p:spTree>
    <p:extLst>
      <p:ext uri="{BB962C8B-B14F-4D97-AF65-F5344CB8AC3E}">
        <p14:creationId xmlns:p14="http://schemas.microsoft.com/office/powerpoint/2010/main" val="2011529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Definition </a:t>
            </a:r>
            <a:endParaRPr lang="en-IN" dirty="0"/>
          </a:p>
        </p:txBody>
      </p:sp>
      <p:sp>
        <p:nvSpPr>
          <p:cNvPr id="3" name="Content Placeholder 2"/>
          <p:cNvSpPr>
            <a:spLocks noGrp="1"/>
          </p:cNvSpPr>
          <p:nvPr>
            <p:ph idx="1"/>
          </p:nvPr>
        </p:nvSpPr>
        <p:spPr/>
        <p:txBody>
          <a:bodyPr/>
          <a:lstStyle/>
          <a:p>
            <a:r>
              <a:rPr lang="en-IN" dirty="0"/>
              <a:t>Once the business case is identified, now it’s time to find the appropriate datasets to work with.</a:t>
            </a:r>
          </a:p>
          <a:p>
            <a:r>
              <a:rPr lang="en-IN" dirty="0"/>
              <a:t>In this stage, analysis is done to see what other companies have done for a similar case.</a:t>
            </a:r>
          </a:p>
          <a:p>
            <a:r>
              <a:rPr lang="en-IN" dirty="0"/>
              <a:t>Depending on the business case and the scope of analysis of the project is been addressed.</a:t>
            </a:r>
          </a:p>
        </p:txBody>
      </p:sp>
    </p:spTree>
    <p:extLst>
      <p:ext uri="{BB962C8B-B14F-4D97-AF65-F5344CB8AC3E}">
        <p14:creationId xmlns:p14="http://schemas.microsoft.com/office/powerpoint/2010/main" val="1683838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 TO BIG DATA:</a:t>
            </a:r>
            <a:br>
              <a:rPr lang="en-IN" dirty="0"/>
            </a:br>
            <a:endParaRPr lang="en-IN" dirty="0"/>
          </a:p>
        </p:txBody>
      </p:sp>
      <p:sp>
        <p:nvSpPr>
          <p:cNvPr id="3" name="Content Placeholder 2"/>
          <p:cNvSpPr>
            <a:spLocks noGrp="1"/>
          </p:cNvSpPr>
          <p:nvPr>
            <p:ph idx="1"/>
          </p:nvPr>
        </p:nvSpPr>
        <p:spPr/>
        <p:txBody>
          <a:bodyPr/>
          <a:lstStyle/>
          <a:p>
            <a:r>
              <a:rPr lang="en-IN" dirty="0"/>
              <a:t>The term Big Data is referred to as large amount of complex and unprocessed data. </a:t>
            </a:r>
          </a:p>
          <a:p>
            <a:r>
              <a:rPr lang="en-IN" dirty="0"/>
              <a:t>Large volume of data, which are both structured and unstructured</a:t>
            </a:r>
          </a:p>
          <a:p>
            <a:r>
              <a:rPr lang="en-IN" dirty="0"/>
              <a:t>Analysis can be performed on big data for insight and predictions, which can lead to a better decisions.</a:t>
            </a:r>
          </a:p>
          <a:p>
            <a:r>
              <a:rPr lang="en-IN" dirty="0"/>
              <a:t>Big data is a spreading technology used in each business sector.</a:t>
            </a:r>
          </a:p>
          <a:p>
            <a:endParaRPr lang="en-IN" dirty="0"/>
          </a:p>
        </p:txBody>
      </p:sp>
    </p:spTree>
    <p:extLst>
      <p:ext uri="{BB962C8B-B14F-4D97-AF65-F5344CB8AC3E}">
        <p14:creationId xmlns:p14="http://schemas.microsoft.com/office/powerpoint/2010/main" val="1449030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Acquisition and filtration </a:t>
            </a:r>
            <a:endParaRPr lang="en-IN" dirty="0"/>
          </a:p>
        </p:txBody>
      </p:sp>
      <p:sp>
        <p:nvSpPr>
          <p:cNvPr id="3" name="Content Placeholder 2"/>
          <p:cNvSpPr>
            <a:spLocks noGrp="1"/>
          </p:cNvSpPr>
          <p:nvPr>
            <p:ph idx="1"/>
          </p:nvPr>
        </p:nvSpPr>
        <p:spPr/>
        <p:txBody>
          <a:bodyPr/>
          <a:lstStyle/>
          <a:p>
            <a:r>
              <a:rPr lang="en-IN" dirty="0"/>
              <a:t>Once the source of data is identified, now it is time to gather the data from such sources. </a:t>
            </a:r>
          </a:p>
          <a:p>
            <a:r>
              <a:rPr lang="en-IN" dirty="0"/>
              <a:t>Filtration refers </a:t>
            </a:r>
            <a:r>
              <a:rPr lang="en-IN" dirty="0" err="1"/>
              <a:t>toremoval</a:t>
            </a:r>
            <a:r>
              <a:rPr lang="en-IN" dirty="0"/>
              <a:t> of the corrupt data or irrelevant data, which is of no scope to the analysis objective.</a:t>
            </a:r>
          </a:p>
          <a:p>
            <a:r>
              <a:rPr lang="en-IN" dirty="0"/>
              <a:t>After filtration, a copy of the filtered data is stored and compressed, as it can be of use in the future, for some other analysis. </a:t>
            </a:r>
          </a:p>
          <a:p>
            <a:endParaRPr lang="en-IN" dirty="0"/>
          </a:p>
        </p:txBody>
      </p:sp>
    </p:spTree>
    <p:extLst>
      <p:ext uri="{BB962C8B-B14F-4D97-AF65-F5344CB8AC3E}">
        <p14:creationId xmlns:p14="http://schemas.microsoft.com/office/powerpoint/2010/main" val="885286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Extraction </a:t>
            </a:r>
            <a:endParaRPr lang="en-IN" dirty="0"/>
          </a:p>
        </p:txBody>
      </p:sp>
      <p:sp>
        <p:nvSpPr>
          <p:cNvPr id="3" name="Content Placeholder 2"/>
          <p:cNvSpPr>
            <a:spLocks noGrp="1"/>
          </p:cNvSpPr>
          <p:nvPr>
            <p:ph idx="1"/>
          </p:nvPr>
        </p:nvSpPr>
        <p:spPr/>
        <p:txBody>
          <a:bodyPr/>
          <a:lstStyle/>
          <a:p>
            <a:r>
              <a:rPr lang="en-IN" dirty="0"/>
              <a:t>Some of the entries of the data might be incompatible, to rectify this issue, a separate phase is created, known as the data extraction phase. </a:t>
            </a:r>
          </a:p>
          <a:p>
            <a:r>
              <a:rPr lang="en-IN" dirty="0"/>
              <a:t>In this phase, the data, which don’t match with the underlying scope of the analysis, are extracted and transformed in such a form.</a:t>
            </a:r>
          </a:p>
          <a:p>
            <a:endParaRPr lang="en-IN" dirty="0"/>
          </a:p>
        </p:txBody>
      </p:sp>
    </p:spTree>
    <p:extLst>
      <p:ext uri="{BB962C8B-B14F-4D97-AF65-F5344CB8AC3E}">
        <p14:creationId xmlns:p14="http://schemas.microsoft.com/office/powerpoint/2010/main" val="3813470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Munging </a:t>
            </a:r>
            <a:endParaRPr lang="en-IN" dirty="0"/>
          </a:p>
        </p:txBody>
      </p:sp>
      <p:sp>
        <p:nvSpPr>
          <p:cNvPr id="3" name="Content Placeholder 2"/>
          <p:cNvSpPr>
            <a:spLocks noGrp="1"/>
          </p:cNvSpPr>
          <p:nvPr>
            <p:ph idx="1"/>
          </p:nvPr>
        </p:nvSpPr>
        <p:spPr/>
        <p:txBody>
          <a:bodyPr/>
          <a:lstStyle/>
          <a:p>
            <a:r>
              <a:rPr lang="en-IN" dirty="0"/>
              <a:t>Preparing your data for a dedicated purpose.</a:t>
            </a:r>
          </a:p>
          <a:p>
            <a:r>
              <a:rPr lang="en-IN" dirty="0"/>
              <a:t>Taking the data from its raw state and transforming and mapping into another format, normally for use beyond its original intent.</a:t>
            </a:r>
          </a:p>
          <a:p>
            <a:r>
              <a:rPr lang="en-IN" dirty="0"/>
              <a:t>It includes removing any invalid data and establishing complex validation rules</a:t>
            </a:r>
          </a:p>
        </p:txBody>
      </p:sp>
    </p:spTree>
    <p:extLst>
      <p:ext uri="{BB962C8B-B14F-4D97-AF65-F5344CB8AC3E}">
        <p14:creationId xmlns:p14="http://schemas.microsoft.com/office/powerpoint/2010/main" val="3866820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Aggregation &amp; Representation </a:t>
            </a:r>
            <a:endParaRPr lang="en-IN" dirty="0"/>
          </a:p>
        </p:txBody>
      </p:sp>
      <p:sp>
        <p:nvSpPr>
          <p:cNvPr id="3" name="Content Placeholder 2"/>
          <p:cNvSpPr>
            <a:spLocks noGrp="1"/>
          </p:cNvSpPr>
          <p:nvPr>
            <p:ph idx="1"/>
          </p:nvPr>
        </p:nvSpPr>
        <p:spPr/>
        <p:txBody>
          <a:bodyPr/>
          <a:lstStyle/>
          <a:p>
            <a:r>
              <a:rPr lang="en-IN" dirty="0"/>
              <a:t>The process of compiling typically [large] amounts of information from a given database .</a:t>
            </a:r>
          </a:p>
          <a:p>
            <a:r>
              <a:rPr lang="en-IN" dirty="0"/>
              <a:t>Organizing it into a more consumable and comprehensive medium.</a:t>
            </a:r>
          </a:p>
          <a:p>
            <a:r>
              <a:rPr lang="en-IN" dirty="0"/>
              <a:t>This phase calls for intensive operation since the amount of data can be very large. Automation can be brought into consideration, so that these things are executed, without any human intervention.</a:t>
            </a:r>
          </a:p>
          <a:p>
            <a:endParaRPr lang="en-IN" dirty="0"/>
          </a:p>
        </p:txBody>
      </p:sp>
    </p:spTree>
    <p:extLst>
      <p:ext uri="{BB962C8B-B14F-4D97-AF65-F5344CB8AC3E}">
        <p14:creationId xmlns:p14="http://schemas.microsoft.com/office/powerpoint/2010/main" val="1164240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Exploratory Data Analysis </a:t>
            </a:r>
            <a:endParaRPr lang="en-IN" dirty="0"/>
          </a:p>
        </p:txBody>
      </p:sp>
      <p:sp>
        <p:nvSpPr>
          <p:cNvPr id="3" name="Content Placeholder 2"/>
          <p:cNvSpPr>
            <a:spLocks noGrp="1"/>
          </p:cNvSpPr>
          <p:nvPr>
            <p:ph idx="1"/>
          </p:nvPr>
        </p:nvSpPr>
        <p:spPr/>
        <p:txBody>
          <a:bodyPr/>
          <a:lstStyle/>
          <a:p>
            <a:r>
              <a:rPr lang="en-IN" dirty="0"/>
              <a:t>Depending on the nature of the big data problem, analysis is carried out. </a:t>
            </a:r>
          </a:p>
          <a:p>
            <a:r>
              <a:rPr lang="en-IN" dirty="0"/>
              <a:t>Data analysis can be classified as Confirmatory analysis and Exploratory analysis.</a:t>
            </a:r>
          </a:p>
          <a:p>
            <a:r>
              <a:rPr lang="en-IN" dirty="0"/>
              <a:t>In confirmatory analysis, the cause of a phenomenon is </a:t>
            </a:r>
            <a:r>
              <a:rPr lang="en-IN" dirty="0" err="1"/>
              <a:t>analyzed</a:t>
            </a:r>
            <a:r>
              <a:rPr lang="en-IN" dirty="0"/>
              <a:t> before. </a:t>
            </a:r>
          </a:p>
          <a:p>
            <a:r>
              <a:rPr lang="en-IN" dirty="0"/>
              <a:t>In an exploratory analysis, the data is explored to obtain information.</a:t>
            </a:r>
          </a:p>
        </p:txBody>
      </p:sp>
    </p:spTree>
    <p:extLst>
      <p:ext uri="{BB962C8B-B14F-4D97-AF65-F5344CB8AC3E}">
        <p14:creationId xmlns:p14="http://schemas.microsoft.com/office/powerpoint/2010/main" val="2854010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Visualization </a:t>
            </a:r>
            <a:endParaRPr lang="en-IN" dirty="0"/>
          </a:p>
        </p:txBody>
      </p:sp>
      <p:sp>
        <p:nvSpPr>
          <p:cNvPr id="3" name="Content Placeholder 2"/>
          <p:cNvSpPr>
            <a:spLocks noGrp="1"/>
          </p:cNvSpPr>
          <p:nvPr>
            <p:ph idx="1"/>
          </p:nvPr>
        </p:nvSpPr>
        <p:spPr/>
        <p:txBody>
          <a:bodyPr/>
          <a:lstStyle/>
          <a:p>
            <a:r>
              <a:rPr lang="en-IN" dirty="0"/>
              <a:t>A sort of representation is required to obtains value or some conclusion from the analysis. </a:t>
            </a:r>
          </a:p>
          <a:p>
            <a:r>
              <a:rPr lang="en-IN" dirty="0"/>
              <a:t>Some tools are used to visualize the data in graphic form, which can easily be interpreted by business users. </a:t>
            </a:r>
          </a:p>
          <a:p>
            <a:r>
              <a:rPr lang="en-IN" dirty="0"/>
              <a:t>It allows the users to discover answers to questions that are yet to be formulated. </a:t>
            </a:r>
          </a:p>
          <a:p>
            <a:endParaRPr lang="en-IN" dirty="0"/>
          </a:p>
        </p:txBody>
      </p:sp>
    </p:spTree>
    <p:extLst>
      <p:ext uri="{BB962C8B-B14F-4D97-AF65-F5344CB8AC3E}">
        <p14:creationId xmlns:p14="http://schemas.microsoft.com/office/powerpoint/2010/main" val="3414127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Utilization of analysis results </a:t>
            </a:r>
            <a:endParaRPr lang="en-IN" dirty="0"/>
          </a:p>
        </p:txBody>
      </p:sp>
      <p:sp>
        <p:nvSpPr>
          <p:cNvPr id="3" name="Content Placeholder 2"/>
          <p:cNvSpPr>
            <a:spLocks noGrp="1"/>
          </p:cNvSpPr>
          <p:nvPr>
            <p:ph idx="1"/>
          </p:nvPr>
        </p:nvSpPr>
        <p:spPr/>
        <p:txBody>
          <a:bodyPr/>
          <a:lstStyle/>
          <a:p>
            <a:r>
              <a:rPr lang="en-IN" dirty="0"/>
              <a:t>The business users needs to make decisions to utilize the results.</a:t>
            </a:r>
          </a:p>
          <a:p>
            <a:r>
              <a:rPr lang="en-IN" dirty="0"/>
              <a:t>The results can be used for optimization, to refine the business process. </a:t>
            </a:r>
          </a:p>
          <a:p>
            <a:r>
              <a:rPr lang="en-IN" dirty="0"/>
              <a:t>It can also be used as an input for the systems to enhance performance.</a:t>
            </a:r>
          </a:p>
          <a:p>
            <a:endParaRPr lang="en-IN" dirty="0"/>
          </a:p>
        </p:txBody>
      </p:sp>
    </p:spTree>
    <p:extLst>
      <p:ext uri="{BB962C8B-B14F-4D97-AF65-F5344CB8AC3E}">
        <p14:creationId xmlns:p14="http://schemas.microsoft.com/office/powerpoint/2010/main" val="1669229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Big Data Analytics</a:t>
            </a:r>
            <a:endParaRPr lang="en-IN" dirty="0"/>
          </a:p>
        </p:txBody>
      </p:sp>
      <p:sp>
        <p:nvSpPr>
          <p:cNvPr id="3" name="Content Placeholder 2"/>
          <p:cNvSpPr>
            <a:spLocks noGrp="1"/>
          </p:cNvSpPr>
          <p:nvPr>
            <p:ph idx="1"/>
          </p:nvPr>
        </p:nvSpPr>
        <p:spPr/>
        <p:txBody>
          <a:bodyPr/>
          <a:lstStyle/>
          <a:p>
            <a:r>
              <a:rPr lang="en-IN" dirty="0"/>
              <a:t>Big Data analytics is a process used to extract meaningful insights, such as hidden patterns, unknown correlations, market trends, and customer preferences. </a:t>
            </a:r>
          </a:p>
          <a:p>
            <a:r>
              <a:rPr lang="en-IN" dirty="0"/>
              <a:t>Big Data analytics provides various advantages in business fields.</a:t>
            </a:r>
          </a:p>
          <a:p>
            <a:r>
              <a:rPr lang="en-IN" dirty="0"/>
              <a:t>It can be used for better decision making, preventing fraudulent activities, among other things.</a:t>
            </a:r>
          </a:p>
          <a:p>
            <a:endParaRPr lang="en-IN" dirty="0"/>
          </a:p>
        </p:txBody>
      </p:sp>
    </p:spTree>
    <p:extLst>
      <p:ext uri="{BB962C8B-B14F-4D97-AF65-F5344CB8AC3E}">
        <p14:creationId xmlns:p14="http://schemas.microsoft.com/office/powerpoint/2010/main" val="1555198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Advantages of Big Data Analytics</a:t>
            </a:r>
            <a:br>
              <a:rPr lang="en-IN" dirty="0"/>
            </a:br>
            <a:endParaRPr lang="en-IN" dirty="0"/>
          </a:p>
        </p:txBody>
      </p:sp>
      <p:sp>
        <p:nvSpPr>
          <p:cNvPr id="3" name="Content Placeholder 2"/>
          <p:cNvSpPr>
            <a:spLocks noGrp="1"/>
          </p:cNvSpPr>
          <p:nvPr>
            <p:ph idx="1"/>
          </p:nvPr>
        </p:nvSpPr>
        <p:spPr/>
        <p:txBody>
          <a:bodyPr/>
          <a:lstStyle/>
          <a:p>
            <a:r>
              <a:rPr lang="en-IN" dirty="0"/>
              <a:t>Risk Management </a:t>
            </a:r>
          </a:p>
          <a:p>
            <a:r>
              <a:rPr lang="en-IN" dirty="0"/>
              <a:t>Product Development and Innovations</a:t>
            </a:r>
          </a:p>
          <a:p>
            <a:r>
              <a:rPr lang="en-IN" dirty="0"/>
              <a:t>Quicker and Better Decision Making Within Organizations</a:t>
            </a:r>
          </a:p>
          <a:p>
            <a:r>
              <a:rPr lang="en-IN" dirty="0"/>
              <a:t>Improve Customer Experience</a:t>
            </a:r>
          </a:p>
        </p:txBody>
      </p:sp>
    </p:spTree>
    <p:extLst>
      <p:ext uri="{BB962C8B-B14F-4D97-AF65-F5344CB8AC3E}">
        <p14:creationId xmlns:p14="http://schemas.microsoft.com/office/powerpoint/2010/main" val="20550578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Big Data Characteristics</a:t>
            </a:r>
            <a:br>
              <a:rPr lang="en-IN" dirty="0"/>
            </a:br>
            <a:endParaRPr lang="en-IN" dirty="0"/>
          </a:p>
        </p:txBody>
      </p:sp>
      <p:sp>
        <p:nvSpPr>
          <p:cNvPr id="3" name="Content Placeholder 2"/>
          <p:cNvSpPr>
            <a:spLocks noGrp="1"/>
          </p:cNvSpPr>
          <p:nvPr>
            <p:ph idx="1"/>
          </p:nvPr>
        </p:nvSpPr>
        <p:spPr/>
        <p:txBody>
          <a:bodyPr/>
          <a:lstStyle/>
          <a:p>
            <a:pPr marL="0" indent="0">
              <a:buNone/>
            </a:pPr>
            <a:r>
              <a:rPr lang="en-IN" dirty="0"/>
              <a:t>5 V's of Big Data</a:t>
            </a:r>
          </a:p>
          <a:p>
            <a:pPr lvl="0"/>
            <a:r>
              <a:rPr lang="en-IN" dirty="0"/>
              <a:t>Volume</a:t>
            </a:r>
          </a:p>
          <a:p>
            <a:pPr lvl="0"/>
            <a:r>
              <a:rPr lang="en-IN" dirty="0"/>
              <a:t>Veracity</a:t>
            </a:r>
          </a:p>
          <a:p>
            <a:pPr lvl="0"/>
            <a:r>
              <a:rPr lang="en-IN" dirty="0"/>
              <a:t>Variety</a:t>
            </a:r>
          </a:p>
          <a:p>
            <a:pPr lvl="0"/>
            <a:r>
              <a:rPr lang="en-IN" dirty="0"/>
              <a:t>Value</a:t>
            </a:r>
          </a:p>
          <a:p>
            <a:pPr lvl="0"/>
            <a:r>
              <a:rPr lang="en-IN" dirty="0"/>
              <a:t>Velocity</a:t>
            </a:r>
          </a:p>
          <a:p>
            <a:endParaRPr lang="en-IN" dirty="0"/>
          </a:p>
        </p:txBody>
      </p:sp>
    </p:spTree>
    <p:extLst>
      <p:ext uri="{BB962C8B-B14F-4D97-AF65-F5344CB8AC3E}">
        <p14:creationId xmlns:p14="http://schemas.microsoft.com/office/powerpoint/2010/main" val="3056975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Sub categories of </a:t>
            </a:r>
            <a:r>
              <a:rPr lang="en-IN" dirty="0" err="1"/>
              <a:t>Bigdata</a:t>
            </a:r>
            <a:endParaRPr lang="en-IN" dirty="0"/>
          </a:p>
        </p:txBody>
      </p:sp>
      <p:sp>
        <p:nvSpPr>
          <p:cNvPr id="3" name="Content Placeholder 2"/>
          <p:cNvSpPr>
            <a:spLocks noGrp="1"/>
          </p:cNvSpPr>
          <p:nvPr>
            <p:ph idx="1"/>
          </p:nvPr>
        </p:nvSpPr>
        <p:spPr/>
        <p:txBody>
          <a:bodyPr/>
          <a:lstStyle/>
          <a:p>
            <a:pPr marL="0" indent="0">
              <a:buNone/>
            </a:pPr>
            <a:r>
              <a:rPr lang="en-IN" b="1" dirty="0"/>
              <a:t>Operational Big Data:</a:t>
            </a:r>
            <a:r>
              <a:rPr lang="en-IN" dirty="0"/>
              <a:t> </a:t>
            </a:r>
          </a:p>
          <a:p>
            <a:r>
              <a:rPr lang="en-IN" dirty="0"/>
              <a:t>Comprises of data on systems such as MongoDB, Apache Cassandra, or </a:t>
            </a:r>
            <a:r>
              <a:rPr lang="en-IN" dirty="0" err="1"/>
              <a:t>CouchDB</a:t>
            </a:r>
            <a:r>
              <a:rPr lang="en-IN" dirty="0"/>
              <a:t>, </a:t>
            </a:r>
          </a:p>
          <a:p>
            <a:r>
              <a:rPr lang="en-IN" dirty="0"/>
              <a:t>It offer equipped capabilities in real-time for large data operations.</a:t>
            </a:r>
          </a:p>
          <a:p>
            <a:pPr marL="0" indent="0">
              <a:buNone/>
            </a:pPr>
            <a:r>
              <a:rPr lang="en-IN" b="1" dirty="0"/>
              <a:t>Analytical Big Data:</a:t>
            </a:r>
          </a:p>
          <a:p>
            <a:r>
              <a:rPr lang="en-IN" dirty="0"/>
              <a:t>Comprises systems such as </a:t>
            </a:r>
            <a:r>
              <a:rPr lang="en-IN" dirty="0" err="1"/>
              <a:t>MapReduce</a:t>
            </a:r>
            <a:r>
              <a:rPr lang="en-IN" dirty="0"/>
              <a:t>, </a:t>
            </a:r>
            <a:r>
              <a:rPr lang="en-IN" dirty="0" err="1"/>
              <a:t>BigQuery</a:t>
            </a:r>
            <a:r>
              <a:rPr lang="en-IN" dirty="0"/>
              <a:t>, Apache Spark, or Massively Parallel Processing (MPP) database</a:t>
            </a:r>
          </a:p>
          <a:p>
            <a:r>
              <a:rPr lang="en-IN" dirty="0"/>
              <a:t>It offer analytical competence to process complex analysis on large datasets.</a:t>
            </a:r>
          </a:p>
          <a:p>
            <a:pPr marL="0" indent="0">
              <a:buNone/>
            </a:pPr>
            <a:endParaRPr lang="en-IN" dirty="0"/>
          </a:p>
        </p:txBody>
      </p:sp>
    </p:spTree>
    <p:extLst>
      <p:ext uri="{BB962C8B-B14F-4D97-AF65-F5344CB8AC3E}">
        <p14:creationId xmlns:p14="http://schemas.microsoft.com/office/powerpoint/2010/main" val="42480032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endParaRPr lang="en-IN" dirty="0"/>
          </a:p>
        </p:txBody>
      </p:sp>
      <p:sp>
        <p:nvSpPr>
          <p:cNvPr id="3" name="Content Placeholder 2"/>
          <p:cNvSpPr>
            <a:spLocks noGrp="1"/>
          </p:cNvSpPr>
          <p:nvPr>
            <p:ph idx="1"/>
          </p:nvPr>
        </p:nvSpPr>
        <p:spPr>
          <a:xfrm>
            <a:off x="838200" y="574766"/>
            <a:ext cx="10515600" cy="5602197"/>
          </a:xfrm>
        </p:spPr>
        <p:txBody>
          <a:bodyPr>
            <a:normAutofit/>
          </a:bodyPr>
          <a:lstStyle/>
          <a:p>
            <a:pPr marL="0" indent="0">
              <a:buNone/>
            </a:pPr>
            <a:r>
              <a:rPr lang="en-IN" b="1" dirty="0"/>
              <a:t>Volume:</a:t>
            </a:r>
            <a:endParaRPr lang="en-IN" dirty="0"/>
          </a:p>
          <a:p>
            <a:r>
              <a:rPr lang="en-IN" dirty="0"/>
              <a:t>Big Data is a vast 'volumes' of data generated from many sources daily, such as business processes, machines, social media platforms, ne </a:t>
            </a:r>
            <a:r>
              <a:rPr lang="en-IN" dirty="0" err="1"/>
              <a:t>tworks</a:t>
            </a:r>
            <a:r>
              <a:rPr lang="en-IN" dirty="0"/>
              <a:t>, human interactions, and many more.</a:t>
            </a:r>
          </a:p>
          <a:p>
            <a:pPr marL="0" indent="0">
              <a:buNone/>
            </a:pPr>
            <a:r>
              <a:rPr lang="en-IN" b="1" dirty="0"/>
              <a:t>Variety:</a:t>
            </a:r>
            <a:endParaRPr lang="en-IN" dirty="0"/>
          </a:p>
          <a:p>
            <a:r>
              <a:rPr lang="en-IN" dirty="0"/>
              <a:t>Big Data can be structured, unstructured, and semi-structured that are being collected from different sources. </a:t>
            </a:r>
          </a:p>
          <a:p>
            <a:pPr marL="0" indent="0">
              <a:buNone/>
            </a:pPr>
            <a:r>
              <a:rPr lang="en-IN" b="1" dirty="0"/>
              <a:t>Veracity:</a:t>
            </a:r>
            <a:endParaRPr lang="en-IN" dirty="0"/>
          </a:p>
          <a:p>
            <a:r>
              <a:rPr lang="en-IN" dirty="0"/>
              <a:t>Veracity means how much the data is reliable. Veracity is the process of being able to handle and manage data efficiently. Big Data is also essential in business development.</a:t>
            </a:r>
          </a:p>
          <a:p>
            <a:pPr marL="0" indent="0">
              <a:buNone/>
            </a:pPr>
            <a:endParaRPr lang="en-IN" dirty="0"/>
          </a:p>
        </p:txBody>
      </p:sp>
    </p:spTree>
    <p:extLst>
      <p:ext uri="{BB962C8B-B14F-4D97-AF65-F5344CB8AC3E}">
        <p14:creationId xmlns:p14="http://schemas.microsoft.com/office/powerpoint/2010/main" val="173768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0891"/>
            <a:ext cx="10515600" cy="5576071"/>
          </a:xfrm>
        </p:spPr>
        <p:txBody>
          <a:bodyPr>
            <a:normAutofit/>
          </a:bodyPr>
          <a:lstStyle/>
          <a:p>
            <a:pPr marL="0" indent="0">
              <a:buNone/>
            </a:pPr>
            <a:r>
              <a:rPr lang="en-IN" b="1" dirty="0"/>
              <a:t>Value</a:t>
            </a:r>
            <a:endParaRPr lang="en-IN" dirty="0"/>
          </a:p>
          <a:p>
            <a:r>
              <a:rPr lang="en-IN" dirty="0"/>
              <a:t>Value is an essential characteristic of big data.</a:t>
            </a:r>
          </a:p>
          <a:p>
            <a:r>
              <a:rPr lang="en-IN" dirty="0"/>
              <a:t> It is not the data that we process or store. It is valuable and reliable data that we store, process, and also </a:t>
            </a:r>
            <a:r>
              <a:rPr lang="en-IN" dirty="0" err="1"/>
              <a:t>analyze</a:t>
            </a:r>
            <a:r>
              <a:rPr lang="en-IN" dirty="0"/>
              <a:t>.</a:t>
            </a:r>
          </a:p>
          <a:p>
            <a:pPr marL="0" indent="0">
              <a:buNone/>
            </a:pPr>
            <a:r>
              <a:rPr lang="en-IN" b="1" dirty="0"/>
              <a:t>Velocity</a:t>
            </a:r>
            <a:endParaRPr lang="en-IN" dirty="0"/>
          </a:p>
          <a:p>
            <a:r>
              <a:rPr lang="en-IN" dirty="0"/>
              <a:t>Velocity plays an important role compared to others. Velocity creates the speed by which the data is created in real-time.</a:t>
            </a:r>
          </a:p>
          <a:p>
            <a:r>
              <a:rPr lang="en-IN" dirty="0"/>
              <a:t> It contains the linking of incoming data sets speeds, rate of change, and activity bursts. </a:t>
            </a:r>
          </a:p>
        </p:txBody>
      </p:sp>
    </p:spTree>
    <p:extLst>
      <p:ext uri="{BB962C8B-B14F-4D97-AF65-F5344CB8AC3E}">
        <p14:creationId xmlns:p14="http://schemas.microsoft.com/office/powerpoint/2010/main" val="1634335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Business Analytics Phases</a:t>
            </a:r>
            <a:endParaRPr lang="en-IN" dirty="0"/>
          </a:p>
        </p:txBody>
      </p:sp>
      <p:sp>
        <p:nvSpPr>
          <p:cNvPr id="3" name="Content Placeholder 2"/>
          <p:cNvSpPr>
            <a:spLocks noGrp="1"/>
          </p:cNvSpPr>
          <p:nvPr>
            <p:ph idx="1"/>
          </p:nvPr>
        </p:nvSpPr>
        <p:spPr/>
        <p:txBody>
          <a:bodyPr/>
          <a:lstStyle/>
          <a:p>
            <a:pPr marL="0" indent="0">
              <a:buNone/>
            </a:pPr>
            <a:r>
              <a:rPr lang="en-IN" b="1" dirty="0"/>
              <a:t>Data Acquisition:</a:t>
            </a:r>
          </a:p>
          <a:p>
            <a:r>
              <a:rPr lang="en-IN" dirty="0"/>
              <a:t>Data acquisition is the processes for bringing data that has been created by a source outside the organization, into the organization, for production use.</a:t>
            </a:r>
          </a:p>
          <a:p>
            <a:r>
              <a:rPr lang="en-IN" dirty="0"/>
              <a:t>Data acquisition has been understood as the process of gathering, filtering, and cleaning data before the data is put in a data warehouse or any other storage solution.</a:t>
            </a:r>
          </a:p>
          <a:p>
            <a:r>
              <a:rPr lang="en-IN" dirty="0"/>
              <a:t> The acquisition of big data is most commonly governed by four of the Vs: volume, velocity, variety, and value.</a:t>
            </a:r>
          </a:p>
        </p:txBody>
      </p:sp>
    </p:spTree>
    <p:extLst>
      <p:ext uri="{BB962C8B-B14F-4D97-AF65-F5344CB8AC3E}">
        <p14:creationId xmlns:p14="http://schemas.microsoft.com/office/powerpoint/2010/main" val="33281767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1026" name="Picture 2" descr="Big Data Acquisition | SpringerLink"/>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9236"/>
          <a:stretch/>
        </p:blipFill>
        <p:spPr bwMode="auto">
          <a:xfrm>
            <a:off x="744583" y="731521"/>
            <a:ext cx="10383883" cy="5431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5630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Frameworks and tech for data gathering</a:t>
            </a:r>
            <a:br>
              <a:rPr lang="en-IN" dirty="0"/>
            </a:br>
            <a:endParaRPr lang="en-IN" dirty="0"/>
          </a:p>
        </p:txBody>
      </p:sp>
      <p:sp>
        <p:nvSpPr>
          <p:cNvPr id="3" name="Content Placeholder 2"/>
          <p:cNvSpPr>
            <a:spLocks noGrp="1"/>
          </p:cNvSpPr>
          <p:nvPr>
            <p:ph idx="1"/>
          </p:nvPr>
        </p:nvSpPr>
        <p:spPr/>
        <p:txBody>
          <a:bodyPr>
            <a:normAutofit/>
          </a:bodyPr>
          <a:lstStyle/>
          <a:p>
            <a:pPr fontAlgn="base"/>
            <a:r>
              <a:rPr lang="en-IN" dirty="0"/>
              <a:t>Data gathering frameworks and technologies are very specific when it comes to their functionalities and ideal usage, so it’s important to define your overall goals before you lock- in on any of them.</a:t>
            </a:r>
          </a:p>
          <a:p>
            <a:pPr fontAlgn="base"/>
            <a:r>
              <a:rPr lang="en-IN" dirty="0"/>
              <a:t>When it comes to data gathering, some of the most widely used frameworks and technologies are:</a:t>
            </a:r>
          </a:p>
        </p:txBody>
      </p:sp>
    </p:spTree>
    <p:extLst>
      <p:ext uri="{BB962C8B-B14F-4D97-AF65-F5344CB8AC3E}">
        <p14:creationId xmlns:p14="http://schemas.microsoft.com/office/powerpoint/2010/main" val="19916751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54669"/>
          </a:xfrm>
        </p:spPr>
        <p:txBody>
          <a:bodyPr>
            <a:normAutofit fontScale="90000"/>
          </a:bodyPr>
          <a:lstStyle/>
          <a:p>
            <a:r>
              <a:rPr lang="en-IN" b="1" dirty="0"/>
              <a:t>Storm</a:t>
            </a:r>
            <a:br>
              <a:rPr lang="en-IN" b="1" dirty="0"/>
            </a:br>
            <a:endParaRPr lang="en-IN" dirty="0"/>
          </a:p>
        </p:txBody>
      </p:sp>
      <p:sp>
        <p:nvSpPr>
          <p:cNvPr id="3" name="Content Placeholder 2"/>
          <p:cNvSpPr>
            <a:spLocks noGrp="1"/>
          </p:cNvSpPr>
          <p:nvPr>
            <p:ph idx="1"/>
          </p:nvPr>
        </p:nvSpPr>
        <p:spPr/>
        <p:txBody>
          <a:bodyPr>
            <a:normAutofit/>
          </a:bodyPr>
          <a:lstStyle/>
          <a:p>
            <a:pPr fontAlgn="base"/>
            <a:r>
              <a:rPr lang="en-IN" dirty="0"/>
              <a:t>Storm is an open-source framework for robust distributed real-time computation on streams of data. It supports a wide range of programming languages and storage facilities, and one of its main advantages is that it can be utilized in many data gathering scenarios including stream processing and distributed RPC for solving intensive functions on-the-fly.</a:t>
            </a:r>
          </a:p>
          <a:p>
            <a:pPr fontAlgn="base"/>
            <a:r>
              <a:rPr lang="en-IN" b="1" dirty="0"/>
              <a:t>It’s used by a number of big systems, with some of the largest ones being Groupon, The Weather Channel and Twitter.</a:t>
            </a:r>
            <a:endParaRPr lang="en-IN" dirty="0"/>
          </a:p>
          <a:p>
            <a:endParaRPr lang="en-IN" dirty="0"/>
          </a:p>
          <a:p>
            <a:endParaRPr lang="en-IN" dirty="0"/>
          </a:p>
        </p:txBody>
      </p:sp>
    </p:spTree>
    <p:extLst>
      <p:ext uri="{BB962C8B-B14F-4D97-AF65-F5344CB8AC3E}">
        <p14:creationId xmlns:p14="http://schemas.microsoft.com/office/powerpoint/2010/main" val="1177709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Simply Scalable Streaming System</a:t>
            </a:r>
            <a:br>
              <a:rPr lang="en-IN" b="1" dirty="0"/>
            </a:br>
            <a:endParaRPr lang="en-IN" dirty="0"/>
          </a:p>
        </p:txBody>
      </p:sp>
      <p:sp>
        <p:nvSpPr>
          <p:cNvPr id="3" name="Content Placeholder 2"/>
          <p:cNvSpPr>
            <a:spLocks noGrp="1"/>
          </p:cNvSpPr>
          <p:nvPr>
            <p:ph idx="1"/>
          </p:nvPr>
        </p:nvSpPr>
        <p:spPr/>
        <p:txBody>
          <a:bodyPr>
            <a:normAutofit/>
          </a:bodyPr>
          <a:lstStyle/>
          <a:p>
            <a:pPr fontAlgn="base"/>
            <a:r>
              <a:rPr lang="en-IN" dirty="0"/>
              <a:t>Simply Scalable Streaming System or S4 is a distributed, general-purpose platform for developing applications that process streams of data which was launched by Yahoo! Inc. It is designed to work on commodity hardware, avoiding I/O bottlenecks by relying on an all-in- memory approach.</a:t>
            </a:r>
          </a:p>
          <a:p>
            <a:pPr fontAlgn="base"/>
            <a:r>
              <a:rPr lang="en-IN" b="1" dirty="0"/>
              <a:t>S4 provides a simple programming interface for processing data streams in a decentralized, symmetric, and pluggable architecture.</a:t>
            </a:r>
            <a:endParaRPr lang="en-IN" dirty="0"/>
          </a:p>
        </p:txBody>
      </p:sp>
    </p:spTree>
    <p:extLst>
      <p:ext uri="{BB962C8B-B14F-4D97-AF65-F5344CB8AC3E}">
        <p14:creationId xmlns:p14="http://schemas.microsoft.com/office/powerpoint/2010/main" val="26104250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Kafka</a:t>
            </a:r>
            <a:br>
              <a:rPr lang="en-IN" b="1" dirty="0"/>
            </a:br>
            <a:endParaRPr lang="en-IN" dirty="0"/>
          </a:p>
        </p:txBody>
      </p:sp>
      <p:sp>
        <p:nvSpPr>
          <p:cNvPr id="3" name="Content Placeholder 2"/>
          <p:cNvSpPr>
            <a:spLocks noGrp="1"/>
          </p:cNvSpPr>
          <p:nvPr>
            <p:ph idx="1"/>
          </p:nvPr>
        </p:nvSpPr>
        <p:spPr/>
        <p:txBody>
          <a:bodyPr>
            <a:normAutofit/>
          </a:bodyPr>
          <a:lstStyle/>
          <a:p>
            <a:pPr fontAlgn="base"/>
            <a:r>
              <a:rPr lang="en-IN" dirty="0"/>
              <a:t>Kafka is a distributed publish-subscribe messaging system designed to support persistent messaging with high-throughput. It aims to unify offline and online processing with its ability to partition real-time consumption over a cluster of machines, and is built in a way that minimizes the network overhead and sequential disk operations.</a:t>
            </a:r>
          </a:p>
          <a:p>
            <a:pPr fontAlgn="base"/>
            <a:r>
              <a:rPr lang="en-IN" b="1" dirty="0"/>
              <a:t>It was originally developed at LinkedIn to track the huge volume of activity events generated by the website.</a:t>
            </a:r>
            <a:endParaRPr lang="en-IN" dirty="0"/>
          </a:p>
          <a:p>
            <a:endParaRPr lang="en-IN" dirty="0"/>
          </a:p>
          <a:p>
            <a:endParaRPr lang="en-IN" dirty="0"/>
          </a:p>
        </p:txBody>
      </p:sp>
    </p:spTree>
    <p:extLst>
      <p:ext uri="{BB962C8B-B14F-4D97-AF65-F5344CB8AC3E}">
        <p14:creationId xmlns:p14="http://schemas.microsoft.com/office/powerpoint/2010/main" val="25647059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Flume</a:t>
            </a:r>
            <a:br>
              <a:rPr lang="en-IN" b="1" dirty="0"/>
            </a:br>
            <a:endParaRPr lang="en-IN" dirty="0"/>
          </a:p>
        </p:txBody>
      </p:sp>
      <p:sp>
        <p:nvSpPr>
          <p:cNvPr id="3" name="Content Placeholder 2"/>
          <p:cNvSpPr>
            <a:spLocks noGrp="1"/>
          </p:cNvSpPr>
          <p:nvPr>
            <p:ph idx="1"/>
          </p:nvPr>
        </p:nvSpPr>
        <p:spPr/>
        <p:txBody>
          <a:bodyPr>
            <a:normAutofit/>
          </a:bodyPr>
          <a:lstStyle/>
          <a:p>
            <a:pPr fontAlgn="base"/>
            <a:r>
              <a:rPr lang="en-IN" dirty="0"/>
              <a:t>Flume is a service whose purpose is to provide a distributed, reliable and available system for efficiently collecting, aggregating and moving large amounts of log data from many different sources to a centralized data store. Its architecture is based on streaming data flows — it is simple and flexible, but also robust and fault tolerant with tuneable reliability mechanisms and many failover and recovery mechanisms.</a:t>
            </a:r>
          </a:p>
          <a:p>
            <a:pPr fontAlgn="base"/>
            <a:r>
              <a:rPr lang="en-IN" b="1" dirty="0"/>
              <a:t>Flume was designed with these four key goals in mind — reliability, scalability, manageability and extensibility.</a:t>
            </a:r>
            <a:endParaRPr lang="en-IN" dirty="0"/>
          </a:p>
        </p:txBody>
      </p:sp>
    </p:spTree>
    <p:extLst>
      <p:ext uri="{BB962C8B-B14F-4D97-AF65-F5344CB8AC3E}">
        <p14:creationId xmlns:p14="http://schemas.microsoft.com/office/powerpoint/2010/main" val="27063682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Hadoop</a:t>
            </a:r>
            <a:br>
              <a:rPr lang="en-IN" b="1" dirty="0"/>
            </a:br>
            <a:endParaRPr lang="en-IN" dirty="0"/>
          </a:p>
        </p:txBody>
      </p:sp>
      <p:sp>
        <p:nvSpPr>
          <p:cNvPr id="3" name="Content Placeholder 2"/>
          <p:cNvSpPr>
            <a:spLocks noGrp="1"/>
          </p:cNvSpPr>
          <p:nvPr>
            <p:ph idx="1"/>
          </p:nvPr>
        </p:nvSpPr>
        <p:spPr/>
        <p:txBody>
          <a:bodyPr/>
          <a:lstStyle/>
          <a:p>
            <a:pPr fontAlgn="base"/>
            <a:r>
              <a:rPr lang="en-IN" dirty="0"/>
              <a:t>Hadoop is an open-source project that focuses on developing a framework for reliable, scalable, and distributed computing on big data using clusters of commodity hardware.</a:t>
            </a:r>
          </a:p>
          <a:p>
            <a:pPr fontAlgn="base"/>
            <a:r>
              <a:rPr lang="en-IN" b="1" dirty="0"/>
              <a:t>It’s used and supported by a large number of big organizations like Facebook, AOL, Baidu, IBM, </a:t>
            </a:r>
            <a:r>
              <a:rPr lang="en-IN" b="1" dirty="0" err="1"/>
              <a:t>Imageshack</a:t>
            </a:r>
            <a:r>
              <a:rPr lang="en-IN" b="1" dirty="0"/>
              <a:t>, and Yahoo.</a:t>
            </a:r>
            <a:endParaRPr lang="en-IN" dirty="0"/>
          </a:p>
          <a:p>
            <a:endParaRPr lang="en-IN" dirty="0"/>
          </a:p>
        </p:txBody>
      </p:sp>
    </p:spTree>
    <p:extLst>
      <p:ext uri="{BB962C8B-B14F-4D97-AF65-F5344CB8AC3E}">
        <p14:creationId xmlns:p14="http://schemas.microsoft.com/office/powerpoint/2010/main" val="612886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 of Big Data</a:t>
            </a:r>
            <a:br>
              <a:rPr lang="en-IN" dirty="0"/>
            </a:br>
            <a:endParaRPr lang="en-IN" dirty="0"/>
          </a:p>
        </p:txBody>
      </p:sp>
      <p:sp>
        <p:nvSpPr>
          <p:cNvPr id="3" name="Content Placeholder 2"/>
          <p:cNvSpPr>
            <a:spLocks noGrp="1"/>
          </p:cNvSpPr>
          <p:nvPr>
            <p:ph idx="1"/>
          </p:nvPr>
        </p:nvSpPr>
        <p:spPr/>
        <p:txBody>
          <a:bodyPr/>
          <a:lstStyle/>
          <a:p>
            <a:r>
              <a:rPr lang="en-IN" b="1" dirty="0"/>
              <a:t>Travel and Tourism</a:t>
            </a:r>
            <a:endParaRPr lang="en-IN" dirty="0"/>
          </a:p>
          <a:p>
            <a:r>
              <a:rPr lang="en-IN" b="1" dirty="0"/>
              <a:t>Financial and banking sector</a:t>
            </a:r>
            <a:endParaRPr lang="en-IN" dirty="0"/>
          </a:p>
          <a:p>
            <a:r>
              <a:rPr lang="en-IN" b="1" dirty="0"/>
              <a:t>Healthcare</a:t>
            </a:r>
            <a:endParaRPr lang="en-IN" dirty="0"/>
          </a:p>
          <a:p>
            <a:r>
              <a:rPr lang="en-IN" b="1" dirty="0"/>
              <a:t>Telecommunication and media</a:t>
            </a:r>
            <a:endParaRPr lang="en-IN" dirty="0"/>
          </a:p>
          <a:p>
            <a:r>
              <a:rPr lang="en-IN" b="1" dirty="0"/>
              <a:t>Government and Military</a:t>
            </a:r>
            <a:endParaRPr lang="en-IN" dirty="0"/>
          </a:p>
          <a:p>
            <a:r>
              <a:rPr lang="en-IN" b="1" dirty="0"/>
              <a:t>E-commerce</a:t>
            </a:r>
            <a:endParaRPr lang="en-IN" dirty="0"/>
          </a:p>
          <a:p>
            <a:endParaRPr lang="en-IN" dirty="0"/>
          </a:p>
        </p:txBody>
      </p:sp>
    </p:spTree>
    <p:extLst>
      <p:ext uri="{BB962C8B-B14F-4D97-AF65-F5344CB8AC3E}">
        <p14:creationId xmlns:p14="http://schemas.microsoft.com/office/powerpoint/2010/main" val="2320740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Cleaning</a:t>
            </a:r>
            <a:endParaRPr lang="en-IN" dirty="0"/>
          </a:p>
        </p:txBody>
      </p:sp>
      <p:sp>
        <p:nvSpPr>
          <p:cNvPr id="3" name="Content Placeholder 2"/>
          <p:cNvSpPr>
            <a:spLocks noGrp="1"/>
          </p:cNvSpPr>
          <p:nvPr>
            <p:ph idx="1"/>
          </p:nvPr>
        </p:nvSpPr>
        <p:spPr/>
        <p:txBody>
          <a:bodyPr/>
          <a:lstStyle/>
          <a:p>
            <a:r>
              <a:rPr lang="en-IN" dirty="0"/>
              <a:t>Data cleaning is the process of fixing or removing incorrect, corrupted, incorrectly formatted, duplicate, or incomplete data within a dataset.</a:t>
            </a:r>
          </a:p>
          <a:p>
            <a:r>
              <a:rPr lang="en-IN" dirty="0"/>
              <a:t>Data cleaning is a process by which inaccurate, poorly formatted, or otherwise messy data is organized and corrected.</a:t>
            </a:r>
          </a:p>
        </p:txBody>
      </p:sp>
    </p:spTree>
    <p:extLst>
      <p:ext uri="{BB962C8B-B14F-4D97-AF65-F5344CB8AC3E}">
        <p14:creationId xmlns:p14="http://schemas.microsoft.com/office/powerpoint/2010/main" val="37902359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Data cleaning hi-res stock photography and images - Alamy"/>
          <p:cNvPicPr>
            <a:picLocks noGrp="1"/>
          </p:cNvPicPr>
          <p:nvPr>
            <p:ph idx="1"/>
          </p:nvPr>
        </p:nvPicPr>
        <p:blipFill rotWithShape="1">
          <a:blip r:embed="rId2" cstate="print">
            <a:extLst>
              <a:ext uri="{28A0092B-C50C-407E-A947-70E740481C1C}">
                <a14:useLocalDpi xmlns:a14="http://schemas.microsoft.com/office/drawing/2010/main" val="0"/>
              </a:ext>
            </a:extLst>
          </a:blip>
          <a:srcRect l="-2" t="-1338" r="2" b="11707"/>
          <a:stretch/>
        </p:blipFill>
        <p:spPr bwMode="auto">
          <a:xfrm>
            <a:off x="287383" y="260622"/>
            <a:ext cx="11066417" cy="634918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922194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Remove duplicate or irrelevant observations</a:t>
            </a:r>
            <a:endParaRPr lang="en-IN" dirty="0"/>
          </a:p>
        </p:txBody>
      </p:sp>
      <p:sp>
        <p:nvSpPr>
          <p:cNvPr id="3" name="Content Placeholder 2"/>
          <p:cNvSpPr>
            <a:spLocks noGrp="1"/>
          </p:cNvSpPr>
          <p:nvPr>
            <p:ph idx="1"/>
          </p:nvPr>
        </p:nvSpPr>
        <p:spPr/>
        <p:txBody>
          <a:bodyPr/>
          <a:lstStyle/>
          <a:p>
            <a:r>
              <a:rPr lang="en-IN" dirty="0"/>
              <a:t>Remove unwanted observations from your dataset, including duplicate observations or irrelevant observations.</a:t>
            </a:r>
          </a:p>
          <a:p>
            <a:r>
              <a:rPr lang="en-IN" dirty="0"/>
              <a:t> Duplicate observations will happen most often during data collection.</a:t>
            </a:r>
          </a:p>
          <a:p>
            <a:r>
              <a:rPr lang="en-IN" dirty="0"/>
              <a:t>This can make analysis more efficient and minimize distraction from your primary target as well as creating a more manageable and more performant dataset.</a:t>
            </a:r>
          </a:p>
          <a:p>
            <a:endParaRPr lang="en-IN" dirty="0"/>
          </a:p>
        </p:txBody>
      </p:sp>
    </p:spTree>
    <p:extLst>
      <p:ext uri="{BB962C8B-B14F-4D97-AF65-F5344CB8AC3E}">
        <p14:creationId xmlns:p14="http://schemas.microsoft.com/office/powerpoint/2010/main" val="2336143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Fix structural errors</a:t>
            </a:r>
            <a:br>
              <a:rPr lang="en-IN" dirty="0"/>
            </a:br>
            <a:endParaRPr lang="en-IN" dirty="0"/>
          </a:p>
        </p:txBody>
      </p:sp>
      <p:sp>
        <p:nvSpPr>
          <p:cNvPr id="3" name="Content Placeholder 2"/>
          <p:cNvSpPr>
            <a:spLocks noGrp="1"/>
          </p:cNvSpPr>
          <p:nvPr>
            <p:ph idx="1"/>
          </p:nvPr>
        </p:nvSpPr>
        <p:spPr/>
        <p:txBody>
          <a:bodyPr/>
          <a:lstStyle/>
          <a:p>
            <a:r>
              <a:rPr lang="en-IN" dirty="0"/>
              <a:t>Structural errors are when you measure or transfer data and notice strange naming conventions, typos, or incorrect capitalization</a:t>
            </a:r>
          </a:p>
          <a:p>
            <a:r>
              <a:rPr lang="en-IN" dirty="0"/>
              <a:t>These inconsistencies can cause </a:t>
            </a:r>
            <a:r>
              <a:rPr lang="en-IN" dirty="0" err="1"/>
              <a:t>mislabeled</a:t>
            </a:r>
            <a:r>
              <a:rPr lang="en-IN" dirty="0"/>
              <a:t> categories or classes</a:t>
            </a:r>
          </a:p>
        </p:txBody>
      </p:sp>
    </p:spTree>
    <p:extLst>
      <p:ext uri="{BB962C8B-B14F-4D97-AF65-F5344CB8AC3E}">
        <p14:creationId xmlns:p14="http://schemas.microsoft.com/office/powerpoint/2010/main" val="27572964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Filter unwanted outliers</a:t>
            </a:r>
            <a:endParaRPr lang="en-IN" dirty="0"/>
          </a:p>
        </p:txBody>
      </p:sp>
      <p:sp>
        <p:nvSpPr>
          <p:cNvPr id="3" name="Content Placeholder 2"/>
          <p:cNvSpPr>
            <a:spLocks noGrp="1"/>
          </p:cNvSpPr>
          <p:nvPr>
            <p:ph idx="1"/>
          </p:nvPr>
        </p:nvSpPr>
        <p:spPr/>
        <p:txBody>
          <a:bodyPr/>
          <a:lstStyle/>
          <a:p>
            <a:r>
              <a:rPr lang="en-IN" dirty="0"/>
              <a:t>This step is needed to determine the validity of that data.</a:t>
            </a:r>
          </a:p>
          <a:p>
            <a:r>
              <a:rPr lang="en-IN" dirty="0"/>
              <a:t> If an outlier proves to be irrelevant for analysis or is a mistake, consider removing it.</a:t>
            </a:r>
          </a:p>
          <a:p>
            <a:endParaRPr lang="en-IN" dirty="0"/>
          </a:p>
        </p:txBody>
      </p:sp>
    </p:spTree>
    <p:extLst>
      <p:ext uri="{BB962C8B-B14F-4D97-AF65-F5344CB8AC3E}">
        <p14:creationId xmlns:p14="http://schemas.microsoft.com/office/powerpoint/2010/main" val="42863899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Handle missing data</a:t>
            </a:r>
            <a:br>
              <a:rPr lang="en-IN" dirty="0"/>
            </a:br>
            <a:endParaRPr lang="en-IN" dirty="0"/>
          </a:p>
        </p:txBody>
      </p:sp>
      <p:sp>
        <p:nvSpPr>
          <p:cNvPr id="3" name="Content Placeholder 2"/>
          <p:cNvSpPr>
            <a:spLocks noGrp="1"/>
          </p:cNvSpPr>
          <p:nvPr>
            <p:ph idx="1"/>
          </p:nvPr>
        </p:nvSpPr>
        <p:spPr/>
        <p:txBody>
          <a:bodyPr>
            <a:normAutofit/>
          </a:bodyPr>
          <a:lstStyle/>
          <a:p>
            <a:r>
              <a:rPr lang="en-IN" dirty="0"/>
              <a:t>you can drop observations that have missing values, but doing this will drop or lose information.</a:t>
            </a:r>
          </a:p>
          <a:p>
            <a:r>
              <a:rPr lang="en-IN" dirty="0"/>
              <a:t>you can input missing values based on other observations.</a:t>
            </a:r>
          </a:p>
          <a:p>
            <a:r>
              <a:rPr lang="en-IN" dirty="0"/>
              <a:t>you might alter the way the data is used to effectively navigate null values.</a:t>
            </a:r>
          </a:p>
          <a:p>
            <a:endParaRPr lang="en-IN" dirty="0"/>
          </a:p>
        </p:txBody>
      </p:sp>
    </p:spTree>
    <p:extLst>
      <p:ext uri="{BB962C8B-B14F-4D97-AF65-F5344CB8AC3E}">
        <p14:creationId xmlns:p14="http://schemas.microsoft.com/office/powerpoint/2010/main" val="32917176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Validate and QA</a:t>
            </a:r>
            <a:endParaRPr lang="en-IN" dirty="0"/>
          </a:p>
        </p:txBody>
      </p:sp>
      <p:sp>
        <p:nvSpPr>
          <p:cNvPr id="3" name="Content Placeholder 2"/>
          <p:cNvSpPr>
            <a:spLocks noGrp="1"/>
          </p:cNvSpPr>
          <p:nvPr>
            <p:ph idx="1"/>
          </p:nvPr>
        </p:nvSpPr>
        <p:spPr/>
        <p:txBody>
          <a:bodyPr/>
          <a:lstStyle/>
          <a:p>
            <a:pPr marL="0" indent="0">
              <a:buNone/>
            </a:pPr>
            <a:r>
              <a:rPr lang="en-IN" dirty="0"/>
              <a:t>At the end of the data cleaning process, you should be able to answer these questions as a part of basic validation:</a:t>
            </a:r>
          </a:p>
          <a:p>
            <a:pPr lvl="0"/>
            <a:r>
              <a:rPr lang="en-IN" dirty="0"/>
              <a:t>Does the data make sense?</a:t>
            </a:r>
          </a:p>
          <a:p>
            <a:pPr lvl="0"/>
            <a:r>
              <a:rPr lang="en-IN" dirty="0"/>
              <a:t>Does the data follow the appropriate rules for its field?</a:t>
            </a:r>
          </a:p>
          <a:p>
            <a:pPr lvl="0"/>
            <a:r>
              <a:rPr lang="en-IN" dirty="0"/>
              <a:t>Does it prove or disprove your working theory, or bring any insight to light?</a:t>
            </a:r>
          </a:p>
          <a:p>
            <a:pPr lvl="0"/>
            <a:r>
              <a:rPr lang="en-IN" dirty="0"/>
              <a:t>Can you find trends in the data to help you form your next theory?</a:t>
            </a:r>
          </a:p>
          <a:p>
            <a:pPr lvl="0"/>
            <a:r>
              <a:rPr lang="en-IN" dirty="0"/>
              <a:t>If not, is that because of a data quality issue?</a:t>
            </a:r>
          </a:p>
          <a:p>
            <a:endParaRPr lang="en-IN" dirty="0"/>
          </a:p>
        </p:txBody>
      </p:sp>
    </p:spTree>
    <p:extLst>
      <p:ext uri="{BB962C8B-B14F-4D97-AF65-F5344CB8AC3E}">
        <p14:creationId xmlns:p14="http://schemas.microsoft.com/office/powerpoint/2010/main" val="26285223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manipulation</a:t>
            </a:r>
            <a:endParaRPr lang="en-IN" dirty="0"/>
          </a:p>
        </p:txBody>
      </p:sp>
      <p:sp>
        <p:nvSpPr>
          <p:cNvPr id="3" name="Content Placeholder 2"/>
          <p:cNvSpPr>
            <a:spLocks noGrp="1"/>
          </p:cNvSpPr>
          <p:nvPr>
            <p:ph idx="1"/>
          </p:nvPr>
        </p:nvSpPr>
        <p:spPr/>
        <p:txBody>
          <a:bodyPr/>
          <a:lstStyle/>
          <a:p>
            <a:r>
              <a:rPr lang="en-IN" dirty="0"/>
              <a:t>Data manipulation is the method of organizing data to make it easier to read or more designed or structured. </a:t>
            </a:r>
          </a:p>
          <a:p>
            <a:r>
              <a:rPr lang="en-IN" dirty="0"/>
              <a:t>Data manipulation is a key feature for business operations and optimization.</a:t>
            </a:r>
          </a:p>
          <a:p>
            <a:endParaRPr lang="en-IN" dirty="0"/>
          </a:p>
        </p:txBody>
      </p:sp>
    </p:spTree>
    <p:extLst>
      <p:ext uri="{BB962C8B-B14F-4D97-AF65-F5344CB8AC3E}">
        <p14:creationId xmlns:p14="http://schemas.microsoft.com/office/powerpoint/2010/main" val="34044403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 of Data manipulation </a:t>
            </a:r>
          </a:p>
        </p:txBody>
      </p:sp>
      <p:sp>
        <p:nvSpPr>
          <p:cNvPr id="3" name="Content Placeholder 2"/>
          <p:cNvSpPr>
            <a:spLocks noGrp="1"/>
          </p:cNvSpPr>
          <p:nvPr>
            <p:ph idx="1"/>
          </p:nvPr>
        </p:nvSpPr>
        <p:spPr/>
        <p:txBody>
          <a:bodyPr/>
          <a:lstStyle/>
          <a:p>
            <a:r>
              <a:rPr lang="en-IN" b="1" dirty="0"/>
              <a:t>Consistent data:</a:t>
            </a:r>
            <a:r>
              <a:rPr lang="en-IN" dirty="0"/>
              <a:t> Data manipulation provides a way to organize your data inconsistent format that makes it structured, which can be read easily and better understood. </a:t>
            </a:r>
          </a:p>
          <a:p>
            <a:r>
              <a:rPr lang="en-IN" b="1" dirty="0"/>
              <a:t>Project data:</a:t>
            </a:r>
            <a:r>
              <a:rPr lang="en-IN" dirty="0"/>
              <a:t> Especially when it comes to finances, data manipulation is more useful as it helps to provide more in-depth analysis by using historical data to project the future.</a:t>
            </a:r>
          </a:p>
          <a:p>
            <a:r>
              <a:rPr lang="en-IN" b="1" dirty="0"/>
              <a:t>Delete or neglect redundant data:</a:t>
            </a:r>
            <a:r>
              <a:rPr lang="en-IN" dirty="0"/>
              <a:t> Data manipulation helps to maintain your data and delete unusable data that is always present.</a:t>
            </a:r>
          </a:p>
          <a:p>
            <a:endParaRPr lang="en-IN" dirty="0"/>
          </a:p>
        </p:txBody>
      </p:sp>
    </p:spTree>
    <p:extLst>
      <p:ext uri="{BB962C8B-B14F-4D97-AF65-F5344CB8AC3E}">
        <p14:creationId xmlns:p14="http://schemas.microsoft.com/office/powerpoint/2010/main" val="16641240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analysis</a:t>
            </a:r>
            <a:br>
              <a:rPr lang="en-IN" dirty="0"/>
            </a:br>
            <a:endParaRPr lang="en-IN" dirty="0"/>
          </a:p>
        </p:txBody>
      </p:sp>
      <p:sp>
        <p:nvSpPr>
          <p:cNvPr id="3" name="Content Placeholder 2"/>
          <p:cNvSpPr>
            <a:spLocks noGrp="1"/>
          </p:cNvSpPr>
          <p:nvPr>
            <p:ph idx="1"/>
          </p:nvPr>
        </p:nvSpPr>
        <p:spPr/>
        <p:txBody>
          <a:bodyPr/>
          <a:lstStyle/>
          <a:p>
            <a:r>
              <a:rPr lang="en-IN" dirty="0"/>
              <a:t>Data analysis is the process of cleaning, changing, and processing raw data and extracting actionable, relevant information that helps businesses make informed decisions. ‘</a:t>
            </a:r>
          </a:p>
          <a:p>
            <a:r>
              <a:rPr lang="en-IN" dirty="0"/>
              <a:t>This is the process of </a:t>
            </a:r>
            <a:r>
              <a:rPr lang="en-IN" dirty="0" err="1"/>
              <a:t>analyzing</a:t>
            </a:r>
            <a:r>
              <a:rPr lang="en-IN" dirty="0"/>
              <a:t> the past or future and making a decision based on that analysis.</a:t>
            </a:r>
          </a:p>
          <a:p>
            <a:endParaRPr lang="en-IN" dirty="0"/>
          </a:p>
        </p:txBody>
      </p:sp>
    </p:spTree>
    <p:extLst>
      <p:ext uri="{BB962C8B-B14F-4D97-AF65-F5344CB8AC3E}">
        <p14:creationId xmlns:p14="http://schemas.microsoft.com/office/powerpoint/2010/main" val="1960205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CHALLENGES OF CONVENTIONAL SYSTEM:</a:t>
            </a:r>
            <a:br>
              <a:rPr lang="en-IN" dirty="0"/>
            </a:br>
            <a:endParaRPr lang="en-IN" dirty="0"/>
          </a:p>
        </p:txBody>
      </p:sp>
      <p:sp>
        <p:nvSpPr>
          <p:cNvPr id="3" name="Content Placeholder 2"/>
          <p:cNvSpPr>
            <a:spLocks noGrp="1"/>
          </p:cNvSpPr>
          <p:nvPr>
            <p:ph idx="1"/>
          </p:nvPr>
        </p:nvSpPr>
        <p:spPr/>
        <p:txBody>
          <a:bodyPr/>
          <a:lstStyle/>
          <a:p>
            <a:r>
              <a:rPr lang="en-IN" b="1" dirty="0"/>
              <a:t>Data Challenges</a:t>
            </a:r>
            <a:endParaRPr lang="en-IN" dirty="0"/>
          </a:p>
          <a:p>
            <a:r>
              <a:rPr lang="en-IN" b="1" dirty="0"/>
              <a:t>Process Challenges</a:t>
            </a:r>
            <a:endParaRPr lang="en-IN" dirty="0"/>
          </a:p>
          <a:p>
            <a:r>
              <a:rPr lang="en-IN" b="1" dirty="0"/>
              <a:t>Management Challenges</a:t>
            </a:r>
          </a:p>
          <a:p>
            <a:r>
              <a:rPr lang="en-IN" b="1" dirty="0"/>
              <a:t>Common challenges</a:t>
            </a:r>
            <a:endParaRPr lang="en-IN" dirty="0"/>
          </a:p>
          <a:p>
            <a:endParaRPr lang="en-IN" dirty="0"/>
          </a:p>
        </p:txBody>
      </p:sp>
    </p:spTree>
    <p:extLst>
      <p:ext uri="{BB962C8B-B14F-4D97-AF65-F5344CB8AC3E}">
        <p14:creationId xmlns:p14="http://schemas.microsoft.com/office/powerpoint/2010/main" val="12570786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Analysis Importance:</a:t>
            </a:r>
            <a:br>
              <a:rPr lang="en-IN" dirty="0"/>
            </a:br>
            <a:endParaRPr lang="en-IN" dirty="0"/>
          </a:p>
        </p:txBody>
      </p:sp>
      <p:sp>
        <p:nvSpPr>
          <p:cNvPr id="3" name="Content Placeholder 2"/>
          <p:cNvSpPr>
            <a:spLocks noGrp="1"/>
          </p:cNvSpPr>
          <p:nvPr>
            <p:ph idx="1"/>
          </p:nvPr>
        </p:nvSpPr>
        <p:spPr/>
        <p:txBody>
          <a:bodyPr/>
          <a:lstStyle/>
          <a:p>
            <a:r>
              <a:rPr lang="en-IN" b="1" dirty="0"/>
              <a:t>Better Customer Targeting</a:t>
            </a:r>
          </a:p>
          <a:p>
            <a:r>
              <a:rPr lang="en-IN" b="1" dirty="0"/>
              <a:t>You Will Know Your Target Customers Better</a:t>
            </a:r>
          </a:p>
          <a:p>
            <a:r>
              <a:rPr lang="en-IN" b="1" dirty="0"/>
              <a:t>Reduce Operational Costs</a:t>
            </a:r>
          </a:p>
          <a:p>
            <a:r>
              <a:rPr lang="en-IN" b="1" dirty="0"/>
              <a:t>Better Problem-Solving Methods</a:t>
            </a:r>
          </a:p>
          <a:p>
            <a:r>
              <a:rPr lang="en-IN" b="1" dirty="0"/>
              <a:t>You Get More Accurate Data</a:t>
            </a:r>
            <a:endParaRPr lang="en-IN" dirty="0"/>
          </a:p>
        </p:txBody>
      </p:sp>
    </p:spTree>
    <p:extLst>
      <p:ext uri="{BB962C8B-B14F-4D97-AF65-F5344CB8AC3E}">
        <p14:creationId xmlns:p14="http://schemas.microsoft.com/office/powerpoint/2010/main" val="19252934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Top 12 User-friendly Tools of Data Analysis in 2023"/>
          <p:cNvPicPr>
            <a:picLocks noGrp="1"/>
          </p:cNvPicPr>
          <p:nvPr>
            <p:ph idx="1"/>
          </p:nvPr>
        </p:nvPicPr>
        <p:blipFill rotWithShape="1">
          <a:blip r:embed="rId2">
            <a:extLst>
              <a:ext uri="{28A0092B-C50C-407E-A947-70E740481C1C}">
                <a14:useLocalDpi xmlns:a14="http://schemas.microsoft.com/office/drawing/2010/main" val="0"/>
              </a:ext>
            </a:extLst>
          </a:blip>
          <a:srcRect b="9980"/>
          <a:stretch/>
        </p:blipFill>
        <p:spPr bwMode="auto">
          <a:xfrm>
            <a:off x="838199" y="496390"/>
            <a:ext cx="9990909" cy="564850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41171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visualization:</a:t>
            </a:r>
            <a:br>
              <a:rPr lang="en-IN" dirty="0"/>
            </a:br>
            <a:endParaRPr lang="en-IN" dirty="0"/>
          </a:p>
        </p:txBody>
      </p:sp>
      <p:sp>
        <p:nvSpPr>
          <p:cNvPr id="3" name="Content Placeholder 2"/>
          <p:cNvSpPr>
            <a:spLocks noGrp="1"/>
          </p:cNvSpPr>
          <p:nvPr>
            <p:ph idx="1"/>
          </p:nvPr>
        </p:nvSpPr>
        <p:spPr/>
        <p:txBody>
          <a:bodyPr/>
          <a:lstStyle/>
          <a:p>
            <a:r>
              <a:rPr lang="en-IN" dirty="0"/>
              <a:t>Data visualization is the practice of translating information into a visual context, such as a map or graph, to make data easier for the human brain to understand and pull insights from. </a:t>
            </a:r>
          </a:p>
          <a:p>
            <a:r>
              <a:rPr lang="en-IN" dirty="0"/>
              <a:t>The term is often used interchangeably with others, including information graphics, information visualization and statistical graphics.</a:t>
            </a:r>
          </a:p>
          <a:p>
            <a:endParaRPr lang="en-IN" dirty="0"/>
          </a:p>
        </p:txBody>
      </p:sp>
    </p:spTree>
    <p:extLst>
      <p:ext uri="{BB962C8B-B14F-4D97-AF65-F5344CB8AC3E}">
        <p14:creationId xmlns:p14="http://schemas.microsoft.com/office/powerpoint/2010/main" val="25923351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10 Best Data Visualization Tools for 2023"/>
          <p:cNvPicPr>
            <a:picLocks noGrp="1"/>
          </p:cNvPicPr>
          <p:nvPr>
            <p:ph idx="1"/>
          </p:nvPr>
        </p:nvPicPr>
        <p:blipFill rotWithShape="1">
          <a:blip r:embed="rId2">
            <a:extLst>
              <a:ext uri="{28A0092B-C50C-407E-A947-70E740481C1C}">
                <a14:useLocalDpi xmlns:a14="http://schemas.microsoft.com/office/drawing/2010/main" val="0"/>
              </a:ext>
            </a:extLst>
          </a:blip>
          <a:srcRect l="3487" t="3397" r="4800" b="8107"/>
          <a:stretch/>
        </p:blipFill>
        <p:spPr bwMode="auto">
          <a:xfrm>
            <a:off x="1802674" y="640080"/>
            <a:ext cx="9392195" cy="553688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108546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Benefits of data visualization </a:t>
            </a:r>
          </a:p>
        </p:txBody>
      </p:sp>
      <p:sp>
        <p:nvSpPr>
          <p:cNvPr id="3" name="Content Placeholder 2"/>
          <p:cNvSpPr>
            <a:spLocks noGrp="1"/>
          </p:cNvSpPr>
          <p:nvPr>
            <p:ph idx="1"/>
          </p:nvPr>
        </p:nvSpPr>
        <p:spPr/>
        <p:txBody>
          <a:bodyPr/>
          <a:lstStyle/>
          <a:p>
            <a:r>
              <a:rPr lang="en-IN" dirty="0"/>
              <a:t>Absorb information quickly, improve insights and make faster decisions</a:t>
            </a:r>
          </a:p>
          <a:p>
            <a:r>
              <a:rPr lang="en-IN" dirty="0"/>
              <a:t>An improved ability to maintain the audience's interest.</a:t>
            </a:r>
          </a:p>
          <a:p>
            <a:r>
              <a:rPr lang="en-IN" dirty="0"/>
              <a:t>An easy distribution of information that increases the opportunity to share insights.</a:t>
            </a:r>
          </a:p>
          <a:p>
            <a:pPr lvl="0"/>
            <a:r>
              <a:rPr lang="en-IN" dirty="0"/>
              <a:t>Achieve success with greater speed and less mistakes.</a:t>
            </a:r>
          </a:p>
          <a:p>
            <a:endParaRPr lang="en-IN" dirty="0"/>
          </a:p>
        </p:txBody>
      </p:sp>
    </p:spTree>
    <p:extLst>
      <p:ext uri="{BB962C8B-B14F-4D97-AF65-F5344CB8AC3E}">
        <p14:creationId xmlns:p14="http://schemas.microsoft.com/office/powerpoint/2010/main" val="3843145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Challenges</a:t>
            </a:r>
            <a:br>
              <a:rPr lang="en-IN" dirty="0"/>
            </a:br>
            <a:endParaRPr lang="en-IN" dirty="0"/>
          </a:p>
        </p:txBody>
      </p:sp>
      <p:sp>
        <p:nvSpPr>
          <p:cNvPr id="3" name="Content Placeholder 2"/>
          <p:cNvSpPr>
            <a:spLocks noGrp="1"/>
          </p:cNvSpPr>
          <p:nvPr>
            <p:ph idx="1"/>
          </p:nvPr>
        </p:nvSpPr>
        <p:spPr/>
        <p:txBody>
          <a:bodyPr/>
          <a:lstStyle/>
          <a:p>
            <a:pPr lvl="0"/>
            <a:r>
              <a:rPr lang="en-IN" dirty="0"/>
              <a:t>Volume, Velocity, Variety &amp; Veracity </a:t>
            </a:r>
          </a:p>
          <a:p>
            <a:pPr lvl="0"/>
            <a:r>
              <a:rPr lang="en-IN" dirty="0"/>
              <a:t>Data discovery and comprehensiveness</a:t>
            </a:r>
          </a:p>
          <a:p>
            <a:pPr lvl="0"/>
            <a:r>
              <a:rPr lang="en-IN" dirty="0"/>
              <a:t>Scalability </a:t>
            </a:r>
          </a:p>
          <a:p>
            <a:pPr lvl="0"/>
            <a:r>
              <a:rPr lang="en-IN" dirty="0"/>
              <a:t>Storage issues</a:t>
            </a:r>
          </a:p>
          <a:p>
            <a:r>
              <a:rPr lang="en-IN" dirty="0"/>
              <a:t>It cannot work on unstructured data efficiently </a:t>
            </a:r>
          </a:p>
          <a:p>
            <a:pPr lvl="0"/>
            <a:endParaRPr lang="en-IN" dirty="0"/>
          </a:p>
          <a:p>
            <a:endParaRPr lang="en-IN" dirty="0"/>
          </a:p>
        </p:txBody>
      </p:sp>
    </p:spTree>
    <p:extLst>
      <p:ext uri="{BB962C8B-B14F-4D97-AF65-F5344CB8AC3E}">
        <p14:creationId xmlns:p14="http://schemas.microsoft.com/office/powerpoint/2010/main" val="136241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Process Challenges</a:t>
            </a:r>
            <a:br>
              <a:rPr lang="en-IN" dirty="0"/>
            </a:br>
            <a:endParaRPr lang="en-IN" dirty="0"/>
          </a:p>
        </p:txBody>
      </p:sp>
      <p:sp>
        <p:nvSpPr>
          <p:cNvPr id="3" name="Content Placeholder 2"/>
          <p:cNvSpPr>
            <a:spLocks noGrp="1"/>
          </p:cNvSpPr>
          <p:nvPr>
            <p:ph idx="1"/>
          </p:nvPr>
        </p:nvSpPr>
        <p:spPr/>
        <p:txBody>
          <a:bodyPr/>
          <a:lstStyle/>
          <a:p>
            <a:pPr lvl="0"/>
            <a:r>
              <a:rPr lang="en-IN" dirty="0"/>
              <a:t>Capturing data </a:t>
            </a:r>
          </a:p>
          <a:p>
            <a:pPr lvl="0"/>
            <a:r>
              <a:rPr lang="en-IN" dirty="0"/>
              <a:t>Aligning data from different sources </a:t>
            </a:r>
          </a:p>
          <a:p>
            <a:pPr lvl="0"/>
            <a:r>
              <a:rPr lang="en-IN" dirty="0"/>
              <a:t>Transforming data into suitable form for data analysis </a:t>
            </a:r>
          </a:p>
          <a:p>
            <a:pPr lvl="0"/>
            <a:r>
              <a:rPr lang="en-IN" dirty="0" err="1"/>
              <a:t>Modeling</a:t>
            </a:r>
            <a:r>
              <a:rPr lang="en-IN" dirty="0"/>
              <a:t> data(mathematically, simulation) </a:t>
            </a:r>
          </a:p>
          <a:p>
            <a:pPr lvl="0"/>
            <a:r>
              <a:rPr lang="en-IN" dirty="0"/>
              <a:t>Understanding output, visualizing results and display issues on mobile devices</a:t>
            </a:r>
          </a:p>
          <a:p>
            <a:r>
              <a:rPr lang="en-IN" dirty="0"/>
              <a:t>Inadequate support of aggregated summaries of data </a:t>
            </a:r>
          </a:p>
          <a:p>
            <a:pPr lvl="0"/>
            <a:endParaRPr lang="en-IN" dirty="0"/>
          </a:p>
          <a:p>
            <a:endParaRPr lang="en-IN" dirty="0"/>
          </a:p>
        </p:txBody>
      </p:sp>
    </p:spTree>
    <p:extLst>
      <p:ext uri="{BB962C8B-B14F-4D97-AF65-F5344CB8AC3E}">
        <p14:creationId xmlns:p14="http://schemas.microsoft.com/office/powerpoint/2010/main" val="3278492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Management Challenges</a:t>
            </a:r>
            <a:endParaRPr lang="en-IN" dirty="0"/>
          </a:p>
        </p:txBody>
      </p:sp>
      <p:sp>
        <p:nvSpPr>
          <p:cNvPr id="3" name="Content Placeholder 2"/>
          <p:cNvSpPr>
            <a:spLocks noGrp="1"/>
          </p:cNvSpPr>
          <p:nvPr>
            <p:ph idx="1"/>
          </p:nvPr>
        </p:nvSpPr>
        <p:spPr/>
        <p:txBody>
          <a:bodyPr/>
          <a:lstStyle/>
          <a:p>
            <a:pPr lvl="0"/>
            <a:r>
              <a:rPr lang="en-IN" dirty="0"/>
              <a:t>Security</a:t>
            </a:r>
          </a:p>
          <a:p>
            <a:pPr lvl="0"/>
            <a:r>
              <a:rPr lang="en-IN" dirty="0"/>
              <a:t>Privacy </a:t>
            </a:r>
          </a:p>
          <a:p>
            <a:pPr lvl="0"/>
            <a:r>
              <a:rPr lang="en-IN" dirty="0"/>
              <a:t>Governance </a:t>
            </a:r>
          </a:p>
          <a:p>
            <a:pPr lvl="0"/>
            <a:r>
              <a:rPr lang="en-IN" dirty="0"/>
              <a:t>Ethical issues</a:t>
            </a:r>
          </a:p>
          <a:p>
            <a:endParaRPr lang="en-IN" dirty="0"/>
          </a:p>
        </p:txBody>
      </p:sp>
    </p:spTree>
    <p:extLst>
      <p:ext uri="{BB962C8B-B14F-4D97-AF65-F5344CB8AC3E}">
        <p14:creationId xmlns:p14="http://schemas.microsoft.com/office/powerpoint/2010/main" val="4169986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Traditional Data vs Big Data</a:t>
            </a:r>
          </a:p>
        </p:txBody>
      </p:sp>
      <p:pic>
        <p:nvPicPr>
          <p:cNvPr id="4" name="Content Placeholder 3" descr="A conceptual comparison between traditional data analytics and BDA. |  Download Scientific Diagram"/>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6652" y="1920239"/>
            <a:ext cx="10387148" cy="4256723"/>
          </a:xfrm>
          <a:prstGeom prst="rect">
            <a:avLst/>
          </a:prstGeom>
          <a:noFill/>
          <a:ln>
            <a:noFill/>
          </a:ln>
        </p:spPr>
      </p:pic>
    </p:spTree>
    <p:extLst>
      <p:ext uri="{BB962C8B-B14F-4D97-AF65-F5344CB8AC3E}">
        <p14:creationId xmlns:p14="http://schemas.microsoft.com/office/powerpoint/2010/main" val="2392370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2204</Words>
  <Application>Microsoft Office PowerPoint</Application>
  <PresentationFormat>Widescreen</PresentationFormat>
  <Paragraphs>200</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SCSA-1504 BIG DATA ANALYTICS FOR AI </vt:lpstr>
      <vt:lpstr>INTRODUCTION TO BIG DATA: </vt:lpstr>
      <vt:lpstr>Sub categories of Bigdata</vt:lpstr>
      <vt:lpstr>Applications of Big Data </vt:lpstr>
      <vt:lpstr>CHALLENGES OF CONVENTIONAL SYSTEM: </vt:lpstr>
      <vt:lpstr>Data Challenges </vt:lpstr>
      <vt:lpstr>Process Challenges </vt:lpstr>
      <vt:lpstr>Management Challenges</vt:lpstr>
      <vt:lpstr>Traditional Data vs Big Data</vt:lpstr>
      <vt:lpstr>Business analytics </vt:lpstr>
      <vt:lpstr>PowerPoint Presentation</vt:lpstr>
      <vt:lpstr>Types of Analytics </vt:lpstr>
      <vt:lpstr>Descriptive Analysis: </vt:lpstr>
      <vt:lpstr>Diagnostic Analysis:</vt:lpstr>
      <vt:lpstr>Predictive Analysis</vt:lpstr>
      <vt:lpstr>Prescriptive Analysis:</vt:lpstr>
      <vt:lpstr>Big Data Analytics Life cycle</vt:lpstr>
      <vt:lpstr>Business Problem Definition </vt:lpstr>
      <vt:lpstr>Data Definition </vt:lpstr>
      <vt:lpstr>Data Acquisition and filtration </vt:lpstr>
      <vt:lpstr>Data Extraction </vt:lpstr>
      <vt:lpstr>Data Munging </vt:lpstr>
      <vt:lpstr>Data Aggregation &amp; Representation </vt:lpstr>
      <vt:lpstr>Exploratory Data Analysis </vt:lpstr>
      <vt:lpstr>Data Visualization </vt:lpstr>
      <vt:lpstr>Utilization of analysis results </vt:lpstr>
      <vt:lpstr>Big Data Analytics</vt:lpstr>
      <vt:lpstr>Advantages of Big Data Analytics </vt:lpstr>
      <vt:lpstr>Big Data Characteristics </vt:lpstr>
      <vt:lpstr> </vt:lpstr>
      <vt:lpstr>PowerPoint Presentation</vt:lpstr>
      <vt:lpstr>Business Analytics Phases</vt:lpstr>
      <vt:lpstr>PowerPoint Presentation</vt:lpstr>
      <vt:lpstr>Frameworks and tech for data gathering </vt:lpstr>
      <vt:lpstr>Storm </vt:lpstr>
      <vt:lpstr>Simply Scalable Streaming System </vt:lpstr>
      <vt:lpstr>Kafka </vt:lpstr>
      <vt:lpstr>Flume </vt:lpstr>
      <vt:lpstr>Hadoop </vt:lpstr>
      <vt:lpstr>Data Cleaning</vt:lpstr>
      <vt:lpstr>PowerPoint Presentation</vt:lpstr>
      <vt:lpstr>Remove duplicate or irrelevant observations</vt:lpstr>
      <vt:lpstr>Fix structural errors </vt:lpstr>
      <vt:lpstr>Filter unwanted outliers</vt:lpstr>
      <vt:lpstr>Handle missing data </vt:lpstr>
      <vt:lpstr>Validate and QA</vt:lpstr>
      <vt:lpstr>Data manipulation</vt:lpstr>
      <vt:lpstr>Advantages of Data manipulation </vt:lpstr>
      <vt:lpstr>Data analysis </vt:lpstr>
      <vt:lpstr>Data Analysis Importance: </vt:lpstr>
      <vt:lpstr>PowerPoint Presentation</vt:lpstr>
      <vt:lpstr>Data visualization: </vt:lpstr>
      <vt:lpstr>PowerPoint Presentation</vt:lpstr>
      <vt:lpstr>Benefits of data visualization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SCSA-1504 BIG DATA ANALYTICS FOR AI</dc:title>
  <dc:creator>Windows User</dc:creator>
  <cp:lastModifiedBy>gayathri bala</cp:lastModifiedBy>
  <cp:revision>9</cp:revision>
  <dcterms:created xsi:type="dcterms:W3CDTF">2023-06-14T09:09:06Z</dcterms:created>
  <dcterms:modified xsi:type="dcterms:W3CDTF">2023-06-22T05:00:44Z</dcterms:modified>
</cp:coreProperties>
</file>