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a:cs typeface="Arial"/>
              </a:rPr>
              <a:t>KEYLOGGER SOFTWARE AND LEGAL IMPLICATIONS FOR MAXIMIZING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-HARISH KUMAR 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-APOLLO ENGINEERING COLLEGE</a:t>
            </a:r>
            <a:endParaRPr lang="en-US" dirty="0">
              <a:solidFill>
                <a:schemeClr val="accent1">
                  <a:lumMod val="75000"/>
                </a:schemeClr>
              </a:solidFill>
              <a:latin typeface="Franklin Gothic Book" panose="020B0502020104020203"/>
              <a:cs typeface="Arial"/>
            </a:endParaRPr>
          </a:p>
          <a:p>
            <a:r>
              <a:rPr lang="en-US" sz="2000" b="1" dirty="0">
                <a:solidFill>
                  <a:schemeClr val="accent1">
                    <a:lumMod val="75000"/>
                  </a:schemeClr>
                </a:solidFill>
                <a:latin typeface="Arial"/>
                <a:cs typeface="Arial"/>
              </a:rPr>
              <a:t>-COMPUTER SCIENCE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443346" y="1046307"/>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dirty="0"/>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680605" y="847147"/>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318654" y="1010805"/>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dirty="0">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Random Forest algorithms are available in popular machine learning libraries such as </a:t>
            </a:r>
            <a:r>
              <a:rPr lang="en-US" sz="2000" dirty="0" err="1">
                <a:solidFill>
                  <a:srgbClr val="404040"/>
                </a:solidFill>
                <a:latin typeface="Calibri"/>
                <a:ea typeface="+mn-lt"/>
                <a:cs typeface="Calibri"/>
              </a:rPr>
              <a:t>scikit</a:t>
            </a:r>
            <a:r>
              <a:rPr lang="en-US" sz="2000" dirty="0">
                <a:solidFill>
                  <a:srgbClr val="404040"/>
                </a:solidFill>
                <a:latin typeface="Calibri"/>
                <a:ea typeface="+mn-lt"/>
                <a:cs typeface="Calibri"/>
              </a:rPr>
              <a:t>-learn in Python, making them accessible for implementation in security systems.</a:t>
            </a:r>
            <a:endParaRPr lang="en-US" dirty="0"/>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r>
              <a:rPr lang="en-US" dirty="0"/>
              <a:t/>
            </a:r>
            <a:br>
              <a:rPr lang="en-US" dirty="0"/>
            </a:br>
            <a:endParaRPr lang="en-US" dirty="0"/>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374073" y="834159"/>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r>
              <a:rPr lang="en-US" sz="2000" dirty="0">
                <a:latin typeface="Calibri"/>
              </a:rPr>
              <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dirty="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332509" y="1024514"/>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374072" y="1010804"/>
            <a:ext cx="11029950" cy="4673600"/>
          </a:xfrm>
        </p:spPr>
        <p:txBody>
          <a:bodyPr/>
          <a:lstStyle/>
          <a:p>
            <a:pPr marL="305435" indent="-305435"/>
            <a:r>
              <a:rPr lang="en-IN" sz="2000" dirty="0">
                <a:latin typeface="Calibri"/>
                <a:cs typeface="Calibri"/>
              </a:rPr>
              <a:t>Training Process:</a:t>
            </a:r>
            <a:endParaRPr lang="en-IN" sz="2000" dirty="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dirty="0">
                <a:solidFill>
                  <a:srgbClr val="404040"/>
                </a:solidFill>
                <a:latin typeface="Calibri"/>
                <a:ea typeface="+mn-lt"/>
                <a:cs typeface="Calibri"/>
              </a:rPr>
              <a:t>Gather a dataset of historical data containing examples of both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and instances of </a:t>
            </a:r>
            <a:r>
              <a:rPr lang="en-IN" sz="2000" dirty="0" err="1">
                <a:solidFill>
                  <a:srgbClr val="404040"/>
                </a:solidFill>
                <a:latin typeface="Calibri"/>
                <a:ea typeface="+mn-lt"/>
                <a:cs typeface="Calibri"/>
              </a:rPr>
              <a:t>keylogger</a:t>
            </a:r>
            <a:r>
              <a:rPr lang="en-IN" sz="2000" dirty="0">
                <a:solidFill>
                  <a:srgbClr val="404040"/>
                </a:solidFill>
                <a:latin typeface="Calibri"/>
                <a:ea typeface="+mn-lt"/>
                <a:cs typeface="Calibri"/>
              </a:rPr>
              <a:t> activity.</a:t>
            </a:r>
            <a:endParaRPr lang="en-IN" dirty="0"/>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dirty="0">
                <a:solidFill>
                  <a:srgbClr val="404040"/>
                </a:solidFill>
                <a:latin typeface="Calibri"/>
                <a:ea typeface="+mn-lt"/>
                <a:cs typeface="Calibri"/>
              </a:rPr>
              <a:t>Data </a:t>
            </a:r>
            <a:r>
              <a:rPr lang="en-IN" sz="2000" b="1" dirty="0" err="1">
                <a:solidFill>
                  <a:srgbClr val="404040"/>
                </a:solidFill>
                <a:latin typeface="Calibri"/>
                <a:ea typeface="+mn-lt"/>
                <a:cs typeface="Calibri"/>
              </a:rPr>
              <a:t>Preprocessing</a:t>
            </a:r>
            <a:r>
              <a:rPr lang="en-IN" sz="2000" b="1" dirty="0">
                <a:solidFill>
                  <a:srgbClr val="404040"/>
                </a:solidFill>
                <a:latin typeface="Calibri"/>
                <a:ea typeface="+mn-lt"/>
                <a:cs typeface="Calibri"/>
              </a:rPr>
              <a:t>:</a:t>
            </a:r>
            <a:endParaRPr lang="en-IN" sz="2000" b="1" dirty="0">
              <a:solidFill>
                <a:srgbClr val="404040"/>
              </a:solidFill>
              <a:latin typeface="Calibri"/>
              <a:cs typeface="Calibri"/>
            </a:endParaRPr>
          </a:p>
          <a:p>
            <a:pPr marL="629920" lvl="1" indent="-305435"/>
            <a:r>
              <a:rPr lang="en-IN" sz="2000" dirty="0">
                <a:solidFill>
                  <a:srgbClr val="404040"/>
                </a:solidFill>
                <a:latin typeface="Calibri"/>
                <a:ea typeface="+mn-lt"/>
                <a:cs typeface="Calibri"/>
              </a:rPr>
              <a:t>Clean the dataset by handling missing values, removing outliers, and normalizing numerical features if necessary.</a:t>
            </a:r>
            <a:endParaRPr lang="en-IN" dirty="0"/>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346363" y="1010661"/>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dirty="0">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457200" y="1066223"/>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dirty="0">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471054" y="902566"/>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dirty="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581891" y="996807"/>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dirty="0">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dirty="0">
              <a:latin typeface="Calibri"/>
              <a:cs typeface="Calibri"/>
            </a:endParaRPr>
          </a:p>
          <a:p>
            <a:pPr marL="0" indent="0">
              <a:spcBef>
                <a:spcPts val="20"/>
              </a:spcBef>
              <a:buNone/>
            </a:pPr>
            <a:r>
              <a:rPr lang="en-US" sz="2000" b="1" dirty="0">
                <a:latin typeface="Calibri"/>
                <a:ea typeface="+mn-lt"/>
                <a:cs typeface="+mn-lt"/>
              </a:rPr>
              <a:t>Voting Mechanism:</a:t>
            </a:r>
            <a:endParaRPr lang="en-US" sz="2000" b="1" dirty="0">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dirty="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rotWithShape="1">
          <a:blip r:embed="rId2"/>
          <a:srcRect t="1031" r="12737"/>
          <a:stretch/>
        </p:blipFill>
        <p:spPr>
          <a:xfrm>
            <a:off x="401782" y="1288472"/>
            <a:ext cx="9781309" cy="5375563"/>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829213" y="4872759"/>
            <a:ext cx="11029950" cy="566738"/>
          </a:xfrm>
        </p:spPr>
        <p:txBody>
          <a:bodyPr/>
          <a:lstStyle/>
          <a:p>
            <a:r>
              <a:rPr lang="en-US" dirty="0"/>
              <a:t>Keylog.txt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13" y="916414"/>
            <a:ext cx="8651208" cy="3956345"/>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763663" y="4512541"/>
            <a:ext cx="11029950" cy="566738"/>
          </a:xfrm>
        </p:spPr>
        <p:txBody>
          <a:bodyPr/>
          <a:lstStyle/>
          <a:p>
            <a:r>
              <a:rPr lang="en-US" dirty="0" err="1"/>
              <a:t>Keylog.json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663" y="894753"/>
            <a:ext cx="10407897" cy="3414011"/>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304800" y="1027257"/>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dirty="0"/>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r>
              <a:rPr lang="en-IN" sz="2400" b="1" dirty="0" smtClean="0">
                <a:solidFill>
                  <a:srgbClr val="404040"/>
                </a:solidFill>
                <a:ea typeface="+mn-lt"/>
                <a:cs typeface="+mn-lt"/>
              </a:rPr>
              <a:t>.</a:t>
            </a:r>
          </a:p>
          <a:p>
            <a:pPr marL="305435" indent="-305435">
              <a:spcBef>
                <a:spcPts val="20"/>
              </a:spcBef>
            </a:pPr>
            <a:r>
              <a:rPr lang="en-US" sz="2400" b="1" dirty="0"/>
              <a:t>Develop a </a:t>
            </a:r>
            <a:r>
              <a:rPr lang="en-US" sz="2400" b="1" dirty="0" err="1"/>
              <a:t>keylogger</a:t>
            </a:r>
            <a:r>
              <a:rPr lang="en-US" sz="2400" b="1" dirty="0"/>
              <a:t> software capable of discreetly recording keystrokes on a target system while ensuring maximum security to protect against unauthorized access and potential legal implications.</a:t>
            </a:r>
            <a:endParaRPr lang="en-IN" sz="2400" b="1" dirty="0">
              <a:solidFill>
                <a:srgbClr val="404040"/>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381866" y="922771"/>
            <a:ext cx="11477625" cy="5605463"/>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dirty="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dirty="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dirty="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435841" y="907761"/>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779318" y="963179"/>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dirty="0">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dirty="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dirty="0">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dirty="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dirty="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dirty="0">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dirty="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dirty="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25</TotalTime>
  <Words>2386</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Franklin Gothic Book</vt:lpstr>
      <vt:lpstr>Franklin Gothic Demi</vt:lpstr>
      <vt:lpstr>Wingdings 2</vt:lpstr>
      <vt:lpstr>DividendVTI</vt:lpstr>
      <vt:lpstr>KEYLOGGER SOFTWARE AND LEGAL IMPLICATIONS FOR MAXIMIZING 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apollo cse</cp:lastModifiedBy>
  <cp:revision>576</cp:revision>
  <dcterms:created xsi:type="dcterms:W3CDTF">2021-05-26T16:50:10Z</dcterms:created>
  <dcterms:modified xsi:type="dcterms:W3CDTF">2024-04-04T15:23:54Z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