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CCD4E-137B-49B3-A6C6-039D177042E4}" v="139" dt="2025-08-10T07:59:29.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734664"/>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531488" y="209888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Franklin Gothic Book"/>
                <a:cs typeface="Arial"/>
              </a:rPr>
              <a:t>Agentic AI on IBM Cloud</a:t>
            </a:r>
            <a:endParaRPr lang="en-US" sz="3200" dirty="0">
              <a:solidFill>
                <a:schemeClr val="accent1">
                  <a:lumMod val="75000"/>
                </a:schemeClr>
              </a:solidFill>
            </a:endParaRPr>
          </a:p>
        </p:txBody>
      </p:sp>
      <p:sp>
        <p:nvSpPr>
          <p:cNvPr id="4" name="TextBox 3"/>
          <p:cNvSpPr txBox="1"/>
          <p:nvPr/>
        </p:nvSpPr>
        <p:spPr>
          <a:xfrm>
            <a:off x="2321911" y="4104512"/>
            <a:ext cx="7980183" cy="1508105"/>
          </a:xfrm>
          <a:prstGeom prst="rect">
            <a:avLst/>
          </a:prstGeom>
          <a:noFill/>
        </p:spPr>
        <p:txBody>
          <a:bodyPr wrap="square" lIns="91440" tIns="45720" rIns="91440" bIns="45720" rtlCol="0" anchor="t">
            <a:spAutoFit/>
          </a:bodyPr>
          <a:lstStyle/>
          <a:p>
            <a:br>
              <a:rPr lang="en-US" sz="2000" b="1" dirty="0">
                <a:solidFill>
                  <a:schemeClr val="accent1">
                    <a:lumMod val="75000"/>
                  </a:schemeClr>
                </a:solidFill>
                <a:ea typeface="+mn-lt"/>
                <a:cs typeface="+mn-lt"/>
              </a:rPr>
            </a:br>
            <a:r>
              <a:rPr lang="en-US" sz="2000" b="1" dirty="0">
                <a:solidFill>
                  <a:schemeClr val="accent1">
                    <a:lumMod val="75000"/>
                  </a:schemeClr>
                </a:solidFill>
                <a:ea typeface="+mn-lt"/>
                <a:cs typeface="+mn-lt"/>
              </a:rPr>
              <a:t> </a:t>
            </a:r>
            <a:r>
              <a:rPr lang="en-US" sz="2400" b="1" dirty="0">
                <a:solidFill>
                  <a:schemeClr val="accent1">
                    <a:lumMod val="75000"/>
                  </a:schemeClr>
                </a:solidFill>
                <a:ea typeface="+mn-lt"/>
                <a:cs typeface="+mn-lt"/>
              </a:rPr>
              <a:t>Presented By:</a:t>
            </a:r>
            <a:br>
              <a:rPr lang="en-US" sz="2400" b="1" dirty="0">
                <a:ea typeface="+mn-lt"/>
                <a:cs typeface="+mn-lt"/>
              </a:rPr>
            </a:br>
            <a:r>
              <a:rPr lang="en-US" sz="2400" b="1" dirty="0">
                <a:solidFill>
                  <a:schemeClr val="accent1">
                    <a:lumMod val="75000"/>
                  </a:schemeClr>
                </a:solidFill>
                <a:ea typeface="+mn-lt"/>
                <a:cs typeface="+mn-lt"/>
              </a:rPr>
              <a:t> </a:t>
            </a:r>
            <a:r>
              <a:rPr lang="en-US" sz="2400" b="1" err="1">
                <a:solidFill>
                  <a:schemeClr val="accent1">
                    <a:lumMod val="75000"/>
                  </a:schemeClr>
                </a:solidFill>
                <a:ea typeface="+mn-lt"/>
                <a:cs typeface="+mn-lt"/>
              </a:rPr>
              <a:t>Chillapalli</a:t>
            </a:r>
            <a:r>
              <a:rPr lang="en-US" sz="2400" b="1" dirty="0">
                <a:solidFill>
                  <a:schemeClr val="accent1">
                    <a:lumMod val="75000"/>
                  </a:schemeClr>
                </a:solidFill>
                <a:ea typeface="+mn-lt"/>
                <a:cs typeface="+mn-lt"/>
              </a:rPr>
              <a:t> Harish</a:t>
            </a:r>
            <a:r>
              <a:rPr lang="en-US" sz="2400" dirty="0">
                <a:solidFill>
                  <a:schemeClr val="accent1">
                    <a:lumMod val="75000"/>
                  </a:schemeClr>
                </a:solidFill>
                <a:ea typeface="+mn-lt"/>
                <a:cs typeface="+mn-lt"/>
              </a:rPr>
              <a:t> – PSCMR Engineering College – Department of CSE</a:t>
            </a:r>
            <a:endParaRPr lang="en-US" sz="240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Cloud: </a:t>
            </a:r>
            <a:r>
              <a:rPr lang="en-IN" sz="2400" dirty="0">
                <a:solidFill>
                  <a:srgbClr val="0F0F0F"/>
                </a:solidFill>
                <a:ea typeface="+mn-lt"/>
                <a:cs typeface="+mn-lt"/>
                <a:hlinkClick r:id="rId2"/>
              </a:rPr>
              <a:t>https://cloud.ibm.com</a:t>
            </a:r>
            <a:endParaRPr lang="en-IN" sz="2400" dirty="0">
              <a:solidFill>
                <a:srgbClr val="0F0F0F"/>
              </a:solidFill>
            </a:endParaRPr>
          </a:p>
          <a:p>
            <a:pPr marL="305435" indent="-305435"/>
            <a:r>
              <a:rPr lang="en-IN" sz="2400" dirty="0">
                <a:solidFill>
                  <a:srgbClr val="0F0F0F"/>
                </a:solidFill>
                <a:ea typeface="+mn-lt"/>
                <a:cs typeface="+mn-lt"/>
              </a:rPr>
              <a:t>IBM watsonx.ai Studio Documentation</a:t>
            </a:r>
            <a:endParaRPr lang="en-IN" dirty="0"/>
          </a:p>
          <a:p>
            <a:pPr marL="305435" indent="-305435"/>
            <a:r>
              <a:rPr lang="en-IN" sz="2400" dirty="0">
                <a:solidFill>
                  <a:srgbClr val="0F0F0F"/>
                </a:solidFill>
                <a:ea typeface="+mn-lt"/>
                <a:cs typeface="+mn-lt"/>
              </a:rPr>
              <a:t>Mistral Model Technical Specs</a:t>
            </a:r>
            <a:endParaRPr lang="en-IN" dirty="0"/>
          </a:p>
          <a:p>
            <a:pPr marL="305435" indent="-305435"/>
            <a:r>
              <a:rPr lang="en-IN" sz="2400" dirty="0">
                <a:solidFill>
                  <a:srgbClr val="0F0F0F"/>
                </a:solidFill>
                <a:ea typeface="+mn-lt"/>
                <a:cs typeface="+mn-lt"/>
              </a:rPr>
              <a:t>AI Deployment Best Practices – IBM Research</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305435" indent="-305435"/>
            <a:endParaRPr lang="en-IN" dirty="0"/>
          </a:p>
          <a:p>
            <a:pPr marL="305435" indent="-305435"/>
            <a:endParaRPr lang="en-IN"/>
          </a:p>
          <a:p>
            <a:pPr marL="305435" indent="-305435"/>
            <a:r>
              <a:rPr lang="en-IN" dirty="0"/>
              <a:t>Screenshot/ </a:t>
            </a:r>
            <a:r>
              <a:rPr lang="en-IN" dirty="0" err="1"/>
              <a:t>credly</a:t>
            </a:r>
            <a:r>
              <a:rPr lang="en-IN" dirty="0"/>
              <a:t> certificate( getting started with AI)</a:t>
            </a:r>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p:txBody>
      </p:sp>
      <p:pic>
        <p:nvPicPr>
          <p:cNvPr id="4" name="Picture 3" descr="A certificate of excellence with a blue and white background&#10;&#10;AI-generated content may be incorrect.">
            <a:extLst>
              <a:ext uri="{FF2B5EF4-FFF2-40B4-BE49-F238E27FC236}">
                <a16:creationId xmlns:a16="http://schemas.microsoft.com/office/drawing/2014/main" id="{7C056263-B882-F344-95F8-CB8B1AFA62EC}"/>
              </a:ext>
            </a:extLst>
          </p:cNvPr>
          <p:cNvPicPr>
            <a:picLocks noChangeAspect="1"/>
          </p:cNvPicPr>
          <p:nvPr/>
        </p:nvPicPr>
        <p:blipFill>
          <a:blip r:embed="rId2"/>
          <a:stretch>
            <a:fillRect/>
          </a:stretch>
        </p:blipFill>
        <p:spPr>
          <a:xfrm>
            <a:off x="860610" y="1816273"/>
            <a:ext cx="6984368" cy="444674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305435" indent="-305435"/>
            <a:r>
              <a:rPr lang="en-IN" dirty="0"/>
              <a:t>Screenshot/ </a:t>
            </a:r>
            <a:r>
              <a:rPr lang="en-IN" err="1"/>
              <a:t>credly</a:t>
            </a:r>
            <a:r>
              <a:rPr lang="en-IN" dirty="0"/>
              <a:t> certificate( Journey to Cloud)</a:t>
            </a:r>
            <a:endParaRPr lang="en-US"/>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p:txBody>
      </p:sp>
      <p:pic>
        <p:nvPicPr>
          <p:cNvPr id="4" name="Picture 3" descr="A white card with black text and a blue border&#10;&#10;AI-generated content may be incorrect.">
            <a:extLst>
              <a:ext uri="{FF2B5EF4-FFF2-40B4-BE49-F238E27FC236}">
                <a16:creationId xmlns:a16="http://schemas.microsoft.com/office/drawing/2014/main" id="{9D3D3D1F-0265-7B48-4282-1301FC70F2BB}"/>
              </a:ext>
            </a:extLst>
          </p:cNvPr>
          <p:cNvPicPr>
            <a:picLocks noChangeAspect="1"/>
          </p:cNvPicPr>
          <p:nvPr/>
        </p:nvPicPr>
        <p:blipFill>
          <a:blip r:embed="rId2"/>
          <a:stretch>
            <a:fillRect/>
          </a:stretch>
        </p:blipFill>
        <p:spPr>
          <a:xfrm>
            <a:off x="1254429" y="1837150"/>
            <a:ext cx="6530758" cy="4446741"/>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305435" indent="-305435"/>
            <a:r>
              <a:rPr lang="en-IN" dirty="0"/>
              <a:t>Screenshot/ </a:t>
            </a:r>
            <a:r>
              <a:rPr lang="en-IN" err="1"/>
              <a:t>credly</a:t>
            </a:r>
            <a:r>
              <a:rPr lang="en-IN" dirty="0"/>
              <a:t> certificate( RAG Lab)</a:t>
            </a:r>
            <a:endParaRPr lang="en-US"/>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a:p>
            <a:pPr marL="305435" indent="-305435"/>
            <a:endParaRPr lang="en-IN" dirty="0"/>
          </a:p>
        </p:txBody>
      </p:sp>
      <p:pic>
        <p:nvPicPr>
          <p:cNvPr id="4" name="Picture 3" descr="A certificate of completion&#10;&#10;AI-generated content may be incorrect.">
            <a:extLst>
              <a:ext uri="{FF2B5EF4-FFF2-40B4-BE49-F238E27FC236}">
                <a16:creationId xmlns:a16="http://schemas.microsoft.com/office/drawing/2014/main" id="{32F37DF7-09C4-90CA-23FE-04095675A84C}"/>
              </a:ext>
            </a:extLst>
          </p:cNvPr>
          <p:cNvPicPr>
            <a:picLocks noChangeAspect="1"/>
          </p:cNvPicPr>
          <p:nvPr/>
        </p:nvPicPr>
        <p:blipFill>
          <a:blip r:embed="rId2"/>
          <a:stretch>
            <a:fillRect/>
          </a:stretch>
        </p:blipFill>
        <p:spPr>
          <a:xfrm>
            <a:off x="806363" y="1625446"/>
            <a:ext cx="7385137" cy="453611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With the rapid adoption of AI, businesses require tools that can automate tasks, process documents, and respond to queries efficiently. Traditional AI workflows often lack easy integration, scalability, and quick deployment capabilities.</a:t>
            </a:r>
            <a:br>
              <a:rPr lang="en-IN" sz="3200" dirty="0">
                <a:solidFill>
                  <a:srgbClr val="0F0F0F"/>
                </a:solidFill>
                <a:ea typeface="+mn-lt"/>
                <a:cs typeface="+mn-lt"/>
              </a:rPr>
            </a:br>
            <a:r>
              <a:rPr lang="en-IN" sz="3200" dirty="0">
                <a:solidFill>
                  <a:srgbClr val="0F0F0F"/>
                </a:solidFill>
                <a:ea typeface="+mn-lt"/>
                <a:cs typeface="+mn-lt"/>
              </a:rPr>
              <a:t> The challenge is to create an </a:t>
            </a:r>
            <a:r>
              <a:rPr lang="en-IN" sz="3200" b="1" dirty="0">
                <a:solidFill>
                  <a:srgbClr val="0F0F0F"/>
                </a:solidFill>
                <a:ea typeface="+mn-lt"/>
                <a:cs typeface="+mn-lt"/>
              </a:rPr>
              <a:t>AI Agent</a:t>
            </a:r>
            <a:r>
              <a:rPr lang="en-IN" sz="3200" dirty="0">
                <a:solidFill>
                  <a:srgbClr val="0F0F0F"/>
                </a:solidFill>
                <a:ea typeface="+mn-lt"/>
                <a:cs typeface="+mn-lt"/>
              </a:rPr>
              <a:t> that can interact with user-provided knowledge, answer domain-specific queries, and be deployed in a scalable cloud environment.</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sz="1200" dirty="0">
                <a:ea typeface="+mn-lt"/>
                <a:cs typeface="+mn-lt"/>
              </a:rPr>
              <a:t>Our solution leverages </a:t>
            </a:r>
            <a:r>
              <a:rPr lang="en-IN" sz="1200" b="1" dirty="0">
                <a:ea typeface="+mn-lt"/>
                <a:cs typeface="+mn-lt"/>
              </a:rPr>
              <a:t>IBM watsonx.ai Studio</a:t>
            </a:r>
            <a:r>
              <a:rPr lang="en-IN" sz="1200" dirty="0">
                <a:ea typeface="+mn-lt"/>
                <a:cs typeface="+mn-lt"/>
              </a:rPr>
              <a:t> to create, configure, and deploy a </a:t>
            </a:r>
            <a:r>
              <a:rPr lang="en-IN" sz="1200" b="1" dirty="0">
                <a:ea typeface="+mn-lt"/>
                <a:cs typeface="+mn-lt"/>
              </a:rPr>
              <a:t>domain-specific AI agent</a:t>
            </a:r>
            <a:r>
              <a:rPr lang="en-IN" sz="1200" dirty="0">
                <a:ea typeface="+mn-lt"/>
                <a:cs typeface="+mn-lt"/>
              </a:rPr>
              <a:t>.</a:t>
            </a:r>
            <a:br>
              <a:rPr lang="en-IN" sz="1200" dirty="0">
                <a:ea typeface="+mn-lt"/>
                <a:cs typeface="+mn-lt"/>
              </a:rPr>
            </a:br>
            <a:r>
              <a:rPr lang="en-IN" sz="1200" dirty="0">
                <a:ea typeface="+mn-lt"/>
                <a:cs typeface="+mn-lt"/>
              </a:rPr>
              <a:t> Key features include:</a:t>
            </a:r>
            <a:endParaRPr lang="en-US" dirty="0"/>
          </a:p>
          <a:p>
            <a:pPr marL="305435" indent="-305435">
              <a:buFont typeface="Wingdings 2"/>
              <a:buChar char=""/>
            </a:pPr>
            <a:r>
              <a:rPr lang="en-IN" sz="1200" b="1" dirty="0">
                <a:ea typeface="+mn-lt"/>
                <a:cs typeface="+mn-lt"/>
              </a:rPr>
              <a:t>Document Understanding</a:t>
            </a:r>
            <a:r>
              <a:rPr lang="en-IN" sz="1200" dirty="0">
                <a:ea typeface="+mn-lt"/>
                <a:cs typeface="+mn-lt"/>
              </a:rPr>
              <a:t> – AI processes uploaded PDF/Docs to extract knowledge.</a:t>
            </a:r>
            <a:endParaRPr lang="en-IN" dirty="0"/>
          </a:p>
          <a:p>
            <a:pPr marL="305435" indent="-305435">
              <a:buFont typeface="Wingdings 2"/>
              <a:buChar char=""/>
            </a:pPr>
            <a:r>
              <a:rPr lang="en-IN" sz="1200" b="1" dirty="0">
                <a:ea typeface="+mn-lt"/>
                <a:cs typeface="+mn-lt"/>
              </a:rPr>
              <a:t>Custom Model Selection</a:t>
            </a:r>
            <a:r>
              <a:rPr lang="en-IN" sz="1200" dirty="0">
                <a:ea typeface="+mn-lt"/>
                <a:cs typeface="+mn-lt"/>
              </a:rPr>
              <a:t> – Uses Mistral-Large model for better accuracy.</a:t>
            </a:r>
            <a:endParaRPr lang="en-IN" dirty="0"/>
          </a:p>
          <a:p>
            <a:pPr marL="305435" indent="-305435">
              <a:buFont typeface="Wingdings 2"/>
              <a:buChar char=""/>
            </a:pPr>
            <a:r>
              <a:rPr lang="en-IN" sz="1200" b="1" dirty="0">
                <a:ea typeface="+mn-lt"/>
                <a:cs typeface="+mn-lt"/>
              </a:rPr>
              <a:t>Tool Integration</a:t>
            </a:r>
            <a:r>
              <a:rPr lang="en-IN" sz="1200" dirty="0">
                <a:ea typeface="+mn-lt"/>
                <a:cs typeface="+mn-lt"/>
              </a:rPr>
              <a:t> – Enables features like web search or automation.</a:t>
            </a:r>
            <a:endParaRPr lang="en-IN" dirty="0"/>
          </a:p>
          <a:p>
            <a:pPr marL="305435" indent="-305435">
              <a:buFont typeface="Wingdings 2"/>
              <a:buChar char=""/>
            </a:pPr>
            <a:r>
              <a:rPr lang="en-IN" sz="1200" b="1" dirty="0">
                <a:ea typeface="+mn-lt"/>
                <a:cs typeface="+mn-lt"/>
              </a:rPr>
              <a:t>Cloud Deployment</a:t>
            </a:r>
            <a:r>
              <a:rPr lang="en-IN" sz="1200" dirty="0">
                <a:ea typeface="+mn-lt"/>
                <a:cs typeface="+mn-lt"/>
              </a:rPr>
              <a:t> – Makes the AI accessible via APIs in deployment spaces.</a:t>
            </a:r>
            <a:endParaRPr lang="en-IN" dirty="0"/>
          </a:p>
          <a:p>
            <a:pPr marL="305435" indent="0">
              <a:buNone/>
            </a:pPr>
            <a:r>
              <a:rPr lang="en-IN" sz="1200" dirty="0">
                <a:ea typeface="+mn-lt"/>
                <a:cs typeface="+mn-lt"/>
              </a:rPr>
              <a:t>Benefits:</a:t>
            </a:r>
            <a:endParaRPr lang="en-IN" dirty="0"/>
          </a:p>
          <a:p>
            <a:pPr marL="305435" indent="-305435">
              <a:buFont typeface="Wingdings 2"/>
              <a:buChar char=""/>
            </a:pPr>
            <a:r>
              <a:rPr lang="en-IN" sz="1200" dirty="0">
                <a:ea typeface="+mn-lt"/>
                <a:cs typeface="+mn-lt"/>
              </a:rPr>
              <a:t>Scalable and secure infrastructure with IBM Cloud.</a:t>
            </a:r>
            <a:endParaRPr lang="en-IN" dirty="0"/>
          </a:p>
          <a:p>
            <a:pPr marL="305435" indent="-305435">
              <a:buFont typeface="Wingdings 2"/>
              <a:buChar char=""/>
            </a:pPr>
            <a:r>
              <a:rPr lang="en-IN" sz="1200" dirty="0">
                <a:ea typeface="+mn-lt"/>
                <a:cs typeface="+mn-lt"/>
              </a:rPr>
              <a:t>Simple workflow for AI creation without coding barriers.</a:t>
            </a:r>
            <a:endParaRPr lang="en-IN" dirty="0"/>
          </a:p>
          <a:p>
            <a:pPr marL="305435" indent="-305435">
              <a:buFont typeface="Wingdings 2"/>
              <a:buChar char=""/>
            </a:pPr>
            <a:r>
              <a:rPr lang="en-IN" sz="1200" dirty="0">
                <a:ea typeface="+mn-lt"/>
                <a:cs typeface="+mn-lt"/>
              </a:rPr>
              <a:t>Cost-effective lite plan for development and testing.</a:t>
            </a:r>
            <a:endParaRPr lang="en-IN" dirty="0"/>
          </a:p>
          <a:p>
            <a:pPr marL="305435" indent="-305435">
              <a:buNone/>
            </a:pPr>
            <a:endParaRPr lang="en-IN" sz="1200" dirty="0">
              <a:latin typeface="Franklin Gothic Book"/>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305435" indent="-305435">
              <a:buNone/>
            </a:pPr>
            <a:r>
              <a:rPr lang="en-IN" sz="1800" b="1" dirty="0">
                <a:solidFill>
                  <a:srgbClr val="0F0F0F"/>
                </a:solidFill>
                <a:ea typeface="+mn-lt"/>
                <a:cs typeface="+mn-lt"/>
              </a:rPr>
              <a:t>Technologies Used:</a:t>
            </a:r>
            <a:endParaRPr lang="en-US" dirty="0"/>
          </a:p>
          <a:p>
            <a:pPr marL="305435" indent="-305435">
              <a:buFont typeface="Wingdings 2"/>
              <a:buChar char=""/>
            </a:pPr>
            <a:r>
              <a:rPr lang="en-IN" sz="1800" dirty="0">
                <a:solidFill>
                  <a:srgbClr val="0F0F0F"/>
                </a:solidFill>
                <a:ea typeface="+mn-lt"/>
                <a:cs typeface="+mn-lt"/>
              </a:rPr>
              <a:t>IBM Cloud (Dashboard, Deployment Spaces)</a:t>
            </a:r>
            <a:endParaRPr lang="en-IN" dirty="0"/>
          </a:p>
          <a:p>
            <a:pPr marL="305435" indent="-305435">
              <a:buFont typeface="Wingdings 2"/>
              <a:buChar char=""/>
            </a:pPr>
            <a:r>
              <a:rPr lang="en-IN" sz="1800" dirty="0">
                <a:solidFill>
                  <a:srgbClr val="0F0F0F"/>
                </a:solidFill>
                <a:ea typeface="+mn-lt"/>
                <a:cs typeface="+mn-lt"/>
              </a:rPr>
              <a:t>IBM watsonx.ai Studio</a:t>
            </a:r>
            <a:endParaRPr lang="en-IN"/>
          </a:p>
          <a:p>
            <a:pPr marL="305435" indent="-305435">
              <a:buFont typeface="Wingdings 2"/>
              <a:buChar char=""/>
            </a:pPr>
            <a:r>
              <a:rPr lang="en-IN" sz="1800" dirty="0">
                <a:solidFill>
                  <a:srgbClr val="0F0F0F"/>
                </a:solidFill>
                <a:ea typeface="+mn-lt"/>
                <a:cs typeface="+mn-lt"/>
              </a:rPr>
              <a:t>Mistral-Large Foundation Model</a:t>
            </a:r>
            <a:endParaRPr lang="en-IN"/>
          </a:p>
          <a:p>
            <a:pPr marL="305435" indent="-305435">
              <a:buFont typeface="Wingdings 2"/>
              <a:buChar char=""/>
            </a:pPr>
            <a:r>
              <a:rPr lang="en-IN" sz="1800" dirty="0">
                <a:solidFill>
                  <a:srgbClr val="0F0F0F"/>
                </a:solidFill>
                <a:ea typeface="+mn-lt"/>
                <a:cs typeface="+mn-lt"/>
              </a:rPr>
              <a:t>Cloud Object Storage (Lite Plan)</a:t>
            </a:r>
            <a:endParaRPr lang="en-IN" dirty="0"/>
          </a:p>
          <a:p>
            <a:pPr marL="305435" indent="0">
              <a:buNone/>
            </a:pPr>
            <a:r>
              <a:rPr lang="en-IN" sz="1800" b="1" dirty="0">
                <a:solidFill>
                  <a:srgbClr val="0F0F0F"/>
                </a:solidFill>
                <a:ea typeface="+mn-lt"/>
                <a:cs typeface="+mn-lt"/>
              </a:rPr>
              <a:t>Development Steps:</a:t>
            </a:r>
            <a:endParaRPr lang="en-IN"/>
          </a:p>
          <a:p>
            <a:pPr marL="305435" indent="-305435">
              <a:buFont typeface="Wingdings 2"/>
              <a:buChar char=""/>
            </a:pPr>
            <a:r>
              <a:rPr lang="en-IN" sz="1800" b="1" dirty="0">
                <a:solidFill>
                  <a:srgbClr val="0F0F0F"/>
                </a:solidFill>
                <a:ea typeface="+mn-lt"/>
                <a:cs typeface="+mn-lt"/>
              </a:rPr>
              <a:t>Login &amp; Setup</a:t>
            </a:r>
            <a:r>
              <a:rPr lang="en-IN" sz="1800" dirty="0">
                <a:solidFill>
                  <a:srgbClr val="0F0F0F"/>
                </a:solidFill>
                <a:ea typeface="+mn-lt"/>
                <a:cs typeface="+mn-lt"/>
              </a:rPr>
              <a:t> – Access IBM Cloud, open watsonx.ai Studio.</a:t>
            </a:r>
            <a:endParaRPr lang="en-IN"/>
          </a:p>
          <a:p>
            <a:pPr marL="305435" indent="-305435">
              <a:buFont typeface="Wingdings 2"/>
              <a:buChar char=""/>
            </a:pPr>
            <a:r>
              <a:rPr lang="en-IN" sz="1800" b="1" dirty="0">
                <a:solidFill>
                  <a:srgbClr val="0F0F0F"/>
                </a:solidFill>
                <a:ea typeface="+mn-lt"/>
                <a:cs typeface="+mn-lt"/>
              </a:rPr>
              <a:t>Project Creation</a:t>
            </a:r>
            <a:r>
              <a:rPr lang="en-IN" sz="1800" dirty="0">
                <a:solidFill>
                  <a:srgbClr val="0F0F0F"/>
                </a:solidFill>
                <a:ea typeface="+mn-lt"/>
                <a:cs typeface="+mn-lt"/>
              </a:rPr>
              <a:t> – Create sandbox project with cloud storage.</a:t>
            </a:r>
            <a:endParaRPr lang="en-IN"/>
          </a:p>
          <a:p>
            <a:pPr marL="305435" indent="-305435">
              <a:buFont typeface="Wingdings 2"/>
              <a:buChar char=""/>
            </a:pPr>
            <a:r>
              <a:rPr lang="en-IN" sz="1800" b="1" dirty="0">
                <a:solidFill>
                  <a:srgbClr val="0F0F0F"/>
                </a:solidFill>
                <a:ea typeface="+mn-lt"/>
                <a:cs typeface="+mn-lt"/>
              </a:rPr>
              <a:t>Service Association</a:t>
            </a:r>
            <a:r>
              <a:rPr lang="en-IN" sz="1800" dirty="0">
                <a:solidFill>
                  <a:srgbClr val="0F0F0F"/>
                </a:solidFill>
                <a:ea typeface="+mn-lt"/>
                <a:cs typeface="+mn-lt"/>
              </a:rPr>
              <a:t> – Link Watsonx.ai Runtime.</a:t>
            </a:r>
            <a:endParaRPr lang="en-IN"/>
          </a:p>
          <a:p>
            <a:pPr marL="305435" indent="-305435">
              <a:buFont typeface="Wingdings 2"/>
              <a:buChar char=""/>
            </a:pPr>
            <a:r>
              <a:rPr lang="en-IN" sz="1800" b="1" dirty="0">
                <a:solidFill>
                  <a:srgbClr val="0F0F0F"/>
                </a:solidFill>
                <a:ea typeface="+mn-lt"/>
                <a:cs typeface="+mn-lt"/>
              </a:rPr>
              <a:t>Agent Building</a:t>
            </a:r>
            <a:r>
              <a:rPr lang="en-IN" sz="1800" dirty="0">
                <a:solidFill>
                  <a:srgbClr val="0F0F0F"/>
                </a:solidFill>
                <a:ea typeface="+mn-lt"/>
                <a:cs typeface="+mn-lt"/>
              </a:rPr>
              <a:t> – Upload documents, enable tools, set knowledge base.</a:t>
            </a:r>
            <a:endParaRPr lang="en-IN"/>
          </a:p>
          <a:p>
            <a:pPr marL="305435" indent="-305435">
              <a:buFont typeface="Wingdings 2"/>
              <a:buChar char=""/>
            </a:pPr>
            <a:r>
              <a:rPr lang="en-IN" sz="1800" b="1" dirty="0">
                <a:solidFill>
                  <a:srgbClr val="0F0F0F"/>
                </a:solidFill>
                <a:ea typeface="+mn-lt"/>
                <a:cs typeface="+mn-lt"/>
              </a:rPr>
              <a:t>Deployment</a:t>
            </a:r>
            <a:r>
              <a:rPr lang="en-IN" sz="1800" dirty="0">
                <a:solidFill>
                  <a:srgbClr val="0F0F0F"/>
                </a:solidFill>
                <a:ea typeface="+mn-lt"/>
                <a:cs typeface="+mn-lt"/>
              </a:rPr>
              <a:t> – Create deployment space and deploy the agent.</a:t>
            </a:r>
            <a:endParaRPr lang="en-IN" dirty="0"/>
          </a:p>
          <a:p>
            <a:pPr marL="305435" indent="-305435">
              <a:buFont typeface="Wingdings 2"/>
              <a:buChar char=""/>
            </a:pPr>
            <a:r>
              <a:rPr lang="en-IN" sz="1800" b="1" dirty="0">
                <a:solidFill>
                  <a:srgbClr val="0F0F0F"/>
                </a:solidFill>
                <a:ea typeface="+mn-lt"/>
                <a:cs typeface="+mn-lt"/>
              </a:rPr>
              <a:t>Testing &amp; API Access</a:t>
            </a:r>
            <a:r>
              <a:rPr lang="en-IN" sz="1800" dirty="0">
                <a:solidFill>
                  <a:srgbClr val="0F0F0F"/>
                </a:solidFill>
                <a:ea typeface="+mn-lt"/>
                <a:cs typeface="+mn-lt"/>
              </a:rPr>
              <a:t> – Verify outputs and integrate with applications.</a:t>
            </a:r>
            <a:endParaRPr lang="en-IN"/>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Algorithm Workflow:</a:t>
            </a:r>
            <a:endParaRPr lang="en-IN" sz="1400" dirty="0"/>
          </a:p>
          <a:p>
            <a:pPr marL="305435" indent="-305435"/>
            <a:r>
              <a:rPr lang="en-IN" sz="1400" b="1" dirty="0">
                <a:ea typeface="+mn-lt"/>
                <a:cs typeface="+mn-lt"/>
              </a:rPr>
              <a:t>Input Data</a:t>
            </a:r>
            <a:r>
              <a:rPr lang="en-IN" sz="1400" dirty="0">
                <a:ea typeface="+mn-lt"/>
                <a:cs typeface="+mn-lt"/>
              </a:rPr>
              <a:t> – Upload PDFs/documents to Watsonx.ai Studio.</a:t>
            </a:r>
            <a:endParaRPr lang="en-IN" dirty="0"/>
          </a:p>
          <a:p>
            <a:pPr marL="305435" indent="-305435"/>
            <a:r>
              <a:rPr lang="en-IN" sz="1400" b="1" dirty="0">
                <a:ea typeface="+mn-lt"/>
                <a:cs typeface="+mn-lt"/>
              </a:rPr>
              <a:t>Vector Indexing</a:t>
            </a:r>
            <a:r>
              <a:rPr lang="en-IN" sz="1400" dirty="0">
                <a:ea typeface="+mn-lt"/>
                <a:cs typeface="+mn-lt"/>
              </a:rPr>
              <a:t> – Convert documents into embeddings for fast retrieval.</a:t>
            </a:r>
            <a:endParaRPr lang="en-IN"/>
          </a:p>
          <a:p>
            <a:pPr marL="305435" indent="-305435"/>
            <a:r>
              <a:rPr lang="en-IN" sz="1400" b="1" dirty="0">
                <a:ea typeface="+mn-lt"/>
                <a:cs typeface="+mn-lt"/>
              </a:rPr>
              <a:t>Model Selection</a:t>
            </a:r>
            <a:r>
              <a:rPr lang="en-IN" sz="1400" dirty="0">
                <a:ea typeface="+mn-lt"/>
                <a:cs typeface="+mn-lt"/>
              </a:rPr>
              <a:t> – Choose Mistral-Large for accurate responses.</a:t>
            </a:r>
            <a:endParaRPr lang="en-IN"/>
          </a:p>
          <a:p>
            <a:pPr marL="305435" indent="-305435"/>
            <a:r>
              <a:rPr lang="en-IN" sz="1400" b="1" dirty="0">
                <a:ea typeface="+mn-lt"/>
                <a:cs typeface="+mn-lt"/>
              </a:rPr>
              <a:t>Query Processing</a:t>
            </a:r>
            <a:r>
              <a:rPr lang="en-IN" sz="1400" dirty="0">
                <a:ea typeface="+mn-lt"/>
                <a:cs typeface="+mn-lt"/>
              </a:rPr>
              <a:t> – Match questions with relevant knowledge chunks.</a:t>
            </a:r>
            <a:endParaRPr lang="en-IN"/>
          </a:p>
          <a:p>
            <a:pPr marL="305435" indent="-305435"/>
            <a:r>
              <a:rPr lang="en-IN" sz="1400" b="1" dirty="0">
                <a:ea typeface="+mn-lt"/>
                <a:cs typeface="+mn-lt"/>
              </a:rPr>
              <a:t>Tool Execution</a:t>
            </a:r>
            <a:r>
              <a:rPr lang="en-IN" sz="1400" dirty="0">
                <a:ea typeface="+mn-lt"/>
                <a:cs typeface="+mn-lt"/>
              </a:rPr>
              <a:t> – Enable tools for extended AI capabilities.</a:t>
            </a:r>
            <a:endParaRPr lang="en-IN"/>
          </a:p>
          <a:p>
            <a:pPr marL="305435" indent="-305435"/>
            <a:r>
              <a:rPr lang="en-IN" sz="1400" b="1" dirty="0">
                <a:ea typeface="+mn-lt"/>
                <a:cs typeface="+mn-lt"/>
              </a:rPr>
              <a:t>Deployment Steps:</a:t>
            </a:r>
            <a:endParaRPr lang="en-IN"/>
          </a:p>
          <a:p>
            <a:pPr marL="305435" indent="-305435"/>
            <a:r>
              <a:rPr lang="en-IN" sz="1400" dirty="0">
                <a:ea typeface="+mn-lt"/>
                <a:cs typeface="+mn-lt"/>
              </a:rPr>
              <a:t>Create a deployment space.</a:t>
            </a:r>
            <a:endParaRPr lang="en-IN"/>
          </a:p>
          <a:p>
            <a:pPr marL="305435" indent="-305435"/>
            <a:r>
              <a:rPr lang="en-IN" sz="1400" dirty="0">
                <a:ea typeface="+mn-lt"/>
                <a:cs typeface="+mn-lt"/>
              </a:rPr>
              <a:t>Deploy the AI agent to the cloud.</a:t>
            </a:r>
            <a:endParaRPr lang="en-IN"/>
          </a:p>
          <a:p>
            <a:pPr marL="305435" indent="-305435"/>
            <a:r>
              <a:rPr lang="en-IN" sz="1400" dirty="0">
                <a:ea typeface="+mn-lt"/>
                <a:cs typeface="+mn-lt"/>
              </a:rPr>
              <a:t>Generate API endpoints for integration.</a:t>
            </a:r>
            <a:endParaRPr lang="en-IN"/>
          </a:p>
          <a:p>
            <a:pPr marL="305435" indent="-305435"/>
            <a:r>
              <a:rPr lang="en-IN" sz="1400" dirty="0">
                <a:ea typeface="+mn-lt"/>
                <a:cs typeface="+mn-lt"/>
              </a:rPr>
              <a:t>Test responses in real-time.</a:t>
            </a:r>
            <a:endParaRPr lang="en-IN"/>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lnSpcReduction="10000"/>
          </a:bodyPr>
          <a:lstStyle/>
          <a:p>
            <a:pPr marL="305435" indent="-305435">
              <a:buNone/>
            </a:pPr>
            <a:r>
              <a:rPr lang="en-IN" sz="2400" dirty="0">
                <a:solidFill>
                  <a:srgbClr val="0F0F0F"/>
                </a:solidFill>
                <a:ea typeface="+mn-lt"/>
                <a:cs typeface="+mn-lt"/>
              </a:rPr>
              <a:t>Our deployed AI Agent:</a:t>
            </a:r>
            <a:endParaRPr lang="en-US" dirty="0"/>
          </a:p>
          <a:p>
            <a:pPr marL="305435" indent="-305435">
              <a:buFont typeface="Wingdings 2"/>
              <a:buChar char=""/>
            </a:pPr>
            <a:r>
              <a:rPr lang="en-IN" sz="2400" dirty="0">
                <a:solidFill>
                  <a:srgbClr val="0F0F0F"/>
                </a:solidFill>
                <a:ea typeface="+mn-lt"/>
                <a:cs typeface="+mn-lt"/>
              </a:rPr>
              <a:t>Successfully processed custom documents and answered domain-specific questions.</a:t>
            </a:r>
            <a:endParaRPr lang="en-IN" dirty="0"/>
          </a:p>
          <a:p>
            <a:pPr marL="305435" indent="-305435">
              <a:buFont typeface="Wingdings 2"/>
              <a:buChar char=""/>
            </a:pPr>
            <a:r>
              <a:rPr lang="en-IN" sz="2400" dirty="0">
                <a:solidFill>
                  <a:srgbClr val="0F0F0F"/>
                </a:solidFill>
                <a:ea typeface="+mn-lt"/>
                <a:cs typeface="+mn-lt"/>
              </a:rPr>
              <a:t>Provided accurate, context-aware responses using the selected model.</a:t>
            </a:r>
            <a:endParaRPr lang="en-IN" dirty="0"/>
          </a:p>
          <a:p>
            <a:pPr marL="305435" indent="-305435">
              <a:buFont typeface="Wingdings 2"/>
              <a:buChar char=""/>
            </a:pPr>
            <a:r>
              <a:rPr lang="en-IN" sz="2400" dirty="0">
                <a:solidFill>
                  <a:srgbClr val="0F0F0F"/>
                </a:solidFill>
                <a:ea typeface="+mn-lt"/>
                <a:cs typeface="+mn-lt"/>
              </a:rPr>
              <a:t>Was deployed to a cloud environment with API access.</a:t>
            </a:r>
            <a:endParaRPr lang="en-IN" dirty="0"/>
          </a:p>
          <a:p>
            <a:pPr marL="305435" indent="0">
              <a:buNone/>
            </a:pPr>
            <a:r>
              <a:rPr lang="en-IN" sz="2400" b="1" dirty="0">
                <a:solidFill>
                  <a:srgbClr val="0F0F0F"/>
                </a:solidFill>
                <a:ea typeface="+mn-lt"/>
                <a:cs typeface="+mn-lt"/>
              </a:rPr>
              <a:t>Key Outputs:</a:t>
            </a:r>
            <a:endParaRPr lang="en-IN" dirty="0"/>
          </a:p>
          <a:p>
            <a:pPr marL="305435" indent="-305435">
              <a:buFont typeface="Wingdings 2"/>
              <a:buChar char=""/>
            </a:pPr>
            <a:r>
              <a:rPr lang="en-IN" sz="2400" dirty="0">
                <a:solidFill>
                  <a:srgbClr val="0F0F0F"/>
                </a:solidFill>
                <a:ea typeface="+mn-lt"/>
                <a:cs typeface="+mn-lt"/>
              </a:rPr>
              <a:t>Custom Knowledge Retrieval – Instant Q&amp;A from uploaded docs.</a:t>
            </a:r>
            <a:endParaRPr lang="en-IN" dirty="0"/>
          </a:p>
          <a:p>
            <a:pPr marL="305435" indent="-305435">
              <a:buFont typeface="Wingdings 2"/>
              <a:buChar char=""/>
            </a:pPr>
            <a:r>
              <a:rPr lang="en-IN" sz="2400" dirty="0">
                <a:solidFill>
                  <a:srgbClr val="0F0F0F"/>
                </a:solidFill>
                <a:ea typeface="+mn-lt"/>
                <a:cs typeface="+mn-lt"/>
              </a:rPr>
              <a:t>API Reference – For integration with web or mobile applications.</a:t>
            </a:r>
            <a:endParaRPr lang="en-IN" dirty="0"/>
          </a:p>
          <a:p>
            <a:pPr marL="305435" indent="-305435">
              <a:buFont typeface="Wingdings 2"/>
              <a:buChar char=""/>
            </a:pPr>
            <a:r>
              <a:rPr lang="en-IN" sz="2400" dirty="0">
                <a:solidFill>
                  <a:srgbClr val="0F0F0F"/>
                </a:solidFill>
                <a:ea typeface="+mn-lt"/>
                <a:cs typeface="+mn-lt"/>
              </a:rPr>
              <a:t>Deployment Verification – Output screenshots confirming successful execution.</a:t>
            </a:r>
            <a:endParaRPr lang="en-IN" dirty="0"/>
          </a:p>
          <a:p>
            <a:pPr marL="0" indent="0">
              <a:buNone/>
            </a:pPr>
            <a:endParaRPr lang="en-IN" sz="2400" dirty="0">
              <a:solidFill>
                <a:srgbClr val="0F0F0F"/>
              </a:solidFill>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We successfully built an </a:t>
            </a:r>
            <a:r>
              <a:rPr lang="en-IN" sz="2000" b="1" dirty="0">
                <a:solidFill>
                  <a:srgbClr val="0F0F0F"/>
                </a:solidFill>
                <a:ea typeface="+mn-lt"/>
                <a:cs typeface="+mn-lt"/>
              </a:rPr>
              <a:t>Agentic AI</a:t>
            </a:r>
            <a:r>
              <a:rPr lang="en-IN" sz="2000" dirty="0">
                <a:solidFill>
                  <a:srgbClr val="0F0F0F"/>
                </a:solidFill>
                <a:ea typeface="+mn-lt"/>
                <a:cs typeface="+mn-lt"/>
              </a:rPr>
              <a:t> using IBM watsonx.ai Studio.</a:t>
            </a:r>
            <a:endParaRPr lang="en-IN" sz="2000" dirty="0">
              <a:solidFill>
                <a:srgbClr val="0F0F0F"/>
              </a:solidFill>
            </a:endParaRPr>
          </a:p>
          <a:p>
            <a:pPr marL="305435" indent="-305435"/>
            <a:r>
              <a:rPr lang="en-IN" sz="2000" dirty="0">
                <a:solidFill>
                  <a:srgbClr val="0F0F0F"/>
                </a:solidFill>
                <a:ea typeface="+mn-lt"/>
                <a:cs typeface="+mn-lt"/>
              </a:rPr>
              <a:t>The system allows domain-specific customization through document uploads.</a:t>
            </a:r>
            <a:endParaRPr lang="en-IN"/>
          </a:p>
          <a:p>
            <a:pPr marL="305435" indent="-305435"/>
            <a:r>
              <a:rPr lang="en-IN" sz="2000" dirty="0">
                <a:solidFill>
                  <a:srgbClr val="0F0F0F"/>
                </a:solidFill>
                <a:ea typeface="+mn-lt"/>
                <a:cs typeface="+mn-lt"/>
              </a:rPr>
              <a:t>Deployment on IBM Cloud ensures </a:t>
            </a:r>
            <a:r>
              <a:rPr lang="en-IN" sz="2000" b="1" dirty="0">
                <a:solidFill>
                  <a:srgbClr val="0F0F0F"/>
                </a:solidFill>
                <a:ea typeface="+mn-lt"/>
                <a:cs typeface="+mn-lt"/>
              </a:rPr>
              <a:t>scalability, accessibility, and security</a:t>
            </a:r>
            <a:r>
              <a:rPr lang="en-IN" sz="2000" dirty="0">
                <a:solidFill>
                  <a:srgbClr val="0F0F0F"/>
                </a:solidFill>
                <a:ea typeface="+mn-lt"/>
                <a:cs typeface="+mn-lt"/>
              </a:rPr>
              <a:t>.</a:t>
            </a:r>
            <a:endParaRPr lang="en-IN"/>
          </a:p>
          <a:p>
            <a:pPr marL="305435" indent="-305435"/>
            <a:r>
              <a:rPr lang="en-IN" sz="2000" dirty="0">
                <a:solidFill>
                  <a:srgbClr val="0F0F0F"/>
                </a:solidFill>
                <a:ea typeface="+mn-lt"/>
                <a:cs typeface="+mn-lt"/>
              </a:rPr>
              <a:t>This approach can be applied to various industries such as </a:t>
            </a:r>
            <a:r>
              <a:rPr lang="en-IN" sz="2000" b="1" dirty="0">
                <a:solidFill>
                  <a:srgbClr val="0F0F0F"/>
                </a:solidFill>
                <a:ea typeface="+mn-lt"/>
                <a:cs typeface="+mn-lt"/>
              </a:rPr>
              <a:t>education, healthcare, and customer service</a:t>
            </a:r>
            <a:r>
              <a:rPr lang="en-IN" sz="2000" dirty="0">
                <a:solidFill>
                  <a:srgbClr val="0F0F0F"/>
                </a:solidFill>
                <a:ea typeface="+mn-lt"/>
                <a:cs typeface="+mn-lt"/>
              </a:rPr>
              <a:t>.</a:t>
            </a:r>
            <a:endParaRPr lang="en-IN"/>
          </a:p>
          <a:p>
            <a:pPr marL="305435" indent="-305435"/>
            <a:endParaRPr lang="en-IN" sz="20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000" dirty="0">
                <a:ea typeface="+mn-lt"/>
                <a:cs typeface="+mn-lt"/>
              </a:rPr>
              <a:t>Integration with real-time web data sources for updated knowledge.</a:t>
            </a:r>
            <a:endParaRPr lang="en-US" sz="2000" dirty="0"/>
          </a:p>
          <a:p>
            <a:pPr marL="305435" indent="-305435"/>
            <a:r>
              <a:rPr lang="en-US" sz="2000" dirty="0">
                <a:ea typeface="+mn-lt"/>
                <a:cs typeface="+mn-lt"/>
              </a:rPr>
              <a:t>Support for </a:t>
            </a:r>
            <a:r>
              <a:rPr lang="en-US" sz="2000" b="1" dirty="0">
                <a:ea typeface="+mn-lt"/>
                <a:cs typeface="+mn-lt"/>
              </a:rPr>
              <a:t>multimodal AI</a:t>
            </a:r>
            <a:r>
              <a:rPr lang="en-US" sz="2000" dirty="0">
                <a:ea typeface="+mn-lt"/>
                <a:cs typeface="+mn-lt"/>
              </a:rPr>
              <a:t> (text, images, voice inputs).</a:t>
            </a:r>
            <a:endParaRPr lang="en-US"/>
          </a:p>
          <a:p>
            <a:pPr marL="305435" indent="-305435"/>
            <a:r>
              <a:rPr lang="en-US" sz="2000" dirty="0">
                <a:ea typeface="+mn-lt"/>
                <a:cs typeface="+mn-lt"/>
              </a:rPr>
              <a:t>AI-powered analytics dashboard for performance monitoring.</a:t>
            </a:r>
            <a:endParaRPr lang="en-US" dirty="0"/>
          </a:p>
          <a:p>
            <a:pPr marL="305435" indent="-305435"/>
            <a:r>
              <a:rPr lang="en-US" sz="2000" dirty="0">
                <a:ea typeface="+mn-lt"/>
                <a:cs typeface="+mn-lt"/>
              </a:rPr>
              <a:t>Multi-language support for wider user adoption.</a:t>
            </a:r>
            <a:endParaRPr lang="en-US" dirty="0"/>
          </a:p>
          <a:p>
            <a:pPr marL="305435" indent="-305435"/>
            <a:r>
              <a:rPr lang="en-US" sz="2000" dirty="0">
                <a:ea typeface="+mn-lt"/>
                <a:cs typeface="+mn-lt"/>
              </a:rPr>
              <a:t>Linking with </a:t>
            </a:r>
            <a:r>
              <a:rPr lang="en-US" sz="2000" b="1" dirty="0">
                <a:ea typeface="+mn-lt"/>
                <a:cs typeface="+mn-lt"/>
              </a:rPr>
              <a:t>IoT devices</a:t>
            </a:r>
            <a:r>
              <a:rPr lang="en-US" sz="2000" dirty="0">
                <a:ea typeface="+mn-lt"/>
                <a:cs typeface="+mn-lt"/>
              </a:rPr>
              <a:t> for intelligent automation workflows.</a:t>
            </a:r>
            <a:endParaRPr lang="en-US"/>
          </a:p>
          <a:p>
            <a:pPr marL="305435" indent="-305435"/>
            <a:endParaRPr lang="en-US" sz="2000" dirty="0"/>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86</cp:revision>
  <dcterms:created xsi:type="dcterms:W3CDTF">2021-05-26T16:50:10Z</dcterms:created>
  <dcterms:modified xsi:type="dcterms:W3CDTF">2025-08-10T08:01:12Z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