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charset="1" panose="00000500000000000000"/>
      <p:regular r:id="rId10"/>
    </p:embeddedFont>
    <p:embeddedFont>
      <p:font typeface="Agrandir Bold" charset="1" panose="00000800000000000000"/>
      <p:regular r:id="rId11"/>
    </p:embeddedFont>
    <p:embeddedFont>
      <p:font typeface="Agrandir Italics" charset="1" panose="00000500000000000000"/>
      <p:regular r:id="rId12"/>
    </p:embeddedFont>
    <p:embeddedFont>
      <p:font typeface="Agrandir Bold Italics" charset="1" panose="00000800000000000000"/>
      <p:regular r:id="rId13"/>
    </p:embeddedFont>
    <p:embeddedFont>
      <p:font typeface="Agrandir Thin" charset="1" panose="00000200000000000000"/>
      <p:regular r:id="rId14"/>
    </p:embeddedFont>
    <p:embeddedFont>
      <p:font typeface="Agrandir Thin Italics" charset="1" panose="00000200000000000000"/>
      <p:regular r:id="rId15"/>
    </p:embeddedFont>
    <p:embeddedFont>
      <p:font typeface="Agrandir Medium" charset="1" panose="00000600000000000000"/>
      <p:regular r:id="rId16"/>
    </p:embeddedFont>
    <p:embeddedFont>
      <p:font typeface="Agrandir Medium Italics" charset="1" panose="00000600000000000000"/>
      <p:regular r:id="rId17"/>
    </p:embeddedFont>
    <p:embeddedFont>
      <p:font typeface="Agrandir Ultra-Bold" charset="1" panose="00000A00000000000000"/>
      <p:regular r:id="rId18"/>
    </p:embeddedFont>
    <p:embeddedFont>
      <p:font typeface="Agrandir Ultra-Bold Italics" charset="1" panose="00000A00000000000000"/>
      <p:regular r:id="rId19"/>
    </p:embeddedFont>
    <p:embeddedFont>
      <p:font typeface="Agrandir Heavy" charset="1" panose="00000900000000000000"/>
      <p:regular r:id="rId20"/>
    </p:embeddedFont>
    <p:embeddedFont>
      <p:font typeface="Agrandir Heavy Italics" charset="1" panose="000009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grpSp>
        <p:nvGrpSpPr>
          <p:cNvPr name="Group 3" id="3"/>
          <p:cNvGrpSpPr/>
          <p:nvPr/>
        </p:nvGrpSpPr>
        <p:grpSpPr>
          <a:xfrm rot="0">
            <a:off x="3000871" y="2916696"/>
            <a:ext cx="12286259" cy="4453608"/>
            <a:chOff x="0" y="0"/>
            <a:chExt cx="16381678" cy="5938145"/>
          </a:xfrm>
        </p:grpSpPr>
        <p:sp>
          <p:nvSpPr>
            <p:cNvPr name="TextBox 4" id="4"/>
            <p:cNvSpPr txBox="true"/>
            <p:nvPr/>
          </p:nvSpPr>
          <p:spPr>
            <a:xfrm rot="0">
              <a:off x="0" y="-221615"/>
              <a:ext cx="16381678" cy="5061797"/>
            </a:xfrm>
            <a:prstGeom prst="rect">
              <a:avLst/>
            </a:prstGeom>
          </p:spPr>
          <p:txBody>
            <a:bodyPr anchor="t" rtlCol="false" tIns="0" lIns="0" bIns="0" rIns="0">
              <a:spAutoFit/>
            </a:bodyPr>
            <a:lstStyle/>
            <a:p>
              <a:pPr algn="ctr">
                <a:lnSpc>
                  <a:spcPts val="13667"/>
                </a:lnSpc>
              </a:pPr>
              <a:r>
                <a:rPr lang="en-US" sz="12425">
                  <a:solidFill>
                    <a:srgbClr val="2B2B2B"/>
                  </a:solidFill>
                  <a:latin typeface="Agrandir"/>
                </a:rPr>
                <a:t>Car Rental System</a:t>
              </a:r>
            </a:p>
          </p:txBody>
        </p:sp>
        <p:sp>
          <p:nvSpPr>
            <p:cNvPr name="TextBox 5" id="5"/>
            <p:cNvSpPr txBox="true"/>
            <p:nvPr/>
          </p:nvSpPr>
          <p:spPr>
            <a:xfrm rot="0">
              <a:off x="0" y="5176304"/>
              <a:ext cx="16381678" cy="761841"/>
            </a:xfrm>
            <a:prstGeom prst="rect">
              <a:avLst/>
            </a:prstGeom>
          </p:spPr>
          <p:txBody>
            <a:bodyPr anchor="t" rtlCol="false" tIns="0" lIns="0" bIns="0" rIns="0">
              <a:spAutoFit/>
            </a:bodyPr>
            <a:lstStyle/>
            <a:p>
              <a:pPr algn="ctr">
                <a:lnSpc>
                  <a:spcPts val="4206"/>
                </a:lnSpc>
                <a:spcBef>
                  <a:spcPct val="0"/>
                </a:spcBef>
              </a:pPr>
              <a:r>
                <a:rPr lang="en-US" sz="3004">
                  <a:solidFill>
                    <a:srgbClr val="2B2B2B"/>
                  </a:solidFill>
                  <a:latin typeface="Agrandir"/>
                </a:rPr>
                <a:t>Group 11</a:t>
              </a:r>
            </a:p>
          </p:txBody>
        </p:sp>
      </p:grpSp>
      <p:pic>
        <p:nvPicPr>
          <p:cNvPr name="Picture 6" id="6"/>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7" id="7"/>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780427"/>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Abstract</a:t>
            </a:r>
          </a:p>
        </p:txBody>
      </p:sp>
      <p:sp>
        <p:nvSpPr>
          <p:cNvPr name="TextBox 3" id="3"/>
          <p:cNvSpPr txBox="true"/>
          <p:nvPr/>
        </p:nvSpPr>
        <p:spPr>
          <a:xfrm rot="0">
            <a:off x="3001393" y="2172944"/>
            <a:ext cx="12285214" cy="7426869"/>
          </a:xfrm>
          <a:prstGeom prst="rect">
            <a:avLst/>
          </a:prstGeom>
        </p:spPr>
        <p:txBody>
          <a:bodyPr anchor="t" rtlCol="false" tIns="0" lIns="0" bIns="0" rIns="0">
            <a:spAutoFit/>
          </a:bodyPr>
          <a:lstStyle/>
          <a:p>
            <a:pPr algn="ctr" marL="0" indent="0" lvl="0">
              <a:lnSpc>
                <a:spcPts val="4826"/>
              </a:lnSpc>
            </a:pPr>
            <a:r>
              <a:rPr lang="en-US" sz="3447">
                <a:solidFill>
                  <a:srgbClr val="2B2B2B"/>
                </a:solidFill>
                <a:latin typeface="Agrandir"/>
              </a:rPr>
              <a:t>The Car Rental System project presents a comprehensive solution for managing car rentals efficiently. At its core, the system is structured around three key entities: cars, customers, and rentals. Through encapsulated classes and methods, the project ensures modularity and extensibility, allowing for easy integration of additional features in the future. The Car class encapsulates essential attributes of a vehicle, including its identification, brand, model, and rental details. Customers are represented as distinct entities with unique identifiers and personal information. Rentals bridge the gap between cars and customers, facilitating the process of renting and returning vehicles seamlessly. </a:t>
            </a:r>
          </a:p>
        </p:txBody>
      </p:sp>
      <p:pic>
        <p:nvPicPr>
          <p:cNvPr name="Picture 4" id="4"/>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5" id="5"/>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780427"/>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Abstract</a:t>
            </a:r>
          </a:p>
        </p:txBody>
      </p:sp>
      <p:sp>
        <p:nvSpPr>
          <p:cNvPr name="TextBox 3" id="3"/>
          <p:cNvSpPr txBox="true"/>
          <p:nvPr/>
        </p:nvSpPr>
        <p:spPr>
          <a:xfrm rot="0">
            <a:off x="3001393" y="1856752"/>
            <a:ext cx="12285214" cy="8038784"/>
          </a:xfrm>
          <a:prstGeom prst="rect">
            <a:avLst/>
          </a:prstGeom>
        </p:spPr>
        <p:txBody>
          <a:bodyPr anchor="t" rtlCol="false" tIns="0" lIns="0" bIns="0" rIns="0">
            <a:spAutoFit/>
          </a:bodyPr>
          <a:lstStyle/>
          <a:p>
            <a:pPr algn="ctr" marL="0" indent="0" lvl="0">
              <a:lnSpc>
                <a:spcPts val="4826"/>
              </a:lnSpc>
            </a:pPr>
            <a:r>
              <a:rPr lang="en-US" sz="3447">
                <a:solidFill>
                  <a:srgbClr val="2B2B2B"/>
                </a:solidFill>
                <a:latin typeface="Agrandir"/>
              </a:rPr>
              <a:t>Complementing the backend logic, the Car Rental System GUI offers an intuitive interface for users to interact with the system. Leveraging Java's Swing framework, the GUI provides functionalities for renting and returning cars, as well as displaying available cars for rental. Through text fields and buttons, users can input necessary information and execute actions with minimal effort. The GUI enhances user experience by providing real-time updates on available cars, streamlining the rental process, and offering immediate feedback through informative message dialogs. Together, the backend logic and GUI frontend form a cohesive solution that empowers users to manage car rentals effectively and effortlessly. </a:t>
            </a:r>
          </a:p>
        </p:txBody>
      </p:sp>
      <p:pic>
        <p:nvPicPr>
          <p:cNvPr name="Picture 4" id="4"/>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5" id="5"/>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748741"/>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Methods</a:t>
            </a:r>
          </a:p>
        </p:txBody>
      </p:sp>
      <p:sp>
        <p:nvSpPr>
          <p:cNvPr name="TextBox 3" id="3"/>
          <p:cNvSpPr txBox="true"/>
          <p:nvPr/>
        </p:nvSpPr>
        <p:spPr>
          <a:xfrm rot="0">
            <a:off x="3201201" y="2429530"/>
            <a:ext cx="11885598" cy="7372985"/>
          </a:xfrm>
          <a:prstGeom prst="rect">
            <a:avLst/>
          </a:prstGeom>
        </p:spPr>
        <p:txBody>
          <a:bodyPr anchor="t" rtlCol="false" tIns="0" lIns="0" bIns="0" rIns="0">
            <a:spAutoFit/>
          </a:bodyPr>
          <a:lstStyle/>
          <a:p>
            <a:pPr algn="just">
              <a:lnSpc>
                <a:spcPts val="3640"/>
              </a:lnSpc>
            </a:pPr>
            <a:r>
              <a:rPr lang="en-US" sz="2600">
                <a:solidFill>
                  <a:srgbClr val="2B2B2B"/>
                </a:solidFill>
                <a:latin typeface="Agrandir"/>
              </a:rPr>
              <a:t>In the Car Rental System project, several methods are utilized across various classes to enable functionalities such as renting cars, returning cars, managing customers, and interacting with the user through a graphical user interface (GUI). Here's an overview of the methods used in the project: </a:t>
            </a:r>
          </a:p>
          <a:p>
            <a:pPr algn="just">
              <a:lnSpc>
                <a:spcPts val="3640"/>
              </a:lnSpc>
            </a:pPr>
          </a:p>
          <a:p>
            <a:pPr algn="just">
              <a:lnSpc>
                <a:spcPts val="3640"/>
              </a:lnSpc>
            </a:pPr>
            <a:r>
              <a:rPr lang="en-US" sz="2600">
                <a:solidFill>
                  <a:srgbClr val="2B2B2B"/>
                </a:solidFill>
                <a:latin typeface="Agrandir"/>
              </a:rPr>
              <a:t>  1. **Car Class Methods:** </a:t>
            </a:r>
          </a:p>
          <a:p>
            <a:pPr algn="just">
              <a:lnSpc>
                <a:spcPts val="3640"/>
              </a:lnSpc>
            </a:pPr>
            <a:r>
              <a:rPr lang="en-US" sz="2600">
                <a:solidFill>
                  <a:srgbClr val="2B2B2B"/>
                </a:solidFill>
                <a:latin typeface="Agrandir"/>
              </a:rPr>
              <a:t>  - `calculatePrice(int rentalDays)`: Calculates the total rental price based on the number of rental days. </a:t>
            </a:r>
          </a:p>
          <a:p>
            <a:pPr algn="just">
              <a:lnSpc>
                <a:spcPts val="3640"/>
              </a:lnSpc>
            </a:pPr>
            <a:r>
              <a:rPr lang="en-US" sz="2600">
                <a:solidFill>
                  <a:srgbClr val="2B2B2B"/>
                </a:solidFill>
                <a:latin typeface="Agrandir"/>
              </a:rPr>
              <a:t>  - `isAvailable()`: Checks if the car is available for rent. </a:t>
            </a:r>
          </a:p>
          <a:p>
            <a:pPr algn="just">
              <a:lnSpc>
                <a:spcPts val="3640"/>
              </a:lnSpc>
            </a:pPr>
            <a:r>
              <a:rPr lang="en-US" sz="2600">
                <a:solidFill>
                  <a:srgbClr val="2B2B2B"/>
                </a:solidFill>
                <a:latin typeface="Agrandir"/>
              </a:rPr>
              <a:t>  - `rent()`: Marks the car as rented. </a:t>
            </a:r>
          </a:p>
          <a:p>
            <a:pPr algn="just">
              <a:lnSpc>
                <a:spcPts val="3640"/>
              </a:lnSpc>
            </a:pPr>
            <a:r>
              <a:rPr lang="en-US" sz="2600">
                <a:solidFill>
                  <a:srgbClr val="2B2B2B"/>
                </a:solidFill>
                <a:latin typeface="Agrandir"/>
              </a:rPr>
              <a:t>  - `returnCar()`: Marks the car as available for rent again. </a:t>
            </a:r>
          </a:p>
          <a:p>
            <a:pPr algn="just">
              <a:lnSpc>
                <a:spcPts val="3640"/>
              </a:lnSpc>
            </a:pPr>
            <a:r>
              <a:rPr lang="en-US" sz="2600">
                <a:solidFill>
                  <a:srgbClr val="2B2B2B"/>
                </a:solidFill>
                <a:latin typeface="Agrandir"/>
              </a:rPr>
              <a:t>  </a:t>
            </a:r>
          </a:p>
          <a:p>
            <a:pPr algn="just">
              <a:lnSpc>
                <a:spcPts val="3640"/>
              </a:lnSpc>
            </a:pPr>
            <a:r>
              <a:rPr lang="en-US" sz="2600">
                <a:solidFill>
                  <a:srgbClr val="2B2B2B"/>
                </a:solidFill>
                <a:latin typeface="Agrandir"/>
              </a:rPr>
              <a:t>2. **Customer Class Methods:** </a:t>
            </a:r>
          </a:p>
          <a:p>
            <a:pPr algn="just">
              <a:lnSpc>
                <a:spcPts val="3640"/>
              </a:lnSpc>
            </a:pPr>
            <a:r>
              <a:rPr lang="en-US" sz="2600">
                <a:solidFill>
                  <a:srgbClr val="2B2B2B"/>
                </a:solidFill>
                <a:latin typeface="Agrandir"/>
              </a:rPr>
              <a:t>  - `getCustomerId()`: Retrieves the customer's ID. </a:t>
            </a:r>
          </a:p>
          <a:p>
            <a:pPr algn="just">
              <a:lnSpc>
                <a:spcPts val="3640"/>
              </a:lnSpc>
            </a:pPr>
            <a:r>
              <a:rPr lang="en-US" sz="2600">
                <a:solidFill>
                  <a:srgbClr val="2B2B2B"/>
                </a:solidFill>
                <a:latin typeface="Agrandir"/>
              </a:rPr>
              <a:t>  - `getName()`: Retrieves the customer's name. </a:t>
            </a:r>
          </a:p>
          <a:p>
            <a:pPr algn="just" marL="0" indent="0" lvl="0">
              <a:lnSpc>
                <a:spcPts val="3640"/>
              </a:lnSpc>
            </a:pPr>
            <a:r>
              <a:rPr lang="en-US" sz="2600">
                <a:solidFill>
                  <a:srgbClr val="2B2B2B"/>
                </a:solidFill>
                <a:latin typeface="Agrandir"/>
              </a:rPr>
              <a:t>  </a:t>
            </a:r>
          </a:p>
        </p:txBody>
      </p:sp>
      <p:pic>
        <p:nvPicPr>
          <p:cNvPr name="Picture 4" id="4"/>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5" id="5"/>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748741"/>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Methods</a:t>
            </a:r>
          </a:p>
        </p:txBody>
      </p:sp>
      <p:sp>
        <p:nvSpPr>
          <p:cNvPr name="TextBox 3" id="3"/>
          <p:cNvSpPr txBox="true"/>
          <p:nvPr/>
        </p:nvSpPr>
        <p:spPr>
          <a:xfrm rot="0">
            <a:off x="3454692" y="2826816"/>
            <a:ext cx="11885598" cy="5939790"/>
          </a:xfrm>
          <a:prstGeom prst="rect">
            <a:avLst/>
          </a:prstGeom>
        </p:spPr>
        <p:txBody>
          <a:bodyPr anchor="t" rtlCol="false" tIns="0" lIns="0" bIns="0" rIns="0">
            <a:spAutoFit/>
          </a:bodyPr>
          <a:lstStyle/>
          <a:p>
            <a:pPr algn="just">
              <a:lnSpc>
                <a:spcPts val="3640"/>
              </a:lnSpc>
            </a:pPr>
            <a:r>
              <a:rPr lang="en-US" sz="2600">
                <a:solidFill>
                  <a:srgbClr val="2B2B2B"/>
                </a:solidFill>
                <a:latin typeface="Agrandir"/>
              </a:rPr>
              <a:t>4. **CarRentalSystem Class Methods:** </a:t>
            </a:r>
          </a:p>
          <a:p>
            <a:pPr algn="just">
              <a:lnSpc>
                <a:spcPts val="3640"/>
              </a:lnSpc>
            </a:pPr>
            <a:r>
              <a:rPr lang="en-US" sz="2600">
                <a:solidFill>
                  <a:srgbClr val="2B2B2B"/>
                </a:solidFill>
                <a:latin typeface="Agrandir"/>
              </a:rPr>
              <a:t>  - `addCar(Car car)`: Adds a new car to the system. </a:t>
            </a:r>
          </a:p>
          <a:p>
            <a:pPr algn="just">
              <a:lnSpc>
                <a:spcPts val="3640"/>
              </a:lnSpc>
            </a:pPr>
            <a:r>
              <a:rPr lang="en-US" sz="2600">
                <a:solidFill>
                  <a:srgbClr val="2B2B2B"/>
                </a:solidFill>
                <a:latin typeface="Agrandir"/>
              </a:rPr>
              <a:t>  - `addCustomer(Customer customer)`: Adds a new customer to the system. </a:t>
            </a:r>
          </a:p>
          <a:p>
            <a:pPr algn="just">
              <a:lnSpc>
                <a:spcPts val="3640"/>
              </a:lnSpc>
            </a:pPr>
            <a:r>
              <a:rPr lang="en-US" sz="2600">
                <a:solidFill>
                  <a:srgbClr val="2B2B2B"/>
                </a:solidFill>
                <a:latin typeface="Agrandir"/>
              </a:rPr>
              <a:t>  - `rentCar(Car car, Customer customer, int days)`: Processes the rental of a car by a customer for a specified number of days. </a:t>
            </a:r>
          </a:p>
          <a:p>
            <a:pPr algn="just">
              <a:lnSpc>
                <a:spcPts val="3640"/>
              </a:lnSpc>
            </a:pPr>
            <a:r>
              <a:rPr lang="en-US" sz="2600">
                <a:solidFill>
                  <a:srgbClr val="2B2B2B"/>
                </a:solidFill>
                <a:latin typeface="Agrandir"/>
              </a:rPr>
              <a:t>  - `returnCar(Car car)`: Processes the return of a rented car. </a:t>
            </a:r>
          </a:p>
          <a:p>
            <a:pPr algn="just">
              <a:lnSpc>
                <a:spcPts val="3640"/>
              </a:lnSpc>
            </a:pPr>
            <a:r>
              <a:rPr lang="en-US" sz="2600">
                <a:solidFill>
                  <a:srgbClr val="2B2B2B"/>
                </a:solidFill>
                <a:latin typeface="Agrandir"/>
              </a:rPr>
              <a:t>  - `menu()`: Displays a menu-driven interface for user interaction. </a:t>
            </a:r>
          </a:p>
          <a:p>
            <a:pPr algn="just">
              <a:lnSpc>
                <a:spcPts val="3640"/>
              </a:lnSpc>
            </a:pPr>
            <a:r>
              <a:rPr lang="en-US" sz="2600">
                <a:solidFill>
                  <a:srgbClr val="2B2B2B"/>
                </a:solidFill>
                <a:latin typeface="Agrandir"/>
              </a:rPr>
              <a:t>  - `getCars()`: Retrieves the list of cars in the system. </a:t>
            </a:r>
          </a:p>
          <a:p>
            <a:pPr algn="just">
              <a:lnSpc>
                <a:spcPts val="3640"/>
              </a:lnSpc>
            </a:pPr>
            <a:r>
              <a:rPr lang="en-US" sz="2600">
                <a:solidFill>
                  <a:srgbClr val="2B2B2B"/>
                </a:solidFill>
                <a:latin typeface="Agrandir"/>
              </a:rPr>
              <a:t>  - `getCustomers()`: Retrieves the list of customers in the system. </a:t>
            </a:r>
          </a:p>
          <a:p>
            <a:pPr algn="just">
              <a:lnSpc>
                <a:spcPts val="3640"/>
              </a:lnSpc>
            </a:pPr>
            <a:r>
              <a:rPr lang="en-US" sz="2600">
                <a:solidFill>
                  <a:srgbClr val="2B2B2B"/>
                </a:solidFill>
                <a:latin typeface="Agrandir"/>
              </a:rPr>
              <a:t>  - `getRentals()`: Retrieves the list of rental transactions in the system. </a:t>
            </a:r>
          </a:p>
          <a:p>
            <a:pPr algn="just">
              <a:lnSpc>
                <a:spcPts val="3640"/>
              </a:lnSpc>
            </a:pPr>
            <a:r>
              <a:rPr lang="en-US" sz="2600">
                <a:solidFill>
                  <a:srgbClr val="2B2B2B"/>
                </a:solidFill>
                <a:latin typeface="Agrandir"/>
              </a:rPr>
              <a:t>   </a:t>
            </a:r>
          </a:p>
          <a:p>
            <a:pPr algn="just" marL="0" indent="0" lvl="0">
              <a:lnSpc>
                <a:spcPts val="3080"/>
              </a:lnSpc>
            </a:pPr>
          </a:p>
        </p:txBody>
      </p:sp>
      <p:pic>
        <p:nvPicPr>
          <p:cNvPr name="Picture 4" id="4"/>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5" id="5"/>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748741"/>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Methods</a:t>
            </a:r>
          </a:p>
        </p:txBody>
      </p:sp>
      <p:sp>
        <p:nvSpPr>
          <p:cNvPr name="TextBox 3" id="3"/>
          <p:cNvSpPr txBox="true"/>
          <p:nvPr/>
        </p:nvSpPr>
        <p:spPr>
          <a:xfrm rot="0">
            <a:off x="3454692" y="2369616"/>
            <a:ext cx="11885598" cy="6396990"/>
          </a:xfrm>
          <a:prstGeom prst="rect">
            <a:avLst/>
          </a:prstGeom>
        </p:spPr>
        <p:txBody>
          <a:bodyPr anchor="t" rtlCol="false" tIns="0" lIns="0" bIns="0" rIns="0">
            <a:spAutoFit/>
          </a:bodyPr>
          <a:lstStyle/>
          <a:p>
            <a:pPr algn="just">
              <a:lnSpc>
                <a:spcPts val="3640"/>
              </a:lnSpc>
            </a:pPr>
          </a:p>
          <a:p>
            <a:pPr algn="just">
              <a:lnSpc>
                <a:spcPts val="3640"/>
              </a:lnSpc>
            </a:pPr>
            <a:r>
              <a:rPr lang="en-US" sz="2600">
                <a:solidFill>
                  <a:srgbClr val="2B2B2B"/>
                </a:solidFill>
                <a:latin typeface="Agrandir"/>
              </a:rPr>
              <a:t>5. **CarRentalSystemGUI Class Methods:** </a:t>
            </a:r>
          </a:p>
          <a:p>
            <a:pPr algn="just">
              <a:lnSpc>
                <a:spcPts val="3640"/>
              </a:lnSpc>
            </a:pPr>
            <a:r>
              <a:rPr lang="en-US" sz="2600">
                <a:solidFill>
                  <a:srgbClr val="2B2B2B"/>
                </a:solidFill>
                <a:latin typeface="Agrandir"/>
              </a:rPr>
              <a:t> - `initialize()`: Initializes the graphical user interface components. </a:t>
            </a:r>
          </a:p>
          <a:p>
            <a:pPr algn="just">
              <a:lnSpc>
                <a:spcPts val="3640"/>
              </a:lnSpc>
            </a:pPr>
            <a:r>
              <a:rPr lang="en-US" sz="2600">
                <a:solidFill>
                  <a:srgbClr val="2B2B2B"/>
                </a:solidFill>
                <a:latin typeface="Agrandir"/>
              </a:rPr>
              <a:t> - `updateAvailableCarsList()`: Updates the list of available cars displayed in the GUI. </a:t>
            </a:r>
          </a:p>
          <a:p>
            <a:pPr algn="just">
              <a:lnSpc>
                <a:spcPts val="3640"/>
              </a:lnSpc>
            </a:pPr>
            <a:r>
              <a:rPr lang="en-US" sz="2600">
                <a:solidFill>
                  <a:srgbClr val="2B2B2B"/>
                </a:solidFill>
                <a:latin typeface="Agrandir"/>
              </a:rPr>
              <a:t> - `rentCar()`: Processes the rental of a car when triggered by the GUI. </a:t>
            </a:r>
          </a:p>
          <a:p>
            <a:pPr algn="just">
              <a:lnSpc>
                <a:spcPts val="3640"/>
              </a:lnSpc>
            </a:pPr>
            <a:r>
              <a:rPr lang="en-US" sz="2600">
                <a:solidFill>
                  <a:srgbClr val="2B2B2B"/>
                </a:solidFill>
                <a:latin typeface="Agrandir"/>
              </a:rPr>
              <a:t> - `returnCar()`: Processes the return of a rented car when triggered by the GUI. </a:t>
            </a:r>
          </a:p>
          <a:p>
            <a:pPr algn="just">
              <a:lnSpc>
                <a:spcPts val="3640"/>
              </a:lnSpc>
            </a:pPr>
            <a:r>
              <a:rPr lang="en-US" sz="2600">
                <a:solidFill>
                  <a:srgbClr val="2B2B2B"/>
                </a:solidFill>
                <a:latin typeface="Agrandir"/>
              </a:rPr>
              <a:t> - `setVisible(boolean visible)`: Sets the visibility of the GUI frame. </a:t>
            </a:r>
          </a:p>
          <a:p>
            <a:pPr algn="just">
              <a:lnSpc>
                <a:spcPts val="3640"/>
              </a:lnSpc>
            </a:pPr>
            <a:r>
              <a:rPr lang="en-US" sz="2600">
                <a:solidFill>
                  <a:srgbClr val="2B2B2B"/>
                </a:solidFill>
                <a:latin typeface="Agrandir"/>
              </a:rPr>
              <a:t> </a:t>
            </a:r>
          </a:p>
          <a:p>
            <a:pPr algn="just">
              <a:lnSpc>
                <a:spcPts val="3640"/>
              </a:lnSpc>
            </a:pPr>
            <a:r>
              <a:rPr lang="en-US" sz="2600">
                <a:solidFill>
                  <a:srgbClr val="2B2B2B"/>
                </a:solidFill>
                <a:latin typeface="Agrandir"/>
              </a:rPr>
              <a:t>These methods collectively enable the core functionalities of the Car Rental System, from managing cars and customers to facilitating rental transactions and providing a user-friendly interface for interaction.</a:t>
            </a:r>
          </a:p>
          <a:p>
            <a:pPr algn="just" marL="0" indent="0" lvl="0">
              <a:lnSpc>
                <a:spcPts val="3080"/>
              </a:lnSpc>
            </a:pPr>
          </a:p>
        </p:txBody>
      </p:sp>
      <p:pic>
        <p:nvPicPr>
          <p:cNvPr name="Picture 4" id="4"/>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5" id="5"/>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685368"/>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Output</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5" id="5"/>
          <p:cNvSpPr/>
          <p:nvPr/>
        </p:nvSpPr>
        <p:spPr>
          <a:xfrm flipH="false" flipV="false" rot="0">
            <a:off x="1028700" y="1635022"/>
            <a:ext cx="5116394" cy="8416318"/>
          </a:xfrm>
          <a:custGeom>
            <a:avLst/>
            <a:gdLst/>
            <a:ahLst/>
            <a:cxnLst/>
            <a:rect r="r" b="b" t="t" l="l"/>
            <a:pathLst>
              <a:path h="8416318" w="5116394">
                <a:moveTo>
                  <a:pt x="0" y="0"/>
                </a:moveTo>
                <a:lnTo>
                  <a:pt x="5116394" y="0"/>
                </a:lnTo>
                <a:lnTo>
                  <a:pt x="5116394" y="8416318"/>
                </a:lnTo>
                <a:lnTo>
                  <a:pt x="0" y="8416318"/>
                </a:lnTo>
                <a:lnTo>
                  <a:pt x="0" y="0"/>
                </a:lnTo>
                <a:close/>
              </a:path>
            </a:pathLst>
          </a:custGeom>
          <a:blipFill>
            <a:blip r:embed="rId4"/>
            <a:stretch>
              <a:fillRect l="0" t="0" r="0" b="0"/>
            </a:stretch>
          </a:blipFill>
        </p:spPr>
      </p:sp>
      <p:sp>
        <p:nvSpPr>
          <p:cNvPr name="Freeform 6" id="6"/>
          <p:cNvSpPr/>
          <p:nvPr/>
        </p:nvSpPr>
        <p:spPr>
          <a:xfrm flipH="false" flipV="false" rot="0">
            <a:off x="7894915" y="2893615"/>
            <a:ext cx="9364385" cy="4499769"/>
          </a:xfrm>
          <a:custGeom>
            <a:avLst/>
            <a:gdLst/>
            <a:ahLst/>
            <a:cxnLst/>
            <a:rect r="r" b="b" t="t" l="l"/>
            <a:pathLst>
              <a:path h="4499769" w="9364385">
                <a:moveTo>
                  <a:pt x="0" y="0"/>
                </a:moveTo>
                <a:lnTo>
                  <a:pt x="9364385" y="0"/>
                </a:lnTo>
                <a:lnTo>
                  <a:pt x="9364385" y="4499770"/>
                </a:lnTo>
                <a:lnTo>
                  <a:pt x="0" y="4499770"/>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685368"/>
            <a:ext cx="9398198"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Output</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5" id="5"/>
          <p:cNvSpPr/>
          <p:nvPr/>
        </p:nvSpPr>
        <p:spPr>
          <a:xfrm flipH="false" flipV="false" rot="0">
            <a:off x="540424" y="2982131"/>
            <a:ext cx="9475672" cy="4322738"/>
          </a:xfrm>
          <a:custGeom>
            <a:avLst/>
            <a:gdLst/>
            <a:ahLst/>
            <a:cxnLst/>
            <a:rect r="r" b="b" t="t" l="l"/>
            <a:pathLst>
              <a:path h="4322738" w="9475672">
                <a:moveTo>
                  <a:pt x="0" y="0"/>
                </a:moveTo>
                <a:lnTo>
                  <a:pt x="9475672" y="0"/>
                </a:lnTo>
                <a:lnTo>
                  <a:pt x="9475672" y="4322738"/>
                </a:lnTo>
                <a:lnTo>
                  <a:pt x="0" y="4322738"/>
                </a:lnTo>
                <a:lnTo>
                  <a:pt x="0" y="0"/>
                </a:lnTo>
                <a:close/>
              </a:path>
            </a:pathLst>
          </a:custGeom>
          <a:blipFill>
            <a:blip r:embed="rId4"/>
            <a:stretch>
              <a:fillRect l="0" t="0" r="0" b="0"/>
            </a:stretch>
          </a:blipFill>
        </p:spPr>
      </p:sp>
      <p:sp>
        <p:nvSpPr>
          <p:cNvPr name="Freeform 6" id="6"/>
          <p:cNvSpPr/>
          <p:nvPr/>
        </p:nvSpPr>
        <p:spPr>
          <a:xfrm flipH="false" flipV="false" rot="0">
            <a:off x="10473815" y="2160988"/>
            <a:ext cx="7279397" cy="8024365"/>
          </a:xfrm>
          <a:custGeom>
            <a:avLst/>
            <a:gdLst/>
            <a:ahLst/>
            <a:cxnLst/>
            <a:rect r="r" b="b" t="t" l="l"/>
            <a:pathLst>
              <a:path h="8024365" w="7279397">
                <a:moveTo>
                  <a:pt x="0" y="0"/>
                </a:moveTo>
                <a:lnTo>
                  <a:pt x="7279397" y="0"/>
                </a:lnTo>
                <a:lnTo>
                  <a:pt x="7279397" y="8024365"/>
                </a:lnTo>
                <a:lnTo>
                  <a:pt x="0" y="8024365"/>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sp>
        <p:nvSpPr>
          <p:cNvPr name="TextBox 3" id="3"/>
          <p:cNvSpPr txBox="true"/>
          <p:nvPr/>
        </p:nvSpPr>
        <p:spPr>
          <a:xfrm rot="0">
            <a:off x="3000871" y="3560109"/>
            <a:ext cx="12286259" cy="2119948"/>
          </a:xfrm>
          <a:prstGeom prst="rect">
            <a:avLst/>
          </a:prstGeom>
        </p:spPr>
        <p:txBody>
          <a:bodyPr anchor="t" rtlCol="false" tIns="0" lIns="0" bIns="0" rIns="0">
            <a:spAutoFit/>
          </a:bodyPr>
          <a:lstStyle/>
          <a:p>
            <a:pPr algn="ctr">
              <a:lnSpc>
                <a:spcPts val="13667"/>
              </a:lnSpc>
            </a:pPr>
            <a:r>
              <a:rPr lang="en-US" sz="12425">
                <a:solidFill>
                  <a:srgbClr val="2B2B2B"/>
                </a:solidFill>
                <a:latin typeface="Agrandir"/>
              </a:rPr>
              <a:t>Thank You</a:t>
            </a:r>
          </a:p>
        </p:txBody>
      </p:sp>
      <p:pic>
        <p:nvPicPr>
          <p:cNvPr name="Picture 4" id="4"/>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DAGAUTaJ4mQ</dc:identifier>
  <dcterms:modified xsi:type="dcterms:W3CDTF">2011-08-01T06:04:30Z</dcterms:modified>
  <cp:revision>1</cp:revision>
  <dc:title>Car Rental System</dc:title>
</cp:coreProperties>
</file>