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71" r:id="rId6"/>
    <p:sldId id="272" r:id="rId7"/>
    <p:sldId id="260" r:id="rId8"/>
    <p:sldId id="274" r:id="rId9"/>
    <p:sldId id="275" r:id="rId10"/>
    <p:sldId id="279" r:id="rId11"/>
    <p:sldId id="262" r:id="rId12"/>
    <p:sldId id="263" r:id="rId13"/>
    <p:sldId id="281" r:id="rId14"/>
    <p:sldId id="282" r:id="rId15"/>
    <p:sldId id="283" r:id="rId16"/>
    <p:sldId id="284" r:id="rId17"/>
    <p:sldId id="285" r:id="rId18"/>
    <p:sldId id="286" r:id="rId19"/>
    <p:sldId id="264" r:id="rId20"/>
    <p:sldId id="266"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3" d="100"/>
          <a:sy n="73" d="100"/>
        </p:scale>
        <p:origin x="59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pPr/>
              <a:t>6/14/2023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pPr/>
              <a:t>6/14/2023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pPr/>
              <a:t>6/14/2023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pPr/>
              <a:t>6/14/2023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pPr/>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659988" y="2271726"/>
            <a:ext cx="9861451" cy="162242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3800" b="1" dirty="0">
                <a:solidFill>
                  <a:srgbClr val="FFFFFF"/>
                </a:solidFill>
                <a:latin typeface="Arial" panose="020B0604020202020204" pitchFamily="34" charset="0"/>
              </a:rPr>
              <a:t>&lt;</a:t>
            </a:r>
          </a:p>
          <a:p>
            <a:pPr algn="ctr">
              <a:spcBef>
                <a:spcPct val="0"/>
              </a:spcBef>
              <a:buClrTx/>
            </a:pPr>
            <a:r>
              <a:rPr lang="en-US" sz="2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IMAGE CAPTION GENERATOR USING CNN &amp; LSTM</a:t>
            </a:r>
          </a:p>
          <a:p>
            <a:pPr algn="ctr">
              <a:spcBef>
                <a:spcPct val="0"/>
              </a:spcBef>
              <a:buClrTx/>
            </a:pPr>
            <a:endParaRPr lang="en-US" altLang="en-US" sz="3800"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315996" y="207570"/>
            <a:ext cx="6786555"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Deep Learning</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3851" y="533400"/>
            <a:ext cx="9535886" cy="5638800"/>
          </a:xfrm>
        </p:spPr>
        <p:txBody>
          <a:bodyPr>
            <a:normAutofit fontScale="85000" lnSpcReduction="10000"/>
          </a:bodyPr>
          <a:lstStyle/>
          <a:p>
            <a:pPr>
              <a:buNone/>
            </a:pPr>
            <a:r>
              <a:rPr lang="en-US" sz="2000" dirty="0">
                <a:latin typeface="Times New Roman" pitchFamily="18" charset="0"/>
                <a:cs typeface="Times New Roman" pitchFamily="18" charset="0"/>
              </a:rPr>
              <a:t>	</a:t>
            </a:r>
            <a:r>
              <a:rPr lang="en-US" sz="2000" dirty="0"/>
              <a:t> </a:t>
            </a:r>
          </a:p>
          <a:p>
            <a:pPr lvl="0" algn="just">
              <a:lnSpc>
                <a:spcPct val="160000"/>
              </a:lnSpc>
            </a:pPr>
            <a:r>
              <a:rPr lang="en-US" sz="2600" dirty="0">
                <a:latin typeface="Times New Roman" pitchFamily="18" charset="0"/>
                <a:cs typeface="Times New Roman" pitchFamily="18" charset="0"/>
              </a:rPr>
              <a:t>Features in an image can have very high variations from image to image.</a:t>
            </a:r>
          </a:p>
          <a:p>
            <a:pPr lvl="0" algn="just">
              <a:lnSpc>
                <a:spcPct val="160000"/>
              </a:lnSpc>
            </a:pPr>
            <a:r>
              <a:rPr lang="en-US" sz="2600" dirty="0">
                <a:latin typeface="Times New Roman" pitchFamily="18" charset="0"/>
                <a:cs typeface="Times New Roman" pitchFamily="18" charset="0"/>
              </a:rPr>
              <a:t>It makes it difficult to select the appropriate kernel size and weight for convolution.</a:t>
            </a:r>
          </a:p>
          <a:p>
            <a:pPr lvl="0" algn="just">
              <a:lnSpc>
                <a:spcPct val="160000"/>
              </a:lnSpc>
            </a:pPr>
            <a:r>
              <a:rPr lang="en-US" sz="2600" dirty="0">
                <a:latin typeface="Times New Roman" pitchFamily="18" charset="0"/>
                <a:cs typeface="Times New Roman" pitchFamily="18" charset="0"/>
              </a:rPr>
              <a:t>Going deeper with more layers can be a valid solution but it is computationally intensive.</a:t>
            </a:r>
          </a:p>
          <a:p>
            <a:pPr algn="just">
              <a:lnSpc>
                <a:spcPct val="160000"/>
              </a:lnSpc>
            </a:pPr>
            <a:r>
              <a:rPr lang="en-US" sz="2600" dirty="0">
                <a:latin typeface="Times New Roman" pitchFamily="18" charset="0"/>
                <a:cs typeface="Times New Roman" pitchFamily="18" charset="0"/>
              </a:rPr>
              <a:t>In 2014, It was proposed that the layers should not just be deeper, but also be wider by adding multiple parallel layers known as Inception.</a:t>
            </a:r>
          </a:p>
          <a:p>
            <a:pPr lvl="0" algn="just">
              <a:lnSpc>
                <a:spcPct val="160000"/>
              </a:lnSpc>
            </a:pPr>
            <a:r>
              <a:rPr lang="en-US" sz="2600" dirty="0">
                <a:latin typeface="Times New Roman" pitchFamily="18" charset="0"/>
                <a:cs typeface="Times New Roman" pitchFamily="18" charset="0"/>
              </a:rPr>
              <a:t>It also reduces the chances of </a:t>
            </a:r>
            <a:r>
              <a:rPr lang="en-US" sz="2600" dirty="0" err="1">
                <a:latin typeface="Times New Roman" pitchFamily="18" charset="0"/>
                <a:cs typeface="Times New Roman" pitchFamily="18" charset="0"/>
              </a:rPr>
              <a:t>overfitting</a:t>
            </a:r>
            <a:r>
              <a:rPr lang="en-US" sz="2600" dirty="0">
                <a:latin typeface="Times New Roman" pitchFamily="18" charset="0"/>
                <a:cs typeface="Times New Roman" pitchFamily="18" charset="0"/>
              </a:rPr>
              <a:t>.</a:t>
            </a:r>
          </a:p>
          <a:p>
            <a:pPr lvl="0" algn="just">
              <a:lnSpc>
                <a:spcPct val="160000"/>
              </a:lnSpc>
            </a:pPr>
            <a:r>
              <a:rPr lang="en-US" sz="2600" dirty="0">
                <a:latin typeface="Times New Roman" pitchFamily="18" charset="0"/>
                <a:cs typeface="Times New Roman" pitchFamily="18" charset="0"/>
              </a:rPr>
              <a:t>Since then, we currently have Inception v3.</a:t>
            </a:r>
          </a:p>
          <a:p>
            <a:pPr lvl="0" algn="just">
              <a:lnSpc>
                <a:spcPct val="160000"/>
              </a:lnSpc>
              <a:buNone/>
            </a:pPr>
            <a:endParaRPr lang="en-US" sz="2000"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541418" y="2286000"/>
            <a:ext cx="8804366"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marR="0" lvl="1" indent="-285750">
              <a:lnSpc>
                <a:spcPct val="107000"/>
              </a:lnSpc>
              <a:spcBef>
                <a:spcPts val="0"/>
              </a:spcBef>
              <a:spcAft>
                <a:spcPts val="1000"/>
              </a:spcAft>
              <a:buFont typeface="Wingdings 2" panose="05020102010507070707" pitchFamily="18" charset="2"/>
              <a:buChar char=""/>
              <a:tabLst>
                <a:tab pos="228600" algn="l"/>
              </a:tabLst>
            </a:pPr>
            <a:r>
              <a:rPr lang="en-US" sz="2400" dirty="0">
                <a:effectLst/>
                <a:latin typeface="Times New Roman" pitchFamily="18" charset="0"/>
                <a:ea typeface="Calibri" panose="020F0502020204030204" pitchFamily="34" charset="0"/>
                <a:cs typeface="Times New Roman" pitchFamily="18" charset="0"/>
              </a:rPr>
              <a:t>Inception v3 has lower accuracy compared to the proposed system especially when trained on large datasets.</a:t>
            </a:r>
          </a:p>
          <a:p>
            <a:pPr marL="742950" marR="0" lvl="1" indent="-285750">
              <a:lnSpc>
                <a:spcPct val="107000"/>
              </a:lnSpc>
              <a:spcBef>
                <a:spcPts val="0"/>
              </a:spcBef>
              <a:spcAft>
                <a:spcPts val="1000"/>
              </a:spcAft>
              <a:buFont typeface="Wingdings 2" panose="05020102010507070707" pitchFamily="18" charset="2"/>
              <a:buChar char=""/>
              <a:tabLst>
                <a:tab pos="228600" algn="l"/>
              </a:tabLst>
            </a:pPr>
            <a:r>
              <a:rPr lang="en-US" sz="2400" dirty="0">
                <a:effectLst/>
                <a:latin typeface="Times New Roman" pitchFamily="18" charset="0"/>
                <a:ea typeface="Calibri" panose="020F0502020204030204" pitchFamily="34" charset="0"/>
                <a:cs typeface="Times New Roman" pitchFamily="18" charset="0"/>
              </a:rPr>
              <a:t>Computational complexity is </a:t>
            </a:r>
            <a:r>
              <a:rPr lang="en-US" sz="2400" dirty="0">
                <a:latin typeface="Times New Roman" pitchFamily="18" charset="0"/>
                <a:ea typeface="Calibri" panose="020F0502020204030204" pitchFamily="34" charset="0"/>
                <a:cs typeface="Times New Roman" pitchFamily="18" charset="0"/>
              </a:rPr>
              <a:t>also higher than the proposed system.</a:t>
            </a:r>
            <a:endParaRPr lang="en-US" sz="2400" dirty="0">
              <a:effectLst/>
              <a:latin typeface="Times New Roman" pitchFamily="18" charset="0"/>
              <a:ea typeface="Calibri" panose="020F0502020204030204" pitchFamily="34" charset="0"/>
              <a:cs typeface="Times New Roman" pitchFamily="18" charset="0"/>
            </a:endParaRPr>
          </a:p>
          <a:p>
            <a:pPr marL="0" indent="0">
              <a:buFont typeface="Wingdings 3" charset="2"/>
              <a:buNone/>
            </a:pPr>
            <a:endParaRPr lang="en-US" dirty="0"/>
          </a:p>
        </p:txBody>
      </p:sp>
    </p:spTree>
    <p:extLst>
      <p:ext uri="{BB962C8B-B14F-4D97-AF65-F5344CB8AC3E}">
        <p14:creationId xmlns:p14="http://schemas.microsoft.com/office/powerpoint/2010/main" val="86826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67098" y="1326239"/>
            <a:ext cx="9576332" cy="4293437"/>
          </a:xfrm>
        </p:spPr>
        <p:txBody>
          <a:bodyPr>
            <a:normAutofit/>
          </a:bodyPr>
          <a:lstStyle/>
          <a:p>
            <a:pPr marL="0" indent="0" algn="just">
              <a:lnSpc>
                <a:spcPct val="150000"/>
              </a:lnSpc>
              <a:buNone/>
            </a:pPr>
            <a:r>
              <a:rPr lang="en-US" sz="2400" dirty="0">
                <a:solidFill>
                  <a:srgbClr val="000000"/>
                </a:solidFill>
                <a:effectLst/>
                <a:latin typeface="Times New Roman" panose="02020603050405020304" pitchFamily="18" charset="0"/>
                <a:ea typeface="Calibri" panose="020F0502020204030204" pitchFamily="34" charset="0"/>
              </a:rPr>
              <a:t>We propose the same deep learning model using </a:t>
            </a:r>
            <a:r>
              <a:rPr lang="en-US" sz="2400" dirty="0" err="1">
                <a:solidFill>
                  <a:srgbClr val="000000"/>
                </a:solidFill>
                <a:effectLst/>
                <a:latin typeface="Times New Roman" panose="02020603050405020304" pitchFamily="18" charset="0"/>
                <a:ea typeface="Calibri" panose="020F0502020204030204" pitchFamily="34" charset="0"/>
              </a:rPr>
              <a:t>Xception</a:t>
            </a:r>
            <a:r>
              <a:rPr lang="en-US" sz="2400" dirty="0">
                <a:solidFill>
                  <a:srgbClr val="000000"/>
                </a:solidFill>
                <a:effectLst/>
                <a:latin typeface="Times New Roman" panose="02020603050405020304" pitchFamily="18" charset="0"/>
                <a:ea typeface="Calibri" panose="020F0502020204030204" pitchFamily="34" charset="0"/>
              </a:rPr>
              <a:t> architecture.</a:t>
            </a:r>
            <a:endParaRPr lang="en-US" sz="2400" dirty="0"/>
          </a:p>
        </p:txBody>
      </p:sp>
      <p:pic>
        <p:nvPicPr>
          <p:cNvPr id="9" name="Picture 8" descr="flow.JPG"/>
          <p:cNvPicPr>
            <a:picLocks noChangeAspect="1"/>
          </p:cNvPicPr>
          <p:nvPr/>
        </p:nvPicPr>
        <p:blipFill>
          <a:blip r:embed="rId2"/>
          <a:stretch>
            <a:fillRect/>
          </a:stretch>
        </p:blipFill>
        <p:spPr>
          <a:xfrm>
            <a:off x="3283878" y="1922602"/>
            <a:ext cx="6199755" cy="4637839"/>
          </a:xfrm>
          <a:prstGeom prst="rect">
            <a:avLst/>
          </a:prstGeom>
        </p:spPr>
      </p:pic>
    </p:spTree>
    <p:extLst>
      <p:ext uri="{BB962C8B-B14F-4D97-AF65-F5344CB8AC3E}">
        <p14:creationId xmlns:p14="http://schemas.microsoft.com/office/powerpoint/2010/main" val="50136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FEDB6-7F4A-4342-99CF-F15D1A827F16}"/>
              </a:ext>
            </a:extLst>
          </p:cNvPr>
          <p:cNvSpPr>
            <a:spLocks noGrp="1"/>
          </p:cNvSpPr>
          <p:nvPr>
            <p:ph idx="1"/>
          </p:nvPr>
        </p:nvSpPr>
        <p:spPr>
          <a:xfrm>
            <a:off x="1449977" y="1350498"/>
            <a:ext cx="10054635" cy="4560724"/>
          </a:xfrm>
        </p:spPr>
        <p:txBody>
          <a:bodyPr>
            <a:noAutofit/>
          </a:bodyPr>
          <a:lstStyle/>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itchFamily="18" charset="0"/>
                <a:ea typeface="Calibri" panose="020F0502020204030204" pitchFamily="34" charset="0"/>
                <a:cs typeface="Times New Roman" pitchFamily="18" charset="0"/>
              </a:rPr>
              <a:t>The </a:t>
            </a:r>
            <a:r>
              <a:rPr lang="en-US" sz="2400" dirty="0" err="1">
                <a:effectLst/>
                <a:latin typeface="Times New Roman" pitchFamily="18" charset="0"/>
                <a:ea typeface="Calibri" panose="020F0502020204030204" pitchFamily="34" charset="0"/>
                <a:cs typeface="Times New Roman" pitchFamily="18" charset="0"/>
              </a:rPr>
              <a:t>Xception</a:t>
            </a:r>
            <a:r>
              <a:rPr lang="en-US" sz="2400" dirty="0">
                <a:effectLst/>
                <a:latin typeface="Times New Roman" pitchFamily="18" charset="0"/>
                <a:ea typeface="Calibri" panose="020F0502020204030204" pitchFamily="34" charset="0"/>
                <a:cs typeface="Times New Roman" pitchFamily="18" charset="0"/>
              </a:rPr>
              <a:t> architecture is defined as an extreme version of  Inception.</a:t>
            </a:r>
          </a:p>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itchFamily="18" charset="0"/>
                <a:ea typeface="Calibri" panose="020F0502020204030204" pitchFamily="34" charset="0"/>
                <a:cs typeface="Times New Roman" pitchFamily="18" charset="0"/>
              </a:rPr>
              <a:t>It is a modified form of </a:t>
            </a:r>
            <a:r>
              <a:rPr lang="en-US" sz="2400" dirty="0" err="1">
                <a:effectLst/>
                <a:latin typeface="Times New Roman" pitchFamily="18" charset="0"/>
                <a:ea typeface="Calibri" panose="020F0502020204030204" pitchFamily="34" charset="0"/>
                <a:cs typeface="Times New Roman" pitchFamily="18" charset="0"/>
              </a:rPr>
              <a:t>depthwise</a:t>
            </a:r>
            <a:r>
              <a:rPr lang="en-US" sz="2400" dirty="0">
                <a:effectLst/>
                <a:latin typeface="Times New Roman" pitchFamily="18" charset="0"/>
                <a:ea typeface="Calibri" panose="020F0502020204030204" pitchFamily="34" charset="0"/>
                <a:cs typeface="Times New Roman" pitchFamily="18" charset="0"/>
              </a:rPr>
              <a:t> </a:t>
            </a:r>
            <a:r>
              <a:rPr lang="en-US" sz="2400" dirty="0" err="1">
                <a:effectLst/>
                <a:latin typeface="Times New Roman" pitchFamily="18" charset="0"/>
                <a:ea typeface="Calibri" panose="020F0502020204030204" pitchFamily="34" charset="0"/>
                <a:cs typeface="Times New Roman" pitchFamily="18" charset="0"/>
              </a:rPr>
              <a:t>seperable</a:t>
            </a:r>
            <a:r>
              <a:rPr lang="en-US" sz="2400" dirty="0">
                <a:effectLst/>
                <a:latin typeface="Times New Roman" pitchFamily="18" charset="0"/>
                <a:ea typeface="Calibri" panose="020F0502020204030204" pitchFamily="34" charset="0"/>
                <a:cs typeface="Times New Roman" pitchFamily="18" charset="0"/>
              </a:rPr>
              <a:t> convolutions.</a:t>
            </a:r>
          </a:p>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itchFamily="18" charset="0"/>
                <a:ea typeface="Calibri" panose="020F0502020204030204" pitchFamily="34" charset="0"/>
                <a:cs typeface="Times New Roman" pitchFamily="18" charset="0"/>
              </a:rPr>
              <a:t>In this modified version, </a:t>
            </a:r>
            <a:r>
              <a:rPr lang="en-US" sz="2400" dirty="0" err="1">
                <a:effectLst/>
                <a:latin typeface="Times New Roman" pitchFamily="18" charset="0"/>
                <a:ea typeface="Calibri" panose="020F0502020204030204" pitchFamily="34" charset="0"/>
                <a:cs typeface="Times New Roman" pitchFamily="18" charset="0"/>
              </a:rPr>
              <a:t>pointwise</a:t>
            </a:r>
            <a:r>
              <a:rPr lang="en-US" sz="2400" dirty="0">
                <a:effectLst/>
                <a:latin typeface="Times New Roman" pitchFamily="18" charset="0"/>
                <a:ea typeface="Calibri" panose="020F0502020204030204" pitchFamily="34" charset="0"/>
                <a:cs typeface="Times New Roman" pitchFamily="18" charset="0"/>
              </a:rPr>
              <a:t> convolution is performed first using a 1x1 kernel size followed by a </a:t>
            </a:r>
            <a:r>
              <a:rPr lang="en-US" sz="2400" dirty="0" err="1">
                <a:effectLst/>
                <a:latin typeface="Times New Roman" pitchFamily="18" charset="0"/>
                <a:ea typeface="Calibri" panose="020F0502020204030204" pitchFamily="34" charset="0"/>
                <a:cs typeface="Times New Roman" pitchFamily="18" charset="0"/>
              </a:rPr>
              <a:t>depthwise</a:t>
            </a:r>
            <a:r>
              <a:rPr lang="en-US" sz="2400" dirty="0">
                <a:effectLst/>
                <a:latin typeface="Times New Roman" pitchFamily="18" charset="0"/>
                <a:ea typeface="Calibri" panose="020F0502020204030204" pitchFamily="34" charset="0"/>
                <a:cs typeface="Times New Roman" pitchFamily="18" charset="0"/>
              </a:rPr>
              <a:t> convolution </a:t>
            </a:r>
            <a:r>
              <a:rPr lang="en-US" sz="2400" dirty="0">
                <a:latin typeface="Times New Roman" pitchFamily="18" charset="0"/>
                <a:ea typeface="Calibri" panose="020F0502020204030204" pitchFamily="34" charset="0"/>
                <a:cs typeface="Times New Roman" pitchFamily="18" charset="0"/>
              </a:rPr>
              <a:t>(inception modules) in multiple levels.</a:t>
            </a:r>
            <a:endParaRPr lang="en-US" sz="2400" dirty="0">
              <a:effectLst/>
              <a:latin typeface="Times New Roman" pitchFamily="18" charset="0"/>
              <a:ea typeface="Calibri" panose="020F0502020204030204" pitchFamily="34" charset="0"/>
              <a:cs typeface="Times New Roman" pitchFamily="18" charset="0"/>
            </a:endParaRPr>
          </a:p>
          <a:p>
            <a:pPr lvl="0" algn="just">
              <a:lnSpc>
                <a:spcPct val="150000"/>
              </a:lnSpc>
              <a:spcBef>
                <a:spcPts val="0"/>
              </a:spcBef>
              <a:buFont typeface="Symbol" panose="05050102010706020507" pitchFamily="18" charset="2"/>
              <a:buChar char=""/>
            </a:pPr>
            <a:r>
              <a:rPr lang="en-US" sz="2400" dirty="0">
                <a:latin typeface="Times New Roman" pitchFamily="18" charset="0"/>
                <a:ea typeface="Calibri" panose="020F0502020204030204" pitchFamily="34" charset="0"/>
                <a:cs typeface="Times New Roman" pitchFamily="18" charset="0"/>
              </a:rPr>
              <a:t>Since, we are using Flickr8k dataset (which is a considerably small dataset), the difference between our proposed system and the existing system is minimal.</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98360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92925" y="624110"/>
            <a:ext cx="8911687" cy="682176"/>
          </a:xfrm>
        </p:spPr>
        <p:txBody>
          <a:bodyPr>
            <a:normAutofit/>
          </a:bodyPr>
          <a:lstStyle/>
          <a:p>
            <a:r>
              <a:rPr lang="en-US" sz="2400" b="1" dirty="0">
                <a:latin typeface="Times New Roman" pitchFamily="18" charset="0"/>
                <a:cs typeface="Times New Roman" pitchFamily="18" charset="0"/>
              </a:rPr>
              <a:t>Procedure</a:t>
            </a:r>
          </a:p>
        </p:txBody>
      </p:sp>
      <p:sp>
        <p:nvSpPr>
          <p:cNvPr id="6" name="Content Placeholder 5"/>
          <p:cNvSpPr>
            <a:spLocks noGrp="1"/>
          </p:cNvSpPr>
          <p:nvPr>
            <p:ph idx="1"/>
          </p:nvPr>
        </p:nvSpPr>
        <p:spPr>
          <a:xfrm>
            <a:off x="1619794" y="1580606"/>
            <a:ext cx="9845629" cy="4330616"/>
          </a:xfrm>
        </p:spPr>
        <p:txBody>
          <a:bodyPr/>
          <a:lstStyle/>
          <a:p>
            <a:pPr algn="just">
              <a:lnSpc>
                <a:spcPct val="150000"/>
              </a:lnSpc>
            </a:pPr>
            <a:r>
              <a:rPr lang="en-US" sz="2400" dirty="0">
                <a:latin typeface="Times New Roman" pitchFamily="18" charset="0"/>
                <a:cs typeface="Times New Roman" pitchFamily="18" charset="0"/>
              </a:rPr>
              <a:t>An image is taken as an input.</a:t>
            </a:r>
          </a:p>
          <a:p>
            <a:pPr algn="just">
              <a:lnSpc>
                <a:spcPct val="150000"/>
              </a:lnSpc>
            </a:pPr>
            <a:r>
              <a:rPr lang="en-US" sz="2400" dirty="0">
                <a:latin typeface="Times New Roman" pitchFamily="18" charset="0"/>
                <a:cs typeface="Times New Roman" pitchFamily="18" charset="0"/>
              </a:rPr>
              <a:t>It is resized to (299,299) pixels.</a:t>
            </a:r>
          </a:p>
          <a:p>
            <a:pPr algn="just">
              <a:lnSpc>
                <a:spcPct val="150000"/>
              </a:lnSpc>
            </a:pPr>
            <a:r>
              <a:rPr lang="en-US" sz="2400" dirty="0">
                <a:latin typeface="Times New Roman" pitchFamily="18" charset="0"/>
                <a:cs typeface="Times New Roman" pitchFamily="18" charset="0"/>
              </a:rPr>
              <a:t>It is scaled by diving by 127.5 and the values are subtracted by 1</a:t>
            </a:r>
          </a:p>
          <a:p>
            <a:pPr algn="just">
              <a:lnSpc>
                <a:spcPct val="150000"/>
              </a:lnSpc>
            </a:pPr>
            <a:r>
              <a:rPr lang="en-US" sz="2400" dirty="0">
                <a:latin typeface="Times New Roman" pitchFamily="18" charset="0"/>
                <a:cs typeface="Times New Roman" pitchFamily="18" charset="0"/>
              </a:rPr>
              <a:t>The image is then fed into the CNN model build over the </a:t>
            </a:r>
            <a:r>
              <a:rPr lang="en-US" sz="2400" dirty="0" err="1">
                <a:latin typeface="Times New Roman" pitchFamily="18" charset="0"/>
                <a:cs typeface="Times New Roman" pitchFamily="18" charset="0"/>
              </a:rPr>
              <a:t>Xception</a:t>
            </a:r>
            <a:r>
              <a:rPr lang="en-US" sz="2400" dirty="0">
                <a:latin typeface="Times New Roman" pitchFamily="18" charset="0"/>
                <a:cs typeface="Times New Roman" pitchFamily="18" charset="0"/>
              </a:rPr>
              <a:t> architecture to extract the feature from it.</a:t>
            </a:r>
          </a:p>
          <a:p>
            <a:pPr algn="just">
              <a:lnSpc>
                <a:spcPct val="150000"/>
              </a:lnSpc>
            </a:pPr>
            <a:r>
              <a:rPr lang="en-US" sz="2400" dirty="0">
                <a:latin typeface="Times New Roman" pitchFamily="18" charset="0"/>
                <a:cs typeface="Times New Roman" pitchFamily="18" charset="0"/>
              </a:rPr>
              <a:t>In total </a:t>
            </a:r>
            <a:r>
              <a:rPr lang="en-US" sz="2400" dirty="0" err="1">
                <a:latin typeface="Times New Roman" pitchFamily="18" charset="0"/>
                <a:cs typeface="Times New Roman" pitchFamily="18" charset="0"/>
              </a:rPr>
              <a:t>Xception</a:t>
            </a:r>
            <a:r>
              <a:rPr lang="en-US" sz="2400" dirty="0">
                <a:latin typeface="Times New Roman" pitchFamily="18" charset="0"/>
                <a:cs typeface="Times New Roman" pitchFamily="18" charset="0"/>
              </a:rPr>
              <a:t> is 71 layers deep.</a:t>
            </a:r>
          </a:p>
          <a:p>
            <a:pPr algn="just">
              <a:lnSpc>
                <a:spcPct val="150000"/>
              </a:lnSpc>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07209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36914" y="796833"/>
            <a:ext cx="10067698" cy="5368835"/>
          </a:xfrm>
        </p:spPr>
        <p:txBody>
          <a:bodyPr>
            <a:normAutofit lnSpcReduction="10000"/>
          </a:bodyPr>
          <a:lstStyle/>
          <a:p>
            <a:pPr algn="just">
              <a:lnSpc>
                <a:spcPct val="150000"/>
              </a:lnSpc>
            </a:pPr>
            <a:r>
              <a:rPr lang="en-US" sz="2400" dirty="0">
                <a:latin typeface="Times New Roman" pitchFamily="18" charset="0"/>
                <a:cs typeface="Times New Roman" pitchFamily="18" charset="0"/>
              </a:rPr>
              <a:t>Modern image captioning methods uses deep learning techniques does not requires us to specify all the features that we want. </a:t>
            </a:r>
          </a:p>
          <a:p>
            <a:pPr algn="just">
              <a:lnSpc>
                <a:spcPct val="150000"/>
              </a:lnSpc>
            </a:pPr>
            <a:r>
              <a:rPr lang="en-US" sz="2400" dirty="0">
                <a:latin typeface="Times New Roman" pitchFamily="18" charset="0"/>
                <a:cs typeface="Times New Roman" pitchFamily="18" charset="0"/>
              </a:rPr>
              <a:t>They automatically captures the features and hence such methods are highly scalable. </a:t>
            </a:r>
          </a:p>
          <a:p>
            <a:pPr algn="just">
              <a:lnSpc>
                <a:spcPct val="150000"/>
              </a:lnSpc>
            </a:pPr>
            <a:r>
              <a:rPr lang="en-US" sz="2400" dirty="0">
                <a:latin typeface="Times New Roman" pitchFamily="18" charset="0"/>
                <a:cs typeface="Times New Roman" pitchFamily="18" charset="0"/>
              </a:rPr>
              <a:t>Deep learning solves the problem of feature extraction and selection by representing the representation in the form in simpler representations in multiple layer (hence the name Deep Learning). </a:t>
            </a:r>
          </a:p>
          <a:p>
            <a:pPr algn="just">
              <a:lnSpc>
                <a:spcPct val="150000"/>
              </a:lnSpc>
            </a:pPr>
            <a:r>
              <a:rPr lang="en-US" sz="2400" dirty="0">
                <a:latin typeface="Times New Roman" pitchFamily="18" charset="0"/>
                <a:cs typeface="Times New Roman" pitchFamily="18" charset="0"/>
              </a:rPr>
              <a:t>Convolution Neural Network (CNN) is widely used for automatic feature extraction from images. </a:t>
            </a:r>
          </a:p>
          <a:p>
            <a:endParaRPr lang="en-US" dirty="0"/>
          </a:p>
        </p:txBody>
      </p:sp>
    </p:spTree>
    <p:extLst>
      <p:ext uri="{BB962C8B-B14F-4D97-AF65-F5344CB8AC3E}">
        <p14:creationId xmlns:p14="http://schemas.microsoft.com/office/powerpoint/2010/main" val="415397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10789" y="1097280"/>
            <a:ext cx="10093823" cy="4813942"/>
          </a:xfrm>
        </p:spPr>
        <p:txBody>
          <a:bodyPr>
            <a:normAutofit lnSpcReduction="10000"/>
          </a:bodyPr>
          <a:lstStyle/>
          <a:p>
            <a:pPr algn="just">
              <a:lnSpc>
                <a:spcPct val="150000"/>
              </a:lnSpc>
            </a:pPr>
            <a:r>
              <a:rPr lang="en-US" sz="2400" dirty="0">
                <a:latin typeface="Times New Roman" pitchFamily="18" charset="0"/>
                <a:cs typeface="Times New Roman" pitchFamily="18" charset="0"/>
              </a:rPr>
              <a:t>Convolution Neural Networks are followed by Long Short Term Memory (LSTM) to predict the captions one by one in sequence of words.</a:t>
            </a:r>
          </a:p>
          <a:p>
            <a:pPr algn="just">
              <a:lnSpc>
                <a:spcPct val="150000"/>
              </a:lnSpc>
            </a:pPr>
            <a:r>
              <a:rPr lang="en-US" sz="2400" dirty="0">
                <a:latin typeface="Times New Roman" pitchFamily="18" charset="0"/>
                <a:cs typeface="Times New Roman" pitchFamily="18" charset="0"/>
              </a:rPr>
              <a:t>Long Short Term Memory (LSTM) cannot just process individual images, but can also process sequence of images or videos. </a:t>
            </a:r>
          </a:p>
          <a:p>
            <a:pPr algn="just">
              <a:lnSpc>
                <a:spcPct val="150000"/>
              </a:lnSpc>
            </a:pPr>
            <a:r>
              <a:rPr lang="en-US" sz="2400" dirty="0">
                <a:latin typeface="Times New Roman" pitchFamily="18" charset="0"/>
                <a:cs typeface="Times New Roman" pitchFamily="18" charset="0"/>
              </a:rPr>
              <a:t>It is a type of RNN model. </a:t>
            </a:r>
          </a:p>
          <a:p>
            <a:pPr algn="just">
              <a:lnSpc>
                <a:spcPct val="150000"/>
              </a:lnSpc>
            </a:pPr>
            <a:r>
              <a:rPr lang="en-US" sz="2400" dirty="0">
                <a:latin typeface="Times New Roman" pitchFamily="18" charset="0"/>
                <a:cs typeface="Times New Roman" pitchFamily="18" charset="0"/>
              </a:rPr>
              <a:t>An RNN is a type of neural network which is repeated again and again and the newer repetitions are only dependent on the previous one computation enabling the processing of a sequence of data.</a:t>
            </a: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9147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67097" y="836024"/>
            <a:ext cx="10224452" cy="5512526"/>
          </a:xfrm>
        </p:spPr>
        <p:txBody>
          <a:bodyPr>
            <a:normAutofit lnSpcReduction="10000"/>
          </a:bodyPr>
          <a:lstStyle/>
          <a:p>
            <a:pPr algn="just">
              <a:lnSpc>
                <a:spcPct val="150000"/>
              </a:lnSpc>
            </a:pPr>
            <a:r>
              <a:rPr lang="en-US" sz="2400" dirty="0">
                <a:latin typeface="Times New Roman" pitchFamily="18" charset="0"/>
                <a:cs typeface="Times New Roman" pitchFamily="18" charset="0"/>
              </a:rPr>
              <a:t>But, RNN poses the problem of vanishing gradient for multi layered model. </a:t>
            </a:r>
          </a:p>
          <a:p>
            <a:pPr algn="just">
              <a:lnSpc>
                <a:spcPct val="150000"/>
              </a:lnSpc>
            </a:pPr>
            <a:r>
              <a:rPr lang="en-US" sz="2400" dirty="0">
                <a:latin typeface="Times New Roman" pitchFamily="18" charset="0"/>
                <a:cs typeface="Times New Roman" pitchFamily="18" charset="0"/>
              </a:rPr>
              <a:t>It can make the model harder to train.</a:t>
            </a:r>
          </a:p>
          <a:p>
            <a:pPr algn="just">
              <a:lnSpc>
                <a:spcPct val="150000"/>
              </a:lnSpc>
            </a:pPr>
            <a:r>
              <a:rPr lang="en-US" sz="2400" dirty="0">
                <a:latin typeface="Times New Roman" pitchFamily="18" charset="0"/>
                <a:cs typeface="Times New Roman" pitchFamily="18" charset="0"/>
              </a:rPr>
              <a:t>If a gradient value becomes extremely small, it doesn’t contribute too much learning.</a:t>
            </a:r>
          </a:p>
          <a:p>
            <a:pPr algn="just">
              <a:lnSpc>
                <a:spcPct val="150000"/>
              </a:lnSpc>
            </a:pPr>
            <a:r>
              <a:rPr lang="en-US" sz="2400" dirty="0">
                <a:latin typeface="Times New Roman" pitchFamily="18" charset="0"/>
                <a:cs typeface="Times New Roman" pitchFamily="18" charset="0"/>
              </a:rPr>
              <a:t>To prevent the problem to vanishing gradients, we use Long Short Term Memory (LSTM) which is a modified version of RNN. </a:t>
            </a:r>
          </a:p>
          <a:p>
            <a:pPr algn="just">
              <a:lnSpc>
                <a:spcPct val="150000"/>
              </a:lnSpc>
            </a:pPr>
            <a:r>
              <a:rPr lang="en-US" sz="2400" dirty="0">
                <a:latin typeface="Times New Roman" pitchFamily="18" charset="0"/>
                <a:cs typeface="Times New Roman" pitchFamily="18" charset="0"/>
              </a:rPr>
              <a:t>LSTMs have an edge over conventional feed-forward neural networks and RNN in many ways. This is because of their property of selectively remembering patterns for long durations of time.  </a:t>
            </a: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7368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93669" y="1058091"/>
            <a:ext cx="9910943" cy="4853131"/>
          </a:xfrm>
        </p:spPr>
        <p:txBody>
          <a:bodyPr>
            <a:normAutofit/>
          </a:bodyPr>
          <a:lstStyle/>
          <a:p>
            <a:pPr algn="just">
              <a:lnSpc>
                <a:spcPct val="150000"/>
              </a:lnSpc>
            </a:pPr>
            <a:r>
              <a:rPr lang="en-US" sz="2400" dirty="0">
                <a:latin typeface="Times New Roman" pitchFamily="18" charset="0"/>
                <a:cs typeface="Times New Roman" pitchFamily="18" charset="0"/>
              </a:rPr>
              <a:t>We merge both CNN and LSTM model to produce the captions.</a:t>
            </a:r>
          </a:p>
          <a:p>
            <a:pPr algn="just">
              <a:lnSpc>
                <a:spcPct val="150000"/>
              </a:lnSpc>
            </a:pPr>
            <a:r>
              <a:rPr lang="en-US" sz="2400" dirty="0" err="1">
                <a:latin typeface="Times New Roman" pitchFamily="18" charset="0"/>
                <a:cs typeface="Times New Roman" pitchFamily="18" charset="0"/>
              </a:rPr>
              <a:t>Softmax</a:t>
            </a:r>
            <a:r>
              <a:rPr lang="en-US" sz="2400" dirty="0">
                <a:latin typeface="Times New Roman" pitchFamily="18" charset="0"/>
                <a:cs typeface="Times New Roman" pitchFamily="18" charset="0"/>
              </a:rPr>
              <a:t> takes in a vector of numbers and converts them to probabilities which are then used for image generating results.</a:t>
            </a:r>
          </a:p>
          <a:p>
            <a:pPr algn="just">
              <a:lnSpc>
                <a:spcPct val="150000"/>
              </a:lnSpc>
            </a:pPr>
            <a:r>
              <a:rPr lang="en-US" sz="2400" dirty="0" err="1">
                <a:latin typeface="Times New Roman" pitchFamily="18" charset="0"/>
                <a:cs typeface="Times New Roman" pitchFamily="18" charset="0"/>
              </a:rPr>
              <a:t>Softmax</a:t>
            </a:r>
            <a:r>
              <a:rPr lang="en-US" sz="2400" dirty="0">
                <a:latin typeface="Times New Roman" pitchFamily="18" charset="0"/>
                <a:cs typeface="Times New Roman" pitchFamily="18" charset="0"/>
              </a:rPr>
              <a:t> converts </a:t>
            </a:r>
            <a:r>
              <a:rPr lang="en-US" sz="2400" dirty="0" err="1">
                <a:latin typeface="Times New Roman" pitchFamily="18" charset="0"/>
                <a:cs typeface="Times New Roman" pitchFamily="18" charset="0"/>
              </a:rPr>
              <a:t>logits</a:t>
            </a:r>
            <a:r>
              <a:rPr lang="en-US" sz="2400" dirty="0">
                <a:latin typeface="Times New Roman" pitchFamily="18" charset="0"/>
                <a:cs typeface="Times New Roman" pitchFamily="18" charset="0"/>
              </a:rPr>
              <a:t> into probabilities by taking the exponents from every output and then normalize each of these numbers by the sum of such exponents, such that the entire output vector adds up to one.</a:t>
            </a:r>
          </a:p>
        </p:txBody>
      </p:sp>
    </p:spTree>
    <p:extLst>
      <p:ext uri="{BB962C8B-B14F-4D97-AF65-F5344CB8AC3E}">
        <p14:creationId xmlns:p14="http://schemas.microsoft.com/office/powerpoint/2010/main" val="228531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293034" y="1716258"/>
            <a:ext cx="9211578" cy="3051686"/>
          </a:xfrm>
        </p:spPr>
        <p:txBody>
          <a:bodyPr>
            <a:normAutofit/>
          </a:bodyPr>
          <a:lstStyle/>
          <a:p>
            <a:pPr marL="342900" marR="0" lvl="0" indent="-342900" algn="just">
              <a:lnSpc>
                <a:spcPct val="150000"/>
              </a:lnSpc>
              <a:spcBef>
                <a:spcPts val="0"/>
              </a:spcBef>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Increased accuracy especially for large dataset.</a:t>
            </a:r>
          </a:p>
          <a:p>
            <a:pPr marL="342900" marR="0" lvl="0" indent="-342900" algn="just">
              <a:lnSpc>
                <a:spcPct val="150000"/>
              </a:lnSpc>
              <a:spcBef>
                <a:spcPts val="0"/>
              </a:spcBef>
              <a:spcAft>
                <a:spcPts val="80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Decrease in complexities.</a:t>
            </a:r>
          </a:p>
          <a:p>
            <a:pPr marL="342900" marR="0" lvl="0" indent="-342900" algn="just">
              <a:lnSpc>
                <a:spcPct val="150000"/>
              </a:lnSpc>
              <a:spcBef>
                <a:spcPts val="0"/>
              </a:spcBef>
              <a:spcAft>
                <a:spcPts val="800"/>
              </a:spcAft>
              <a:buFont typeface="Symbol" panose="05050102010706020507" pitchFamily="18" charset="2"/>
              <a:buChar char=""/>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022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2592925" y="1264555"/>
            <a:ext cx="9163646" cy="5050972"/>
          </a:xfrm>
        </p:spPr>
        <p:txBody>
          <a:bodyPr numCol="2">
            <a:noAutofit/>
          </a:bodyPr>
          <a:lstStyle/>
          <a:p>
            <a:pPr>
              <a:lnSpc>
                <a:spcPct val="150000"/>
              </a:lnSpc>
            </a:pPr>
            <a:r>
              <a:rPr lang="en-US" sz="2400" dirty="0">
                <a:latin typeface="Times New Roman" panose="02020603050405020304" pitchFamily="18" charset="0"/>
                <a:cs typeface="Times New Roman" panose="02020603050405020304" pitchFamily="18" charset="0"/>
              </a:rPr>
              <a:t>Abstract</a:t>
            </a:r>
          </a:p>
          <a:p>
            <a:pPr>
              <a:lnSpc>
                <a:spcPct val="150000"/>
              </a:lnSpc>
            </a:pPr>
            <a:r>
              <a:rPr lang="en-US" sz="2400" dirty="0">
                <a:latin typeface="Times New Roman" panose="02020603050405020304" pitchFamily="18" charset="0"/>
                <a:cs typeface="Times New Roman" panose="02020603050405020304" pitchFamily="18" charset="0"/>
              </a:rPr>
              <a:t>Introduction</a:t>
            </a:r>
          </a:p>
          <a:p>
            <a:pPr>
              <a:lnSpc>
                <a:spcPct val="150000"/>
              </a:lnSpc>
            </a:pPr>
            <a:r>
              <a:rPr lang="en-US" sz="2400" dirty="0">
                <a:latin typeface="Times New Roman" panose="02020603050405020304" pitchFamily="18" charset="0"/>
                <a:cs typeface="Times New Roman" panose="02020603050405020304" pitchFamily="18" charset="0"/>
              </a:rPr>
              <a:t>Literature review</a:t>
            </a:r>
          </a:p>
          <a:p>
            <a:pPr>
              <a:lnSpc>
                <a:spcPct val="150000"/>
              </a:lnSpc>
            </a:pPr>
            <a:r>
              <a:rPr lang="en-US" sz="2400" dirty="0">
                <a:latin typeface="Times New Roman" panose="02020603050405020304" pitchFamily="18" charset="0"/>
                <a:cs typeface="Times New Roman" panose="02020603050405020304" pitchFamily="18" charset="0"/>
              </a:rPr>
              <a:t>Existing Method</a:t>
            </a:r>
          </a:p>
          <a:p>
            <a:pPr>
              <a:lnSpc>
                <a:spcPct val="150000"/>
              </a:lnSpc>
            </a:pPr>
            <a:r>
              <a:rPr lang="en-US" sz="2400" dirty="0">
                <a:latin typeface="Times New Roman" panose="02020603050405020304" pitchFamily="18" charset="0"/>
                <a:cs typeface="Times New Roman" panose="02020603050405020304" pitchFamily="18" charset="0"/>
              </a:rPr>
              <a:t>Drawbacks</a:t>
            </a:r>
          </a:p>
          <a:p>
            <a:pPr>
              <a:lnSpc>
                <a:spcPct val="150000"/>
              </a:lnSpc>
            </a:pPr>
            <a:r>
              <a:rPr lang="en-US" sz="2400" dirty="0">
                <a:latin typeface="Times New Roman" panose="02020603050405020304" pitchFamily="18" charset="0"/>
                <a:cs typeface="Times New Roman" panose="02020603050405020304" pitchFamily="18" charset="0"/>
              </a:rPr>
              <a:t>Proposed method				</a:t>
            </a:r>
          </a:p>
          <a:p>
            <a:pPr>
              <a:lnSpc>
                <a:spcPct val="150000"/>
              </a:lnSpc>
            </a:pPr>
            <a:r>
              <a:rPr lang="en-US" sz="2400" dirty="0">
                <a:latin typeface="Times New Roman" panose="02020603050405020304" pitchFamily="18" charset="0"/>
                <a:cs typeface="Times New Roman" panose="02020603050405020304" pitchFamily="18" charset="0"/>
              </a:rPr>
              <a:t>Advantages</a:t>
            </a:r>
          </a:p>
          <a:p>
            <a:pPr>
              <a:lnSpc>
                <a:spcPct val="150000"/>
              </a:lnSpc>
            </a:pPr>
            <a:r>
              <a:rPr lang="en-US" sz="2400" dirty="0">
                <a:latin typeface="Times New Roman" panose="02020603050405020304" pitchFamily="18" charset="0"/>
                <a:cs typeface="Times New Roman" panose="02020603050405020304" pitchFamily="18" charset="0"/>
              </a:rPr>
              <a:t>Applications</a:t>
            </a:r>
          </a:p>
          <a:p>
            <a:pPr>
              <a:lnSpc>
                <a:spcPct val="150000"/>
              </a:lnSpc>
            </a:pPr>
            <a:r>
              <a:rPr lang="en-US" sz="2400" dirty="0">
                <a:latin typeface="Times New Roman" panose="02020603050405020304" pitchFamily="18" charset="0"/>
                <a:cs typeface="Times New Roman" panose="02020603050405020304" pitchFamily="18" charset="0"/>
              </a:rPr>
              <a:t>Hardware and Software Requirements</a:t>
            </a:r>
          </a:p>
          <a:p>
            <a:pPr>
              <a:lnSpc>
                <a:spcPct val="150000"/>
              </a:lnSpc>
            </a:pPr>
            <a:r>
              <a:rPr lang="en-US" sz="2400" dirty="0">
                <a:latin typeface="Times New Roman" panose="02020603050405020304" pitchFamily="18" charset="0"/>
                <a:cs typeface="Times New Roman" panose="02020603050405020304" pitchFamily="18" charset="0"/>
              </a:rPr>
              <a:t>UML Diagrams</a:t>
            </a:r>
          </a:p>
          <a:p>
            <a:pPr>
              <a:lnSpc>
                <a:spcPct val="150000"/>
              </a:lnSpc>
            </a:pPr>
            <a:r>
              <a:rPr lang="en-US" sz="2400" dirty="0">
                <a:latin typeface="Times New Roman" panose="02020603050405020304" pitchFamily="18" charset="0"/>
                <a:cs typeface="Times New Roman" panose="02020603050405020304" pitchFamily="18" charset="0"/>
              </a:rPr>
              <a:t>Results</a:t>
            </a:r>
          </a:p>
          <a:p>
            <a:pPr>
              <a:lnSpc>
                <a:spcPct val="150000"/>
              </a:lnSpc>
            </a:pPr>
            <a:r>
              <a:rPr lang="en-US" sz="2400" dirty="0">
                <a:latin typeface="Times New Roman" panose="02020603050405020304" pitchFamily="18" charset="0"/>
                <a:cs typeface="Times New Roman" panose="02020603050405020304" pitchFamily="18" charset="0"/>
              </a:rPr>
              <a:t>Conclusion</a:t>
            </a:r>
          </a:p>
          <a:p>
            <a:pPr>
              <a:lnSpc>
                <a:spcPct val="150000"/>
              </a:lnSpc>
            </a:pPr>
            <a:r>
              <a:rPr lang="en-US"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sz="2400" b="1" dirty="0">
                <a:latin typeface="Times New Roman" panose="02020603050405020304" pitchFamily="18" charset="0"/>
                <a:cs typeface="Times New Roman" panose="02020603050405020304" pitchFamily="18" charset="0"/>
              </a:rPr>
              <a:t>(Font : Times New Roman, Font size : 24, Bold)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589212" y="2133600"/>
            <a:ext cx="8915400" cy="3777622"/>
          </a:xfrm>
        </p:spPr>
        <p:txBody>
          <a:bodyPr/>
          <a:lstStyle/>
          <a:p>
            <a:pPr lvl="0" algn="just">
              <a:lnSpc>
                <a:spcPct val="150000"/>
              </a:lnSpc>
              <a:spcBef>
                <a:spcPts val="0"/>
              </a:spcBef>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Python v3.6+</a:t>
            </a:r>
          </a:p>
          <a:p>
            <a:pPr lvl="0" algn="just">
              <a:lnSpc>
                <a:spcPct val="150000"/>
              </a:lnSpc>
              <a:spcBef>
                <a:spcPts val="0"/>
              </a:spcBef>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RAM: 4GB minimum (8GB recommended especially if using only CPU to process data).</a:t>
            </a:r>
          </a:p>
          <a:p>
            <a:pPr lvl="0" algn="just">
              <a:lnSpc>
                <a:spcPct val="150000"/>
              </a:lnSpc>
              <a:spcBef>
                <a:spcPts val="0"/>
              </a:spcBef>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Dedicated graphics card (optional)</a:t>
            </a:r>
          </a:p>
          <a:p>
            <a:pPr marL="0" indent="0">
              <a:buNone/>
            </a:pPr>
            <a:endParaRPr lang="en-US" dirty="0"/>
          </a:p>
        </p:txBody>
      </p:sp>
    </p:spTree>
    <p:extLst>
      <p:ext uri="{BB962C8B-B14F-4D97-AF65-F5344CB8AC3E}">
        <p14:creationId xmlns:p14="http://schemas.microsoft.com/office/powerpoint/2010/main" val="794213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p>
        </p:txBody>
      </p:sp>
      <p:sp>
        <p:nvSpPr>
          <p:cNvPr id="5" name="Content Placeholder 2"/>
          <p:cNvSpPr>
            <a:spLocks noGrp="1"/>
          </p:cNvSpPr>
          <p:nvPr>
            <p:ph idx="1"/>
          </p:nvPr>
        </p:nvSpPr>
        <p:spPr>
          <a:xfrm>
            <a:off x="1005841" y="1162594"/>
            <a:ext cx="10867292" cy="5447212"/>
          </a:xfrm>
        </p:spPr>
        <p:txBody>
          <a:bodyPr>
            <a:noAutofit/>
          </a:bodyPr>
          <a:lstStyle/>
          <a:p>
            <a:pPr marL="0" indent="0" algn="just">
              <a:lnSpc>
                <a:spcPct val="150000"/>
              </a:lnSpc>
              <a:buNone/>
            </a:pPr>
            <a:r>
              <a:rPr lang="en-US" sz="2400" dirty="0">
                <a:latin typeface="Times New Roman" pitchFamily="18" charset="0"/>
                <a:cs typeface="Times New Roman" pitchFamily="18" charset="0"/>
              </a:rPr>
              <a:t>[4] </a:t>
            </a:r>
            <a:r>
              <a:rPr lang="en-US" sz="2400" dirty="0" err="1">
                <a:latin typeface="Times New Roman" pitchFamily="18" charset="0"/>
                <a:cs typeface="Times New Roman" pitchFamily="18" charset="0"/>
              </a:rPr>
              <a:t>Chollet</a:t>
            </a:r>
            <a:r>
              <a:rPr lang="en-US" sz="2400" dirty="0">
                <a:latin typeface="Times New Roman" pitchFamily="18" charset="0"/>
                <a:cs typeface="Times New Roman" pitchFamily="18" charset="0"/>
              </a:rPr>
              <a:t>, Francois. "</a:t>
            </a:r>
            <a:r>
              <a:rPr lang="en-US" sz="2400" dirty="0" err="1">
                <a:latin typeface="Times New Roman" pitchFamily="18" charset="0"/>
                <a:cs typeface="Times New Roman" pitchFamily="18" charset="0"/>
              </a:rPr>
              <a:t>Xception</a:t>
            </a:r>
            <a:r>
              <a:rPr lang="en-US" sz="2400" dirty="0">
                <a:latin typeface="Times New Roman" pitchFamily="18" charset="0"/>
                <a:cs typeface="Times New Roman" pitchFamily="18" charset="0"/>
              </a:rPr>
              <a:t>: Deep Learning with </a:t>
            </a:r>
            <a:r>
              <a:rPr lang="en-US" sz="2400" dirty="0" err="1">
                <a:latin typeface="Times New Roman" pitchFamily="18" charset="0"/>
                <a:cs typeface="Times New Roman" pitchFamily="18" charset="0"/>
              </a:rPr>
              <a:t>Depthwise</a:t>
            </a:r>
            <a:r>
              <a:rPr lang="en-US" sz="2400" dirty="0">
                <a:latin typeface="Times New Roman" pitchFamily="18" charset="0"/>
                <a:cs typeface="Times New Roman" pitchFamily="18" charset="0"/>
              </a:rPr>
              <a:t> Separable Convolutions." 2017 IEEE Conference on Computer Vision and Pattern Recognition (CVPR) (2017). Print.	</a:t>
            </a:r>
          </a:p>
          <a:p>
            <a:pPr marL="0" indent="0" algn="just">
              <a:lnSpc>
                <a:spcPct val="150000"/>
              </a:lnSpc>
              <a:buNone/>
            </a:pPr>
            <a:r>
              <a:rPr lang="en-US" sz="2400" dirty="0">
                <a:latin typeface="Times New Roman" pitchFamily="18" charset="0"/>
                <a:cs typeface="Times New Roman" pitchFamily="18" charset="0"/>
              </a:rPr>
              <a:t>[5] </a:t>
            </a:r>
            <a:r>
              <a:rPr lang="en-US" sz="2400" dirty="0" err="1">
                <a:latin typeface="Times New Roman" pitchFamily="18" charset="0"/>
                <a:cs typeface="Times New Roman" pitchFamily="18" charset="0"/>
              </a:rPr>
              <a:t>Hossain</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Sohel</a:t>
            </a:r>
            <a:r>
              <a:rPr lang="en-US" sz="2400" dirty="0">
                <a:latin typeface="Times New Roman" pitchFamily="18" charset="0"/>
                <a:cs typeface="Times New Roman" pitchFamily="18" charset="0"/>
              </a:rPr>
              <a:t>, F., </a:t>
            </a:r>
            <a:r>
              <a:rPr lang="en-US" sz="2400" dirty="0" err="1">
                <a:latin typeface="Times New Roman" pitchFamily="18" charset="0"/>
                <a:cs typeface="Times New Roman" pitchFamily="18" charset="0"/>
              </a:rPr>
              <a:t>Shiratuddin</a:t>
            </a:r>
            <a:r>
              <a:rPr lang="en-US" sz="2400" dirty="0">
                <a:latin typeface="Times New Roman" pitchFamily="18" charset="0"/>
                <a:cs typeface="Times New Roman" pitchFamily="18" charset="0"/>
              </a:rPr>
              <a:t>, M. and </a:t>
            </a:r>
            <a:r>
              <a:rPr lang="en-US" sz="2400" dirty="0" err="1">
                <a:latin typeface="Times New Roman" pitchFamily="18" charset="0"/>
                <a:cs typeface="Times New Roman" pitchFamily="18" charset="0"/>
              </a:rPr>
              <a:t>Laga</a:t>
            </a:r>
            <a:r>
              <a:rPr lang="en-US" sz="2400" dirty="0">
                <a:latin typeface="Times New Roman" pitchFamily="18" charset="0"/>
                <a:cs typeface="Times New Roman" pitchFamily="18" charset="0"/>
              </a:rPr>
              <a:t>, H., 2019. A Comprehensive Survey of Deep Learning for Image Captioning. ACM Computing Surveys, 51(6), pp.1-36.</a:t>
            </a:r>
          </a:p>
          <a:p>
            <a:pPr marL="0" indent="0" algn="just">
              <a:lnSpc>
                <a:spcPct val="150000"/>
              </a:lnSpc>
              <a:buNone/>
            </a:pPr>
            <a:r>
              <a:rPr lang="en-US" sz="2400" dirty="0">
                <a:latin typeface="Times New Roman" pitchFamily="18" charset="0"/>
                <a:cs typeface="Times New Roman" pitchFamily="18" charset="0"/>
              </a:rPr>
              <a:t>[6] O. </a:t>
            </a:r>
            <a:r>
              <a:rPr lang="en-US" sz="2400" dirty="0" err="1">
                <a:latin typeface="Times New Roman" pitchFamily="18" charset="0"/>
                <a:cs typeface="Times New Roman" pitchFamily="18" charset="0"/>
              </a:rPr>
              <a:t>Vinyals</a:t>
            </a:r>
            <a:r>
              <a:rPr lang="en-US" sz="2400" dirty="0">
                <a:latin typeface="Times New Roman" pitchFamily="18" charset="0"/>
                <a:cs typeface="Times New Roman" pitchFamily="18" charset="0"/>
              </a:rPr>
              <a:t>, A. </a:t>
            </a:r>
            <a:r>
              <a:rPr lang="en-US" sz="2400" dirty="0" err="1">
                <a:latin typeface="Times New Roman" pitchFamily="18" charset="0"/>
                <a:cs typeface="Times New Roman" pitchFamily="18" charset="0"/>
              </a:rPr>
              <a:t>Toshev</a:t>
            </a:r>
            <a:r>
              <a:rPr lang="en-US" sz="2400" dirty="0">
                <a:latin typeface="Times New Roman" pitchFamily="18" charset="0"/>
                <a:cs typeface="Times New Roman" pitchFamily="18" charset="0"/>
              </a:rPr>
              <a:t>, S. </a:t>
            </a:r>
            <a:r>
              <a:rPr lang="en-US" sz="2400" dirty="0" err="1">
                <a:latin typeface="Times New Roman" pitchFamily="18" charset="0"/>
                <a:cs typeface="Times New Roman" pitchFamily="18" charset="0"/>
              </a:rPr>
              <a:t>Bengio</a:t>
            </a:r>
            <a:r>
              <a:rPr lang="en-US" sz="2400" dirty="0">
                <a:latin typeface="Times New Roman" pitchFamily="18" charset="0"/>
                <a:cs typeface="Times New Roman" pitchFamily="18" charset="0"/>
              </a:rPr>
              <a:t> and D. </a:t>
            </a:r>
            <a:r>
              <a:rPr lang="en-US" sz="2400" dirty="0" err="1">
                <a:latin typeface="Times New Roman" pitchFamily="18" charset="0"/>
                <a:cs typeface="Times New Roman" pitchFamily="18" charset="0"/>
              </a:rPr>
              <a:t>Erhan</a:t>
            </a:r>
            <a:r>
              <a:rPr lang="en-US" sz="2400" dirty="0">
                <a:latin typeface="Times New Roman" pitchFamily="18" charset="0"/>
                <a:cs typeface="Times New Roman" pitchFamily="18" charset="0"/>
              </a:rPr>
              <a:t>, "Show and tell: A neural image caption generator," 2015 IEEE Conference on Computer Vision and Pattern Recognition (CVPR), Boston, MA, 2015, pp. 3156-3164</a:t>
            </a:r>
          </a:p>
        </p:txBody>
      </p:sp>
    </p:spTree>
    <p:extLst>
      <p:ext uri="{BB962C8B-B14F-4D97-AF65-F5344CB8AC3E}">
        <p14:creationId xmlns:p14="http://schemas.microsoft.com/office/powerpoint/2010/main" val="274038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2046" y="1688123"/>
            <a:ext cx="9961935" cy="4934746"/>
          </a:xfrm>
        </p:spPr>
        <p:txBody>
          <a:bodyPr>
            <a:normAutofit fontScale="92500" lnSpcReduction="10000"/>
          </a:bodyPr>
          <a:lstStyle/>
          <a:p>
            <a:pPr marL="0" indent="0" algn="just">
              <a:lnSpc>
                <a:spcPct val="170000"/>
              </a:lnSpc>
              <a:spcBef>
                <a:spcPts val="0"/>
              </a:spcBef>
              <a:buNone/>
            </a:pPr>
            <a:r>
              <a:rPr lang="en-US" sz="24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When we see an image, we can quickly recognize what is going on in the image, what objects are present and what they are doing. With the progress in Artificial Intelligence (AI), we are trying to do the same automatically by our computers. The need for such a system is increasing especially due to the advent of autonomous vehicles / semi-autonomous vehicles which involves reading and understanding millions of images. Automatically generating captions for any given image requires the use of Natural Language Processing (NLP) techniques and Neural Networks to classify the images. The ability for a computer to generate captions to an image has various business and individual benefits.  </a:t>
            </a:r>
          </a:p>
          <a:p>
            <a:pPr marL="0" marR="0" indent="0" algn="just">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2C05C3F2-575C-434B-8AAC-8108D93ED429}"/>
              </a:ext>
            </a:extLst>
          </p:cNvPr>
          <p:cNvSpPr>
            <a:spLocks noGrp="1"/>
          </p:cNvSpPr>
          <p:nvPr>
            <p:ph idx="1"/>
          </p:nvPr>
        </p:nvSpPr>
        <p:spPr>
          <a:xfrm>
            <a:off x="1580607" y="1502230"/>
            <a:ext cx="9924006" cy="5355770"/>
          </a:xfrm>
        </p:spPr>
        <p:txBody>
          <a:bodyPr>
            <a:normAutofit fontScale="92500" lnSpcReduction="20000"/>
          </a:bodyPr>
          <a:lstStyle/>
          <a:p>
            <a:pPr algn="just">
              <a:lnSpc>
                <a:spcPct val="150000"/>
              </a:lnSpc>
            </a:pPr>
            <a:r>
              <a:rPr lang="en-US" sz="2600" dirty="0">
                <a:solidFill>
                  <a:srgbClr val="000000"/>
                </a:solidFill>
                <a:effectLst/>
                <a:latin typeface="Times New Roman" panose="02020603050405020304" pitchFamily="18" charset="0"/>
                <a:ea typeface="Calibri" panose="020F0502020204030204" pitchFamily="34" charset="0"/>
              </a:rPr>
              <a:t>Unlike Humans, machines have a hard time in understanding what is going on in a natural scenic image.</a:t>
            </a:r>
          </a:p>
          <a:p>
            <a:pPr algn="just">
              <a:lnSpc>
                <a:spcPct val="150000"/>
              </a:lnSpc>
            </a:pPr>
            <a:r>
              <a:rPr lang="en-US" sz="2600" dirty="0">
                <a:solidFill>
                  <a:srgbClr val="000000"/>
                </a:solidFill>
                <a:effectLst/>
                <a:latin typeface="Times New Roman" panose="02020603050405020304" pitchFamily="18" charset="0"/>
                <a:ea typeface="Calibri" panose="020F0502020204030204" pitchFamily="34" charset="0"/>
              </a:rPr>
              <a:t>However, </a:t>
            </a:r>
            <a:r>
              <a:rPr lang="en-US" sz="2600" dirty="0">
                <a:solidFill>
                  <a:srgbClr val="000000"/>
                </a:solidFill>
                <a:latin typeface="Times New Roman" panose="02020603050405020304" pitchFamily="18" charset="0"/>
                <a:ea typeface="Calibri" panose="020F0502020204030204" pitchFamily="34" charset="0"/>
              </a:rPr>
              <a:t>The need for a system to understand images is increasing especially with the advent of Autonomous/ Semi-Autonomous driving systems.</a:t>
            </a:r>
            <a:endParaRPr lang="en-US" sz="26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US" sz="2600" dirty="0">
                <a:solidFill>
                  <a:srgbClr val="000000"/>
                </a:solidFill>
                <a:latin typeface="Times New Roman" panose="02020603050405020304" pitchFamily="18" charset="0"/>
                <a:ea typeface="Calibri" panose="020F0502020204030204" pitchFamily="34" charset="0"/>
              </a:rPr>
              <a:t>Understanding images is also vital in order for an image search engine to work.</a:t>
            </a:r>
            <a:endParaRPr lang="en-US" sz="26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US" sz="2600" dirty="0">
                <a:solidFill>
                  <a:srgbClr val="000000"/>
                </a:solidFill>
                <a:effectLst/>
                <a:latin typeface="Times New Roman" panose="02020603050405020304" pitchFamily="18" charset="0"/>
                <a:ea typeface="Calibri" panose="020F0502020204030204" pitchFamily="34" charset="0"/>
              </a:rPr>
              <a:t>Such an application can be used for Image tagging by social media networks, governments for aerial reconnaissance, helping the visually impaired.</a:t>
            </a:r>
          </a:p>
          <a:p>
            <a:pPr algn="just">
              <a:lnSpc>
                <a:spcPct val="150000"/>
              </a:lnSpc>
            </a:pPr>
            <a:endParaRPr lang="en-US" dirty="0"/>
          </a:p>
        </p:txBody>
      </p:sp>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8A366-4034-41AD-A149-85DA70C60B90}"/>
              </a:ext>
            </a:extLst>
          </p:cNvPr>
          <p:cNvSpPr>
            <a:spLocks noGrp="1"/>
          </p:cNvSpPr>
          <p:nvPr>
            <p:ph idx="1"/>
          </p:nvPr>
        </p:nvSpPr>
        <p:spPr>
          <a:xfrm>
            <a:off x="1254034" y="801857"/>
            <a:ext cx="10239271" cy="5739619"/>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To understand an image and generate captions, we are proposing a Deep learning based method.</a:t>
            </a:r>
          </a:p>
          <a:p>
            <a:pPr algn="just">
              <a:lnSpc>
                <a:spcPct val="150000"/>
              </a:lnSpc>
            </a:pPr>
            <a:r>
              <a:rPr lang="en-US" sz="2400" dirty="0">
                <a:latin typeface="Times New Roman" panose="02020603050405020304" pitchFamily="18" charset="0"/>
                <a:cs typeface="Times New Roman" panose="02020603050405020304" pitchFamily="18" charset="0"/>
              </a:rPr>
              <a:t>Deep learning can provide increased accuracy and decrease in computational power.</a:t>
            </a:r>
          </a:p>
          <a:p>
            <a:pPr algn="just">
              <a:lnSpc>
                <a:spcPct val="150000"/>
              </a:lnSpc>
            </a:pPr>
            <a:r>
              <a:rPr lang="en-US" sz="2400" dirty="0">
                <a:effectLst/>
                <a:latin typeface="Times New Roman" panose="02020603050405020304" pitchFamily="18" charset="0"/>
                <a:ea typeface="Calibri" panose="020F0502020204030204" pitchFamily="34" charset="0"/>
              </a:rPr>
              <a:t>We will use Convolution Neural Networks (CNN) and Long Short Term Memory (LSTM) to do so.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Calibri" panose="020F0502020204030204" pitchFamily="34" charset="0"/>
              </a:rPr>
              <a:t>Convolution Neural Network (CNN) is widely used for automatic feature extraction from images. It uses the mathematical operator convolution.</a:t>
            </a:r>
            <a:endParaRPr lang="en-US" sz="2400" dirty="0">
              <a:effectLst/>
              <a:latin typeface="Times New Roman" panose="02020603050405020304" pitchFamily="18" charset="0"/>
              <a:ea typeface="Calibri" panose="020F0502020204030204" pitchFamily="34" charset="0"/>
            </a:endParaRPr>
          </a:p>
          <a:p>
            <a:pPr algn="just">
              <a:lnSpc>
                <a:spcPct val="150000"/>
              </a:lnSpc>
            </a:pPr>
            <a:r>
              <a:rPr lang="en-US" sz="2400" dirty="0">
                <a:effectLst/>
                <a:latin typeface="Times New Roman" panose="02020603050405020304" pitchFamily="18" charset="0"/>
                <a:ea typeface="Calibri" panose="020F0502020204030204" pitchFamily="34" charset="0"/>
              </a:rPr>
              <a:t>Whereas, usual Neural Networks uses matrix multiplication.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14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485A6-D9F0-4969-A7D2-E4B4E90D5F27}"/>
              </a:ext>
            </a:extLst>
          </p:cNvPr>
          <p:cNvSpPr>
            <a:spLocks noGrp="1"/>
          </p:cNvSpPr>
          <p:nvPr>
            <p:ph idx="1"/>
          </p:nvPr>
        </p:nvSpPr>
        <p:spPr>
          <a:xfrm>
            <a:off x="1397726" y="801857"/>
            <a:ext cx="10137782" cy="5556739"/>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LSTM is used to handle sequences of images at a time.</a:t>
            </a:r>
          </a:p>
          <a:p>
            <a:pPr algn="just">
              <a:lnSpc>
                <a:spcPct val="150000"/>
              </a:lnSpc>
            </a:pPr>
            <a:r>
              <a:rPr lang="en-US" sz="2400" dirty="0">
                <a:latin typeface="Times New Roman" panose="02020603050405020304" pitchFamily="18" charset="0"/>
                <a:cs typeface="Times New Roman" panose="02020603050405020304" pitchFamily="18" charset="0"/>
              </a:rPr>
              <a:t>It is a type of Recurrent Neural Network (RNN) but RNN have the problem of vanishing gradients which can make it harder to train.</a:t>
            </a:r>
          </a:p>
          <a:p>
            <a:pPr algn="just">
              <a:lnSpc>
                <a:spcPct val="150000"/>
              </a:lnSpc>
            </a:pPr>
            <a:r>
              <a:rPr lang="en-US" sz="2400" dirty="0">
                <a:latin typeface="Times New Roman" panose="02020603050405020304" pitchFamily="18" charset="0"/>
                <a:cs typeface="Times New Roman" panose="02020603050405020304" pitchFamily="18" charset="0"/>
              </a:rPr>
              <a:t>To counter the problem of vanishing gradients, we implement a model using Long Short Term Memory (LSTM).</a:t>
            </a:r>
          </a:p>
          <a:p>
            <a:pPr algn="just">
              <a:lnSpc>
                <a:spcPct val="150000"/>
              </a:lnSpc>
            </a:pPr>
            <a:r>
              <a:rPr lang="en-US" sz="2400" dirty="0">
                <a:latin typeface="Times New Roman" panose="02020603050405020304" pitchFamily="18" charset="0"/>
                <a:cs typeface="Times New Roman" panose="02020603050405020304" pitchFamily="18" charset="0"/>
              </a:rPr>
              <a:t>The Features from CNN and Sequences from LSTM are merged to generate the captions of any image.</a:t>
            </a:r>
          </a:p>
        </p:txBody>
      </p:sp>
    </p:spTree>
    <p:extLst>
      <p:ext uri="{BB962C8B-B14F-4D97-AF65-F5344CB8AC3E}">
        <p14:creationId xmlns:p14="http://schemas.microsoft.com/office/powerpoint/2010/main" val="330688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latin typeface="Times New Roman" panose="02020603050405020304" pitchFamily="18" charset="0"/>
                <a:cs typeface="Times New Roman" panose="02020603050405020304" pitchFamily="18" charset="0"/>
              </a:rPr>
              <a:t>Literature review:</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7192998"/>
              </p:ext>
            </p:extLst>
          </p:nvPr>
        </p:nvGraphicFramePr>
        <p:xfrm>
          <a:off x="1012874" y="1905000"/>
          <a:ext cx="10620922" cy="4653126"/>
        </p:xfrm>
        <a:graphic>
          <a:graphicData uri="http://schemas.openxmlformats.org/drawingml/2006/table">
            <a:tbl>
              <a:tblPr firstRow="1" bandRow="1">
                <a:tableStyleId>{5940675A-B579-460E-94D1-54222C63F5DA}</a:tableStyleId>
              </a:tblPr>
              <a:tblGrid>
                <a:gridCol w="895667">
                  <a:extLst>
                    <a:ext uri="{9D8B030D-6E8A-4147-A177-3AD203B41FA5}">
                      <a16:colId xmlns:a16="http://schemas.microsoft.com/office/drawing/2014/main" val="20000"/>
                    </a:ext>
                  </a:extLst>
                </a:gridCol>
                <a:gridCol w="1991176">
                  <a:extLst>
                    <a:ext uri="{9D8B030D-6E8A-4147-A177-3AD203B41FA5}">
                      <a16:colId xmlns:a16="http://schemas.microsoft.com/office/drawing/2014/main" val="20001"/>
                    </a:ext>
                  </a:extLst>
                </a:gridCol>
                <a:gridCol w="2356922">
                  <a:extLst>
                    <a:ext uri="{9D8B030D-6E8A-4147-A177-3AD203B41FA5}">
                      <a16:colId xmlns:a16="http://schemas.microsoft.com/office/drawing/2014/main" val="20002"/>
                    </a:ext>
                  </a:extLst>
                </a:gridCol>
                <a:gridCol w="3102329">
                  <a:extLst>
                    <a:ext uri="{9D8B030D-6E8A-4147-A177-3AD203B41FA5}">
                      <a16:colId xmlns:a16="http://schemas.microsoft.com/office/drawing/2014/main" val="20003"/>
                    </a:ext>
                  </a:extLst>
                </a:gridCol>
                <a:gridCol w="2274828">
                  <a:extLst>
                    <a:ext uri="{9D8B030D-6E8A-4147-A177-3AD203B41FA5}">
                      <a16:colId xmlns:a16="http://schemas.microsoft.com/office/drawing/2014/main" val="20004"/>
                    </a:ext>
                  </a:extLst>
                </a:gridCol>
              </a:tblGrid>
              <a:tr h="735036">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959045">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marL="0" marR="0" algn="ctr">
                        <a:lnSpc>
                          <a:spcPct val="107000"/>
                        </a:lnSpc>
                        <a:spcBef>
                          <a:spcPts val="0"/>
                        </a:spcBef>
                        <a:spcAft>
                          <a:spcPts val="0"/>
                        </a:spcAft>
                      </a:pPr>
                      <a:r>
                        <a:rPr lang="en-US" sz="2000" i="1" dirty="0" err="1">
                          <a:latin typeface="Times New Roman"/>
                          <a:ea typeface="Calibri"/>
                          <a:cs typeface="Times New Roman"/>
                        </a:rPr>
                        <a:t>Physica</a:t>
                      </a:r>
                      <a:r>
                        <a:rPr lang="en-US" sz="2000" i="1" dirty="0">
                          <a:latin typeface="Times New Roman"/>
                          <a:ea typeface="Calibri"/>
                          <a:cs typeface="Times New Roman"/>
                        </a:rPr>
                        <a:t> D: Nonlinear Phenomena 404 (2020)</a:t>
                      </a:r>
                      <a:endParaRPr lang="en-US" sz="2000" i="1" dirty="0">
                        <a:latin typeface="Calibri"/>
                        <a:ea typeface="Calibri"/>
                        <a:cs typeface="Times New Roman"/>
                      </a:endParaRPr>
                    </a:p>
                  </a:txBody>
                  <a:tcPr marL="68580" marR="68580" marT="0" marB="0"/>
                </a:tc>
                <a:tc>
                  <a:txBody>
                    <a:bodyPr/>
                    <a:lstStyle/>
                    <a:p>
                      <a:pPr algn="ct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Sherstinsky</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Alex</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Fundamentals of Recurrent Neural Network (RNN) and Long Short-Term Memory (LSTM) Network</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Fundamentals of RNN and LSTM and the relation between them.</a:t>
                      </a:r>
                    </a:p>
                  </a:txBody>
                  <a:tcPr/>
                </a:tc>
                <a:extLst>
                  <a:ext uri="{0D108BD9-81ED-4DB2-BD59-A6C34878D82A}">
                    <a16:rowId xmlns:a16="http://schemas.microsoft.com/office/drawing/2014/main" val="10001"/>
                  </a:ext>
                </a:extLst>
              </a:tr>
              <a:tr h="1959045">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r>
                        <a:rPr lang="en-US" sz="2000" b="0" dirty="0">
                          <a:effectLst/>
                          <a:latin typeface="Times New Roman" panose="02020603050405020304" pitchFamily="18" charset="0"/>
                          <a:ea typeface="Calibri" panose="020F0502020204030204" pitchFamily="34" charset="0"/>
                        </a:rPr>
                        <a:t>Journal of Physics: Conference Series 1087 (2018)</a:t>
                      </a:r>
                      <a:endParaRPr lang="en-US" sz="2000" b="0" dirty="0"/>
                    </a:p>
                  </a:txBody>
                  <a:tcPr/>
                </a:tc>
                <a:tc>
                  <a:txBody>
                    <a:bodyPr/>
                    <a:lstStyle/>
                    <a:p>
                      <a:pPr algn="ctr"/>
                      <a:r>
                        <a:rPr lang="en-US" sz="2000" b="0" dirty="0">
                          <a:effectLst/>
                          <a:latin typeface="Times New Roman" panose="02020603050405020304" pitchFamily="18" charset="0"/>
                          <a:ea typeface="Calibri" panose="020F0502020204030204" pitchFamily="34" charset="0"/>
                        </a:rPr>
                        <a:t>Liu, Yu Han</a:t>
                      </a:r>
                      <a:endParaRPr lang="en-US" sz="2000" b="0" dirty="0"/>
                    </a:p>
                  </a:txBody>
                  <a:tcPr/>
                </a:tc>
                <a:tc>
                  <a:txBody>
                    <a:bodyPr/>
                    <a:lstStyle/>
                    <a:p>
                      <a:pPr marL="0" marR="0" algn="ctr">
                        <a:lnSpc>
                          <a:spcPct val="107000"/>
                        </a:lnSpc>
                        <a:spcBef>
                          <a:spcPts val="0"/>
                        </a:spcBef>
                        <a:spcAft>
                          <a:spcPts val="0"/>
                        </a:spcAft>
                      </a:pPr>
                      <a:r>
                        <a:rPr lang="en-US" sz="2000" dirty="0">
                          <a:latin typeface="Times New Roman"/>
                          <a:ea typeface="Calibri"/>
                          <a:cs typeface="Times New Roman"/>
                        </a:rPr>
                        <a:t>Feature Extraction and Image Recognition with </a:t>
                      </a:r>
                      <a:r>
                        <a:rPr lang="en-US" sz="2000" dirty="0" err="1">
                          <a:latin typeface="Times New Roman"/>
                          <a:ea typeface="Calibri"/>
                          <a:cs typeface="Times New Roman"/>
                        </a:rPr>
                        <a:t>Convolutional</a:t>
                      </a:r>
                      <a:r>
                        <a:rPr lang="en-US" sz="2000" dirty="0">
                          <a:latin typeface="Times New Roman"/>
                          <a:ea typeface="Calibri"/>
                          <a:cs typeface="Times New Roman"/>
                        </a:rPr>
                        <a:t> Neural Networks</a:t>
                      </a:r>
                      <a:endParaRPr lang="en-US" sz="2000" dirty="0">
                        <a:latin typeface="Calibri"/>
                        <a:ea typeface="Calibri"/>
                        <a:cs typeface="Times New Roman"/>
                      </a:endParaRPr>
                    </a:p>
                  </a:txBody>
                  <a:tcPr marL="68580" marR="68580" marT="0" marB="0"/>
                </a:tc>
                <a:tc>
                  <a:txBody>
                    <a:bodyPr/>
                    <a:lstStyle/>
                    <a:p>
                      <a:pPr algn="ctr"/>
                      <a:r>
                        <a:rPr lang="en-US" sz="2000" dirty="0">
                          <a:latin typeface="Times New Roman" panose="02020603050405020304" pitchFamily="18" charset="0"/>
                          <a:cs typeface="Times New Roman" panose="02020603050405020304" pitchFamily="18" charset="0"/>
                        </a:rPr>
                        <a:t>The working of CNN. Its characteristics etc are defined.</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6738283"/>
              </p:ext>
            </p:extLst>
          </p:nvPr>
        </p:nvGraphicFramePr>
        <p:xfrm>
          <a:off x="687388" y="1451448"/>
          <a:ext cx="11375806" cy="4259904"/>
        </p:xfrm>
        <a:graphic>
          <a:graphicData uri="http://schemas.openxmlformats.org/drawingml/2006/table">
            <a:tbl>
              <a:tblPr firstRow="1" bandRow="1">
                <a:tableStyleId>{5940675A-B579-460E-94D1-54222C63F5DA}</a:tableStyleId>
              </a:tblPr>
              <a:tblGrid>
                <a:gridCol w="661815">
                  <a:extLst>
                    <a:ext uri="{9D8B030D-6E8A-4147-A177-3AD203B41FA5}">
                      <a16:colId xmlns:a16="http://schemas.microsoft.com/office/drawing/2014/main" val="20000"/>
                    </a:ext>
                  </a:extLst>
                </a:gridCol>
                <a:gridCol w="2463142">
                  <a:extLst>
                    <a:ext uri="{9D8B030D-6E8A-4147-A177-3AD203B41FA5}">
                      <a16:colId xmlns:a16="http://schemas.microsoft.com/office/drawing/2014/main" val="20001"/>
                    </a:ext>
                  </a:extLst>
                </a:gridCol>
                <a:gridCol w="2514406">
                  <a:extLst>
                    <a:ext uri="{9D8B030D-6E8A-4147-A177-3AD203B41FA5}">
                      <a16:colId xmlns:a16="http://schemas.microsoft.com/office/drawing/2014/main" val="20002"/>
                    </a:ext>
                  </a:extLst>
                </a:gridCol>
                <a:gridCol w="3309618">
                  <a:extLst>
                    <a:ext uri="{9D8B030D-6E8A-4147-A177-3AD203B41FA5}">
                      <a16:colId xmlns:a16="http://schemas.microsoft.com/office/drawing/2014/main" val="20003"/>
                    </a:ext>
                  </a:extLst>
                </a:gridCol>
                <a:gridCol w="2426825">
                  <a:extLst>
                    <a:ext uri="{9D8B030D-6E8A-4147-A177-3AD203B41FA5}">
                      <a16:colId xmlns:a16="http://schemas.microsoft.com/office/drawing/2014/main" val="20004"/>
                    </a:ext>
                  </a:extLst>
                </a:gridCol>
              </a:tblGrid>
              <a:tr h="724224">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761619">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b="0" kern="1200" dirty="0">
                          <a:solidFill>
                            <a:schemeClr val="tx1"/>
                          </a:solidFill>
                          <a:effectLst/>
                          <a:latin typeface="Times New Roman" panose="02020603050405020304" pitchFamily="18" charset="0"/>
                          <a:ea typeface="+mn-ea"/>
                          <a:cs typeface="Times New Roman" panose="02020603050405020304" pitchFamily="18" charset="0"/>
                        </a:rPr>
                        <a:t>Proceedings of the 1st Joint SLTU and CCURL Workshop (SLTU-CCURL 2020)</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Aung</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San &amp; Pa, Win &amp; </a:t>
                      </a: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nwe</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tin</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kern="1200" dirty="0">
                          <a:solidFill>
                            <a:schemeClr val="tx1"/>
                          </a:solidFill>
                          <a:effectLst/>
                          <a:latin typeface="Times New Roman" panose="02020603050405020304" pitchFamily="18" charset="0"/>
                          <a:ea typeface="+mn-ea"/>
                          <a:cs typeface="Times New Roman" panose="02020603050405020304" pitchFamily="18" charset="0"/>
                        </a:rPr>
                        <a:t>Automatic Myanmar Image Captioning using CNN and LSTM-Based Language Model</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Created corpus of images to caption in Burmese. VGG is used with CNN and LSTM for image captioning.</a:t>
                      </a:r>
                    </a:p>
                  </a:txBody>
                  <a:tcPr/>
                </a:tc>
                <a:extLst>
                  <a:ext uri="{0D108BD9-81ED-4DB2-BD59-A6C34878D82A}">
                    <a16:rowId xmlns:a16="http://schemas.microsoft.com/office/drawing/2014/main" val="10001"/>
                  </a:ext>
                </a:extLst>
              </a:tr>
              <a:tr h="655320">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b="0" dirty="0">
                          <a:solidFill>
                            <a:srgbClr val="000000"/>
                          </a:solidFill>
                          <a:effectLst/>
                          <a:latin typeface="Times New Roman" panose="02020603050405020304" pitchFamily="18" charset="0"/>
                          <a:ea typeface="Calibri" panose="020F0502020204030204" pitchFamily="34" charset="0"/>
                        </a:rPr>
                        <a:t>IEEE Conference on Computer Vision and Pattern Recognition (CVPR) (2017)</a:t>
                      </a:r>
                      <a:endParaRPr lang="en-US" sz="2000"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err="1">
                          <a:solidFill>
                            <a:srgbClr val="000000"/>
                          </a:solidFill>
                          <a:effectLst/>
                          <a:latin typeface="Times New Roman" panose="02020603050405020304" pitchFamily="18" charset="0"/>
                          <a:ea typeface="Calibri" panose="020F0502020204030204" pitchFamily="34" charset="0"/>
                        </a:rPr>
                        <a:t>Chollet</a:t>
                      </a:r>
                      <a:r>
                        <a:rPr lang="en-US" sz="2000" b="0" dirty="0">
                          <a:solidFill>
                            <a:srgbClr val="000000"/>
                          </a:solidFill>
                          <a:effectLst/>
                          <a:latin typeface="Times New Roman" panose="02020603050405020304" pitchFamily="18" charset="0"/>
                          <a:ea typeface="Calibri" panose="020F0502020204030204" pitchFamily="34" charset="0"/>
                        </a:rPr>
                        <a:t>, Francois</a:t>
                      </a:r>
                      <a:endParaRPr lang="en-US" sz="2000" b="0" dirty="0"/>
                    </a:p>
                  </a:txBody>
                  <a:tcPr/>
                </a:tc>
                <a:tc>
                  <a:txBody>
                    <a:bodyPr/>
                    <a:lstStyle/>
                    <a:p>
                      <a:pPr algn="ctr"/>
                      <a:r>
                        <a:rPr lang="en-US" sz="2000" b="0" dirty="0" err="1">
                          <a:latin typeface="Times New Roman" panose="02020603050405020304" pitchFamily="18" charset="0"/>
                          <a:cs typeface="Times New Roman" panose="02020603050405020304" pitchFamily="18" charset="0"/>
                        </a:rPr>
                        <a:t>Xception</a:t>
                      </a:r>
                      <a:r>
                        <a:rPr lang="en-US" sz="2000" b="0" dirty="0">
                          <a:latin typeface="Times New Roman" panose="02020603050405020304" pitchFamily="18" charset="0"/>
                          <a:cs typeface="Times New Roman" panose="02020603050405020304" pitchFamily="18" charset="0"/>
                        </a:rPr>
                        <a:t>: Deep Learning with </a:t>
                      </a:r>
                      <a:r>
                        <a:rPr lang="en-US" sz="2000" b="0" dirty="0" err="1">
                          <a:latin typeface="Times New Roman" panose="02020603050405020304" pitchFamily="18" charset="0"/>
                          <a:cs typeface="Times New Roman" panose="02020603050405020304" pitchFamily="18" charset="0"/>
                        </a:rPr>
                        <a:t>Depthwise</a:t>
                      </a:r>
                      <a:r>
                        <a:rPr lang="en-US" sz="2000" b="0" dirty="0">
                          <a:latin typeface="Times New Roman" panose="02020603050405020304" pitchFamily="18" charset="0"/>
                          <a:cs typeface="Times New Roman" panose="02020603050405020304" pitchFamily="18" charset="0"/>
                        </a:rPr>
                        <a:t> Separable Convolutions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A new architecture based on </a:t>
                      </a:r>
                      <a:r>
                        <a:rPr lang="en-US" sz="2000" b="0" dirty="0" err="1">
                          <a:latin typeface="Times New Roman" panose="02020603050405020304" pitchFamily="18" charset="0"/>
                          <a:cs typeface="Times New Roman" panose="02020603050405020304" pitchFamily="18" charset="0"/>
                        </a:rPr>
                        <a:t>depthwise</a:t>
                      </a:r>
                      <a:r>
                        <a:rPr lang="en-US" sz="2000" b="0" dirty="0">
                          <a:latin typeface="Times New Roman" panose="02020603050405020304" pitchFamily="18" charset="0"/>
                          <a:cs typeface="Times New Roman" panose="02020603050405020304" pitchFamily="18" charset="0"/>
                        </a:rPr>
                        <a:t> separable convolutions is proposed.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4095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975" y="610772"/>
            <a:ext cx="9133449" cy="1143000"/>
          </a:xfrm>
        </p:spPr>
        <p:txBody>
          <a:bodyPr>
            <a:normAutofit/>
          </a:bodyPr>
          <a:lstStyle/>
          <a:p>
            <a:r>
              <a:rPr lang="en-US" sz="2700" b="1" dirty="0">
                <a:latin typeface="Times New Roman" panose="02020603050405020304" pitchFamily="18" charset="0"/>
                <a:cs typeface="Times New Roman" panose="02020603050405020304" pitchFamily="18" charset="0"/>
              </a:rPr>
              <a:t>Existing method:</a:t>
            </a:r>
            <a:r>
              <a:rPr lang="en-US" altLang="en-US" sz="3200" b="1" dirty="0">
                <a:latin typeface="Times New Roman" panose="02020603050405020304" pitchFamily="18" charset="0"/>
                <a:cs typeface="Times New Roman" panose="02020603050405020304" pitchFamily="18" charset="0"/>
              </a:rPr>
              <a:t/>
            </a:r>
            <a:br>
              <a:rPr lang="en-US" altLang="en-US" sz="3200" b="1" dirty="0">
                <a:latin typeface="Times New Roman" panose="02020603050405020304" pitchFamily="18" charset="0"/>
                <a:cs typeface="Times New Roman" panose="02020603050405020304"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393852" y="1753772"/>
            <a:ext cx="7620000" cy="5334000"/>
          </a:xfrm>
        </p:spPr>
        <p:txBody>
          <a:bodyPr>
            <a:normAutofit/>
          </a:bodyPr>
          <a:lstStyle/>
          <a:p>
            <a:pPr algn="just">
              <a:lnSpc>
                <a:spcPct val="150000"/>
              </a:lnSpc>
              <a:buFont typeface="Wingdings" pitchFamily="2" charset="2"/>
              <a:buChar char="q"/>
            </a:pPr>
            <a:r>
              <a:rPr lang="en-US" sz="2400" dirty="0">
                <a:latin typeface="Times New Roman" pitchFamily="18" charset="0"/>
                <a:cs typeface="Times New Roman" pitchFamily="18" charset="0"/>
              </a:rPr>
              <a:t>The below block describes the existing method.</a:t>
            </a:r>
          </a:p>
          <a:p>
            <a:pPr algn="just">
              <a:lnSpc>
                <a:spcPct val="150000"/>
              </a:lnSpc>
              <a:buNone/>
            </a:pPr>
            <a:endParaRPr lang="en-US" sz="1900" dirty="0">
              <a:latin typeface="Times New Roman" pitchFamily="18" charset="0"/>
              <a:cs typeface="Times New Roman" pitchFamily="18" charset="0"/>
            </a:endParaRPr>
          </a:p>
        </p:txBody>
      </p:sp>
      <p:pic>
        <p:nvPicPr>
          <p:cNvPr id="7" name="Picture 6" descr="inception_2.png"/>
          <p:cNvPicPr>
            <a:picLocks noChangeAspect="1"/>
          </p:cNvPicPr>
          <p:nvPr/>
        </p:nvPicPr>
        <p:blipFill>
          <a:blip r:embed="rId2"/>
          <a:stretch>
            <a:fillRect/>
          </a:stretch>
        </p:blipFill>
        <p:spPr>
          <a:xfrm>
            <a:off x="3271702" y="2522687"/>
            <a:ext cx="5793921" cy="3641893"/>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1500</TotalTime>
  <Words>1418</Words>
  <Application>Microsoft Office PowerPoint</Application>
  <PresentationFormat>Widescreen</PresentationFormat>
  <Paragraphs>119</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Century Gothic</vt:lpstr>
      <vt:lpstr>Droid Sans Fallback</vt:lpstr>
      <vt:lpstr>Symbol</vt:lpstr>
      <vt:lpstr>Times New Roman</vt:lpstr>
      <vt:lpstr>Wingdings</vt:lpstr>
      <vt:lpstr>Wingdings 2</vt:lpstr>
      <vt:lpstr>Wingdings 3</vt:lpstr>
      <vt:lpstr>Wisp</vt:lpstr>
      <vt:lpstr>PowerPoint Presentation</vt:lpstr>
      <vt:lpstr>Index</vt:lpstr>
      <vt:lpstr>Abstract</vt:lpstr>
      <vt:lpstr>Introduction:   </vt:lpstr>
      <vt:lpstr>PowerPoint Presentation</vt:lpstr>
      <vt:lpstr>PowerPoint Presentation</vt:lpstr>
      <vt:lpstr>Literature review: </vt:lpstr>
      <vt:lpstr>PowerPoint Presentation</vt:lpstr>
      <vt:lpstr>Existing method: </vt:lpstr>
      <vt:lpstr>PowerPoint Presentation</vt:lpstr>
      <vt:lpstr>PowerPoint Presentation</vt:lpstr>
      <vt:lpstr>Proposed method: </vt:lpstr>
      <vt:lpstr>PowerPoint Presentation</vt:lpstr>
      <vt:lpstr>Procedure</vt:lpstr>
      <vt:lpstr>PowerPoint Presentation</vt:lpstr>
      <vt:lpstr>PowerPoint Presentation</vt:lpstr>
      <vt:lpstr>PowerPoint Presentation</vt:lpstr>
      <vt:lpstr>PowerPoint Presentation</vt:lpstr>
      <vt:lpstr>Advantages of Proposed method: </vt:lpstr>
      <vt:lpstr>Hardware and Software Requirements:(Font : Times New Roman, Font size : 24, Bold)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E Indira</cp:lastModifiedBy>
  <cp:revision>150</cp:revision>
  <dcterms:created xsi:type="dcterms:W3CDTF">2020-06-29T09:16:21Z</dcterms:created>
  <dcterms:modified xsi:type="dcterms:W3CDTF">2023-06-14T05:47:25Z</dcterms:modified>
</cp:coreProperties>
</file>