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6"/>
  </p:notesMasterIdLst>
  <p:sldIdLst>
    <p:sldId id="491" r:id="rId2"/>
    <p:sldId id="707" r:id="rId3"/>
    <p:sldId id="645" r:id="rId4"/>
    <p:sldId id="646" r:id="rId5"/>
    <p:sldId id="647" r:id="rId6"/>
    <p:sldId id="648" r:id="rId7"/>
    <p:sldId id="649" r:id="rId8"/>
    <p:sldId id="650" r:id="rId9"/>
    <p:sldId id="651" r:id="rId10"/>
    <p:sldId id="652" r:id="rId11"/>
    <p:sldId id="653" r:id="rId12"/>
    <p:sldId id="654" r:id="rId13"/>
    <p:sldId id="655" r:id="rId14"/>
    <p:sldId id="656" r:id="rId15"/>
    <p:sldId id="712" r:id="rId16"/>
    <p:sldId id="716" r:id="rId17"/>
    <p:sldId id="717" r:id="rId18"/>
    <p:sldId id="718" r:id="rId19"/>
    <p:sldId id="715" r:id="rId20"/>
    <p:sldId id="708" r:id="rId21"/>
    <p:sldId id="709" r:id="rId22"/>
    <p:sldId id="710" r:id="rId23"/>
    <p:sldId id="657" r:id="rId24"/>
    <p:sldId id="658" r:id="rId25"/>
    <p:sldId id="659" r:id="rId26"/>
    <p:sldId id="660" r:id="rId27"/>
    <p:sldId id="661" r:id="rId28"/>
    <p:sldId id="662" r:id="rId29"/>
    <p:sldId id="663" r:id="rId30"/>
    <p:sldId id="665" r:id="rId31"/>
    <p:sldId id="666" r:id="rId32"/>
    <p:sldId id="667" r:id="rId33"/>
    <p:sldId id="668" r:id="rId34"/>
    <p:sldId id="669" r:id="rId35"/>
    <p:sldId id="670" r:id="rId36"/>
    <p:sldId id="671" r:id="rId37"/>
    <p:sldId id="672" r:id="rId38"/>
    <p:sldId id="673" r:id="rId39"/>
    <p:sldId id="674" r:id="rId40"/>
    <p:sldId id="675" r:id="rId41"/>
    <p:sldId id="676" r:id="rId42"/>
    <p:sldId id="677" r:id="rId43"/>
    <p:sldId id="678" r:id="rId44"/>
    <p:sldId id="679" r:id="rId45"/>
    <p:sldId id="680" r:id="rId46"/>
    <p:sldId id="681" r:id="rId47"/>
    <p:sldId id="682" r:id="rId48"/>
    <p:sldId id="683" r:id="rId49"/>
    <p:sldId id="684" r:id="rId50"/>
    <p:sldId id="685" r:id="rId51"/>
    <p:sldId id="705" r:id="rId52"/>
    <p:sldId id="686" r:id="rId53"/>
    <p:sldId id="687" r:id="rId54"/>
    <p:sldId id="688" r:id="rId55"/>
    <p:sldId id="689" r:id="rId56"/>
    <p:sldId id="690" r:id="rId57"/>
    <p:sldId id="691" r:id="rId58"/>
    <p:sldId id="692" r:id="rId59"/>
    <p:sldId id="693" r:id="rId60"/>
    <p:sldId id="694" r:id="rId61"/>
    <p:sldId id="695" r:id="rId62"/>
    <p:sldId id="696" r:id="rId63"/>
    <p:sldId id="697" r:id="rId64"/>
    <p:sldId id="698" r:id="rId65"/>
    <p:sldId id="699" r:id="rId66"/>
    <p:sldId id="700" r:id="rId67"/>
    <p:sldId id="701" r:id="rId68"/>
    <p:sldId id="702" r:id="rId69"/>
    <p:sldId id="703" r:id="rId70"/>
    <p:sldId id="704" r:id="rId71"/>
    <p:sldId id="711" r:id="rId72"/>
    <p:sldId id="713" r:id="rId73"/>
    <p:sldId id="714" r:id="rId74"/>
    <p:sldId id="605" r:id="rId75"/>
    <p:sldId id="609" r:id="rId76"/>
    <p:sldId id="606" r:id="rId77"/>
    <p:sldId id="625" r:id="rId78"/>
    <p:sldId id="607" r:id="rId79"/>
    <p:sldId id="608" r:id="rId80"/>
    <p:sldId id="583" r:id="rId81"/>
    <p:sldId id="610" r:id="rId82"/>
    <p:sldId id="612" r:id="rId83"/>
    <p:sldId id="611" r:id="rId84"/>
    <p:sldId id="621" r:id="rId85"/>
    <p:sldId id="613" r:id="rId86"/>
    <p:sldId id="614" r:id="rId87"/>
    <p:sldId id="616" r:id="rId88"/>
    <p:sldId id="615" r:id="rId89"/>
    <p:sldId id="624" r:id="rId90"/>
    <p:sldId id="618" r:id="rId91"/>
    <p:sldId id="622" r:id="rId92"/>
    <p:sldId id="619" r:id="rId93"/>
    <p:sldId id="620" r:id="rId94"/>
    <p:sldId id="629" r:id="rId95"/>
    <p:sldId id="637" r:id="rId96"/>
    <p:sldId id="638" r:id="rId97"/>
    <p:sldId id="630" r:id="rId98"/>
    <p:sldId id="639" r:id="rId99"/>
    <p:sldId id="640" r:id="rId100"/>
    <p:sldId id="643" r:id="rId101"/>
    <p:sldId id="641" r:id="rId102"/>
    <p:sldId id="642" r:id="rId103"/>
    <p:sldId id="719" r:id="rId104"/>
    <p:sldId id="720" r:id="rId10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6CAD4"/>
    <a:srgbClr val="F9B9EB"/>
    <a:srgbClr val="F139E4"/>
    <a:srgbClr val="FFFF66"/>
    <a:srgbClr val="3A30FA"/>
    <a:srgbClr val="FF6600"/>
    <a:srgbClr val="B85250"/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40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03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8709C98-B80A-4F28-AF74-CF08CF81A715}" type="datetime1">
              <a:rPr lang="en-US"/>
              <a:pPr/>
              <a:t>3/12/2022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112868-65FD-4572-A383-97DC0EC9B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12868-65FD-4572-A383-97DC0EC9B91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12868-65FD-4572-A383-97DC0EC9B913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AWD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Leema Nelson- Group G18 &amp; 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4ABB8-5B0F-4AA4-B6A6-7C7E2BD089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 userDrawn="1"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AWD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Leema Nelson- Group G18 &amp; 22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8F058-9003-4658-AA47-7D4800AF7E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AWD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Dr. Leema Nelson- Group G18 &amp; 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75DC763-8AAC-4A07-A453-38B55A3783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4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4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4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 txBox="1">
            <a:spLocks noChangeArrowheads="1"/>
          </p:cNvSpPr>
          <p:nvPr/>
        </p:nvSpPr>
        <p:spPr bwMode="auto">
          <a:xfrm>
            <a:off x="152400" y="914400"/>
            <a:ext cx="8763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3120" anchor="ctr"/>
          <a:lstStyle/>
          <a:p>
            <a: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Advanced Web Development (AWD) 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course-CS163</a:t>
            </a:r>
            <a:endParaRPr lang="en-US" sz="4000" b="1" dirty="0">
              <a:solidFill>
                <a:srgbClr val="3A30F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0700" y="4953000"/>
            <a:ext cx="47625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Dr Mandeep Kaur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5599331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 University, Punjab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 can also be placed in external files:</a:t>
            </a:r>
          </a:p>
          <a:p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 "Paragraph changed.";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External scripts are practical when the same code is used in many different web pages.</a:t>
            </a:r>
          </a:p>
          <a:p>
            <a:r>
              <a:rPr lang="en-US" dirty="0"/>
              <a:t>JavaScript files have the file extension 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dirty="0"/>
              <a:t>.</a:t>
            </a:r>
          </a:p>
          <a:p>
            <a:r>
              <a:rPr lang="en-US" dirty="0"/>
              <a:t>To use an external script, put the name of the script file in the </a:t>
            </a:r>
            <a:r>
              <a:rPr lang="en-US" dirty="0" err="1"/>
              <a:t>src</a:t>
            </a:r>
            <a:r>
              <a:rPr lang="en-US" dirty="0"/>
              <a:t> (source) attribute of a &lt;script&gt; tag:</a:t>
            </a:r>
          </a:p>
          <a:p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="myScript.js"&gt;&lt;/script&gt;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1045A0A-37EE-4D53-BAA3-CF5C540E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Mouse Events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100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99811" y="1500174"/>
            <a:ext cx="5744377" cy="334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896C673-028A-4D10-87A7-2194E32EDF88}"/>
              </a:ext>
            </a:extLst>
          </p:cNvPr>
          <p:cNvSpPr txBox="1">
            <a:spLocks/>
          </p:cNvSpPr>
          <p:nvPr/>
        </p:nvSpPr>
        <p:spPr>
          <a:xfrm>
            <a:off x="3271969" y="6356349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/>
              <a:t>Dr. Mandeep Kaur Group G3, G6 &amp; G7</a:t>
            </a:r>
            <a:endParaRPr 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Propagation of Event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stopPropagation</a:t>
            </a:r>
            <a:r>
              <a:rPr lang="en-US" dirty="0"/>
              <a:t>() Event Method</a:t>
            </a:r>
          </a:p>
          <a:p>
            <a:r>
              <a:rPr lang="en-US" dirty="0"/>
              <a:t>prevents propagation of the same event from being called.</a:t>
            </a:r>
          </a:p>
          <a:p>
            <a:r>
              <a:rPr lang="en-US" dirty="0"/>
              <a:t>Propagation means bubbling up to parent elements </a:t>
            </a:r>
            <a:r>
              <a:rPr lang="en-US" i="1" dirty="0"/>
              <a:t>or</a:t>
            </a:r>
            <a:r>
              <a:rPr lang="en-US" dirty="0"/>
              <a:t> capturing down to child elements.</a:t>
            </a:r>
          </a:p>
          <a:p>
            <a:r>
              <a:rPr lang="en-US" dirty="0"/>
              <a:t>Syntax</a:t>
            </a:r>
          </a:p>
          <a:p>
            <a:pPr lvl="1"/>
            <a:r>
              <a:rPr lang="en-US" i="1" dirty="0" err="1"/>
              <a:t>event</a:t>
            </a:r>
            <a:r>
              <a:rPr lang="en-US" dirty="0" err="1"/>
              <a:t>.stopPropagation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925C880-3CD3-4395-8875-90CC2A81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Strict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b="1" i="1" dirty="0"/>
              <a:t>use strict</a:t>
            </a:r>
            <a:r>
              <a:rPr lang="en-US" dirty="0"/>
              <a:t>" is to indicate that the code should be executed in "strict mode".</a:t>
            </a:r>
          </a:p>
          <a:p>
            <a:r>
              <a:rPr lang="en-US" dirty="0"/>
              <a:t>With strict mode, you </a:t>
            </a:r>
            <a:r>
              <a:rPr lang="en-US"/>
              <a:t>can not use </a:t>
            </a:r>
            <a:r>
              <a:rPr lang="en-US" dirty="0"/>
              <a:t>undeclared variables.</a:t>
            </a:r>
          </a:p>
          <a:p>
            <a:r>
              <a:rPr lang="en-US" dirty="0"/>
              <a:t>All modern browsers support "use strict" except Internet Explorer 9 and lower.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3E19ABE-C397-4271-9A9D-303D3CF6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B4ACA32-4BD2-4E4A-BFF6-D561EF2C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 in Arrow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A5F8D95-2B5F-48E4-9285-E2B9425A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Placing scripts in external files has some advantages:</a:t>
            </a:r>
          </a:p>
          <a:p>
            <a:r>
              <a:rPr lang="en-US" dirty="0"/>
              <a:t>It separates HTML and code</a:t>
            </a:r>
          </a:p>
          <a:p>
            <a:r>
              <a:rPr lang="en-US" dirty="0"/>
              <a:t>It makes HTML and JavaScript easier to read and maintain</a:t>
            </a:r>
          </a:p>
          <a:p>
            <a:r>
              <a:rPr lang="en-US" dirty="0"/>
              <a:t>Cached JavaScript files can speed up page loads</a:t>
            </a:r>
          </a:p>
          <a:p>
            <a:r>
              <a:rPr lang="en-US" dirty="0"/>
              <a:t>To add several script files to one page  - use several script tags:</a:t>
            </a:r>
          </a:p>
          <a:p>
            <a:endParaRPr lang="en-US" dirty="0"/>
          </a:p>
          <a:p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="myScript1.js"&gt;&lt;/script&gt;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CF73438-F558-4C43-9548-E8217F7B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References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external script can be referenced in 3 different ways:</a:t>
            </a:r>
          </a:p>
          <a:p>
            <a:r>
              <a:rPr lang="en-US" dirty="0"/>
              <a:t>With a full URL (a full web address)</a:t>
            </a:r>
          </a:p>
          <a:p>
            <a:r>
              <a:rPr lang="en-US" dirty="0"/>
              <a:t>With a file path (like /</a:t>
            </a:r>
            <a:r>
              <a:rPr lang="en-US" dirty="0" err="1"/>
              <a:t>js</a:t>
            </a:r>
            <a:r>
              <a:rPr lang="en-US" dirty="0"/>
              <a:t>/)</a:t>
            </a:r>
          </a:p>
          <a:p>
            <a:r>
              <a:rPr lang="en-US" dirty="0"/>
              <a:t>Without any path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14480" y="3244334"/>
            <a:ext cx="6643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="myScript1.js"&gt;&lt;/script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CBDE3-6ACE-4846-8509-54B83675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826017"/>
          </a:xfrm>
        </p:spPr>
        <p:txBody>
          <a:bodyPr/>
          <a:lstStyle/>
          <a:p>
            <a:pPr lvl="0"/>
            <a:r>
              <a:rPr lang="en-US" sz="2400" dirty="0"/>
              <a:t>Variables are used to store data.</a:t>
            </a:r>
          </a:p>
          <a:p>
            <a:pPr lvl="1"/>
            <a:r>
              <a:rPr lang="en-US" sz="2400" dirty="0"/>
              <a:t>Keyword :</a:t>
            </a:r>
            <a:r>
              <a:rPr lang="en-US" sz="2400" dirty="0" err="1"/>
              <a:t>var</a:t>
            </a:r>
            <a:endParaRPr lang="en-US" sz="2400" dirty="0"/>
          </a:p>
          <a:p>
            <a:pPr lvl="0"/>
            <a:r>
              <a:rPr lang="en-US" sz="2400" b="1" dirty="0"/>
              <a:t>VARIABLES</a:t>
            </a:r>
            <a:endParaRPr lang="en-US" sz="2400" b="1" u="sng" dirty="0"/>
          </a:p>
          <a:p>
            <a:pPr lvl="1"/>
            <a:r>
              <a:rPr lang="en-US" sz="2400" dirty="0"/>
              <a:t>A variable's value can change during the script.</a:t>
            </a:r>
          </a:p>
          <a:p>
            <a:pPr lvl="1"/>
            <a:r>
              <a:rPr lang="en-US" sz="2400" dirty="0"/>
              <a:t>Refer  to a variable by name to see its value or to change its value.</a:t>
            </a:r>
          </a:p>
          <a:p>
            <a:pPr lvl="0"/>
            <a:r>
              <a:rPr lang="en-US" sz="2400" dirty="0"/>
              <a:t>Name of a variable : a series of characters</a:t>
            </a:r>
          </a:p>
          <a:p>
            <a:pPr lvl="1"/>
            <a:r>
              <a:rPr lang="en-US" sz="2400" dirty="0"/>
              <a:t>letters, digits, underscores( _ ) and dollar signs($)</a:t>
            </a:r>
          </a:p>
          <a:p>
            <a:pPr lvl="1"/>
            <a:r>
              <a:rPr lang="en-US" sz="2400" dirty="0"/>
              <a:t>no whitespace</a:t>
            </a:r>
          </a:p>
          <a:p>
            <a:pPr lvl="1"/>
            <a:r>
              <a:rPr lang="en-US" sz="2400" dirty="0"/>
              <a:t>not begin with a digit</a:t>
            </a:r>
          </a:p>
          <a:p>
            <a:pPr lvl="1"/>
            <a:r>
              <a:rPr lang="en-US" sz="2400" dirty="0"/>
              <a:t>not a keyword.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164BA7-F777-4B0F-A747-C36AEAA4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/>
              <a:t>Declare a variable:</a:t>
            </a:r>
            <a:endParaRPr lang="en-US" sz="1800" dirty="0"/>
          </a:p>
          <a:p>
            <a:pPr>
              <a:buNone/>
            </a:pPr>
            <a:r>
              <a:rPr lang="en-US" sz="2000" b="1" dirty="0" err="1"/>
              <a:t>Eg</a:t>
            </a:r>
            <a:r>
              <a:rPr lang="en-US" sz="2000" b="1" dirty="0"/>
              <a:t>:</a:t>
            </a:r>
            <a:endParaRPr lang="en-US" sz="2000" b="1" u="sng" dirty="0"/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var</a:t>
            </a:r>
            <a:r>
              <a:rPr lang="en-US" sz="2000" dirty="0"/>
              <a:t> name;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var</a:t>
            </a:r>
            <a:r>
              <a:rPr lang="en-US" sz="2000" dirty="0"/>
              <a:t> size;(Semicolon is not mandatory)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var</a:t>
            </a:r>
            <a:r>
              <a:rPr lang="en-US" sz="2000" dirty="0"/>
              <a:t> name, size;</a:t>
            </a:r>
          </a:p>
          <a:p>
            <a:pPr lvl="0"/>
            <a:r>
              <a:rPr lang="en-US" sz="2000" dirty="0"/>
              <a:t>Assign a value to a variable: </a:t>
            </a:r>
            <a:r>
              <a:rPr lang="en-US" sz="2000" dirty="0" err="1"/>
              <a:t>var</a:t>
            </a:r>
            <a:r>
              <a:rPr lang="en-US" sz="2000" dirty="0"/>
              <a:t> name = “Lisa”;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size = 20;</a:t>
            </a:r>
            <a:endParaRPr lang="en-US" dirty="0"/>
          </a:p>
          <a:p>
            <a:pPr lvl="1"/>
            <a:r>
              <a:rPr lang="en-US" dirty="0" err="1"/>
              <a:t>Var</a:t>
            </a:r>
            <a:endParaRPr lang="en-US" dirty="0"/>
          </a:p>
          <a:p>
            <a:pPr lvl="1"/>
            <a:r>
              <a:rPr lang="en-US" dirty="0"/>
              <a:t>Let</a:t>
            </a:r>
          </a:p>
          <a:p>
            <a:pPr lvl="1"/>
            <a:r>
              <a:rPr lang="en-US" dirty="0"/>
              <a:t>Const</a:t>
            </a:r>
          </a:p>
          <a:p>
            <a:pPr lvl="1"/>
            <a:r>
              <a:rPr lang="en-US" dirty="0"/>
              <a:t>Let name=‘’</a:t>
            </a:r>
          </a:p>
          <a:p>
            <a:pPr lvl="1"/>
            <a:r>
              <a:rPr lang="en-US" dirty="0"/>
              <a:t>Let size=20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B6FEBDB-616D-44EE-9E20-D0471C76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and const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286412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b="1" i="1" dirty="0"/>
              <a:t>Let Keyword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Introduced in 2015.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Variables defined with </a:t>
            </a:r>
            <a:r>
              <a:rPr lang="en-US" b="1" i="1" dirty="0"/>
              <a:t>let</a:t>
            </a:r>
            <a:r>
              <a:rPr lang="en-US" dirty="0"/>
              <a:t> cannot be </a:t>
            </a:r>
            <a:r>
              <a:rPr lang="en-US" dirty="0" err="1"/>
              <a:t>Redeclared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).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Variables defined with </a:t>
            </a:r>
            <a:r>
              <a:rPr lang="en-US" b="1" i="1" dirty="0"/>
              <a:t>let</a:t>
            </a:r>
            <a:r>
              <a:rPr lang="en-US" dirty="0"/>
              <a:t> must be Declared before use 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Variables defined with </a:t>
            </a:r>
            <a:r>
              <a:rPr lang="en-US" b="1" i="1" dirty="0"/>
              <a:t>let</a:t>
            </a:r>
            <a:r>
              <a:rPr lang="en-US" dirty="0"/>
              <a:t> have Block Scope (ii).</a:t>
            </a:r>
          </a:p>
          <a:p>
            <a:pPr marL="514350" indent="-514350" algn="just">
              <a:lnSpc>
                <a:spcPct val="150000"/>
              </a:lnSpc>
              <a:buAutoNum type="romanLcParenBoth"/>
            </a:pPr>
            <a:r>
              <a:rPr lang="en-US" b="1" i="1" dirty="0"/>
              <a:t>Example</a:t>
            </a:r>
          </a:p>
          <a:p>
            <a:pPr marL="457200" lvl="1" indent="-514350">
              <a:buNone/>
            </a:pPr>
            <a:r>
              <a:rPr lang="en-US" dirty="0"/>
              <a:t>	let x = "John Doe";</a:t>
            </a:r>
            <a:br>
              <a:rPr lang="en-US" dirty="0"/>
            </a:br>
            <a:r>
              <a:rPr lang="en-US" dirty="0"/>
              <a:t>let x = 0;</a:t>
            </a:r>
            <a:br>
              <a:rPr lang="en-US" dirty="0"/>
            </a:br>
            <a:r>
              <a:rPr lang="en-US" dirty="0"/>
              <a:t>// </a:t>
            </a:r>
            <a:r>
              <a:rPr lang="en-US" dirty="0" err="1"/>
              <a:t>SyntaxError</a:t>
            </a:r>
            <a:r>
              <a:rPr lang="en-US" dirty="0"/>
              <a:t>: 'x' has already been declared</a:t>
            </a:r>
          </a:p>
          <a:p>
            <a:pPr marL="914400" lvl="1" indent="-514350">
              <a:buNone/>
            </a:pPr>
            <a:endParaRPr lang="en-US" b="1" i="1" dirty="0"/>
          </a:p>
          <a:p>
            <a:pPr marL="514350" indent="-514350">
              <a:buNone/>
            </a:pPr>
            <a:r>
              <a:rPr lang="en-US" b="1" i="1" dirty="0"/>
              <a:t>	</a:t>
            </a: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D825057-17D6-4495-82E2-FABAD7CD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AutoNum type="romanLcParenBoth"/>
            </a:pPr>
            <a:r>
              <a:rPr lang="en-US" dirty="0" err="1"/>
              <a:t>Redeclaring</a:t>
            </a:r>
            <a:r>
              <a:rPr lang="en-US" dirty="0"/>
              <a:t> a variable inside a block will not </a:t>
            </a:r>
            <a:r>
              <a:rPr lang="en-US" dirty="0" err="1"/>
              <a:t>redeclare</a:t>
            </a:r>
            <a:r>
              <a:rPr lang="en-US" dirty="0"/>
              <a:t> the variable outside the block</a:t>
            </a:r>
          </a:p>
          <a:p>
            <a:pPr marL="914400" lvl="1" indent="-514350" algn="just">
              <a:buNone/>
            </a:pPr>
            <a:r>
              <a:rPr lang="en-US" b="1" i="1" dirty="0"/>
              <a:t>Example</a:t>
            </a:r>
          </a:p>
          <a:p>
            <a:pPr marL="914400" lvl="1" indent="-514350">
              <a:buNone/>
            </a:pPr>
            <a:r>
              <a:rPr lang="en-US" b="1" i="1" dirty="0"/>
              <a:t>	</a:t>
            </a:r>
            <a:r>
              <a:rPr lang="en-US" dirty="0"/>
              <a:t>let x = 10;</a:t>
            </a:r>
            <a:br>
              <a:rPr lang="en-US" dirty="0"/>
            </a:br>
            <a:r>
              <a:rPr lang="en-US" dirty="0"/>
              <a:t>// Here x is 10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let x = 2;</a:t>
            </a:r>
            <a:br>
              <a:rPr lang="en-US" dirty="0"/>
            </a:br>
            <a:r>
              <a:rPr lang="en-US" dirty="0"/>
              <a:t>// Here x is 2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// Here x is 10</a:t>
            </a:r>
            <a:r>
              <a:rPr lang="en-US" b="1" i="1" dirty="0"/>
              <a:t> 	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308788D-9C68-44F5-B94D-9F3CE168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and const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/>
              <a:t>Const</a:t>
            </a:r>
          </a:p>
          <a:p>
            <a:pPr algn="just"/>
            <a:r>
              <a:rPr lang="en-US" dirty="0"/>
              <a:t>Introduced in 2015.</a:t>
            </a:r>
          </a:p>
          <a:p>
            <a:pPr algn="just"/>
            <a:r>
              <a:rPr lang="en-US" dirty="0"/>
              <a:t>Variables defined with </a:t>
            </a:r>
            <a:r>
              <a:rPr lang="en-US" b="1" i="1" dirty="0"/>
              <a:t>const</a:t>
            </a:r>
            <a:r>
              <a:rPr lang="en-US" dirty="0"/>
              <a:t> cannot be </a:t>
            </a:r>
            <a:r>
              <a:rPr lang="en-US" dirty="0" err="1"/>
              <a:t>Redeclared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Variables defined with </a:t>
            </a:r>
            <a:r>
              <a:rPr lang="en-US" b="1" i="1" dirty="0"/>
              <a:t>const</a:t>
            </a:r>
            <a:r>
              <a:rPr lang="en-US" dirty="0"/>
              <a:t> cannot be Reassigned.</a:t>
            </a:r>
          </a:p>
          <a:p>
            <a:pPr algn="just"/>
            <a:r>
              <a:rPr lang="en-US" dirty="0"/>
              <a:t>Variables defined with </a:t>
            </a:r>
            <a:r>
              <a:rPr lang="en-US" b="1" i="1" dirty="0"/>
              <a:t>const</a:t>
            </a:r>
            <a:r>
              <a:rPr lang="en-US" dirty="0"/>
              <a:t> have Block Scope.</a:t>
            </a:r>
          </a:p>
          <a:p>
            <a:pPr algn="just"/>
            <a:endParaRPr lang="en-US" dirty="0"/>
          </a:p>
          <a:p>
            <a:pPr algn="just"/>
            <a:r>
              <a:rPr lang="en-US" b="1" i="1" dirty="0"/>
              <a:t>Example</a:t>
            </a:r>
          </a:p>
          <a:p>
            <a:pPr lvl="1"/>
            <a:r>
              <a:rPr lang="en-US" b="1" i="1" dirty="0"/>
              <a:t>const</a:t>
            </a:r>
            <a:r>
              <a:rPr lang="en-US" dirty="0"/>
              <a:t> PI = 3.141592653589793;</a:t>
            </a:r>
            <a:br>
              <a:rPr lang="en-US" dirty="0"/>
            </a:br>
            <a:r>
              <a:rPr lang="en-US" dirty="0"/>
              <a:t>PI = 3.14;      // This will give an error</a:t>
            </a:r>
            <a:br>
              <a:rPr lang="en-US" dirty="0"/>
            </a:br>
            <a:r>
              <a:rPr lang="en-US" dirty="0"/>
              <a:t>PI = PI + 10;   // This will also give an error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D4593CE-4729-4265-BFE1-9CB4D1BA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i="1" dirty="0"/>
              <a:t>const</a:t>
            </a:r>
            <a:r>
              <a:rPr lang="en-US" dirty="0"/>
              <a:t> variables must be assigned a value when they are declared:</a:t>
            </a:r>
          </a:p>
          <a:p>
            <a:pPr algn="just">
              <a:lnSpc>
                <a:spcPct val="150000"/>
              </a:lnSpc>
            </a:pPr>
            <a:r>
              <a:rPr lang="en-US" b="1" i="1" dirty="0"/>
              <a:t>Example</a:t>
            </a:r>
          </a:p>
          <a:p>
            <a:pPr algn="just">
              <a:lnSpc>
                <a:spcPct val="150000"/>
              </a:lnSpc>
            </a:pPr>
            <a:r>
              <a:rPr lang="en-US" b="1" i="1" dirty="0"/>
              <a:t>const</a:t>
            </a:r>
            <a:r>
              <a:rPr lang="en-US" dirty="0"/>
              <a:t> PI = 3.14159265359; (correct method)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i="1" dirty="0"/>
              <a:t>const</a:t>
            </a:r>
            <a:r>
              <a:rPr lang="en-US" dirty="0"/>
              <a:t> PI;		           (incorrect method)</a:t>
            </a:r>
            <a:br>
              <a:rPr lang="en-US" dirty="0"/>
            </a:br>
            <a:r>
              <a:rPr lang="en-US" dirty="0"/>
              <a:t>PI = 3.14159265359;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4469D3C-062A-4A59-A0BE-C67E25CC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and const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Two  important new JavaScript keywords are </a:t>
            </a:r>
            <a:r>
              <a:rPr lang="en-US" b="1" i="1" dirty="0"/>
              <a:t>let</a:t>
            </a:r>
            <a:r>
              <a:rPr lang="en-US" dirty="0"/>
              <a:t> and </a:t>
            </a:r>
            <a:r>
              <a:rPr lang="en-US" b="1" i="1" dirty="0"/>
              <a:t>const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These two keywords provide </a:t>
            </a:r>
            <a:r>
              <a:rPr lang="en-US" b="1" dirty="0"/>
              <a:t>Block Scope</a:t>
            </a:r>
            <a:r>
              <a:rPr lang="en-US" dirty="0"/>
              <a:t> in JavaScript.</a:t>
            </a:r>
          </a:p>
          <a:p>
            <a:pPr algn="just"/>
            <a:r>
              <a:rPr lang="en-US" dirty="0"/>
              <a:t>Variables declared inside a { } block cannot be accessed from outside the block:</a:t>
            </a:r>
          </a:p>
          <a:p>
            <a:pPr algn="just"/>
            <a:r>
              <a:rPr lang="en-US" b="1" dirty="0"/>
              <a:t>Example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let x = 2;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// x can NOT be used here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7B2C66-C98A-4CB1-9260-3F8BBE3D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/>
              <a:t>Java scripting Advanced concept/closure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Revising basic concept of JavaScript </a:t>
            </a:r>
          </a:p>
          <a:p>
            <a:r>
              <a:rPr lang="en-US" dirty="0"/>
              <a:t>Function Hoisting </a:t>
            </a:r>
          </a:p>
          <a:p>
            <a:r>
              <a:rPr lang="en-US" dirty="0"/>
              <a:t>Function within Function </a:t>
            </a:r>
          </a:p>
          <a:p>
            <a:r>
              <a:rPr lang="en-US" dirty="0"/>
              <a:t>Function Expressions </a:t>
            </a:r>
          </a:p>
          <a:p>
            <a:r>
              <a:rPr lang="en-US" dirty="0"/>
              <a:t>Passing function as arguments </a:t>
            </a:r>
          </a:p>
          <a:p>
            <a:r>
              <a:rPr lang="en-US" dirty="0"/>
              <a:t>Mouse and Keyboard Events </a:t>
            </a:r>
          </a:p>
          <a:p>
            <a:r>
              <a:rPr lang="en-US" dirty="0"/>
              <a:t>Propagation of Event </a:t>
            </a:r>
          </a:p>
          <a:p>
            <a:r>
              <a:rPr lang="en-US" dirty="0"/>
              <a:t>Closures, const and let </a:t>
            </a:r>
          </a:p>
          <a:p>
            <a:r>
              <a:rPr lang="en-US" dirty="0"/>
              <a:t>Let in for loops </a:t>
            </a:r>
          </a:p>
          <a:p>
            <a:r>
              <a:rPr lang="en-US" dirty="0"/>
              <a:t>Arrow Functions </a:t>
            </a:r>
          </a:p>
          <a:p>
            <a:r>
              <a:rPr lang="en-US" dirty="0"/>
              <a:t>Bindings in Arrow Function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8D74DC4-FC3D-4A2C-98C4-C7C13FF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and 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472518" cy="5214974"/>
          </a:xfrm>
        </p:spPr>
        <p:txBody>
          <a:bodyPr/>
          <a:lstStyle/>
          <a:p>
            <a:pPr algn="just"/>
            <a:r>
              <a:rPr lang="en-US" dirty="0"/>
              <a:t>JS belongs to local and global scope.</a:t>
            </a:r>
          </a:p>
          <a:p>
            <a:pPr algn="just"/>
            <a:r>
              <a:rPr lang="en-US" b="1" dirty="0"/>
              <a:t>Local Variables </a:t>
            </a:r>
          </a:p>
          <a:p>
            <a:pPr lvl="1" algn="just"/>
            <a:r>
              <a:rPr lang="en-US" dirty="0"/>
              <a:t>A function can access all variables defined </a:t>
            </a:r>
            <a:r>
              <a:rPr lang="en-US" b="1" dirty="0"/>
              <a:t>inside</a:t>
            </a:r>
            <a:r>
              <a:rPr lang="en-US" dirty="0"/>
              <a:t> the function.</a:t>
            </a:r>
          </a:p>
          <a:p>
            <a:pPr lvl="1" algn="just"/>
            <a:r>
              <a:rPr lang="en-US" dirty="0"/>
              <a:t>local variable can only be used inside the function where it is defined. </a:t>
            </a:r>
          </a:p>
          <a:p>
            <a:pPr lvl="1" algn="just"/>
            <a:r>
              <a:rPr lang="en-US" dirty="0"/>
              <a:t>It is hidden from other functions and other scripting code.</a:t>
            </a:r>
          </a:p>
          <a:p>
            <a:pPr lvl="1" algn="just"/>
            <a:r>
              <a:rPr lang="en-US" dirty="0"/>
              <a:t>Local variables have short lives. </a:t>
            </a:r>
          </a:p>
          <a:p>
            <a:pPr lvl="1" algn="just"/>
            <a:r>
              <a:rPr lang="en-US" dirty="0"/>
              <a:t>They are created when the function is invoked, and deleted when the function is finished.</a:t>
            </a:r>
          </a:p>
          <a:p>
            <a:pPr lvl="1" algn="just"/>
            <a:r>
              <a:rPr lang="en-US" b="1" dirty="0"/>
              <a:t>Example</a:t>
            </a:r>
          </a:p>
          <a:p>
            <a:pPr lvl="2"/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let </a:t>
            </a:r>
            <a:r>
              <a:rPr lang="en-US" b="1" i="1" dirty="0"/>
              <a:t>a</a:t>
            </a:r>
            <a:r>
              <a:rPr lang="en-US" dirty="0"/>
              <a:t> = 4;</a:t>
            </a:r>
            <a:br>
              <a:rPr lang="en-US" dirty="0"/>
            </a:br>
            <a:r>
              <a:rPr lang="en-US" dirty="0"/>
              <a:t>  return a * a;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81DA0E-2E68-4756-9B14-4BBEBFD3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427679"/>
          </a:xfrm>
        </p:spPr>
        <p:txBody>
          <a:bodyPr/>
          <a:lstStyle/>
          <a:p>
            <a:r>
              <a:rPr lang="en-US" dirty="0"/>
              <a:t>A function can also access variables defined </a:t>
            </a:r>
            <a:r>
              <a:rPr lang="en-US" b="1" dirty="0"/>
              <a:t>outside</a:t>
            </a:r>
            <a:r>
              <a:rPr lang="en-US" dirty="0"/>
              <a:t> the function.</a:t>
            </a:r>
          </a:p>
          <a:p>
            <a:r>
              <a:rPr lang="en-US" dirty="0"/>
              <a:t>variables can be used and changed by all scripts in the page.</a:t>
            </a:r>
          </a:p>
          <a:p>
            <a:pPr lvl="1"/>
            <a:r>
              <a:rPr lang="en-US" b="1" dirty="0"/>
              <a:t>Example</a:t>
            </a:r>
          </a:p>
          <a:p>
            <a:pPr lvl="2"/>
            <a:r>
              <a:rPr lang="en-US" dirty="0"/>
              <a:t>let </a:t>
            </a:r>
            <a:r>
              <a:rPr lang="en-US" b="1" i="1" dirty="0"/>
              <a:t>a</a:t>
            </a:r>
            <a:r>
              <a:rPr lang="en-US" dirty="0"/>
              <a:t> = 4;</a:t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return a * a;</a:t>
            </a:r>
            <a:br>
              <a:rPr lang="en-US" dirty="0"/>
            </a:br>
            <a:r>
              <a:rPr lang="en-US" dirty="0"/>
              <a:t>}</a:t>
            </a:r>
            <a:endParaRPr lang="en-US" b="1" dirty="0"/>
          </a:p>
          <a:p>
            <a:pPr algn="just"/>
            <a:r>
              <a:rPr lang="en-US" dirty="0"/>
              <a:t>Global and local variables with the same name are different variables. </a:t>
            </a:r>
          </a:p>
          <a:p>
            <a:pPr algn="just"/>
            <a:r>
              <a:rPr lang="en-US" dirty="0"/>
              <a:t>Modifying one, does not modify the other.</a:t>
            </a:r>
          </a:p>
          <a:p>
            <a:pPr algn="just"/>
            <a:r>
              <a:rPr lang="en-US" dirty="0"/>
              <a:t>Global variables live until the page is discarded, like when you navigate to another page or close the window.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5FEF9B2-8032-4D5B-B953-DBCBD8E3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77214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Variables created </a:t>
            </a:r>
            <a:r>
              <a:rPr lang="en-US" b="1" dirty="0"/>
              <a:t>without</a:t>
            </a:r>
            <a:r>
              <a:rPr lang="en-US" dirty="0"/>
              <a:t> a declaration keyword (</a:t>
            </a:r>
            <a:r>
              <a:rPr lang="en-US" dirty="0" err="1"/>
              <a:t>var</a:t>
            </a:r>
            <a:r>
              <a:rPr lang="en-US" dirty="0"/>
              <a:t>, let, or const) are always global, even if they are created inside a function.</a:t>
            </a:r>
          </a:p>
          <a:p>
            <a:pPr lvl="1" algn="just">
              <a:lnSpc>
                <a:spcPct val="150000"/>
              </a:lnSpc>
            </a:pPr>
            <a:r>
              <a:rPr lang="en-US" b="1" dirty="0"/>
              <a:t>Example </a:t>
            </a:r>
          </a:p>
          <a:p>
            <a:pPr lvl="1"/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 a = 4;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EFEBB80-8407-4AC9-9327-B070C8F2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operate on variables, it is important to know something about the type.</a:t>
            </a:r>
          </a:p>
          <a:p>
            <a:r>
              <a:rPr lang="en-US" dirty="0"/>
              <a:t>Without data types, a computer cannot safely solve this:</a:t>
            </a:r>
          </a:p>
          <a:p>
            <a:r>
              <a:rPr lang="en-US" dirty="0"/>
              <a:t>JavaScript variables can hold different data types: numbers, strings, objects and more:</a:t>
            </a:r>
          </a:p>
          <a:p>
            <a:pPr lvl="1"/>
            <a:r>
              <a:rPr lang="en-US" dirty="0"/>
              <a:t>let length = 16;                               // Number</a:t>
            </a:r>
            <a:br>
              <a:rPr lang="en-US" dirty="0"/>
            </a:br>
            <a:r>
              <a:rPr lang="en-US" dirty="0"/>
              <a:t>let </a:t>
            </a:r>
            <a:r>
              <a:rPr lang="en-US" dirty="0" err="1"/>
              <a:t>lastName</a:t>
            </a:r>
            <a:r>
              <a:rPr lang="en-US" dirty="0"/>
              <a:t> = "Johnson";                      // String</a:t>
            </a:r>
            <a:br>
              <a:rPr lang="en-US" dirty="0"/>
            </a:br>
            <a:r>
              <a:rPr lang="en-US" dirty="0"/>
              <a:t>let x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:"Doe"};    // Object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25F442B-B677-4AB1-9D9C-FFA442D8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 x = 16 + "Volvo";  16volvo</a:t>
            </a:r>
          </a:p>
          <a:p>
            <a:r>
              <a:rPr lang="en-US" dirty="0"/>
              <a:t>let x = "16" + "Volvo"; 16Volvo</a:t>
            </a:r>
          </a:p>
          <a:p>
            <a:r>
              <a:rPr lang="en-US" dirty="0"/>
              <a:t>let x = 16 + "Volvo"; 16volvo</a:t>
            </a:r>
          </a:p>
          <a:p>
            <a:r>
              <a:rPr lang="en-US" dirty="0"/>
              <a:t>let x = "Volvo" + 16; volvo16</a:t>
            </a:r>
          </a:p>
          <a:p>
            <a:r>
              <a:rPr lang="da-DK" dirty="0"/>
              <a:t>let x = 16 + 4 + "Volvo"; 20volvo</a:t>
            </a:r>
          </a:p>
          <a:p>
            <a:r>
              <a:rPr lang="da-DK" dirty="0"/>
              <a:t>let x = "Volvo" + 16 + 4; volvo164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1170C-8C69-4095-9793-FAADA47B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Types are Dynamic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has dynamic types. This means that the same variable can be used to hold different data types</a:t>
            </a:r>
          </a:p>
          <a:p>
            <a:pPr lvl="1"/>
            <a:r>
              <a:rPr lang="en-US" dirty="0"/>
              <a:t>let x;           // Now x is undefined</a:t>
            </a:r>
            <a:br>
              <a:rPr lang="en-US" dirty="0"/>
            </a:br>
            <a:r>
              <a:rPr lang="en-US" dirty="0"/>
              <a:t>x = 5;           // Now x is a Number</a:t>
            </a:r>
            <a:br>
              <a:rPr lang="en-US" dirty="0"/>
            </a:br>
            <a:r>
              <a:rPr lang="en-US" dirty="0"/>
              <a:t>x = "John";      // Now x is a String.</a:t>
            </a:r>
          </a:p>
          <a:p>
            <a:pPr lvl="1"/>
            <a:r>
              <a:rPr lang="en-US" dirty="0"/>
              <a:t>Pi=3.14;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1F5F435-A940-4C8C-8070-1FB421AC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Numbers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has only one type of numbers.</a:t>
            </a:r>
          </a:p>
          <a:p>
            <a:r>
              <a:rPr lang="en-US" dirty="0"/>
              <a:t>Numbers can be written with, or without decimals:</a:t>
            </a:r>
          </a:p>
          <a:p>
            <a:pPr lvl="1"/>
            <a:r>
              <a:rPr lang="en-US" dirty="0"/>
              <a:t>let x1 = 34.00;     // Written with decimals</a:t>
            </a:r>
            <a:br>
              <a:rPr lang="en-US" dirty="0"/>
            </a:br>
            <a:r>
              <a:rPr lang="en-US" dirty="0"/>
              <a:t>let x2 = 34;        // Written without decimals</a:t>
            </a:r>
          </a:p>
          <a:p>
            <a:r>
              <a:rPr lang="en-US" dirty="0"/>
              <a:t>Extra large or extra small numbers can be written with scientific (exponential) notation:</a:t>
            </a:r>
          </a:p>
          <a:p>
            <a:pPr lvl="1"/>
            <a:r>
              <a:rPr lang="en-US" dirty="0"/>
              <a:t>let y = 123e5;      // 12300000</a:t>
            </a:r>
            <a:br>
              <a:rPr lang="en-US" dirty="0"/>
            </a:br>
            <a:r>
              <a:rPr lang="en-US" dirty="0"/>
              <a:t>let z = 123e-5;     // 0.00123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0.000000567</a:t>
            </a:r>
          </a:p>
          <a:p>
            <a:pPr lvl="1"/>
            <a:r>
              <a:rPr lang="en-US" dirty="0"/>
              <a:t>Let v =567e-6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6B90DD6-0FEA-4883-9C86-7F65B350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(or a text string) is a series of characters like "John Doe".</a:t>
            </a:r>
          </a:p>
          <a:p>
            <a:r>
              <a:rPr lang="en-US" dirty="0"/>
              <a:t>Strings are written with quotes. You can use single or double quotes:</a:t>
            </a:r>
          </a:p>
          <a:p>
            <a:pPr lvl="1"/>
            <a:r>
              <a:rPr lang="en-US" dirty="0"/>
              <a:t>let carName1 = "Volvo XC60";   // Using double quotes</a:t>
            </a:r>
            <a:br>
              <a:rPr lang="en-US" dirty="0"/>
            </a:br>
            <a:r>
              <a:rPr lang="en-US" dirty="0"/>
              <a:t>let carName2 = 'Volvo XC60';   // Using single quotes</a:t>
            </a:r>
          </a:p>
          <a:p>
            <a:r>
              <a:rPr lang="en-US" dirty="0"/>
              <a:t>use quotes inside a string, as long as they don't match the quotes surrounding the string:</a:t>
            </a:r>
          </a:p>
          <a:p>
            <a:pPr lvl="1"/>
            <a:r>
              <a:rPr lang="en-US" dirty="0"/>
              <a:t>let answer1 = "It's alright";             // Single quote inside double quotes</a:t>
            </a:r>
            <a:br>
              <a:rPr lang="en-US" dirty="0"/>
            </a:br>
            <a:r>
              <a:rPr lang="en-US" dirty="0"/>
              <a:t>let answer2 = "He is called 'Johnny'";    // Single quotes inside double quotes</a:t>
            </a:r>
            <a:br>
              <a:rPr lang="en-US" dirty="0"/>
            </a:br>
            <a:r>
              <a:rPr lang="en-US" dirty="0"/>
              <a:t>let answer3 = 'He is called "Johnny"';    // Double quotes inside single quotes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33BD1ED-9BE4-4B5B-BE27-283B9D36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Booleans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Booleans can only have two values: true or false</a:t>
            </a:r>
          </a:p>
          <a:p>
            <a:r>
              <a:rPr lang="en-US" dirty="0"/>
              <a:t>let x = 5;</a:t>
            </a:r>
            <a:br>
              <a:rPr lang="en-US" dirty="0"/>
            </a:br>
            <a:r>
              <a:rPr lang="en-US" dirty="0"/>
              <a:t>let y = 5;</a:t>
            </a:r>
            <a:br>
              <a:rPr lang="en-US" dirty="0"/>
            </a:br>
            <a:r>
              <a:rPr lang="en-US" dirty="0"/>
              <a:t>let z = 6;</a:t>
            </a:r>
            <a:br>
              <a:rPr lang="en-US" dirty="0"/>
            </a:br>
            <a:r>
              <a:rPr lang="en-US" dirty="0"/>
              <a:t>(x == y)       // Returns true</a:t>
            </a:r>
            <a:br>
              <a:rPr lang="en-US" dirty="0"/>
            </a:br>
            <a:r>
              <a:rPr lang="en-US" dirty="0"/>
              <a:t>(x == z)       // Returns false</a:t>
            </a:r>
          </a:p>
          <a:p>
            <a:r>
              <a:rPr lang="en-US" dirty="0"/>
              <a:t>Booleans are often used in conditional testing.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B37F7A3-2622-4A50-AAE5-125B7623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Undefined Vs Null in JavaScript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25963"/>
          </a:xfrm>
        </p:spPr>
        <p:txBody>
          <a:bodyPr/>
          <a:lstStyle/>
          <a:p>
            <a:r>
              <a:rPr lang="en-US" b="1" dirty="0"/>
              <a:t>Undefined</a:t>
            </a:r>
            <a:r>
              <a:rPr lang="en-US" dirty="0"/>
              <a:t> is a variable that has been declared but not assigned a value.</a:t>
            </a:r>
          </a:p>
          <a:p>
            <a:r>
              <a:rPr lang="en-US" b="1" dirty="0"/>
              <a:t>Null</a:t>
            </a:r>
            <a:r>
              <a:rPr lang="en-US" dirty="0"/>
              <a:t> as an assignment value. So you can assign the value null to any variable which basically means it’s blank.</a:t>
            </a:r>
          </a:p>
          <a:p>
            <a:r>
              <a:rPr lang="en-US" dirty="0"/>
              <a:t>So by not declaring a value to a variable, JavaScript automatically assigns the value to undefined. However, when you assign null to a variable, you are declaring that this value is </a:t>
            </a:r>
            <a:r>
              <a:rPr lang="en-US" i="1" dirty="0"/>
              <a:t>explicitly empty</a:t>
            </a:r>
            <a:r>
              <a:rPr lang="en-US" dirty="0"/>
              <a:t>.</a:t>
            </a:r>
          </a:p>
          <a:p>
            <a:r>
              <a:rPr lang="en-US" dirty="0"/>
              <a:t>JavaScript will never automatically assign the value to null. That must be done by you in your code.</a:t>
            </a:r>
          </a:p>
          <a:p>
            <a:r>
              <a:rPr lang="en-US" dirty="0"/>
              <a:t>Example</a:t>
            </a:r>
          </a:p>
          <a:p>
            <a:pPr>
              <a:buNone/>
            </a:pPr>
            <a:r>
              <a:rPr lang="en-US" dirty="0"/>
              <a:t>let name // undefined</a:t>
            </a:r>
          </a:p>
          <a:p>
            <a:pPr>
              <a:buNone/>
            </a:pPr>
            <a:r>
              <a:rPr lang="en-US" dirty="0"/>
              <a:t>let </a:t>
            </a:r>
            <a:r>
              <a:rPr lang="en-US" dirty="0" err="1"/>
              <a:t>iter</a:t>
            </a:r>
            <a:r>
              <a:rPr lang="en-US" dirty="0"/>
              <a:t> =null; // null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D0FF0B8-8D0E-4E16-9A9C-8C34C6A8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JavaScript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JavaScript is </a:t>
            </a:r>
            <a:r>
              <a:rPr lang="en-US" sz="2400" i="1" dirty="0"/>
              <a:t>an object-based scripting language </a:t>
            </a:r>
            <a:r>
              <a:rPr lang="en-US" sz="2400" dirty="0"/>
              <a:t>that is lightweight and cross-platform. </a:t>
            </a:r>
          </a:p>
          <a:p>
            <a:pPr algn="just"/>
            <a:r>
              <a:rPr lang="en-US" sz="2400" dirty="0"/>
              <a:t>JavaScript is used to create interactive websites. </a:t>
            </a:r>
          </a:p>
          <a:p>
            <a:pPr algn="just"/>
            <a:r>
              <a:rPr lang="en-US" sz="2400" dirty="0"/>
              <a:t>It is mainly used for:</a:t>
            </a:r>
          </a:p>
          <a:p>
            <a:pPr lvl="2" algn="just"/>
            <a:r>
              <a:rPr lang="en-US" sz="2400" dirty="0"/>
              <a:t>Client-side validation</a:t>
            </a:r>
          </a:p>
          <a:p>
            <a:pPr lvl="2" algn="just"/>
            <a:r>
              <a:rPr lang="en-US" sz="2400" dirty="0"/>
              <a:t>Dynamic drop-down menus</a:t>
            </a:r>
          </a:p>
          <a:p>
            <a:pPr lvl="2" algn="just"/>
            <a:r>
              <a:rPr lang="en-US" sz="2400" dirty="0"/>
              <a:t>Displaying date and time</a:t>
            </a:r>
          </a:p>
          <a:p>
            <a:pPr lvl="2" algn="just"/>
            <a:r>
              <a:rPr lang="en-US" sz="2400" dirty="0"/>
              <a:t>Displaying popup windows and dialog boxes (like alert dialog box, confirm dialog box and prompt </a:t>
            </a:r>
            <a:r>
              <a:rPr lang="en-US" sz="2400" dirty="0" err="1"/>
              <a:t>dialogbox</a:t>
            </a:r>
            <a:r>
              <a:rPr lang="en-US" sz="2400" dirty="0"/>
              <a:t>)</a:t>
            </a:r>
          </a:p>
          <a:p>
            <a:pPr lvl="2" algn="just"/>
            <a:r>
              <a:rPr lang="en-US" sz="2400" dirty="0"/>
              <a:t>Displaying clocks etc.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1ABD232-87AA-4B29-94B5-D9A09369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57102" y="2100842"/>
            <a:ext cx="4629796" cy="306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Arithmetic Operators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A1F2A-CD0D-431E-A74C-EB63CBDC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+ operator can also be used to add (concatenate) strings.</a:t>
            </a:r>
          </a:p>
          <a:p>
            <a:pPr lvl="1"/>
            <a:r>
              <a:rPr lang="en-US" dirty="0"/>
              <a:t>let text1 = "John";</a:t>
            </a:r>
            <a:br>
              <a:rPr lang="en-US" dirty="0"/>
            </a:br>
            <a:r>
              <a:rPr lang="en-US" dirty="0"/>
              <a:t>let text2 = "Doe";</a:t>
            </a:r>
            <a:br>
              <a:rPr lang="en-US" dirty="0"/>
            </a:br>
            <a:r>
              <a:rPr lang="en-US" dirty="0"/>
              <a:t>let text3 = text1 + " " + text2;</a:t>
            </a:r>
          </a:p>
          <a:p>
            <a:pPr lvl="1"/>
            <a:r>
              <a:rPr lang="en-US" dirty="0"/>
              <a:t>John Doe</a:t>
            </a:r>
          </a:p>
          <a:p>
            <a:pPr lvl="1"/>
            <a:r>
              <a:rPr lang="en-US" dirty="0"/>
              <a:t>The += assignment operator can also be used to add (concatenate) strings.</a:t>
            </a:r>
          </a:p>
          <a:p>
            <a:pPr lvl="2"/>
            <a:r>
              <a:rPr lang="en-US" dirty="0"/>
              <a:t>let text1 = "What a very ";</a:t>
            </a:r>
            <a:br>
              <a:rPr lang="en-US" dirty="0"/>
            </a:br>
            <a:r>
              <a:rPr lang="en-US" dirty="0"/>
              <a:t>text1 += "nice day";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239804-688F-4F7A-8D0E-940D87C6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JavaScript Comparison Operators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919842"/>
            <a:ext cx="5286411" cy="342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1ACF0A1-13A1-4921-BAC9-4C46A6E9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6" y="0"/>
            <a:ext cx="6477000" cy="838200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JavaScript Logical Operators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214554"/>
            <a:ext cx="2829102" cy="25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95C8AFD-FA73-40D6-A578-1FF840BB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and Operands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numbers are called </a:t>
            </a:r>
            <a:r>
              <a:rPr lang="en-US" b="1" dirty="0"/>
              <a:t>operands</a:t>
            </a:r>
            <a:r>
              <a:rPr lang="en-US" dirty="0"/>
              <a:t>.</a:t>
            </a:r>
          </a:p>
          <a:p>
            <a:r>
              <a:rPr lang="en-US" dirty="0"/>
              <a:t>The operation performed between the two operands is defined by an </a:t>
            </a:r>
            <a:r>
              <a:rPr lang="en-US" b="1" dirty="0"/>
              <a:t>operator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F42A75B-79BB-45C2-9D1B-5A2B8D34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Coercion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/>
              <a:t>Type Coercion</a:t>
            </a:r>
            <a:r>
              <a:rPr lang="en-US" dirty="0"/>
              <a:t> refers to the process of automatic or implicit conversion of values from one data type to another.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This includes conversion from Number to String, String to Number, Boolean to Number etc.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when different types of operators are applied to the values.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FB1C0A-1CDD-4FF7-80CB-EDD39A84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Conditional statements are used to perform different actions based on different conditions.</a:t>
            </a:r>
          </a:p>
          <a:p>
            <a:pPr algn="just"/>
            <a:r>
              <a:rPr lang="en-US" dirty="0"/>
              <a:t>Use </a:t>
            </a:r>
            <a:r>
              <a:rPr lang="en-US" b="1" i="1" dirty="0"/>
              <a:t>if</a:t>
            </a:r>
            <a:r>
              <a:rPr lang="en-US" dirty="0"/>
              <a:t> to specify a block of code to be executed, if a specified condition is true.</a:t>
            </a:r>
          </a:p>
          <a:p>
            <a:pPr algn="just"/>
            <a:r>
              <a:rPr lang="en-US" dirty="0"/>
              <a:t>Use </a:t>
            </a:r>
            <a:r>
              <a:rPr lang="en-US" b="1" i="1" dirty="0"/>
              <a:t>else</a:t>
            </a:r>
            <a:r>
              <a:rPr lang="en-US" dirty="0"/>
              <a:t> to specify a block of code to be executed, if the same condition is false</a:t>
            </a:r>
          </a:p>
          <a:p>
            <a:pPr algn="just"/>
            <a:r>
              <a:rPr lang="en-US" dirty="0"/>
              <a:t>Use </a:t>
            </a:r>
            <a:r>
              <a:rPr lang="en-US" b="1" i="1" dirty="0"/>
              <a:t>else if</a:t>
            </a:r>
            <a:r>
              <a:rPr lang="en-US" dirty="0"/>
              <a:t> to specify a new condition to test, if the first condition is false</a:t>
            </a:r>
          </a:p>
          <a:p>
            <a:pPr algn="just"/>
            <a:r>
              <a:rPr lang="en-US" dirty="0"/>
              <a:t>Use </a:t>
            </a:r>
            <a:r>
              <a:rPr lang="en-US" b="1" i="1" dirty="0"/>
              <a:t>switch</a:t>
            </a:r>
            <a:r>
              <a:rPr lang="en-US" dirty="0"/>
              <a:t> to specify many alternative blocks of code to be executed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7FD70F1-DB72-4117-883C-AE67E3F2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Use </a:t>
            </a:r>
            <a:r>
              <a:rPr lang="en-US" b="1" i="1" dirty="0"/>
              <a:t>if</a:t>
            </a:r>
            <a:r>
              <a:rPr lang="en-US" dirty="0"/>
              <a:t> to specify a block of code to be executed, if a specified condition is true.</a:t>
            </a:r>
          </a:p>
          <a:p>
            <a:pPr lvl="1" algn="just"/>
            <a:r>
              <a:rPr lang="en-US" b="1" i="1" dirty="0"/>
              <a:t>if</a:t>
            </a:r>
            <a:r>
              <a:rPr lang="en-US" dirty="0"/>
              <a:t> is in lowercase letters</a:t>
            </a:r>
          </a:p>
          <a:p>
            <a:pPr lvl="1" algn="just"/>
            <a:r>
              <a:rPr lang="en-US" b="1" dirty="0"/>
              <a:t>Syntax</a:t>
            </a:r>
          </a:p>
          <a:p>
            <a:pPr lvl="1"/>
            <a:r>
              <a:rPr lang="en-US" dirty="0"/>
              <a:t>if(</a:t>
            </a:r>
            <a:r>
              <a:rPr lang="en-US" i="1" dirty="0"/>
              <a:t>condition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//</a:t>
            </a:r>
            <a:r>
              <a:rPr lang="en-US" i="1" dirty="0"/>
              <a:t>  block of code to be executed if the condition is true</a:t>
            </a:r>
            <a:br>
              <a:rPr lang="en-US" i="1" dirty="0"/>
            </a:br>
            <a:r>
              <a:rPr lang="en-US" dirty="0"/>
              <a:t>}</a:t>
            </a:r>
            <a:endParaRPr lang="en-US" b="1" dirty="0"/>
          </a:p>
          <a:p>
            <a:pPr lvl="1"/>
            <a:r>
              <a:rPr lang="en-US" b="1" dirty="0"/>
              <a:t>Example</a:t>
            </a:r>
          </a:p>
          <a:p>
            <a:pPr lvl="1"/>
            <a:r>
              <a:rPr lang="en-US" dirty="0"/>
              <a:t>if (hour &lt; 18) {</a:t>
            </a:r>
            <a:br>
              <a:rPr lang="en-US" dirty="0"/>
            </a:br>
            <a:r>
              <a:rPr lang="en-US" dirty="0"/>
              <a:t>  greeting = "Good day";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17F0EBF-8626-4065-97B6-84D62429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 (</a:t>
            </a:r>
            <a:r>
              <a:rPr lang="en-US" i="1" dirty="0"/>
              <a:t>condition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//</a:t>
            </a:r>
            <a:r>
              <a:rPr lang="en-US" i="1" dirty="0"/>
              <a:t>  block of code to be executed if the condition is true</a:t>
            </a:r>
            <a:br>
              <a:rPr lang="en-US" i="1" dirty="0"/>
            </a:br>
            <a:r>
              <a:rPr lang="en-US" dirty="0"/>
              <a:t>} else {</a:t>
            </a:r>
            <a:br>
              <a:rPr lang="en-US" dirty="0"/>
            </a:br>
            <a:r>
              <a:rPr lang="en-US" dirty="0"/>
              <a:t>  //</a:t>
            </a:r>
            <a:r>
              <a:rPr lang="en-US" i="1" dirty="0"/>
              <a:t>  block of code to be executed if the condition is false</a:t>
            </a:r>
          </a:p>
          <a:p>
            <a:pPr>
              <a:buNone/>
            </a:pPr>
            <a:r>
              <a:rPr lang="en-US" i="1" dirty="0"/>
              <a:t>}</a:t>
            </a:r>
          </a:p>
          <a:p>
            <a:r>
              <a:rPr lang="en-US" b="1" i="1" dirty="0"/>
              <a:t>Example</a:t>
            </a:r>
            <a:r>
              <a:rPr lang="en-US" i="1" dirty="0"/>
              <a:t> 12</a:t>
            </a:r>
          </a:p>
          <a:p>
            <a:pPr lvl="1"/>
            <a:r>
              <a:rPr lang="en-US" dirty="0"/>
              <a:t>if (hour &lt; 18) {</a:t>
            </a:r>
            <a:br>
              <a:rPr lang="en-US" dirty="0"/>
            </a:br>
            <a:r>
              <a:rPr lang="en-US" dirty="0"/>
              <a:t>  greeting = "Good day";</a:t>
            </a:r>
            <a:br>
              <a:rPr lang="en-US" dirty="0"/>
            </a:br>
            <a:r>
              <a:rPr lang="en-US" dirty="0"/>
              <a:t>} else {</a:t>
            </a:r>
            <a:br>
              <a:rPr lang="en-US" dirty="0"/>
            </a:br>
            <a:r>
              <a:rPr lang="en-US" dirty="0"/>
              <a:t>  greeting = "Good evening";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3305224-5991-4C0D-8750-74E1D639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if 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 else if statement to specify a new condition if the first condition is false.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if (</a:t>
            </a:r>
            <a:r>
              <a:rPr lang="en-US" i="1" dirty="0"/>
              <a:t>condition1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//</a:t>
            </a:r>
            <a:r>
              <a:rPr lang="en-US" i="1" dirty="0"/>
              <a:t>  block of code to be executed if condition1 is true</a:t>
            </a:r>
            <a:br>
              <a:rPr lang="en-US" i="1" dirty="0"/>
            </a:br>
            <a:r>
              <a:rPr lang="en-US" dirty="0"/>
              <a:t>} else if (</a:t>
            </a:r>
            <a:r>
              <a:rPr lang="en-US" i="1" dirty="0"/>
              <a:t>condition2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//</a:t>
            </a:r>
            <a:r>
              <a:rPr lang="en-US" i="1" dirty="0"/>
              <a:t>  block of code to be executed if the condition1 is false and condition2 is true</a:t>
            </a:r>
            <a:br>
              <a:rPr lang="en-US" dirty="0"/>
            </a:br>
            <a:r>
              <a:rPr lang="en-US" dirty="0"/>
              <a:t>} else {</a:t>
            </a:r>
            <a:br>
              <a:rPr lang="en-US" dirty="0"/>
            </a:br>
            <a:r>
              <a:rPr lang="en-US" dirty="0"/>
              <a:t>  //</a:t>
            </a:r>
            <a:r>
              <a:rPr lang="en-US" i="1" dirty="0"/>
              <a:t>  block of code to be executed if the condition1 is false and condition2 is false</a:t>
            </a:r>
            <a:br>
              <a:rPr lang="en-US" i="1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5B4F97E-C4FA-4468-8FEC-0FD4CB26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/>
            </a:br>
            <a:r>
              <a:rPr lang="en-US"/>
              <a:t>JavaScript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one of the </a:t>
            </a:r>
            <a:r>
              <a:rPr lang="en-US" b="1" dirty="0"/>
              <a:t>3 languages</a:t>
            </a:r>
            <a:r>
              <a:rPr lang="en-US" dirty="0"/>
              <a:t> all web developers </a:t>
            </a:r>
            <a:r>
              <a:rPr lang="en-US" b="1" dirty="0"/>
              <a:t>must</a:t>
            </a:r>
            <a:r>
              <a:rPr lang="en-US" dirty="0"/>
              <a:t> learn.</a:t>
            </a:r>
          </a:p>
          <a:p>
            <a:pPr lvl="1"/>
            <a:r>
              <a:rPr lang="en-US" dirty="0"/>
              <a:t> </a:t>
            </a:r>
            <a:r>
              <a:rPr lang="en-US" b="1" dirty="0"/>
              <a:t>HTML</a:t>
            </a:r>
            <a:r>
              <a:rPr lang="en-US" dirty="0"/>
              <a:t> to define the content of web pages</a:t>
            </a:r>
          </a:p>
          <a:p>
            <a:pPr lvl="1"/>
            <a:r>
              <a:rPr lang="en-US" b="1" dirty="0"/>
              <a:t>CSS</a:t>
            </a:r>
            <a:r>
              <a:rPr lang="en-US" dirty="0"/>
              <a:t> to specify the layout of web pages</a:t>
            </a:r>
          </a:p>
          <a:p>
            <a:pPr lvl="1"/>
            <a:r>
              <a:rPr lang="en-US" b="1" dirty="0"/>
              <a:t>JavaScript</a:t>
            </a:r>
            <a:r>
              <a:rPr lang="en-US" dirty="0"/>
              <a:t> to program the behavior of web pages</a:t>
            </a:r>
          </a:p>
          <a:p>
            <a:pPr algn="just"/>
            <a:r>
              <a:rPr lang="en-US" dirty="0"/>
              <a:t>JavaScript is already running in your browser on your computer, on your tablet, and on your smart-phone.</a:t>
            </a:r>
          </a:p>
          <a:p>
            <a:pPr algn="just"/>
            <a:r>
              <a:rPr lang="en-US" dirty="0"/>
              <a:t>JavaScript is free to use for everyone.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BB4138-3766-4EDF-94CD-03D9752B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8568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  <a:p>
            <a:r>
              <a:rPr lang="en-US" dirty="0"/>
              <a:t>if (time &lt; 10) {</a:t>
            </a:r>
            <a:br>
              <a:rPr lang="en-US" dirty="0"/>
            </a:br>
            <a:r>
              <a:rPr lang="en-US" dirty="0"/>
              <a:t>  greeting = "Good morning";</a:t>
            </a:r>
            <a:br>
              <a:rPr lang="en-US" dirty="0"/>
            </a:br>
            <a:r>
              <a:rPr lang="en-US" dirty="0"/>
              <a:t>} else if (time &lt; 20) {</a:t>
            </a:r>
            <a:br>
              <a:rPr lang="en-US" dirty="0"/>
            </a:br>
            <a:r>
              <a:rPr lang="en-US" dirty="0"/>
              <a:t>  greeting = "Good day";</a:t>
            </a:r>
            <a:br>
              <a:rPr lang="en-US" dirty="0"/>
            </a:br>
            <a:r>
              <a:rPr lang="en-US" dirty="0"/>
              <a:t>} else {</a:t>
            </a:r>
            <a:br>
              <a:rPr lang="en-US" dirty="0"/>
            </a:br>
            <a:r>
              <a:rPr lang="en-US" dirty="0"/>
              <a:t>  greeting = "Good evening";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727DE7B-89E1-4069-9B8B-7D4B1911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switch statement is used to perform different actions based on different conditions.</a:t>
            </a:r>
          </a:p>
          <a:p>
            <a:r>
              <a:rPr lang="en-US" dirty="0"/>
              <a:t>Use the </a:t>
            </a:r>
            <a:r>
              <a:rPr lang="en-US" b="1" dirty="0"/>
              <a:t>switch</a:t>
            </a:r>
            <a:r>
              <a:rPr lang="en-US" dirty="0"/>
              <a:t> statement to select one of many code blocks to be executed.</a:t>
            </a:r>
          </a:p>
          <a:p>
            <a:r>
              <a:rPr lang="en-US" dirty="0"/>
              <a:t>Syntax</a:t>
            </a:r>
          </a:p>
          <a:p>
            <a:r>
              <a:rPr lang="en-US" sz="2000" dirty="0"/>
              <a:t>switch(</a:t>
            </a:r>
            <a:r>
              <a:rPr lang="en-US" sz="2000" i="1" dirty="0"/>
              <a:t>expression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  case </a:t>
            </a:r>
            <a:r>
              <a:rPr lang="en-US" sz="2000" i="1" dirty="0"/>
              <a:t>x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i="1" dirty="0"/>
              <a:t>    // code block</a:t>
            </a:r>
            <a:br>
              <a:rPr lang="en-US" sz="2000" i="1" dirty="0"/>
            </a:br>
            <a:r>
              <a:rPr lang="en-US" sz="2000" dirty="0"/>
              <a:t>    break;</a:t>
            </a:r>
            <a:br>
              <a:rPr lang="en-US" sz="2000" dirty="0"/>
            </a:br>
            <a:r>
              <a:rPr lang="en-US" sz="2000" dirty="0"/>
              <a:t>  case </a:t>
            </a:r>
            <a:r>
              <a:rPr lang="en-US" sz="2000" i="1" dirty="0"/>
              <a:t>y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i="1" dirty="0"/>
              <a:t>    // code block</a:t>
            </a:r>
            <a:br>
              <a:rPr lang="en-US" sz="2000" i="1" dirty="0"/>
            </a:br>
            <a:r>
              <a:rPr lang="en-US" sz="2000" dirty="0"/>
              <a:t>    break;</a:t>
            </a:r>
            <a:br>
              <a:rPr lang="en-US" sz="2000" dirty="0"/>
            </a:br>
            <a:r>
              <a:rPr lang="en-US" sz="2000" dirty="0"/>
              <a:t>  default:</a:t>
            </a:r>
            <a:br>
              <a:rPr lang="en-US" sz="2000" dirty="0"/>
            </a:br>
            <a:r>
              <a:rPr lang="en-US" sz="2000" dirty="0"/>
              <a:t>    // </a:t>
            </a:r>
            <a:r>
              <a:rPr lang="en-US" sz="2000" i="1" dirty="0"/>
              <a:t>code block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194908B-E21A-4552-BCA2-FB00F338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switch statement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switch expression is evaluated once.</a:t>
            </a:r>
          </a:p>
          <a:p>
            <a:r>
              <a:rPr lang="en-US" dirty="0"/>
              <a:t>The value of the expression is compared with the values of each case.</a:t>
            </a:r>
          </a:p>
          <a:p>
            <a:r>
              <a:rPr lang="en-US" dirty="0"/>
              <a:t>If there is a match, the associated block of code is executed.</a:t>
            </a:r>
          </a:p>
          <a:p>
            <a:r>
              <a:rPr lang="en-US" dirty="0"/>
              <a:t>If there is no match, the default code block is executed.</a:t>
            </a:r>
          </a:p>
          <a:p>
            <a:r>
              <a:rPr lang="en-US" dirty="0"/>
              <a:t>When JavaScript reaches a </a:t>
            </a:r>
            <a:r>
              <a:rPr lang="en-US" b="1" i="1" dirty="0"/>
              <a:t>break</a:t>
            </a:r>
            <a:r>
              <a:rPr lang="en-US" dirty="0"/>
              <a:t> keyword, it breaks out of the switch block.</a:t>
            </a:r>
          </a:p>
          <a:p>
            <a:r>
              <a:rPr lang="en-US" dirty="0"/>
              <a:t>This will stop the execution inside the switch block.</a:t>
            </a:r>
          </a:p>
          <a:p>
            <a:r>
              <a:rPr lang="en-US" dirty="0"/>
              <a:t>It is not necessary to break the last case in a switch block. The block breaks (ends) there anyway.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672CFDE-61E8-4845-B0B0-74945D38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can execute a block of code a number of times.</a:t>
            </a:r>
          </a:p>
          <a:p>
            <a:r>
              <a:rPr lang="en-US" dirty="0"/>
              <a:t>Loops are handy, if you want to run the same code over and over again, each time with a different value.</a:t>
            </a:r>
          </a:p>
          <a:p>
            <a:r>
              <a:rPr lang="en-US" dirty="0"/>
              <a:t>text += cars[0] +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text += cars[1] +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text += cars[2] +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text += cars[3] +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text += cars[4] +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text += cars[5] + 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endParaRPr lang="en-US" dirty="0"/>
          </a:p>
          <a:p>
            <a:r>
              <a:rPr lang="en-US" dirty="0"/>
              <a:t>for (let </a:t>
            </a:r>
            <a:r>
              <a:rPr lang="en-US" dirty="0" err="1"/>
              <a:t>i</a:t>
            </a:r>
            <a:r>
              <a:rPr lang="en-US" dirty="0"/>
              <a:t> = 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cars.length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  text += cars[</a:t>
            </a:r>
            <a:r>
              <a:rPr lang="en-US" dirty="0" err="1"/>
              <a:t>i</a:t>
            </a:r>
            <a:r>
              <a:rPr lang="en-US" dirty="0"/>
              <a:t>] +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BC20089-5A97-4677-8A63-3AB3FBCC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Loops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supports different kinds of loops:</a:t>
            </a:r>
          </a:p>
          <a:p>
            <a:r>
              <a:rPr lang="en-US" b="1" i="1" dirty="0"/>
              <a:t>for</a:t>
            </a:r>
            <a:r>
              <a:rPr lang="en-US" dirty="0"/>
              <a:t> - loops through a block of code a number of times</a:t>
            </a:r>
          </a:p>
          <a:p>
            <a:r>
              <a:rPr lang="en-US" b="1" i="1" dirty="0"/>
              <a:t>for/in</a:t>
            </a:r>
            <a:r>
              <a:rPr lang="en-US" dirty="0"/>
              <a:t> - loops through the properties of an object</a:t>
            </a:r>
          </a:p>
          <a:p>
            <a:r>
              <a:rPr lang="en-US" b="1" i="1" dirty="0"/>
              <a:t>for/of</a:t>
            </a:r>
            <a:r>
              <a:rPr lang="en-US" dirty="0"/>
              <a:t> - loops through the values of an </a:t>
            </a:r>
            <a:r>
              <a:rPr lang="en-US" dirty="0" err="1"/>
              <a:t>iterable</a:t>
            </a:r>
            <a:r>
              <a:rPr lang="en-US" dirty="0"/>
              <a:t> object</a:t>
            </a:r>
          </a:p>
          <a:p>
            <a:r>
              <a:rPr lang="en-US" b="1" i="1" dirty="0"/>
              <a:t>while</a:t>
            </a:r>
            <a:r>
              <a:rPr lang="en-US" dirty="0"/>
              <a:t> - loops through a block of code while a specified condition is true</a:t>
            </a:r>
          </a:p>
          <a:p>
            <a:r>
              <a:rPr lang="en-US" b="1" i="1" dirty="0"/>
              <a:t>do/while</a:t>
            </a:r>
            <a:r>
              <a:rPr lang="en-US" dirty="0"/>
              <a:t> - also loops through a block of code while a specified condition is true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FEDB257-B2E6-4806-BEFB-6CC3D3B5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8568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 (</a:t>
            </a:r>
            <a:r>
              <a:rPr lang="en-US" i="1" dirty="0"/>
              <a:t>statement 1</a:t>
            </a:r>
            <a:r>
              <a:rPr lang="en-US" dirty="0"/>
              <a:t>;</a:t>
            </a:r>
            <a:r>
              <a:rPr lang="en-US" i="1" dirty="0"/>
              <a:t> statement 2</a:t>
            </a:r>
            <a:r>
              <a:rPr lang="en-US" dirty="0"/>
              <a:t>;</a:t>
            </a:r>
            <a:r>
              <a:rPr lang="en-US" i="1" dirty="0"/>
              <a:t> statement 3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// </a:t>
            </a:r>
            <a:r>
              <a:rPr lang="en-US" i="1" dirty="0"/>
              <a:t>code block to be executed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b="1" dirty="0"/>
              <a:t>Statement 1</a:t>
            </a:r>
            <a:r>
              <a:rPr lang="en-US" dirty="0"/>
              <a:t> is executed (one time) before the execution of the code block.</a:t>
            </a:r>
          </a:p>
          <a:p>
            <a:r>
              <a:rPr lang="en-US" b="1" dirty="0"/>
              <a:t>Statement 2</a:t>
            </a:r>
            <a:r>
              <a:rPr lang="en-US" dirty="0"/>
              <a:t> defines the condition for executing the code block.</a:t>
            </a:r>
          </a:p>
          <a:p>
            <a:r>
              <a:rPr lang="en-US" b="1" dirty="0"/>
              <a:t>Statement 3</a:t>
            </a:r>
            <a:r>
              <a:rPr lang="en-US" dirty="0"/>
              <a:t> is executed (every time) after the code block has been executed.</a:t>
            </a:r>
          </a:p>
          <a:p>
            <a:r>
              <a:rPr lang="en-US" dirty="0"/>
              <a:t>for (let </a:t>
            </a:r>
            <a:r>
              <a:rPr lang="en-US" dirty="0" err="1"/>
              <a:t>i</a:t>
            </a:r>
            <a:r>
              <a:rPr lang="en-US" dirty="0"/>
              <a:t> = 0; </a:t>
            </a:r>
            <a:r>
              <a:rPr lang="en-US" dirty="0" err="1"/>
              <a:t>i</a:t>
            </a:r>
            <a:r>
              <a:rPr lang="en-US" dirty="0"/>
              <a:t> &lt; 6;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  text += "The number is " + </a:t>
            </a:r>
            <a:r>
              <a:rPr lang="en-US" dirty="0" err="1"/>
              <a:t>i</a:t>
            </a:r>
            <a:r>
              <a:rPr lang="en-US" dirty="0"/>
              <a:t> +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5A9A8E7-1872-46CD-ACD0-81723E6B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 </a:t>
            </a:r>
            <a:r>
              <a:rPr lang="en-US" b="1" i="1" dirty="0"/>
              <a:t>for in</a:t>
            </a:r>
            <a:r>
              <a:rPr lang="en-US" dirty="0"/>
              <a:t> statement loops through the properties of an Object:</a:t>
            </a:r>
          </a:p>
          <a:p>
            <a:r>
              <a:rPr lang="en-US" dirty="0"/>
              <a:t>Syntax</a:t>
            </a:r>
          </a:p>
          <a:p>
            <a:pPr lvl="1"/>
            <a:r>
              <a:rPr lang="en-US" dirty="0"/>
              <a:t>for (key in object) {</a:t>
            </a:r>
            <a:br>
              <a:rPr lang="en-US" dirty="0"/>
            </a:br>
            <a:r>
              <a:rPr lang="en-US" dirty="0"/>
              <a:t>  // </a:t>
            </a:r>
            <a:r>
              <a:rPr lang="en-US" i="1" dirty="0"/>
              <a:t>code block to be executed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const person = {</a:t>
            </a:r>
            <a:r>
              <a:rPr lang="en-US" dirty="0" err="1"/>
              <a:t>fname</a:t>
            </a:r>
            <a:r>
              <a:rPr lang="en-US" dirty="0"/>
              <a:t>:"John", </a:t>
            </a:r>
            <a:r>
              <a:rPr lang="en-US" dirty="0" err="1"/>
              <a:t>lname</a:t>
            </a:r>
            <a:r>
              <a:rPr lang="en-US" dirty="0"/>
              <a:t>:"Doe", age:25};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let text = "";</a:t>
            </a:r>
            <a:br>
              <a:rPr lang="en-US" dirty="0"/>
            </a:br>
            <a:r>
              <a:rPr lang="en-US" dirty="0"/>
              <a:t>for (let x in person) {</a:t>
            </a:r>
            <a:br>
              <a:rPr lang="en-US" dirty="0"/>
            </a:br>
            <a:r>
              <a:rPr lang="en-US" dirty="0"/>
              <a:t>  text += person[x];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62EDF04-FA1D-49C6-B046-22D4A783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for in</a:t>
            </a:r>
            <a:r>
              <a:rPr lang="en-US" dirty="0"/>
              <a:t> loop iterates over a </a:t>
            </a:r>
            <a:r>
              <a:rPr lang="en-US" b="1" dirty="0"/>
              <a:t>person</a:t>
            </a:r>
            <a:r>
              <a:rPr lang="en-US" dirty="0"/>
              <a:t> object</a:t>
            </a:r>
          </a:p>
          <a:p>
            <a:r>
              <a:rPr lang="en-US" dirty="0"/>
              <a:t>Each iteration returns a </a:t>
            </a:r>
            <a:r>
              <a:rPr lang="en-US" b="1" dirty="0"/>
              <a:t>key</a:t>
            </a:r>
            <a:r>
              <a:rPr lang="en-US" dirty="0"/>
              <a:t> (x)</a:t>
            </a:r>
          </a:p>
          <a:p>
            <a:r>
              <a:rPr lang="en-US" dirty="0"/>
              <a:t>The key is used to access the </a:t>
            </a:r>
            <a:r>
              <a:rPr lang="en-US" b="1" dirty="0"/>
              <a:t>value</a:t>
            </a:r>
            <a:r>
              <a:rPr lang="en-US" dirty="0"/>
              <a:t> of the key</a:t>
            </a:r>
          </a:p>
          <a:p>
            <a:r>
              <a:rPr lang="en-US" dirty="0"/>
              <a:t>The value of the key is </a:t>
            </a:r>
            <a:r>
              <a:rPr lang="en-US" b="1" dirty="0"/>
              <a:t>person[x]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597636-7659-4DFE-A934-23BDE110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Of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for of</a:t>
            </a:r>
            <a:r>
              <a:rPr lang="en-US" dirty="0"/>
              <a:t> statement loops through the values of an </a:t>
            </a:r>
            <a:r>
              <a:rPr lang="en-US" dirty="0" err="1"/>
              <a:t>iterable</a:t>
            </a:r>
            <a:r>
              <a:rPr lang="en-US" dirty="0"/>
              <a:t> object.</a:t>
            </a:r>
          </a:p>
          <a:p>
            <a:r>
              <a:rPr lang="en-US" dirty="0"/>
              <a:t>It lets you loop over </a:t>
            </a:r>
            <a:r>
              <a:rPr lang="en-US" dirty="0" err="1"/>
              <a:t>iterable</a:t>
            </a:r>
            <a:r>
              <a:rPr lang="en-US" dirty="0"/>
              <a:t> data structures such as Arrays, Strings, Maps, </a:t>
            </a:r>
            <a:r>
              <a:rPr lang="en-US" dirty="0" err="1"/>
              <a:t>NodeLists</a:t>
            </a:r>
            <a:r>
              <a:rPr lang="en-US" dirty="0"/>
              <a:t>, and more:</a:t>
            </a:r>
          </a:p>
          <a:p>
            <a:r>
              <a:rPr lang="en-US" dirty="0"/>
              <a:t>Syntax</a:t>
            </a:r>
          </a:p>
          <a:p>
            <a:pPr lvl="1"/>
            <a:r>
              <a:rPr lang="en-US" dirty="0"/>
              <a:t>for (variable of </a:t>
            </a:r>
            <a:r>
              <a:rPr lang="en-US" dirty="0" err="1"/>
              <a:t>iterable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// </a:t>
            </a:r>
            <a:r>
              <a:rPr lang="en-US" i="1" dirty="0"/>
              <a:t>code block to be executed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b="1" dirty="0"/>
              <a:t>variable</a:t>
            </a:r>
            <a:r>
              <a:rPr lang="en-US" dirty="0"/>
              <a:t> - For every iteration the value of the next property is assigned to the variable. </a:t>
            </a:r>
            <a:r>
              <a:rPr lang="en-US" i="1" dirty="0"/>
              <a:t>Variable</a:t>
            </a:r>
            <a:r>
              <a:rPr lang="en-US" dirty="0"/>
              <a:t> can be declared with const, let, or var.</a:t>
            </a:r>
          </a:p>
          <a:p>
            <a:r>
              <a:rPr lang="en-US" b="1" dirty="0" err="1"/>
              <a:t>iterable</a:t>
            </a:r>
            <a:r>
              <a:rPr lang="en-US" dirty="0"/>
              <a:t> - An object that has </a:t>
            </a:r>
            <a:r>
              <a:rPr lang="en-US" dirty="0" err="1"/>
              <a:t>iterable</a:t>
            </a:r>
            <a:r>
              <a:rPr lang="en-US" dirty="0"/>
              <a:t> properties.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E427844-2CDB-4CB3-8411-3C2F603C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const cars = ["BMW", "Volvo", "Mini"];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let text = "";</a:t>
            </a:r>
            <a:br>
              <a:rPr lang="en-US" dirty="0"/>
            </a:br>
            <a:r>
              <a:rPr lang="en-US" dirty="0"/>
              <a:t>for (let x of cars) {</a:t>
            </a:r>
            <a:br>
              <a:rPr lang="en-US" dirty="0"/>
            </a:br>
            <a:r>
              <a:rPr lang="en-US" dirty="0"/>
              <a:t>  text += x;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D007CA3-12B1-4062-9962-5E94A3DB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524"/>
            <a:ext cx="6477000" cy="701675"/>
          </a:xfrm>
        </p:spPr>
        <p:txBody>
          <a:bodyPr/>
          <a:lstStyle/>
          <a:p>
            <a:r>
              <a:rPr lang="en-US" dirty="0"/>
              <a:t>Embedding JavaScript in HTML</a:t>
            </a:r>
            <a:br>
              <a:rPr lang="en-US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Script </a:t>
            </a:r>
            <a:r>
              <a:rPr lang="en-US" dirty="0"/>
              <a:t>tag specifies the usage of JavaScript.</a:t>
            </a:r>
          </a:p>
          <a:p>
            <a:pPr lvl="0" algn="just"/>
            <a:r>
              <a:rPr lang="en-US" dirty="0"/>
              <a:t>&lt;SCRIPT&gt; tag is an extension to HTML, </a:t>
            </a:r>
          </a:p>
          <a:p>
            <a:pPr lvl="0" algn="just"/>
            <a:r>
              <a:rPr lang="en-US" dirty="0"/>
              <a:t>JavaScript code is inserted between &lt;script&gt; and &lt;/script&gt; tags.</a:t>
            </a:r>
          </a:p>
          <a:p>
            <a:pPr algn="ctr">
              <a:buNone/>
            </a:pPr>
            <a:r>
              <a:rPr lang="en-US" b="1" dirty="0"/>
              <a:t>&lt;SCRIPT&gt;</a:t>
            </a:r>
            <a:endParaRPr lang="en-US" b="1" u="sng" dirty="0"/>
          </a:p>
          <a:p>
            <a:pPr algn="ctr">
              <a:buNone/>
            </a:pPr>
            <a:r>
              <a:rPr lang="en-US" b="1" i="1" dirty="0"/>
              <a:t>JavaScript statements..</a:t>
            </a:r>
            <a:r>
              <a:rPr lang="en-US" b="1" dirty="0"/>
              <a:t>.</a:t>
            </a:r>
            <a:endParaRPr lang="en-US" b="1" i="1" dirty="0"/>
          </a:p>
          <a:p>
            <a:pPr algn="ctr">
              <a:buNone/>
            </a:pPr>
            <a:r>
              <a:rPr lang="en-US" b="1" dirty="0"/>
              <a:t>&lt;/SCRIPT&gt;</a:t>
            </a:r>
            <a:endParaRPr lang="en-US" dirty="0"/>
          </a:p>
          <a:p>
            <a:pPr lvl="0" algn="just"/>
            <a:r>
              <a:rPr lang="en-US" dirty="0"/>
              <a:t>A document can have multiple &lt;SCRIPT&gt; tags, and each can enclose any number of JavaScript statements.</a:t>
            </a:r>
          </a:p>
          <a:p>
            <a:r>
              <a:rPr lang="en-US" dirty="0"/>
              <a:t>Scripts can be placed in the &lt;body&gt;, or in the &lt;head&gt; section of an HTML page, or in both.</a:t>
            </a:r>
          </a:p>
          <a:p>
            <a:endParaRPr lang="en-US" dirty="0"/>
          </a:p>
          <a:p>
            <a:pPr lvl="0" algn="just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A9215C7-9325-48EF-96DA-A3E1615C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Looping over a String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 language = "JavaScript";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let text = "";</a:t>
            </a:r>
            <a:br>
              <a:rPr lang="en-US" dirty="0"/>
            </a:br>
            <a:r>
              <a:rPr lang="en-US" dirty="0"/>
              <a:t>for (let x of language) {</a:t>
            </a:r>
            <a:br>
              <a:rPr lang="en-US" dirty="0"/>
            </a:br>
            <a:r>
              <a:rPr lang="en-US" dirty="0"/>
              <a:t>text += x;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3E7A5A9-AD79-481F-B8A4-89D843A7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in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 let, the variable declared in the loop does not </a:t>
            </a:r>
            <a:r>
              <a:rPr lang="en-US" dirty="0" err="1"/>
              <a:t>redeclare</a:t>
            </a:r>
            <a:r>
              <a:rPr lang="en-US" dirty="0"/>
              <a:t> the variable outside the loop.</a:t>
            </a:r>
          </a:p>
          <a:p>
            <a:r>
              <a:rPr lang="en-US" dirty="0"/>
              <a:t>When let is used to declare the </a:t>
            </a:r>
            <a:r>
              <a:rPr lang="en-US" dirty="0" err="1"/>
              <a:t>i</a:t>
            </a:r>
            <a:r>
              <a:rPr lang="en-US" dirty="0"/>
              <a:t> variable in a loop, the </a:t>
            </a:r>
            <a:r>
              <a:rPr lang="en-US" dirty="0" err="1"/>
              <a:t>i</a:t>
            </a:r>
            <a:r>
              <a:rPr lang="en-US" dirty="0"/>
              <a:t> variable will only be visible within the loop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let </a:t>
            </a:r>
            <a:r>
              <a:rPr lang="en-US" dirty="0" err="1"/>
              <a:t>i</a:t>
            </a:r>
            <a:r>
              <a:rPr lang="en-US" dirty="0"/>
              <a:t> = 5;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 (let </a:t>
            </a:r>
            <a:r>
              <a:rPr lang="en-US" dirty="0" err="1"/>
              <a:t>i</a:t>
            </a:r>
            <a:r>
              <a:rPr lang="en-US" dirty="0"/>
              <a:t> = 0; </a:t>
            </a:r>
            <a:r>
              <a:rPr lang="en-US" dirty="0" err="1"/>
              <a:t>i</a:t>
            </a:r>
            <a:r>
              <a:rPr lang="en-US" dirty="0"/>
              <a:t> &lt; 10; </a:t>
            </a:r>
            <a:r>
              <a:rPr lang="en-US" dirty="0" err="1"/>
              <a:t>i</a:t>
            </a:r>
            <a:r>
              <a:rPr lang="en-US"/>
              <a:t>++) {</a:t>
            </a:r>
            <a:br>
              <a:rPr lang="en-US"/>
            </a:br>
            <a:r>
              <a:rPr lang="en-US"/>
              <a:t>  // some code</a:t>
            </a:r>
            <a:br>
              <a:rPr lang="en-US"/>
            </a:br>
            <a:r>
              <a:rPr lang="en-US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4AE3E-7A15-451B-BC5D-70256200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while loop loops through a block of code as long as a specified condition is true.</a:t>
            </a:r>
          </a:p>
          <a:p>
            <a:r>
              <a:rPr lang="en-US" dirty="0"/>
              <a:t>Syntax</a:t>
            </a:r>
          </a:p>
          <a:p>
            <a:pPr lvl="1"/>
            <a:r>
              <a:rPr lang="en-US" dirty="0"/>
              <a:t>while (</a:t>
            </a:r>
            <a:r>
              <a:rPr lang="en-US" i="1" dirty="0"/>
              <a:t>condition</a:t>
            </a:r>
            <a:r>
              <a:rPr lang="en-US" dirty="0"/>
              <a:t>) {</a:t>
            </a:r>
            <a:br>
              <a:rPr lang="en-US" dirty="0"/>
            </a:br>
            <a:r>
              <a:rPr lang="en-US" i="1" dirty="0"/>
              <a:t>  // code block to be executed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while (</a:t>
            </a:r>
            <a:r>
              <a:rPr lang="en-US" dirty="0" err="1"/>
              <a:t>i</a:t>
            </a:r>
            <a:r>
              <a:rPr lang="en-US" dirty="0"/>
              <a:t> &lt; 10) {</a:t>
            </a:r>
            <a:br>
              <a:rPr lang="en-US" dirty="0"/>
            </a:br>
            <a:r>
              <a:rPr lang="en-US" dirty="0"/>
              <a:t>  text += "The number is " +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i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03BE3BB-F587-4CEE-AE85-79057E2D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040331"/>
          </a:xfrm>
        </p:spPr>
        <p:txBody>
          <a:bodyPr/>
          <a:lstStyle/>
          <a:p>
            <a:r>
              <a:rPr lang="en-US" dirty="0"/>
              <a:t>do while loop is a variant of the while loop. This </a:t>
            </a:r>
            <a:r>
              <a:rPr lang="en-US" b="1" dirty="0"/>
              <a:t>loop will execute the code block once</a:t>
            </a:r>
            <a:r>
              <a:rPr lang="en-US" dirty="0"/>
              <a:t>, before checking if the condition is true, then it will repeat the loop as long as the condition is true.</a:t>
            </a:r>
          </a:p>
          <a:p>
            <a:r>
              <a:rPr lang="en-US" dirty="0"/>
              <a:t>Syntax</a:t>
            </a:r>
          </a:p>
          <a:p>
            <a:pPr lvl="1"/>
            <a:r>
              <a:rPr lang="en-US" dirty="0"/>
              <a:t>do {</a:t>
            </a:r>
            <a:br>
              <a:rPr lang="en-US" dirty="0"/>
            </a:br>
            <a:r>
              <a:rPr lang="en-US" i="1" dirty="0"/>
              <a:t>  // code block to be executed</a:t>
            </a:r>
            <a:br>
              <a:rPr lang="en-US" i="1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while (</a:t>
            </a:r>
            <a:r>
              <a:rPr lang="en-US" i="1" dirty="0"/>
              <a:t>condition</a:t>
            </a:r>
            <a:r>
              <a:rPr lang="en-US" dirty="0"/>
              <a:t>);</a:t>
            </a:r>
          </a:p>
          <a:p>
            <a:r>
              <a:rPr lang="en-US" dirty="0"/>
              <a:t>The loop will always be executed at least once, even if the condition is false, because the code block is executed before the condition is tested.</a:t>
            </a:r>
          </a:p>
          <a:p>
            <a:pPr lvl="1"/>
            <a:r>
              <a:rPr lang="en-US" dirty="0"/>
              <a:t>do {</a:t>
            </a:r>
            <a:br>
              <a:rPr lang="en-US" dirty="0"/>
            </a:br>
            <a:r>
              <a:rPr lang="en-US" dirty="0"/>
              <a:t>  text += "The number is " +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i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while (</a:t>
            </a:r>
            <a:r>
              <a:rPr lang="en-US" dirty="0" err="1"/>
              <a:t>i</a:t>
            </a:r>
            <a:r>
              <a:rPr lang="en-US" dirty="0"/>
              <a:t> &lt; 10);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778933-B94C-47B9-A01B-4C6EB3A2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functions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Variable Length Arguments </a:t>
            </a:r>
          </a:p>
          <a:p>
            <a:r>
              <a:rPr lang="en-US" dirty="0"/>
              <a:t>Function Hoisting </a:t>
            </a:r>
          </a:p>
          <a:p>
            <a:r>
              <a:rPr lang="en-US" dirty="0"/>
              <a:t>Functions and Scope</a:t>
            </a:r>
          </a:p>
          <a:p>
            <a:r>
              <a:rPr lang="en-US" dirty="0"/>
              <a:t> Function within Function </a:t>
            </a:r>
          </a:p>
          <a:p>
            <a:r>
              <a:rPr lang="en-US" dirty="0"/>
              <a:t>Function Expressions </a:t>
            </a:r>
          </a:p>
          <a:p>
            <a:r>
              <a:rPr lang="en-US" dirty="0"/>
              <a:t>Function Declaration </a:t>
            </a:r>
            <a:r>
              <a:rPr lang="en-US" dirty="0" err="1"/>
              <a:t>vs</a:t>
            </a:r>
            <a:r>
              <a:rPr lang="en-US" dirty="0"/>
              <a:t> Expressions </a:t>
            </a:r>
          </a:p>
          <a:p>
            <a:r>
              <a:rPr lang="en-US" dirty="0"/>
              <a:t>Passing function as arguments </a:t>
            </a:r>
          </a:p>
          <a:p>
            <a:r>
              <a:rPr lang="en-US" dirty="0"/>
              <a:t>Arrays </a:t>
            </a:r>
          </a:p>
          <a:p>
            <a:r>
              <a:rPr lang="en-US" dirty="0"/>
              <a:t>Functions on Arrays </a:t>
            </a:r>
          </a:p>
          <a:p>
            <a:r>
              <a:rPr lang="en-US" dirty="0"/>
              <a:t>Splice function </a:t>
            </a:r>
          </a:p>
          <a:p>
            <a:r>
              <a:rPr lang="en-US" dirty="0"/>
              <a:t>Iterating over arrays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0D3A71-4562-460D-BAE3-2E6DA4D1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functions? (Scope)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You can reuse code: </a:t>
            </a:r>
          </a:p>
          <a:p>
            <a:pPr lvl="1" algn="just"/>
            <a:r>
              <a:rPr lang="en-US" dirty="0"/>
              <a:t>Define the code once, and use it many times.</a:t>
            </a:r>
          </a:p>
          <a:p>
            <a:pPr lvl="1" algn="just"/>
            <a:r>
              <a:rPr lang="en-US" dirty="0"/>
              <a:t>You can use the same code many times with different arguments, to produce different results.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9C3166A-7D1D-4D7B-84FE-CE39B1BB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functions are </a:t>
            </a:r>
            <a:r>
              <a:rPr lang="en-US" b="1" dirty="0"/>
              <a:t>defined</a:t>
            </a:r>
            <a:r>
              <a:rPr lang="en-US" dirty="0"/>
              <a:t> with the function keyword.</a:t>
            </a:r>
          </a:p>
          <a:p>
            <a:r>
              <a:rPr lang="en-US" dirty="0"/>
              <a:t>You can use a function </a:t>
            </a:r>
            <a:r>
              <a:rPr lang="en-US" b="1" dirty="0"/>
              <a:t>declaration</a:t>
            </a:r>
            <a:r>
              <a:rPr lang="en-US" dirty="0"/>
              <a:t> or a function </a:t>
            </a:r>
            <a:r>
              <a:rPr lang="en-US" b="1" dirty="0"/>
              <a:t>expression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function is a block of code designed to perform a particular task.</a:t>
            </a:r>
          </a:p>
          <a:p>
            <a:pPr algn="just"/>
            <a:r>
              <a:rPr lang="en-US" dirty="0"/>
              <a:t>function is executed when something to calls it.</a:t>
            </a:r>
          </a:p>
          <a:p>
            <a:pPr algn="just"/>
            <a:r>
              <a:rPr lang="en-US" dirty="0"/>
              <a:t>Syntax</a:t>
            </a:r>
          </a:p>
          <a:p>
            <a:pPr lvl="1"/>
            <a:r>
              <a:rPr lang="en-US" dirty="0"/>
              <a:t>function </a:t>
            </a:r>
            <a:r>
              <a:rPr lang="en-US" i="1" dirty="0"/>
              <a:t>name</a:t>
            </a:r>
            <a:r>
              <a:rPr lang="en-US" dirty="0"/>
              <a:t>(</a:t>
            </a:r>
            <a:r>
              <a:rPr lang="en-US" i="1" dirty="0"/>
              <a:t>parameter1, parameter2, parameter3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// </a:t>
            </a:r>
            <a:r>
              <a:rPr lang="en-US" i="1" dirty="0"/>
              <a:t>code to be executed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Declared functions are not executed immediately. </a:t>
            </a:r>
          </a:p>
          <a:p>
            <a:r>
              <a:rPr lang="en-US" dirty="0"/>
              <a:t>They are "saved for later use", and will be executed later, when they are called upon.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9304AD5-3A16-4381-A1DF-649B072A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401080" cy="5111769"/>
          </a:xfrm>
        </p:spPr>
        <p:txBody>
          <a:bodyPr/>
          <a:lstStyle/>
          <a:p>
            <a:pPr algn="just"/>
            <a:r>
              <a:rPr lang="en-US" dirty="0"/>
              <a:t>function is defined with the function keyword, followed by a </a:t>
            </a:r>
            <a:r>
              <a:rPr lang="en-US" b="1" dirty="0"/>
              <a:t>name</a:t>
            </a:r>
            <a:r>
              <a:rPr lang="en-US" dirty="0"/>
              <a:t>, followed by parentheses 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Function names can contain letters, digits, underscores, and dollar signs.</a:t>
            </a:r>
          </a:p>
          <a:p>
            <a:pPr algn="just"/>
            <a:r>
              <a:rPr lang="en-US" dirty="0"/>
              <a:t>The parentheses may include parameter names separated by commas:</a:t>
            </a:r>
            <a:br>
              <a:rPr lang="en-US" dirty="0"/>
            </a:br>
            <a:r>
              <a:rPr lang="en-US" b="1" dirty="0"/>
              <a:t>(</a:t>
            </a:r>
            <a:r>
              <a:rPr lang="en-US" b="1" i="1" dirty="0"/>
              <a:t>parameter1, parameter2, ...</a:t>
            </a:r>
            <a:r>
              <a:rPr lang="en-US" b="1" dirty="0"/>
              <a:t>)</a:t>
            </a:r>
            <a:endParaRPr lang="en-US" dirty="0"/>
          </a:p>
          <a:p>
            <a:pPr algn="just"/>
            <a:r>
              <a:rPr lang="en-US" dirty="0"/>
              <a:t>The code to be executed, by the function, is placed inside curly brackets: </a:t>
            </a:r>
            <a:r>
              <a:rPr lang="en-US" b="1" dirty="0"/>
              <a:t>{}</a:t>
            </a:r>
          </a:p>
          <a:p>
            <a:pPr algn="just"/>
            <a:r>
              <a:rPr lang="en-US" dirty="0"/>
              <a:t>Semicolons are used to separate executable JavaScript statements.</a:t>
            </a:r>
          </a:p>
          <a:p>
            <a:pPr algn="just"/>
            <a:r>
              <a:rPr lang="en-US" dirty="0"/>
              <a:t>function </a:t>
            </a:r>
            <a:r>
              <a:rPr lang="en-US" b="1" dirty="0"/>
              <a:t>declaration</a:t>
            </a:r>
            <a:r>
              <a:rPr lang="en-US" dirty="0"/>
              <a:t> is not an executable statement, it is not common to end it with a semicolon.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A31ED06-B4F9-475F-AC6E-F2E3663D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 </a:t>
            </a:r>
            <a:r>
              <a:rPr lang="en-US" b="1" dirty="0"/>
              <a:t>parameters</a:t>
            </a:r>
            <a:r>
              <a:rPr lang="en-US" dirty="0"/>
              <a:t> are listed inside the parentheses () in the function definition.</a:t>
            </a:r>
          </a:p>
          <a:p>
            <a:r>
              <a:rPr lang="en-US" dirty="0"/>
              <a:t>Function </a:t>
            </a:r>
            <a:r>
              <a:rPr lang="en-US" b="1" dirty="0"/>
              <a:t>arguments</a:t>
            </a:r>
            <a:r>
              <a:rPr lang="en-US" dirty="0"/>
              <a:t> are the </a:t>
            </a:r>
            <a:r>
              <a:rPr lang="en-US" b="1" dirty="0"/>
              <a:t>values</a:t>
            </a:r>
            <a:r>
              <a:rPr lang="en-US" dirty="0"/>
              <a:t> received by the function when it is called.</a:t>
            </a:r>
          </a:p>
          <a:p>
            <a:r>
              <a:rPr lang="en-US" dirty="0"/>
              <a:t>Inside the function, the arguments (the parameters) behave as local variables.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(p1, p2) {</a:t>
            </a:r>
            <a:br>
              <a:rPr lang="en-US" dirty="0"/>
            </a:br>
            <a:r>
              <a:rPr lang="en-US" dirty="0"/>
              <a:t>  return p1 * p2;   // The function returns the product of p1 and p2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412F76B-8B6A-40F7-86DD-75650B2A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inside the function will execute when "something" calls the function:</a:t>
            </a:r>
          </a:p>
          <a:p>
            <a:r>
              <a:rPr lang="en-US" dirty="0"/>
              <a:t>When an event occurs (when a user clicks a button)</a:t>
            </a:r>
          </a:p>
          <a:p>
            <a:r>
              <a:rPr lang="en-US" dirty="0"/>
              <a:t>When it is called from JavaScript code</a:t>
            </a:r>
          </a:p>
          <a:p>
            <a:r>
              <a:rPr lang="en-US" dirty="0"/>
              <a:t>Automatically self called.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4C01B04-D74A-4854-9E4E-5E262B06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&lt;html&gt;</a:t>
            </a:r>
          </a:p>
          <a:p>
            <a:pPr>
              <a:buNone/>
            </a:pPr>
            <a:r>
              <a:rPr lang="en-US" dirty="0"/>
              <a:t>&lt;head&gt;</a:t>
            </a:r>
          </a:p>
          <a:p>
            <a:pPr>
              <a:buNone/>
            </a:pPr>
            <a:r>
              <a:rPr lang="en-US" dirty="0"/>
              <a:t>	&lt;title&gt;java script&lt;/title&gt;</a:t>
            </a:r>
          </a:p>
          <a:p>
            <a:pPr>
              <a:buNone/>
            </a:pPr>
            <a:r>
              <a:rPr lang="en-US" dirty="0"/>
              <a:t>&lt;/head&gt;</a:t>
            </a:r>
          </a:p>
          <a:p>
            <a:pPr>
              <a:buNone/>
            </a:pPr>
            <a:r>
              <a:rPr lang="en-US" dirty="0"/>
              <a:t>&lt;body&gt;</a:t>
            </a:r>
          </a:p>
          <a:p>
            <a:pPr>
              <a:buNone/>
            </a:pPr>
            <a:r>
              <a:rPr lang="en-US" dirty="0"/>
              <a:t>&lt;script&gt;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document.write</a:t>
            </a:r>
            <a:r>
              <a:rPr lang="en-US" dirty="0"/>
              <a:t>("Hello World!")</a:t>
            </a:r>
          </a:p>
          <a:p>
            <a:pPr>
              <a:buNone/>
            </a:pPr>
            <a:r>
              <a:rPr lang="en-US" dirty="0"/>
              <a:t>&lt;/script&gt;</a:t>
            </a:r>
          </a:p>
          <a:p>
            <a:pPr>
              <a:buNone/>
            </a:pPr>
            <a:r>
              <a:rPr lang="en-US" dirty="0"/>
              <a:t>&lt;/body&gt;</a:t>
            </a:r>
          </a:p>
          <a:p>
            <a:pPr>
              <a:buNone/>
            </a:pPr>
            <a:r>
              <a:rPr lang="en-US" dirty="0"/>
              <a:t>&lt;/html&gt;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2E0E567-98CD-425C-9655-7D7F7824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JavaScript reaches a return statement, the function will stop executing.</a:t>
            </a:r>
          </a:p>
          <a:p>
            <a:pPr algn="just"/>
            <a:r>
              <a:rPr lang="en-US" dirty="0"/>
              <a:t>If the function was called from a statement, JavaScript will "return" to execute the code after the calling statement.</a:t>
            </a:r>
          </a:p>
          <a:p>
            <a:pPr algn="just"/>
            <a:r>
              <a:rPr lang="en-US" dirty="0"/>
              <a:t>Functions often compute a </a:t>
            </a:r>
            <a:r>
              <a:rPr lang="en-US" b="1" dirty="0"/>
              <a:t>return value</a:t>
            </a:r>
            <a:r>
              <a:rPr lang="en-US" dirty="0"/>
              <a:t>. The return value is "returned" back to the "caller":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let x = </a:t>
            </a:r>
            <a:r>
              <a:rPr lang="en-US" dirty="0" err="1"/>
              <a:t>myFunction</a:t>
            </a:r>
            <a:r>
              <a:rPr lang="en-US" dirty="0"/>
              <a:t>(4, 3);   // Function is called, return value will end up in x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(a, b) {</a:t>
            </a:r>
            <a:br>
              <a:rPr lang="en-US" dirty="0"/>
            </a:br>
            <a:r>
              <a:rPr lang="en-US" dirty="0"/>
              <a:t>  return a * b;             // Function returns the product of a and b</a:t>
            </a:r>
            <a:br>
              <a:rPr lang="en-US" dirty="0"/>
            </a:b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47FA35E-6D34-49BD-B15A-B3FEFF30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() Operator calls the 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Example shows, </a:t>
            </a:r>
            <a:r>
              <a:rPr lang="en-US" dirty="0" err="1"/>
              <a:t>toCelsius</a:t>
            </a:r>
            <a:r>
              <a:rPr lang="en-US" dirty="0"/>
              <a:t> refers to the function object, and </a:t>
            </a:r>
            <a:r>
              <a:rPr lang="en-US" dirty="0" err="1"/>
              <a:t>toCelsius</a:t>
            </a:r>
            <a:r>
              <a:rPr lang="en-US" dirty="0"/>
              <a:t>() refers to the function result.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Accessing a function without () will return the function object instead of the function result.</a:t>
            </a:r>
          </a:p>
          <a:p>
            <a:r>
              <a:rPr lang="en-US" dirty="0"/>
              <a:t>function </a:t>
            </a:r>
            <a:r>
              <a:rPr lang="en-US" b="1" dirty="0" err="1"/>
              <a:t>toCelsius</a:t>
            </a:r>
            <a:r>
              <a:rPr lang="en-US" dirty="0"/>
              <a:t>(</a:t>
            </a:r>
            <a:r>
              <a:rPr lang="en-US" dirty="0" err="1"/>
              <a:t>fahrenheit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return (5/9) * (fahrenheit-32);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 </a:t>
            </a:r>
            <a:r>
              <a:rPr lang="en-US" b="1" dirty="0" err="1"/>
              <a:t>toCelsius</a:t>
            </a:r>
            <a:r>
              <a:rPr lang="en-US" b="1" dirty="0"/>
              <a:t>()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07AB783-943C-4C3D-A2DF-CBFDE88B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Used as Variable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Functions can be used the same way as you use variables, in all types of formulas, assignments, and calculations.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Instead of using a variable to store the return value of a function:</a:t>
            </a:r>
          </a:p>
          <a:p>
            <a:pPr>
              <a:lnSpc>
                <a:spcPct val="150000"/>
              </a:lnSpc>
            </a:pPr>
            <a:r>
              <a:rPr lang="en-US" dirty="0"/>
              <a:t>let x = </a:t>
            </a:r>
            <a:r>
              <a:rPr lang="en-US" dirty="0" err="1"/>
              <a:t>toCelsius</a:t>
            </a:r>
            <a:r>
              <a:rPr lang="en-US" dirty="0"/>
              <a:t>(77);</a:t>
            </a:r>
            <a:br>
              <a:rPr lang="en-US" dirty="0"/>
            </a:br>
            <a:r>
              <a:rPr lang="en-US" dirty="0"/>
              <a:t>let text = "The temperature is " + x + " Celsius";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You can use the </a:t>
            </a:r>
            <a:r>
              <a:rPr lang="en-US" b="1" dirty="0"/>
              <a:t>function</a:t>
            </a:r>
            <a:r>
              <a:rPr lang="en-US" dirty="0"/>
              <a:t> directly, as a variable value: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let text = "The temperature is " + </a:t>
            </a:r>
            <a:r>
              <a:rPr lang="en-US" dirty="0" err="1"/>
              <a:t>toCelsius</a:t>
            </a:r>
            <a:r>
              <a:rPr lang="en-US" dirty="0"/>
              <a:t>(77) + " Celsius";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B199EE3-E791-421A-9733-B5937DF3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111769"/>
          </a:xfrm>
        </p:spPr>
        <p:txBody>
          <a:bodyPr/>
          <a:lstStyle/>
          <a:p>
            <a:pPr algn="just"/>
            <a:r>
              <a:rPr lang="en-US" dirty="0"/>
              <a:t>Variables declared within a JavaScript function, become </a:t>
            </a:r>
            <a:r>
              <a:rPr lang="en-US" b="1" dirty="0"/>
              <a:t>LOCAL</a:t>
            </a:r>
            <a:r>
              <a:rPr lang="en-US" dirty="0"/>
              <a:t> to the function.</a:t>
            </a:r>
          </a:p>
          <a:p>
            <a:pPr algn="just"/>
            <a:r>
              <a:rPr lang="en-US" dirty="0"/>
              <a:t>Local variables can only be accessed from within the function.</a:t>
            </a:r>
          </a:p>
          <a:p>
            <a:pPr algn="just"/>
            <a:r>
              <a:rPr lang="en-US" dirty="0"/>
              <a:t>local variables are only recognized inside their functions, variables with the same name can be used in different functions.</a:t>
            </a:r>
          </a:p>
          <a:p>
            <a:pPr algn="just"/>
            <a:r>
              <a:rPr lang="en-US" dirty="0"/>
              <a:t>Local variables are created when a function starts, and deleted when the function is completed.</a:t>
            </a:r>
          </a:p>
          <a:p>
            <a:pPr algn="just"/>
            <a:r>
              <a:rPr lang="en-US" dirty="0"/>
              <a:t>Example</a:t>
            </a:r>
          </a:p>
          <a:p>
            <a:pPr lvl="1" indent="0">
              <a:lnSpc>
                <a:spcPts val="2100"/>
              </a:lnSpc>
              <a:spcBef>
                <a:spcPts val="0"/>
              </a:spcBef>
            </a:pPr>
            <a:r>
              <a:rPr lang="en-US" sz="2000" dirty="0"/>
              <a:t>// code here can NOT use </a:t>
            </a:r>
            <a:r>
              <a:rPr lang="en-US" sz="2000" dirty="0" err="1"/>
              <a:t>carName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function </a:t>
            </a:r>
            <a:r>
              <a:rPr lang="en-US" sz="2000" dirty="0" err="1"/>
              <a:t>myFunction</a:t>
            </a:r>
            <a:r>
              <a:rPr lang="en-US" sz="2000" dirty="0"/>
              <a:t>() {</a:t>
            </a:r>
            <a:br>
              <a:rPr lang="en-US" sz="2000" dirty="0"/>
            </a:br>
            <a:r>
              <a:rPr lang="en-US" sz="2000" dirty="0"/>
              <a:t>  let </a:t>
            </a:r>
            <a:r>
              <a:rPr lang="en-US" sz="2000" dirty="0" err="1"/>
              <a:t>carName</a:t>
            </a:r>
            <a:r>
              <a:rPr lang="en-US" sz="2000" dirty="0"/>
              <a:t> = "Volvo";</a:t>
            </a:r>
            <a:br>
              <a:rPr lang="en-US" sz="2000" dirty="0"/>
            </a:br>
            <a:r>
              <a:rPr lang="en-US" sz="2000" dirty="0"/>
              <a:t>  // code here CAN use </a:t>
            </a:r>
            <a:r>
              <a:rPr lang="en-US" sz="2000" dirty="0" err="1"/>
              <a:t>carName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// code here can NOT use </a:t>
            </a:r>
            <a:r>
              <a:rPr lang="en-US" sz="2000" dirty="0" err="1"/>
              <a:t>carName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2E172F-C9FE-43F1-BE12-C4CA8537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Anonymous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 function expression has been stored in a variable, the </a:t>
            </a:r>
            <a:r>
              <a:rPr lang="en-US" b="1" i="1" dirty="0"/>
              <a:t>variable can be used as a function</a:t>
            </a:r>
            <a:r>
              <a:rPr lang="en-US" dirty="0"/>
              <a:t>: </a:t>
            </a:r>
          </a:p>
          <a:p>
            <a:r>
              <a:rPr lang="en-US" dirty="0"/>
              <a:t>const x = </a:t>
            </a:r>
            <a:r>
              <a:rPr lang="en-US" b="1" dirty="0"/>
              <a:t>function (a, b) </a:t>
            </a:r>
            <a:r>
              <a:rPr lang="en-US" dirty="0"/>
              <a:t>{return a * b};</a:t>
            </a:r>
            <a:br>
              <a:rPr lang="en-US" dirty="0"/>
            </a:br>
            <a:r>
              <a:rPr lang="en-US" dirty="0"/>
              <a:t>let z = x(4, 3);</a:t>
            </a:r>
          </a:p>
          <a:p>
            <a:r>
              <a:rPr lang="en-US" dirty="0"/>
              <a:t>The function above is actually an </a:t>
            </a:r>
            <a:r>
              <a:rPr lang="en-US" b="1" dirty="0"/>
              <a:t>anonymous function</a:t>
            </a:r>
            <a:r>
              <a:rPr lang="en-US" dirty="0"/>
              <a:t> (a function without a name).</a:t>
            </a:r>
          </a:p>
          <a:p>
            <a:r>
              <a:rPr lang="en-US" dirty="0"/>
              <a:t>Functions stored in variables do not need function names. They are always called using the variable name.</a:t>
            </a:r>
          </a:p>
          <a:p>
            <a:r>
              <a:rPr lang="en-US" dirty="0"/>
              <a:t>The function above ends with a semicolon because it is a part of an executable statement.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0BFE1B7-E71C-40F1-A699-F2F402D3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 JavaScript function can also be defined using an </a:t>
            </a:r>
            <a:r>
              <a:rPr lang="en-US" b="1" dirty="0"/>
              <a:t>expression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function expression can be stored in a variable: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After a function expression has been stored in a variable, the variable can be used as a function:</a:t>
            </a:r>
          </a:p>
          <a:p>
            <a:pPr lvl="1"/>
            <a:r>
              <a:rPr lang="en-US" dirty="0"/>
              <a:t>const x = function (</a:t>
            </a:r>
            <a:r>
              <a:rPr lang="en-US" b="1" dirty="0"/>
              <a:t>a, b</a:t>
            </a:r>
            <a:r>
              <a:rPr lang="en-US" dirty="0"/>
              <a:t>) {return a * b};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x(4, 3);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AC36FB-ABA4-47D8-BA1E-E50EAF47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 as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functions can be used as values: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(a, b) {</a:t>
            </a:r>
            <a:br>
              <a:rPr lang="en-US" dirty="0"/>
            </a:br>
            <a:r>
              <a:rPr lang="en-US" dirty="0"/>
              <a:t>  return a * b;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let x = </a:t>
            </a:r>
            <a:r>
              <a:rPr lang="en-US" dirty="0" err="1"/>
              <a:t>myFunction</a:t>
            </a:r>
            <a:r>
              <a:rPr lang="en-US" dirty="0"/>
              <a:t>(4, 3);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0650EED-372C-4993-9F04-19B1F053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i="1" dirty="0" err="1"/>
              <a:t>arguments.length</a:t>
            </a:r>
            <a:r>
              <a:rPr lang="en-US" dirty="0"/>
              <a:t> property returns the number of arguments received when the function was called.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(a, b) {</a:t>
            </a:r>
            <a:br>
              <a:rPr lang="en-US" dirty="0"/>
            </a:br>
            <a:r>
              <a:rPr lang="en-US" dirty="0"/>
              <a:t>  return </a:t>
            </a:r>
            <a:r>
              <a:rPr lang="en-US" dirty="0" err="1"/>
              <a:t>arguments.length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23AF5D0-481B-4A5C-9D54-75F4ADB5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Hoisting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Hoisting is JavaScript's default behavior of moving </a:t>
            </a:r>
            <a:r>
              <a:rPr lang="en-US" b="1" dirty="0"/>
              <a:t>declarations</a:t>
            </a:r>
            <a:r>
              <a:rPr lang="en-US" dirty="0"/>
              <a:t> to the top of the current scope.</a:t>
            </a:r>
          </a:p>
          <a:p>
            <a:r>
              <a:rPr lang="en-US" dirty="0"/>
              <a:t>Hoisting applies to </a:t>
            </a:r>
            <a:r>
              <a:rPr lang="en-US" b="1" i="1" dirty="0"/>
              <a:t>variable</a:t>
            </a:r>
            <a:r>
              <a:rPr lang="en-US" dirty="0"/>
              <a:t> declarations and to </a:t>
            </a:r>
            <a:r>
              <a:rPr lang="en-US" b="1" i="1" dirty="0"/>
              <a:t>function</a:t>
            </a:r>
            <a:r>
              <a:rPr lang="en-US" dirty="0"/>
              <a:t> declarations.</a:t>
            </a:r>
          </a:p>
          <a:p>
            <a:r>
              <a:rPr lang="en-US" dirty="0"/>
              <a:t>JavaScript functions can be called before they are declared: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68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8596" y="3491868"/>
          <a:ext cx="8215370" cy="2591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0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074"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function</a:t>
                      </a:r>
                      <a:endParaRPr 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variable</a:t>
                      </a:r>
                      <a:endParaRPr lang="en-US" sz="24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7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myFunction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(5);</a:t>
                      </a:r>
                      <a:br>
                        <a:rPr lang="en-US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br>
                        <a:rPr lang="en-US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function 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myFunction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(y) {</a:t>
                      </a:r>
                      <a:br>
                        <a:rPr lang="en-US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 return y * y;</a:t>
                      </a:r>
                      <a:br>
                        <a:rPr lang="en-US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let x; // Declare x</a:t>
                      </a:r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 = 5; // Assign 5 to x</a:t>
                      </a:r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</a:br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document.getElementById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("demo"); // Find an element</a:t>
                      </a:r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elem.innerHTML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= x;                     // Display x in the element</a:t>
                      </a:r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noFill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E3D5DD69-366E-4BDF-93A8-7C140AAA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within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  <a:p>
            <a:r>
              <a:rPr lang="en-US" dirty="0"/>
              <a:t>All functions have access to the global scope.  </a:t>
            </a:r>
          </a:p>
          <a:p>
            <a:r>
              <a:rPr lang="en-US" dirty="0"/>
              <a:t>In JavaScript, all functions have access to the scope "above" them.</a:t>
            </a:r>
          </a:p>
          <a:p>
            <a:r>
              <a:rPr lang="en-US" dirty="0"/>
              <a:t>JavaScript supports nested functions. Nested functions have access to the scope "above" them.</a:t>
            </a:r>
          </a:p>
          <a:p>
            <a:r>
              <a:rPr lang="en-US" dirty="0"/>
              <a:t>In this example, the inner function plus() has access to the counter variable in the parent function:</a:t>
            </a:r>
          </a:p>
          <a:p>
            <a:r>
              <a:rPr lang="en-US" dirty="0"/>
              <a:t>This could have solved the counter dilemma, if we could reach the plus() function from the outside.</a:t>
            </a:r>
          </a:p>
          <a:p>
            <a:r>
              <a:rPr lang="en-US" dirty="0"/>
              <a:t>We also need to find a way to execute counter = 0 only once.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BB68948-55F9-45CD-8EF2-24C2AA3F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image1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43200" y="2571744"/>
            <a:ext cx="3657600" cy="20717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8662" y="4871877"/>
            <a:ext cx="7858180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One of many JavaScript HTML methods is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getElementById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(). HTML element (with id="demo"), and changes the element content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to "Hello JavaScript":</a:t>
            </a:r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78DB0B43-C30F-4292-A8CF-8DB25EAA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 add() {</a:t>
            </a:r>
            <a:br>
              <a:rPr lang="en-US" dirty="0"/>
            </a:br>
            <a:r>
              <a:rPr lang="en-US" dirty="0"/>
              <a:t>  let counter = 0;</a:t>
            </a:r>
            <a:br>
              <a:rPr lang="en-US" dirty="0"/>
            </a:br>
            <a:r>
              <a:rPr lang="en-US" dirty="0"/>
              <a:t>  function plus() {counter += 1;}</a:t>
            </a:r>
            <a:br>
              <a:rPr lang="en-US" dirty="0"/>
            </a:br>
            <a:r>
              <a:rPr lang="en-US" dirty="0"/>
              <a:t>  plus();   </a:t>
            </a:r>
            <a:br>
              <a:rPr lang="en-US" dirty="0"/>
            </a:br>
            <a:r>
              <a:rPr lang="en-US" dirty="0"/>
              <a:t>  return counter;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const add = (function () {</a:t>
            </a:r>
            <a:br>
              <a:rPr lang="en-US" dirty="0"/>
            </a:br>
            <a:r>
              <a:rPr lang="en-US" dirty="0"/>
              <a:t>  let counter = 0;</a:t>
            </a:r>
            <a:br>
              <a:rPr lang="en-US" dirty="0"/>
            </a:br>
            <a:r>
              <a:rPr lang="en-US" dirty="0"/>
              <a:t>  return function () {counter += 1; return counter}</a:t>
            </a:r>
            <a:br>
              <a:rPr lang="en-US" dirty="0"/>
            </a:br>
            <a:r>
              <a:rPr lang="en-US" dirty="0"/>
              <a:t>})();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add();</a:t>
            </a:r>
            <a:br>
              <a:rPr lang="en-US" dirty="0"/>
            </a:br>
            <a:r>
              <a:rPr lang="en-US" dirty="0"/>
              <a:t>add();</a:t>
            </a:r>
            <a:br>
              <a:rPr lang="en-US" dirty="0"/>
            </a:br>
            <a:r>
              <a:rPr lang="en-US" dirty="0"/>
              <a:t>add();</a:t>
            </a:r>
            <a:br>
              <a:rPr lang="en-US" dirty="0"/>
            </a:br>
            <a:r>
              <a:rPr lang="en-US" dirty="0"/>
              <a:t>// the counter is now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E3D5B4B-81C9-4D8A-8D35-DD0760AA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357850"/>
          </a:xfrm>
        </p:spPr>
        <p:txBody>
          <a:bodyPr/>
          <a:lstStyle/>
          <a:p>
            <a:pPr algn="just"/>
            <a:r>
              <a:rPr lang="en-US" dirty="0"/>
              <a:t>JavaScript supports nested functions. Nested functions have access to the scope "above" them.</a:t>
            </a:r>
          </a:p>
          <a:p>
            <a:pPr algn="just"/>
            <a:r>
              <a:rPr lang="en-US" dirty="0"/>
              <a:t>example, </a:t>
            </a:r>
          </a:p>
          <a:p>
            <a:pPr lvl="1"/>
            <a:r>
              <a:rPr lang="en-US" dirty="0"/>
              <a:t>function add() {</a:t>
            </a:r>
            <a:br>
              <a:rPr lang="en-US" dirty="0"/>
            </a:br>
            <a:r>
              <a:rPr lang="en-US" dirty="0"/>
              <a:t>  let counter = 0;</a:t>
            </a:r>
            <a:br>
              <a:rPr lang="en-US" dirty="0"/>
            </a:br>
            <a:r>
              <a:rPr lang="en-US" dirty="0"/>
              <a:t>  function </a:t>
            </a:r>
            <a:r>
              <a:rPr lang="en-US" b="1" i="1" dirty="0"/>
              <a:t>plus() </a:t>
            </a:r>
            <a:r>
              <a:rPr lang="en-US" dirty="0"/>
              <a:t>{counter += 1;}</a:t>
            </a:r>
            <a:br>
              <a:rPr lang="en-US" dirty="0"/>
            </a:br>
            <a:r>
              <a:rPr lang="en-US" dirty="0"/>
              <a:t>  plus();   </a:t>
            </a:r>
            <a:br>
              <a:rPr lang="en-US" dirty="0"/>
            </a:br>
            <a:r>
              <a:rPr lang="en-US" dirty="0"/>
              <a:t>  return counter;</a:t>
            </a:r>
            <a:br>
              <a:rPr lang="en-US" dirty="0"/>
            </a:br>
            <a:r>
              <a:rPr lang="en-US" dirty="0"/>
              <a:t>}</a:t>
            </a:r>
          </a:p>
          <a:p>
            <a:pPr algn="just"/>
            <a:r>
              <a:rPr lang="en-US" dirty="0"/>
              <a:t>Inner function plus() has access to the counter variable in the parent function:</a:t>
            </a:r>
          </a:p>
          <a:p>
            <a:pPr algn="just"/>
            <a:r>
              <a:rPr lang="en-US" dirty="0"/>
              <a:t>This could have solved the counter dilemma, if we could reach the plus() function from the outside.</a:t>
            </a:r>
          </a:p>
          <a:p>
            <a:pPr algn="just"/>
            <a:r>
              <a:rPr lang="en-US" dirty="0"/>
              <a:t>We also need to find a way to execute counter = 0 only once. </a:t>
            </a:r>
            <a:r>
              <a:rPr lang="en-US" b="1" dirty="0"/>
              <a:t>We need a closure.</a:t>
            </a:r>
            <a:endParaRPr lang="en-US" dirty="0"/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2C7C96-9B9C-44A1-9AC0-47CA8557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Closure is a function having access to the parent scope, even after the parent function has closed.</a:t>
            </a:r>
          </a:p>
          <a:p>
            <a:pPr algn="just"/>
            <a:r>
              <a:rPr lang="en-US" b="1" dirty="0"/>
              <a:t>Example </a:t>
            </a:r>
          </a:p>
          <a:p>
            <a:pPr lvl="1"/>
            <a:r>
              <a:rPr lang="en-US" b="1" dirty="0"/>
              <a:t>const</a:t>
            </a:r>
            <a:r>
              <a:rPr lang="en-US" dirty="0"/>
              <a:t> add = (function () {</a:t>
            </a:r>
            <a:br>
              <a:rPr lang="en-US" dirty="0"/>
            </a:br>
            <a:r>
              <a:rPr lang="en-US" dirty="0"/>
              <a:t>  </a:t>
            </a:r>
            <a:r>
              <a:rPr lang="en-US" b="1" dirty="0"/>
              <a:t>let</a:t>
            </a:r>
            <a:r>
              <a:rPr lang="en-US" dirty="0"/>
              <a:t> counter = 0;</a:t>
            </a:r>
            <a:br>
              <a:rPr lang="en-US" dirty="0"/>
            </a:br>
            <a:r>
              <a:rPr lang="en-US" dirty="0"/>
              <a:t>  return function () {counter += 1; return counter}</a:t>
            </a:r>
            <a:br>
              <a:rPr lang="en-US" dirty="0"/>
            </a:br>
            <a:r>
              <a:rPr lang="en-US" dirty="0"/>
              <a:t>})();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add();</a:t>
            </a:r>
            <a:br>
              <a:rPr lang="en-US" dirty="0"/>
            </a:br>
            <a:r>
              <a:rPr lang="en-US" dirty="0"/>
              <a:t>add();</a:t>
            </a:r>
            <a:br>
              <a:rPr lang="en-US" dirty="0"/>
            </a:br>
            <a:r>
              <a:rPr lang="en-US" dirty="0"/>
              <a:t>add();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A0CCD79-8570-49AC-83F4-E12C4466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variable </a:t>
            </a:r>
            <a:r>
              <a:rPr lang="en-US" b="1" i="1" dirty="0"/>
              <a:t>add</a:t>
            </a:r>
            <a:r>
              <a:rPr lang="en-US" dirty="0"/>
              <a:t> is assigned to the return value of a self-invoking function.</a:t>
            </a:r>
          </a:p>
          <a:p>
            <a:r>
              <a:rPr lang="en-US" dirty="0"/>
              <a:t>The self-invoking function only runs once. It sets the counter to zero (0), and returns a function expression.</a:t>
            </a:r>
          </a:p>
          <a:p>
            <a:r>
              <a:rPr lang="en-US" dirty="0"/>
              <a:t>This way add becomes a function. </a:t>
            </a:r>
          </a:p>
          <a:p>
            <a:r>
              <a:rPr lang="en-US" dirty="0"/>
              <a:t>it can access the counter in the parent scope.</a:t>
            </a:r>
          </a:p>
          <a:p>
            <a:r>
              <a:rPr lang="en-US" dirty="0"/>
              <a:t>This is called a JavaScript </a:t>
            </a:r>
            <a:r>
              <a:rPr lang="en-US" b="1" dirty="0"/>
              <a:t>closure.</a:t>
            </a:r>
            <a:r>
              <a:rPr lang="en-US" dirty="0"/>
              <a:t> </a:t>
            </a:r>
          </a:p>
          <a:p>
            <a:r>
              <a:rPr lang="en-US" dirty="0"/>
              <a:t>It makes it possible for a function to have "</a:t>
            </a:r>
            <a:r>
              <a:rPr lang="en-US" b="1" dirty="0"/>
              <a:t>private</a:t>
            </a:r>
            <a:r>
              <a:rPr lang="en-US" dirty="0"/>
              <a:t>" variables.</a:t>
            </a:r>
          </a:p>
          <a:p>
            <a:r>
              <a:rPr lang="en-US" dirty="0"/>
              <a:t>The counter is protected by the scope of the anonymous function, and can only be changed using the add function.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FDA5AFE-A2C1-4CFF-A128-AED5964F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183207"/>
          </a:xfrm>
        </p:spPr>
        <p:txBody>
          <a:bodyPr/>
          <a:lstStyle/>
          <a:p>
            <a:pPr algn="just"/>
            <a:r>
              <a:rPr lang="en-US" dirty="0"/>
              <a:t>An array is a special variable, which can hold more than one value:</a:t>
            </a:r>
          </a:p>
          <a:p>
            <a:pPr algn="just"/>
            <a:r>
              <a:rPr lang="en-US" dirty="0"/>
              <a:t>If you have a list of items, storing in single variables could look like this.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/>
              <a:t>const </a:t>
            </a:r>
            <a:r>
              <a:rPr lang="en-US" i="1" dirty="0" err="1"/>
              <a:t>array_name</a:t>
            </a:r>
            <a:r>
              <a:rPr lang="en-US" dirty="0"/>
              <a:t> = [</a:t>
            </a:r>
            <a:r>
              <a:rPr lang="en-US" i="1" dirty="0"/>
              <a:t>item1</a:t>
            </a:r>
            <a:r>
              <a:rPr lang="en-US" dirty="0"/>
              <a:t>, </a:t>
            </a:r>
            <a:r>
              <a:rPr lang="en-US" i="1" dirty="0"/>
              <a:t>item2</a:t>
            </a:r>
            <a:r>
              <a:rPr lang="en-US" dirty="0"/>
              <a:t>, ...];</a:t>
            </a:r>
          </a:p>
          <a:p>
            <a:r>
              <a:rPr lang="en-US" dirty="0"/>
              <a:t>An array can hold many values under a single name, and you can access the values by referring to an index number. </a:t>
            </a:r>
          </a:p>
          <a:p>
            <a:r>
              <a:rPr lang="en-US" dirty="0"/>
              <a:t>Array elements are accessed using their </a:t>
            </a:r>
            <a:r>
              <a:rPr lang="en-US" b="1" dirty="0"/>
              <a:t>index number</a:t>
            </a:r>
            <a:r>
              <a:rPr lang="en-US" dirty="0"/>
              <a:t>:</a:t>
            </a:r>
          </a:p>
          <a:p>
            <a:r>
              <a:rPr lang="en-US" dirty="0"/>
              <a:t>Array </a:t>
            </a:r>
            <a:r>
              <a:rPr lang="en-US" b="1" dirty="0"/>
              <a:t>indexes</a:t>
            </a:r>
            <a:r>
              <a:rPr lang="en-US" dirty="0"/>
              <a:t> start with 0:</a:t>
            </a:r>
          </a:p>
          <a:p>
            <a:r>
              <a:rPr lang="en-US" dirty="0"/>
              <a:t>[0] is the first array element</a:t>
            </a:r>
            <a:br>
              <a:rPr lang="en-US" dirty="0"/>
            </a:br>
            <a:r>
              <a:rPr lang="en-US" dirty="0"/>
              <a:t>[1] is the second</a:t>
            </a:r>
            <a:br>
              <a:rPr lang="en-US" dirty="0"/>
            </a:br>
            <a:r>
              <a:rPr lang="en-US" dirty="0"/>
              <a:t>[2] is the third ...</a:t>
            </a:r>
          </a:p>
          <a:p>
            <a:pPr lvl="1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69E25D5-D519-4EDA-82E0-66A8A757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you have a list of items, storing the list in single variables could look like this.</a:t>
            </a:r>
          </a:p>
          <a:p>
            <a:r>
              <a:rPr lang="en-US" dirty="0"/>
              <a:t>let car1 = "Saab";</a:t>
            </a:r>
            <a:br>
              <a:rPr lang="en-US" dirty="0"/>
            </a:br>
            <a:r>
              <a:rPr lang="en-US" dirty="0"/>
              <a:t>let car2 = "Volvo";</a:t>
            </a:r>
            <a:br>
              <a:rPr lang="en-US" dirty="0"/>
            </a:br>
            <a:r>
              <a:rPr lang="en-US" dirty="0"/>
              <a:t>let car3 = "BMW";</a:t>
            </a:r>
          </a:p>
          <a:p>
            <a:pPr algn="just"/>
            <a:r>
              <a:rPr lang="en-US" dirty="0"/>
              <a:t>However, what if you want to loop through the cars and find a specific one? And what if you had not 3 cars, but 300?</a:t>
            </a:r>
          </a:p>
          <a:p>
            <a:pPr algn="just"/>
            <a:r>
              <a:rPr lang="en-US" dirty="0"/>
              <a:t>The solution is an array!</a:t>
            </a:r>
          </a:p>
          <a:p>
            <a:pPr algn="just"/>
            <a:r>
              <a:rPr lang="en-US" dirty="0"/>
              <a:t>An array can hold many values under a single name, and you can </a:t>
            </a:r>
            <a:r>
              <a:rPr lang="en-US" b="1" dirty="0"/>
              <a:t>access the values by referring to an index number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const cars = ["Saab", "Volvo", "BMW"];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BA528CB-3B87-4AD5-8EAB-3A3CCDC6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on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Arrays to Strings</a:t>
            </a:r>
          </a:p>
          <a:p>
            <a:pPr lvl="1"/>
            <a:r>
              <a:rPr lang="en-US" dirty="0" err="1"/>
              <a:t>toString</a:t>
            </a:r>
            <a:r>
              <a:rPr lang="en-US" dirty="0"/>
              <a:t>() converts an array to a string of array values.</a:t>
            </a:r>
          </a:p>
          <a:p>
            <a:pPr lvl="1"/>
            <a:r>
              <a:rPr lang="en-US" dirty="0"/>
              <a:t>join() method also joins all array elements into a string.</a:t>
            </a:r>
          </a:p>
          <a:p>
            <a:r>
              <a:rPr lang="en-US" dirty="0"/>
              <a:t>Popping and Pushing</a:t>
            </a:r>
          </a:p>
          <a:p>
            <a:pPr lvl="1"/>
            <a:r>
              <a:rPr lang="en-US" dirty="0"/>
              <a:t>pop() method removes the last element from an array.</a:t>
            </a:r>
          </a:p>
          <a:p>
            <a:pPr lvl="1"/>
            <a:r>
              <a:rPr lang="en-US" dirty="0"/>
              <a:t>push() method adds a new element to an array (at the end).</a:t>
            </a:r>
          </a:p>
          <a:p>
            <a:r>
              <a:rPr lang="en-US" dirty="0"/>
              <a:t>Shifting Elements</a:t>
            </a:r>
          </a:p>
          <a:p>
            <a:pPr lvl="1"/>
            <a:r>
              <a:rPr lang="en-US" dirty="0"/>
              <a:t>Shifting is equivalent to popping, but working on the first element instead of the last.</a:t>
            </a:r>
          </a:p>
          <a:p>
            <a:pPr lvl="1"/>
            <a:r>
              <a:rPr lang="en-US" dirty="0"/>
              <a:t>shift() method removes the first array element and "shifts" all other elements to a lower index.</a:t>
            </a:r>
          </a:p>
          <a:p>
            <a:pPr lvl="1"/>
            <a:r>
              <a:rPr lang="en-US" dirty="0" err="1"/>
              <a:t>unshift</a:t>
            </a:r>
            <a:r>
              <a:rPr lang="en-US" dirty="0"/>
              <a:t>() method adds a new element to an array (at the beginning), and "</a:t>
            </a:r>
            <a:r>
              <a:rPr lang="en-US" dirty="0" err="1"/>
              <a:t>unshifts</a:t>
            </a:r>
            <a:r>
              <a:rPr lang="en-US" dirty="0"/>
              <a:t>" older elements: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5B4ED3D-A729-49EC-85EC-9F155AC8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Elements</a:t>
            </a:r>
          </a:p>
          <a:p>
            <a:pPr lvl="1"/>
            <a:r>
              <a:rPr lang="en-US" dirty="0"/>
              <a:t>Array elements are accessed using their </a:t>
            </a:r>
            <a:r>
              <a:rPr lang="en-US" b="1" dirty="0"/>
              <a:t>index number.</a:t>
            </a:r>
          </a:p>
          <a:p>
            <a:pPr lvl="1"/>
            <a:r>
              <a:rPr lang="en-US" b="1" dirty="0"/>
              <a:t>example</a:t>
            </a:r>
          </a:p>
          <a:p>
            <a:pPr lvl="1"/>
            <a:r>
              <a:rPr lang="en-US" dirty="0"/>
              <a:t>const fruits = ["Banana", "Orange", "Apple", "Mango"];</a:t>
            </a:r>
            <a:br>
              <a:rPr lang="en-US" dirty="0"/>
            </a:br>
            <a:r>
              <a:rPr lang="en-US" dirty="0"/>
              <a:t>fruits[0] = "Kiwi";</a:t>
            </a:r>
          </a:p>
          <a:p>
            <a:r>
              <a:rPr lang="en-US" dirty="0"/>
              <a:t>JavaScript Array length</a:t>
            </a:r>
          </a:p>
          <a:p>
            <a:pPr lvl="1"/>
            <a:r>
              <a:rPr lang="en-US" dirty="0"/>
              <a:t>length property provides an easy way to append a new element to an array:</a:t>
            </a:r>
          </a:p>
          <a:p>
            <a:pPr lvl="1"/>
            <a:r>
              <a:rPr lang="en-US" dirty="0"/>
              <a:t>const fruits = ["Banana", "Orange", "Apple", "Mango"];</a:t>
            </a:r>
            <a:br>
              <a:rPr lang="en-US" dirty="0"/>
            </a:br>
            <a:r>
              <a:rPr lang="en-US" dirty="0"/>
              <a:t>fruits[</a:t>
            </a:r>
            <a:r>
              <a:rPr lang="en-US" dirty="0" err="1"/>
              <a:t>fruits.length</a:t>
            </a:r>
            <a:r>
              <a:rPr lang="en-US" dirty="0"/>
              <a:t>] = "Kiwi";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D968FF-C277-4888-94B6-672C661F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splice() method adds new items to an array.</a:t>
            </a:r>
          </a:p>
          <a:p>
            <a:r>
              <a:rPr lang="en-US" dirty="0"/>
              <a:t>splice() to remove elements without leaving "holes" in the array:</a:t>
            </a:r>
          </a:p>
          <a:p>
            <a:r>
              <a:rPr lang="en-US" dirty="0"/>
              <a:t>const fruits = ["Banana", "Orange", "Apple", "Mango"];</a:t>
            </a:r>
            <a:br>
              <a:rPr lang="en-US" dirty="0"/>
            </a:br>
            <a:r>
              <a:rPr lang="en-US" dirty="0" err="1"/>
              <a:t>fruits.splice</a:t>
            </a:r>
            <a:r>
              <a:rPr lang="en-US" dirty="0"/>
              <a:t>(2, 0, "Lemon", "Kiwi");</a:t>
            </a:r>
          </a:p>
          <a:p>
            <a:r>
              <a:rPr lang="en-US" dirty="0"/>
              <a:t>First parameter (2) defines the position </a:t>
            </a:r>
            <a:r>
              <a:rPr lang="en-US" b="1" dirty="0"/>
              <a:t>where</a:t>
            </a:r>
            <a:r>
              <a:rPr lang="en-US" dirty="0"/>
              <a:t> new elements should be </a:t>
            </a:r>
            <a:r>
              <a:rPr lang="en-US" b="1" dirty="0"/>
              <a:t>added</a:t>
            </a:r>
            <a:r>
              <a:rPr lang="en-US" dirty="0"/>
              <a:t> (spliced in).</a:t>
            </a:r>
          </a:p>
          <a:p>
            <a:r>
              <a:rPr lang="en-US" dirty="0"/>
              <a:t>Second parameter (0) defines </a:t>
            </a:r>
            <a:r>
              <a:rPr lang="en-US" b="1" dirty="0"/>
              <a:t>how many</a:t>
            </a:r>
            <a:r>
              <a:rPr lang="en-US" dirty="0"/>
              <a:t> elements should be </a:t>
            </a:r>
            <a:r>
              <a:rPr lang="en-US" b="1" dirty="0"/>
              <a:t>removed</a:t>
            </a:r>
            <a:r>
              <a:rPr lang="en-US" dirty="0"/>
              <a:t>.</a:t>
            </a:r>
          </a:p>
          <a:p>
            <a:r>
              <a:rPr lang="en-US" dirty="0"/>
              <a:t>The rest of the parameters ("Lemon" , "Kiwi") define the new elements to be </a:t>
            </a:r>
            <a:r>
              <a:rPr lang="en-US" b="1" dirty="0"/>
              <a:t>added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1DD23BF-A0D6-46F9-AF0F-A99EE820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iteration methods operate on every array item.</a:t>
            </a:r>
          </a:p>
          <a:p>
            <a:r>
              <a:rPr lang="en-US" dirty="0" err="1"/>
              <a:t>forEach</a:t>
            </a:r>
            <a:r>
              <a:rPr lang="en-US" dirty="0"/>
              <a:t>() method calls a function once for each array element.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const numbers = [45, 4, 9, 16, 25];</a:t>
            </a:r>
            <a:br>
              <a:rPr lang="en-US" dirty="0"/>
            </a:br>
            <a:r>
              <a:rPr lang="en-US" dirty="0"/>
              <a:t>let txt = "";</a:t>
            </a:r>
            <a:br>
              <a:rPr lang="en-US" dirty="0"/>
            </a:br>
            <a:r>
              <a:rPr lang="en-US" dirty="0" err="1"/>
              <a:t>numbers.forEach</a:t>
            </a:r>
            <a:r>
              <a:rPr lang="en-US" dirty="0"/>
              <a:t>(</a:t>
            </a:r>
            <a:r>
              <a:rPr lang="en-US" dirty="0" err="1"/>
              <a:t>myFunction</a:t>
            </a:r>
            <a:r>
              <a:rPr lang="en-US" dirty="0"/>
              <a:t>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(value) {</a:t>
            </a:r>
            <a:br>
              <a:rPr lang="en-US" dirty="0"/>
            </a:br>
            <a:r>
              <a:rPr lang="en-US" dirty="0"/>
              <a:t>  txt += value +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62F8BB5-EDCC-4FD7-8B05-740B80FB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&lt;head&gt;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 function is placed in the &lt;head&gt; section of an HTML page.</a:t>
            </a:r>
          </a:p>
          <a:p>
            <a:r>
              <a:rPr lang="en-US" dirty="0"/>
              <a:t>The function is called when a button is clicked</a:t>
            </a:r>
          </a:p>
          <a:p>
            <a:r>
              <a:rPr lang="en-US" b="1" i="1" dirty="0"/>
              <a:t>Example </a:t>
            </a:r>
          </a:p>
          <a:p>
            <a:r>
              <a:rPr lang="en-US" sz="1400" dirty="0"/>
              <a:t>&lt;!DOCTYPE html&gt;</a:t>
            </a:r>
            <a:br>
              <a:rPr lang="en-US" sz="1400" dirty="0"/>
            </a:br>
            <a:r>
              <a:rPr lang="en-US" sz="1400" dirty="0"/>
              <a:t>&lt;html&gt;</a:t>
            </a:r>
            <a:br>
              <a:rPr lang="en-US" sz="1400" dirty="0"/>
            </a:br>
            <a:r>
              <a:rPr lang="en-US" sz="1400" dirty="0"/>
              <a:t>&lt;head&gt;</a:t>
            </a:r>
            <a:br>
              <a:rPr lang="en-US" sz="1400" dirty="0"/>
            </a:br>
            <a:r>
              <a:rPr lang="en-US" sz="1400" b="1" dirty="0"/>
              <a:t>&lt;script&gt;</a:t>
            </a:r>
            <a:br>
              <a:rPr lang="en-US" sz="1400" dirty="0"/>
            </a:br>
            <a:r>
              <a:rPr lang="en-US" sz="1400" dirty="0"/>
              <a:t>function </a:t>
            </a:r>
            <a:r>
              <a:rPr lang="en-US" sz="1400" dirty="0" err="1"/>
              <a:t>myFunction</a:t>
            </a:r>
            <a:r>
              <a:rPr lang="en-US" sz="1400" dirty="0"/>
              <a:t>() {</a:t>
            </a:r>
            <a:br>
              <a:rPr lang="en-US" sz="1400" dirty="0"/>
            </a:br>
            <a:r>
              <a:rPr lang="en-US" sz="1400" dirty="0"/>
              <a:t>  </a:t>
            </a:r>
            <a:r>
              <a:rPr lang="en-US" sz="1400" dirty="0" err="1"/>
              <a:t>document.getElementById</a:t>
            </a:r>
            <a:r>
              <a:rPr lang="en-US" sz="1400" dirty="0"/>
              <a:t>("demo").</a:t>
            </a:r>
            <a:r>
              <a:rPr lang="en-US" sz="1400" dirty="0" err="1"/>
              <a:t>innerHTML</a:t>
            </a:r>
            <a:r>
              <a:rPr lang="en-US" sz="1400" dirty="0"/>
              <a:t> = "Paragraph changed.";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b="1" dirty="0"/>
              <a:t>&lt;/script&gt;</a:t>
            </a:r>
            <a:br>
              <a:rPr lang="en-US" sz="1400" dirty="0"/>
            </a:br>
            <a:r>
              <a:rPr lang="en-US" sz="1400" dirty="0"/>
              <a:t>&lt;/head&gt;</a:t>
            </a:r>
            <a:br>
              <a:rPr lang="en-US" sz="1400" dirty="0"/>
            </a:br>
            <a:r>
              <a:rPr lang="en-US" sz="1400" dirty="0"/>
              <a:t>&lt;body&gt;&lt;h2&gt;Demo JavaScript in Head&lt;/h2&gt;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&lt;p id="demo"&gt;A Paragraph&lt;/p&gt;</a:t>
            </a:r>
            <a:br>
              <a:rPr lang="en-US" sz="1400" dirty="0"/>
            </a:br>
            <a:r>
              <a:rPr lang="en-US" sz="1400" dirty="0"/>
              <a:t>&lt;button type="button" </a:t>
            </a:r>
            <a:r>
              <a:rPr lang="en-US" sz="1400" dirty="0" err="1"/>
              <a:t>onclick</a:t>
            </a:r>
            <a:r>
              <a:rPr lang="en-US" sz="1400" dirty="0"/>
              <a:t>="</a:t>
            </a:r>
            <a:r>
              <a:rPr lang="en-US" sz="1400" dirty="0" err="1"/>
              <a:t>myFunction</a:t>
            </a:r>
            <a:r>
              <a:rPr lang="en-US" sz="1400" dirty="0"/>
              <a:t>()"&gt;Try it&lt;/button&gt;</a:t>
            </a:r>
          </a:p>
          <a:p>
            <a:r>
              <a:rPr lang="en-US" sz="1400" dirty="0"/>
              <a:t>&lt;/body&gt;</a:t>
            </a:r>
            <a:br>
              <a:rPr lang="en-US" sz="1400" dirty="0"/>
            </a:br>
            <a:r>
              <a:rPr lang="en-US" sz="1400" dirty="0"/>
              <a:t>&lt;/html&gt;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E389BEC-D316-47AD-A642-FC09017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Timing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</a:t>
            </a:r>
          </a:p>
          <a:p>
            <a:r>
              <a:rPr lang="en-US" dirty="0"/>
              <a:t>Square Bracket Notation </a:t>
            </a:r>
          </a:p>
          <a:p>
            <a:r>
              <a:rPr lang="en-US" dirty="0"/>
              <a:t>Deleting Properties </a:t>
            </a:r>
          </a:p>
          <a:p>
            <a:r>
              <a:rPr lang="en-US" dirty="0"/>
              <a:t>How are Objects Stored </a:t>
            </a:r>
          </a:p>
          <a:p>
            <a:r>
              <a:rPr lang="en-US" dirty="0"/>
              <a:t>Iterating Over Objects </a:t>
            </a:r>
          </a:p>
          <a:p>
            <a:r>
              <a:rPr lang="en-US" dirty="0"/>
              <a:t>Nested Objects </a:t>
            </a:r>
          </a:p>
          <a:p>
            <a:r>
              <a:rPr lang="en-US" dirty="0"/>
              <a:t>Arrays and Objects </a:t>
            </a:r>
          </a:p>
          <a:p>
            <a:r>
              <a:rPr lang="en-US" dirty="0"/>
              <a:t>Iterating over array using for in </a:t>
            </a:r>
          </a:p>
          <a:p>
            <a:r>
              <a:rPr lang="en-US" b="1" dirty="0"/>
              <a:t>Timing Events </a:t>
            </a:r>
          </a:p>
          <a:p>
            <a:r>
              <a:rPr lang="en-US" b="1" dirty="0"/>
              <a:t>Countdown Timer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BEC4465-D6F2-4165-82B1-D9142A38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almost "everything" is an object.</a:t>
            </a:r>
          </a:p>
          <a:p>
            <a:r>
              <a:rPr lang="en-US" dirty="0"/>
              <a:t>Real Life Objects, Properties, and Methods</a:t>
            </a:r>
          </a:p>
          <a:p>
            <a:r>
              <a:rPr lang="en-US" dirty="0"/>
              <a:t>In real life, a person is an 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r>
              <a:rPr lang="en-US" dirty="0"/>
              <a:t>A person</a:t>
            </a:r>
          </a:p>
          <a:p>
            <a:pPr lvl="1"/>
            <a:r>
              <a:rPr lang="en-US" b="1" dirty="0"/>
              <a:t>properties</a:t>
            </a:r>
            <a:r>
              <a:rPr lang="en-US" dirty="0"/>
              <a:t> like name, age and color. </a:t>
            </a:r>
          </a:p>
          <a:p>
            <a:pPr lvl="1"/>
            <a:r>
              <a:rPr lang="en-US" b="1" dirty="0"/>
              <a:t>method</a:t>
            </a:r>
            <a:r>
              <a:rPr lang="en-US" dirty="0"/>
              <a:t> is a function stored as a property.</a:t>
            </a:r>
          </a:p>
          <a:p>
            <a:r>
              <a:rPr lang="en-US" dirty="0"/>
              <a:t>create a JavaScript object with an object literal.</a:t>
            </a:r>
          </a:p>
          <a:p>
            <a:pPr lvl="1"/>
            <a:r>
              <a:rPr lang="en-US" dirty="0"/>
              <a:t> const 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:"blue"};</a:t>
            </a:r>
          </a:p>
          <a:p>
            <a:pPr lvl="1"/>
            <a:r>
              <a:rPr lang="en-US" b="1" dirty="0" err="1"/>
              <a:t>name:values</a:t>
            </a:r>
            <a:r>
              <a:rPr lang="en-US" dirty="0"/>
              <a:t> pairs in JavaScript objects are called </a:t>
            </a:r>
            <a:r>
              <a:rPr lang="en-US" b="1" dirty="0"/>
              <a:t>properties</a:t>
            </a:r>
            <a:r>
              <a:rPr lang="en-US" dirty="0"/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60A1761-2CAF-4569-B0ED-9FDB4F29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82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857364"/>
            <a:ext cx="3124636" cy="172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F547984-4725-4201-AE18-F4C281ED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object properties in two ways.</a:t>
            </a:r>
          </a:p>
          <a:p>
            <a:pPr lvl="1"/>
            <a:r>
              <a:rPr lang="en-US" dirty="0"/>
              <a:t>Dot notation</a:t>
            </a:r>
          </a:p>
          <a:p>
            <a:pPr lvl="2"/>
            <a:r>
              <a:rPr lang="en-US" i="1" dirty="0" err="1"/>
              <a:t>objectName.propertyName</a:t>
            </a:r>
            <a:endParaRPr lang="en-US" i="1" dirty="0"/>
          </a:p>
          <a:p>
            <a:pPr lvl="2"/>
            <a:r>
              <a:rPr lang="en-US" i="1" dirty="0"/>
              <a:t>Example</a:t>
            </a:r>
          </a:p>
          <a:p>
            <a:pPr lvl="3"/>
            <a:r>
              <a:rPr lang="en-US" dirty="0" err="1"/>
              <a:t>person.lastName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Square bracket notation.</a:t>
            </a:r>
          </a:p>
          <a:p>
            <a:pPr lvl="2"/>
            <a:r>
              <a:rPr lang="en-US" i="1" dirty="0" err="1"/>
              <a:t>objectName</a:t>
            </a:r>
            <a:r>
              <a:rPr lang="en-US" i="1" dirty="0"/>
              <a:t>["</a:t>
            </a:r>
            <a:r>
              <a:rPr lang="en-US" i="1" dirty="0" err="1"/>
              <a:t>propertyName</a:t>
            </a:r>
            <a:r>
              <a:rPr lang="en-US" i="1" dirty="0"/>
              <a:t>“]</a:t>
            </a:r>
            <a:endParaRPr lang="en-US" dirty="0"/>
          </a:p>
          <a:p>
            <a:pPr lvl="2"/>
            <a:r>
              <a:rPr lang="en-US" dirty="0"/>
              <a:t>Example</a:t>
            </a:r>
          </a:p>
          <a:p>
            <a:pPr lvl="3"/>
            <a:r>
              <a:rPr lang="en-US" dirty="0"/>
              <a:t>person["</a:t>
            </a:r>
            <a:r>
              <a:rPr lang="en-US" dirty="0" err="1"/>
              <a:t>lastName</a:t>
            </a:r>
            <a:r>
              <a:rPr lang="en-US" dirty="0"/>
              <a:t>"];</a:t>
            </a:r>
          </a:p>
          <a:p>
            <a:pPr lvl="3"/>
            <a:endParaRPr lang="en-US" dirty="0"/>
          </a:p>
          <a:p>
            <a:pPr lvl="1"/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3DB046E-B3A9-4E33-AD9A-44DCDBB1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new properties to an existing object by simply giving it a value.</a:t>
            </a:r>
          </a:p>
          <a:p>
            <a:r>
              <a:rPr lang="en-US" dirty="0"/>
              <a:t>Assume that the person object already exists - you can then give it new properties: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person.nationality</a:t>
            </a:r>
            <a:r>
              <a:rPr lang="en-US" dirty="0"/>
              <a:t> = "English";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A7E4DB-1576-410B-A3C8-054B0417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Properties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delete keyword deletes a property from an object.</a:t>
            </a:r>
          </a:p>
          <a:p>
            <a:r>
              <a:rPr lang="en-US" dirty="0"/>
              <a:t>The delete keyword deletes both the value of the property and the property itself.</a:t>
            </a:r>
          </a:p>
          <a:p>
            <a:r>
              <a:rPr lang="en-US" dirty="0"/>
              <a:t>After deletion, the property cannot be used before it is added back again.</a:t>
            </a:r>
          </a:p>
          <a:p>
            <a:r>
              <a:rPr lang="en-US" dirty="0"/>
              <a:t>The delete operator is designed to be used on object properties. It has no effect on variables or functions.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firstName</a:t>
            </a:r>
            <a:r>
              <a:rPr lang="en-US" dirty="0"/>
              <a:t>: "John",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lastName</a:t>
            </a:r>
            <a:r>
              <a:rPr lang="en-US" dirty="0"/>
              <a:t>: "Doe",</a:t>
            </a:r>
            <a:br>
              <a:rPr lang="en-US" dirty="0"/>
            </a:br>
            <a:r>
              <a:rPr lang="en-US" dirty="0"/>
              <a:t>  age: 50,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eyeColor</a:t>
            </a:r>
            <a:r>
              <a:rPr lang="en-US" dirty="0"/>
              <a:t>: "blue"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delete </a:t>
            </a:r>
            <a:r>
              <a:rPr lang="en-US" dirty="0" err="1"/>
              <a:t>person.age</a:t>
            </a:r>
            <a:r>
              <a:rPr lang="en-US" dirty="0"/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BAF4FF7-A6C5-4A90-9461-8F4E4B5B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Objects Stored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also have </a:t>
            </a:r>
            <a:r>
              <a:rPr lang="en-US" b="1" dirty="0"/>
              <a:t>methods</a:t>
            </a:r>
            <a:r>
              <a:rPr lang="en-US" dirty="0"/>
              <a:t>.</a:t>
            </a:r>
          </a:p>
          <a:p>
            <a:r>
              <a:rPr lang="en-US" dirty="0"/>
              <a:t>Methods are </a:t>
            </a:r>
            <a:r>
              <a:rPr lang="en-US" b="1" dirty="0"/>
              <a:t>actions</a:t>
            </a:r>
            <a:r>
              <a:rPr lang="en-US" dirty="0"/>
              <a:t> that can be performed on objects.</a:t>
            </a:r>
          </a:p>
          <a:p>
            <a:r>
              <a:rPr lang="en-US" dirty="0"/>
              <a:t>Methods are stored in properties as </a:t>
            </a:r>
            <a:r>
              <a:rPr lang="en-US" b="1" dirty="0"/>
              <a:t>function definitions</a:t>
            </a:r>
            <a:r>
              <a:rPr lang="en-US" dirty="0"/>
              <a:t>.</a:t>
            </a:r>
          </a:p>
          <a:p>
            <a:r>
              <a:rPr lang="en-US" dirty="0"/>
              <a:t>A method is a function stored as a property.</a:t>
            </a:r>
          </a:p>
          <a:p>
            <a:r>
              <a:rPr lang="en-US" dirty="0"/>
              <a:t>const person = 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firstName</a:t>
            </a:r>
            <a:r>
              <a:rPr lang="en-US" dirty="0"/>
              <a:t>: "John",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lastName</a:t>
            </a:r>
            <a:r>
              <a:rPr lang="en-US" dirty="0"/>
              <a:t> : "Doe",</a:t>
            </a:r>
            <a:br>
              <a:rPr lang="en-US" dirty="0"/>
            </a:br>
            <a:r>
              <a:rPr lang="en-US" dirty="0"/>
              <a:t>  id       : 5566,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fullName</a:t>
            </a:r>
            <a:r>
              <a:rPr lang="en-US" dirty="0"/>
              <a:t> : function() {</a:t>
            </a:r>
            <a:br>
              <a:rPr lang="en-US" dirty="0"/>
            </a:br>
            <a:r>
              <a:rPr lang="en-US" dirty="0"/>
              <a:t>    return </a:t>
            </a:r>
            <a:r>
              <a:rPr lang="en-US" dirty="0" err="1"/>
              <a:t>this.firstName</a:t>
            </a:r>
            <a:r>
              <a:rPr lang="en-US" dirty="0"/>
              <a:t> + " " + </a:t>
            </a:r>
            <a:r>
              <a:rPr lang="en-US" dirty="0" err="1"/>
              <a:t>this.lastName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}</a:t>
            </a:r>
            <a:br>
              <a:rPr lang="en-US" dirty="0"/>
            </a:br>
            <a:r>
              <a:rPr lang="en-US" dirty="0"/>
              <a:t>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63B356B-991A-4C73-AF57-96FBB6C4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this</a:t>
            </a:r>
            <a:r>
              <a:rPr lang="en-US" dirty="0"/>
              <a:t> Keyword</a:t>
            </a:r>
          </a:p>
          <a:p>
            <a:r>
              <a:rPr lang="en-US" dirty="0"/>
              <a:t>In a function definition, this refers to the "owner" of the function.</a:t>
            </a:r>
          </a:p>
          <a:p>
            <a:r>
              <a:rPr lang="en-US" dirty="0"/>
              <a:t>In the example above, this is the </a:t>
            </a:r>
            <a:r>
              <a:rPr lang="en-US" b="1" dirty="0"/>
              <a:t>person object</a:t>
            </a:r>
            <a:r>
              <a:rPr lang="en-US" dirty="0"/>
              <a:t> that "owns" the </a:t>
            </a:r>
            <a:r>
              <a:rPr lang="en-US" dirty="0" err="1"/>
              <a:t>fullName</a:t>
            </a:r>
            <a:r>
              <a:rPr lang="en-US" dirty="0"/>
              <a:t> function.</a:t>
            </a:r>
          </a:p>
          <a:p>
            <a:r>
              <a:rPr lang="en-US" dirty="0"/>
              <a:t>In other words, </a:t>
            </a:r>
            <a:r>
              <a:rPr lang="en-US" dirty="0" err="1"/>
              <a:t>this.firstName</a:t>
            </a:r>
            <a:r>
              <a:rPr lang="en-US" dirty="0"/>
              <a:t> means the </a:t>
            </a:r>
            <a:r>
              <a:rPr lang="en-US" dirty="0" err="1"/>
              <a:t>firstName</a:t>
            </a:r>
            <a:r>
              <a:rPr lang="en-US" dirty="0"/>
              <a:t> property of </a:t>
            </a:r>
            <a:r>
              <a:rPr lang="en-US" b="1" dirty="0"/>
              <a:t>this object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8187F8E-4108-4806-B1BE-97495606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88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643182"/>
            <a:ext cx="5858693" cy="204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FCF5497-1288-4B01-B3FB-58DF51E4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Objects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 for in statement loops through the properties of an Object:</a:t>
            </a:r>
          </a:p>
          <a:p>
            <a:r>
              <a:rPr lang="en-US" dirty="0"/>
              <a:t>Syntax</a:t>
            </a:r>
          </a:p>
          <a:p>
            <a:pPr lvl="1"/>
            <a:r>
              <a:rPr lang="en-US" dirty="0"/>
              <a:t>for (key in object) {</a:t>
            </a:r>
            <a:br>
              <a:rPr lang="en-US" dirty="0"/>
            </a:br>
            <a:r>
              <a:rPr lang="en-US" dirty="0"/>
              <a:t>  // </a:t>
            </a:r>
            <a:r>
              <a:rPr lang="en-US" i="1" dirty="0"/>
              <a:t>code block to be executed</a:t>
            </a:r>
            <a:br>
              <a:rPr lang="en-US" dirty="0"/>
            </a:br>
            <a:r>
              <a:rPr lang="en-US" dirty="0"/>
              <a:t>}</a:t>
            </a:r>
          </a:p>
          <a:p>
            <a:pPr lvl="1"/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const person = {</a:t>
            </a:r>
            <a:r>
              <a:rPr lang="en-US" dirty="0" err="1"/>
              <a:t>fname</a:t>
            </a:r>
            <a:r>
              <a:rPr lang="en-US" dirty="0"/>
              <a:t>:"John", </a:t>
            </a:r>
            <a:r>
              <a:rPr lang="en-US" dirty="0" err="1"/>
              <a:t>lname</a:t>
            </a:r>
            <a:r>
              <a:rPr lang="en-US" dirty="0"/>
              <a:t>:"Doe", age:25};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let text = "";</a:t>
            </a:r>
            <a:br>
              <a:rPr lang="en-US" dirty="0"/>
            </a:br>
            <a:r>
              <a:rPr lang="en-US" dirty="0"/>
              <a:t>for (let x in person) {</a:t>
            </a:r>
            <a:br>
              <a:rPr lang="en-US" dirty="0"/>
            </a:br>
            <a:r>
              <a:rPr lang="en-US" dirty="0"/>
              <a:t>  text += person[x];</a:t>
            </a:r>
            <a:br>
              <a:rPr lang="en-US" dirty="0"/>
            </a:br>
            <a:r>
              <a:rPr lang="en-US" dirty="0"/>
              <a:t>}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2F4D8D-8296-4B9B-B3D8-CCB1EE8E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&lt;body&gt;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643602"/>
          </a:xfrm>
        </p:spPr>
        <p:txBody>
          <a:bodyPr/>
          <a:lstStyle/>
          <a:p>
            <a:r>
              <a:rPr lang="en-US" dirty="0"/>
              <a:t>Example a JavaScript function is placed in the &lt;body&gt; section of an HTML page.</a:t>
            </a:r>
          </a:p>
          <a:p>
            <a:r>
              <a:rPr lang="en-US" dirty="0"/>
              <a:t>The function is called when a button is clicked:</a:t>
            </a:r>
          </a:p>
          <a:p>
            <a:r>
              <a:rPr lang="en-US" b="1" i="1" dirty="0"/>
              <a:t>Example</a:t>
            </a:r>
          </a:p>
          <a:p>
            <a:r>
              <a:rPr lang="en-US" sz="1800" dirty="0"/>
              <a:t>&lt;!DOCTYPE html&gt;</a:t>
            </a:r>
            <a:br>
              <a:rPr lang="en-US" sz="1800" dirty="0"/>
            </a:br>
            <a:r>
              <a:rPr lang="en-US" sz="1800" dirty="0"/>
              <a:t>&lt;html&gt;</a:t>
            </a:r>
            <a:br>
              <a:rPr lang="en-US" sz="1800" dirty="0"/>
            </a:br>
            <a:r>
              <a:rPr lang="en-US" sz="1800" dirty="0"/>
              <a:t>&lt;body&gt;</a:t>
            </a:r>
            <a:br>
              <a:rPr lang="en-US" sz="1800" dirty="0"/>
            </a:br>
            <a:r>
              <a:rPr lang="en-US" sz="1800" dirty="0"/>
              <a:t>&lt;h2&gt;Demo JavaScript in Body&lt;/h2&gt;</a:t>
            </a:r>
            <a:br>
              <a:rPr lang="en-US" sz="1800" dirty="0"/>
            </a:br>
            <a:r>
              <a:rPr lang="en-US" sz="1800" dirty="0"/>
              <a:t>&lt;p id="demo"&gt;A Paragraph&lt;/p&gt;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&lt;button type="button" </a:t>
            </a:r>
            <a:r>
              <a:rPr lang="en-US" sz="1800" dirty="0" err="1"/>
              <a:t>onclick</a:t>
            </a:r>
            <a:r>
              <a:rPr lang="en-US" sz="1800" dirty="0"/>
              <a:t>="</a:t>
            </a:r>
            <a:r>
              <a:rPr lang="en-US" sz="1800" dirty="0" err="1"/>
              <a:t>myFunction</a:t>
            </a:r>
            <a:r>
              <a:rPr lang="en-US" sz="1800" dirty="0"/>
              <a:t>()"&gt;Try it&lt;/button&gt;</a:t>
            </a:r>
            <a:br>
              <a:rPr lang="en-US" sz="1800" dirty="0"/>
            </a:br>
            <a:r>
              <a:rPr lang="en-US" sz="1800" b="1" dirty="0"/>
              <a:t>&lt;script&gt;</a:t>
            </a:r>
            <a:br>
              <a:rPr lang="en-US" sz="1800" dirty="0"/>
            </a:br>
            <a:r>
              <a:rPr lang="en-US" sz="1800" dirty="0"/>
              <a:t>function </a:t>
            </a:r>
            <a:r>
              <a:rPr lang="en-US" sz="1800" dirty="0" err="1"/>
              <a:t>myFunction</a:t>
            </a:r>
            <a:r>
              <a:rPr lang="en-US" sz="1800" dirty="0"/>
              <a:t>() {</a:t>
            </a:r>
            <a:br>
              <a:rPr lang="en-US" sz="1800" dirty="0"/>
            </a:br>
            <a:r>
              <a:rPr lang="en-US" sz="1800" dirty="0"/>
              <a:t>  </a:t>
            </a:r>
            <a:r>
              <a:rPr lang="en-US" sz="1800" dirty="0" err="1"/>
              <a:t>document.getElementById</a:t>
            </a:r>
            <a:r>
              <a:rPr lang="en-US" sz="1800" dirty="0"/>
              <a:t>("demo").</a:t>
            </a:r>
            <a:r>
              <a:rPr lang="en-US" sz="1800" dirty="0" err="1"/>
              <a:t>innerHTML</a:t>
            </a:r>
            <a:r>
              <a:rPr lang="en-US" sz="1800" dirty="0"/>
              <a:t> = "Paragraph changed.";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r>
              <a:rPr lang="en-US" sz="1800" b="1" dirty="0"/>
              <a:t>&lt;/script&gt;</a:t>
            </a:r>
            <a:br>
              <a:rPr lang="en-US" sz="1800" dirty="0"/>
            </a:br>
            <a:r>
              <a:rPr lang="en-US" sz="1800" dirty="0"/>
              <a:t>&lt;/body&gt;</a:t>
            </a:r>
            <a:br>
              <a:rPr lang="en-US" sz="1800" dirty="0"/>
            </a:br>
            <a:r>
              <a:rPr lang="en-US" sz="1800" dirty="0"/>
              <a:t>&lt;/html&gt;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C50C440-BA26-4E49-A1CF-8C56C228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Objects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an object can be another object.</a:t>
            </a:r>
          </a:p>
          <a:p>
            <a:r>
              <a:rPr lang="en-US" dirty="0"/>
              <a:t>access nested objects using the dot notation or the bracket notation.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myObj</a:t>
            </a:r>
            <a:r>
              <a:rPr lang="en-US" dirty="0"/>
              <a:t> = {</a:t>
            </a:r>
            <a:br>
              <a:rPr lang="en-US" dirty="0"/>
            </a:br>
            <a:r>
              <a:rPr lang="en-US" dirty="0"/>
              <a:t>  name:"John",</a:t>
            </a:r>
            <a:br>
              <a:rPr lang="en-US" dirty="0"/>
            </a:br>
            <a:r>
              <a:rPr lang="en-US" dirty="0"/>
              <a:t>  age:30,</a:t>
            </a:r>
            <a:br>
              <a:rPr lang="en-US" dirty="0"/>
            </a:br>
            <a:r>
              <a:rPr lang="en-US" dirty="0"/>
              <a:t>  cars: {</a:t>
            </a:r>
            <a:br>
              <a:rPr lang="en-US" dirty="0"/>
            </a:br>
            <a:r>
              <a:rPr lang="en-US" dirty="0"/>
              <a:t>    car1:"Ford",</a:t>
            </a:r>
            <a:br>
              <a:rPr lang="en-US" dirty="0"/>
            </a:br>
            <a:r>
              <a:rPr lang="en-US" dirty="0"/>
              <a:t>    car2:"BMW",</a:t>
            </a:r>
            <a:br>
              <a:rPr lang="en-US" dirty="0"/>
            </a:br>
            <a:r>
              <a:rPr lang="en-US" dirty="0"/>
              <a:t>    car3:"Fiat"</a:t>
            </a:r>
            <a:br>
              <a:rPr lang="en-US" dirty="0"/>
            </a:br>
            <a:r>
              <a:rPr lang="en-US" dirty="0"/>
              <a:t>  }</a:t>
            </a:r>
            <a:br>
              <a:rPr lang="en-US" dirty="0"/>
            </a:br>
            <a:r>
              <a:rPr lang="en-US" dirty="0"/>
              <a:t>}</a:t>
            </a:r>
          </a:p>
          <a:p>
            <a:pPr lvl="1"/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132FF5C-A302-4D59-B025-3AF6F637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myObj.cars.car2;</a:t>
            </a:r>
          </a:p>
          <a:p>
            <a:r>
              <a:rPr lang="en-US" dirty="0" err="1"/>
              <a:t>myObj.cars</a:t>
            </a:r>
            <a:r>
              <a:rPr lang="en-US" dirty="0"/>
              <a:t>["car2"];</a:t>
            </a:r>
          </a:p>
          <a:p>
            <a:r>
              <a:rPr lang="en-US" dirty="0" err="1"/>
              <a:t>myObj</a:t>
            </a:r>
            <a:r>
              <a:rPr lang="en-US" dirty="0"/>
              <a:t>["cars"]["car2"];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3A5EF74-D083-492D-AD8F-2AB82A2D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Arrays and Objects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objects can be arrays, and values in arrays can be objects.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const </a:t>
            </a:r>
            <a:r>
              <a:rPr lang="en-US" dirty="0" err="1"/>
              <a:t>myObj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name: "John",</a:t>
            </a:r>
            <a:br>
              <a:rPr lang="en-US" dirty="0"/>
            </a:br>
            <a:r>
              <a:rPr lang="en-US" dirty="0"/>
              <a:t>  age: 30,</a:t>
            </a:r>
            <a:br>
              <a:rPr lang="en-US" dirty="0"/>
            </a:br>
            <a:r>
              <a:rPr lang="en-US" dirty="0"/>
              <a:t>  cars: [</a:t>
            </a:r>
            <a:br>
              <a:rPr lang="en-US" dirty="0"/>
            </a:br>
            <a:r>
              <a:rPr lang="en-US" dirty="0"/>
              <a:t>    {name:"Ford", models:["Fiesta", "Focus", "Mustang"]},</a:t>
            </a:r>
            <a:br>
              <a:rPr lang="en-US" dirty="0"/>
            </a:br>
            <a:r>
              <a:rPr lang="en-US" dirty="0"/>
              <a:t>    {name:"BMW", models:["320", "X3", "X5"]},</a:t>
            </a:r>
            <a:br>
              <a:rPr lang="en-US" dirty="0"/>
            </a:br>
            <a:r>
              <a:rPr lang="en-US" dirty="0"/>
              <a:t>    {name:"Fiat", models:["500", "Panda"]}</a:t>
            </a:r>
            <a:br>
              <a:rPr lang="en-US" dirty="0"/>
            </a:br>
            <a:r>
              <a:rPr lang="en-US" dirty="0"/>
              <a:t>  ]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FF07F1-A5FB-4262-B31C-E1749595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array using for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15040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To access arrays inside arrays, use a for-in loop for each array.</a:t>
            </a:r>
          </a:p>
          <a:p>
            <a:pPr algn="just"/>
            <a:endParaRPr lang="en-US" dirty="0"/>
          </a:p>
          <a:p>
            <a:pPr algn="just"/>
            <a:r>
              <a:rPr lang="en-US" sz="1800" dirty="0"/>
              <a:t>Example </a:t>
            </a:r>
          </a:p>
          <a:p>
            <a:pPr lvl="1"/>
            <a:r>
              <a:rPr lang="en-US" sz="1800" dirty="0"/>
              <a:t>for (let </a:t>
            </a:r>
            <a:r>
              <a:rPr lang="en-US" sz="1800" dirty="0" err="1"/>
              <a:t>i</a:t>
            </a:r>
            <a:r>
              <a:rPr lang="en-US" sz="1800" dirty="0"/>
              <a:t> in </a:t>
            </a:r>
            <a:r>
              <a:rPr lang="en-US" sz="1800" dirty="0" err="1"/>
              <a:t>myObj.cars</a:t>
            </a:r>
            <a:r>
              <a:rPr lang="en-US" sz="1800" dirty="0"/>
              <a:t>) {</a:t>
            </a:r>
            <a:br>
              <a:rPr lang="en-US" sz="1800" dirty="0"/>
            </a:br>
            <a:r>
              <a:rPr lang="en-US" sz="1800" dirty="0"/>
              <a:t>  x += "&lt;h1&gt;" + </a:t>
            </a:r>
            <a:r>
              <a:rPr lang="en-US" sz="1800" dirty="0" err="1"/>
              <a:t>myObj.cars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].name + "&lt;/h1&gt;";</a:t>
            </a:r>
            <a:br>
              <a:rPr lang="en-US" sz="1800" dirty="0"/>
            </a:br>
            <a:r>
              <a:rPr lang="en-US" sz="1800" dirty="0"/>
              <a:t>  for (let j in </a:t>
            </a:r>
            <a:r>
              <a:rPr lang="en-US" sz="1800" dirty="0" err="1"/>
              <a:t>myObj.cars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].models) {</a:t>
            </a:r>
            <a:br>
              <a:rPr lang="en-US" sz="1800" dirty="0"/>
            </a:br>
            <a:r>
              <a:rPr lang="en-US" sz="1800" dirty="0"/>
              <a:t>    x += </a:t>
            </a:r>
            <a:r>
              <a:rPr lang="en-US" sz="1800" dirty="0" err="1"/>
              <a:t>myObj.cars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].models[j];</a:t>
            </a:r>
            <a:br>
              <a:rPr lang="en-US" sz="1800" dirty="0"/>
            </a:br>
            <a:r>
              <a:rPr lang="en-US" sz="1800" dirty="0"/>
              <a:t>  }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BA19636-94B3-45B2-8D7E-5562DE7D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94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714488"/>
            <a:ext cx="6763694" cy="14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00034" y="3357562"/>
            <a:ext cx="80010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 shows how you can use the document object to access and manipulate HTML</a:t>
            </a:r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8E4CF714-CCF3-4784-B970-B06007A0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95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9994" y="2624790"/>
            <a:ext cx="7964012" cy="2019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BD50EA9-AF3D-471C-963D-58EEEA35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Deleting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96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100" y="2605738"/>
            <a:ext cx="7163800" cy="20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B70B6B-D643-4D65-8E9D-31A523E1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97</a:t>
            </a:fld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8183118" cy="75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928662" y="3244334"/>
            <a:ext cx="7786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function is called from the event handler: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28237-3BF4-4D48-BC99-626D1818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JS File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968893"/>
          </a:xfrm>
        </p:spPr>
        <p:txBody>
          <a:bodyPr/>
          <a:lstStyle/>
          <a:p>
            <a:r>
              <a:rPr lang="en-US" dirty="0"/>
              <a:t>External scripts are practical when the same code is used in many different web pages.</a:t>
            </a:r>
          </a:p>
          <a:p>
            <a:r>
              <a:rPr lang="en-US" dirty="0"/>
              <a:t>JavaScript files have the file extension 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dirty="0"/>
              <a:t>.</a:t>
            </a:r>
          </a:p>
          <a:p>
            <a:r>
              <a:rPr lang="en-US" dirty="0"/>
              <a:t>To use an external script, put the name of the script file in the </a:t>
            </a:r>
            <a:r>
              <a:rPr lang="en-US" dirty="0" err="1"/>
              <a:t>src</a:t>
            </a:r>
            <a:r>
              <a:rPr lang="en-US" dirty="0"/>
              <a:t> (source) attribute of a &lt;script&gt; tag:</a:t>
            </a:r>
          </a:p>
          <a:p>
            <a:r>
              <a:rPr lang="en-US" dirty="0"/>
              <a:t>place an external script reference in &lt;head&gt; or &lt;body&gt; as you like.</a:t>
            </a:r>
          </a:p>
          <a:p>
            <a:r>
              <a:rPr lang="en-US" dirty="0"/>
              <a:t>The script will behave as if it was located exactly where the &lt;script&gt; tag is located.</a:t>
            </a:r>
          </a:p>
          <a:p>
            <a:r>
              <a:rPr lang="en-US" dirty="0"/>
              <a:t>External scripts cannot contain &lt;script&gt; tags.</a:t>
            </a:r>
          </a:p>
          <a:p>
            <a:r>
              <a:rPr lang="en-US" dirty="0"/>
              <a:t>Example-myScript.js</a:t>
            </a:r>
          </a:p>
          <a:p>
            <a:pPr lvl="1"/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 "Paragraph changed.";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F92889E-4B17-4453-B6A9-ECC28878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Keyboard Events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AWD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99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576895"/>
            <a:ext cx="6143668" cy="3209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E0A2D11-981E-4F47-B60C-D232E978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Dr. Mandeep Kaur Group G3, G6 &amp; G7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5730903</TotalTime>
  <Words>7948</Words>
  <Application>Microsoft Office PowerPoint</Application>
  <PresentationFormat>On-screen Show (4:3)</PresentationFormat>
  <Paragraphs>915</Paragraphs>
  <Slides>104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8" baseType="lpstr">
      <vt:lpstr>Arial</vt:lpstr>
      <vt:lpstr>Calibri</vt:lpstr>
      <vt:lpstr>Times New Roman</vt:lpstr>
      <vt:lpstr>Office Theme</vt:lpstr>
      <vt:lpstr>PowerPoint Presentation</vt:lpstr>
      <vt:lpstr>Java scripting Advanced concept/closure</vt:lpstr>
      <vt:lpstr>Intro to JavaScript </vt:lpstr>
      <vt:lpstr> JavaScript </vt:lpstr>
      <vt:lpstr>Embedding JavaScript in HTML </vt:lpstr>
      <vt:lpstr>My First JavaScript</vt:lpstr>
      <vt:lpstr>PowerPoint Presentation</vt:lpstr>
      <vt:lpstr>JavaScript in &lt;head&gt;</vt:lpstr>
      <vt:lpstr>JavaScript in &lt;body&gt; </vt:lpstr>
      <vt:lpstr>External JavaScript</vt:lpstr>
      <vt:lpstr>Advantages </vt:lpstr>
      <vt:lpstr>External References </vt:lpstr>
      <vt:lpstr>Variables</vt:lpstr>
      <vt:lpstr>PowerPoint Presentation</vt:lpstr>
      <vt:lpstr>Let and const</vt:lpstr>
      <vt:lpstr>PowerPoint Presentation</vt:lpstr>
      <vt:lpstr>Let and const</vt:lpstr>
      <vt:lpstr>PowerPoint Presentation</vt:lpstr>
      <vt:lpstr>Let and const</vt:lpstr>
      <vt:lpstr>Local and Global Variables</vt:lpstr>
      <vt:lpstr>Global Variables</vt:lpstr>
      <vt:lpstr>PowerPoint Presentation</vt:lpstr>
      <vt:lpstr>Data Types </vt:lpstr>
      <vt:lpstr>Examples </vt:lpstr>
      <vt:lpstr>JavaScript Types are Dynamic </vt:lpstr>
      <vt:lpstr>JavaScript Numbers </vt:lpstr>
      <vt:lpstr>JavaScript Strings </vt:lpstr>
      <vt:lpstr>JavaScript Booleans </vt:lpstr>
      <vt:lpstr>Undefined Vs Null in JavaScript </vt:lpstr>
      <vt:lpstr>operators</vt:lpstr>
      <vt:lpstr>String Operators </vt:lpstr>
      <vt:lpstr> JavaScript Comparison Operators </vt:lpstr>
      <vt:lpstr>  JavaScript Logical Operators  </vt:lpstr>
      <vt:lpstr>Operators and Operands</vt:lpstr>
      <vt:lpstr>Type Coercion  </vt:lpstr>
      <vt:lpstr>Conditionals</vt:lpstr>
      <vt:lpstr>if Statement </vt:lpstr>
      <vt:lpstr>else Statement </vt:lpstr>
      <vt:lpstr>else if Statement </vt:lpstr>
      <vt:lpstr>PowerPoint Presentation</vt:lpstr>
      <vt:lpstr>Switch Statement </vt:lpstr>
      <vt:lpstr>how switch statement works</vt:lpstr>
      <vt:lpstr>Loop</vt:lpstr>
      <vt:lpstr>Kinds of Loops </vt:lpstr>
      <vt:lpstr>syntax</vt:lpstr>
      <vt:lpstr>For In</vt:lpstr>
      <vt:lpstr>PowerPoint Presentation</vt:lpstr>
      <vt:lpstr>For Of Loop</vt:lpstr>
      <vt:lpstr>PowerPoint Presentation</vt:lpstr>
      <vt:lpstr>Looping over a String Example </vt:lpstr>
      <vt:lpstr>Let in for loops</vt:lpstr>
      <vt:lpstr>While Loop</vt:lpstr>
      <vt:lpstr>Do While Loop</vt:lpstr>
      <vt:lpstr>Javascript functions and Arrays</vt:lpstr>
      <vt:lpstr>Why functions? (Scope)</vt:lpstr>
      <vt:lpstr>Function Declaration</vt:lpstr>
      <vt:lpstr>Functions</vt:lpstr>
      <vt:lpstr>PowerPoint Presentation</vt:lpstr>
      <vt:lpstr>Function Call </vt:lpstr>
      <vt:lpstr>Function Return</vt:lpstr>
      <vt:lpstr>() Operator calls the Function </vt:lpstr>
      <vt:lpstr>Functions Used as Variable Values</vt:lpstr>
      <vt:lpstr>Local Variables</vt:lpstr>
      <vt:lpstr>Anonymous function</vt:lpstr>
      <vt:lpstr>Function Expressions</vt:lpstr>
      <vt:lpstr>Passing function as arguments</vt:lpstr>
      <vt:lpstr>Variable Length Arguments</vt:lpstr>
      <vt:lpstr>Function Hoisting</vt:lpstr>
      <vt:lpstr>Function within Function</vt:lpstr>
      <vt:lpstr>PowerPoint Presentation</vt:lpstr>
      <vt:lpstr>Nested Functions</vt:lpstr>
      <vt:lpstr>JavaScript Closures</vt:lpstr>
      <vt:lpstr>PowerPoint Presentation</vt:lpstr>
      <vt:lpstr>Arrays</vt:lpstr>
      <vt:lpstr>Why array?</vt:lpstr>
      <vt:lpstr>Functions on Arrays </vt:lpstr>
      <vt:lpstr>PowerPoint Presentation</vt:lpstr>
      <vt:lpstr>Splice function </vt:lpstr>
      <vt:lpstr>Iterating over arrays</vt:lpstr>
      <vt:lpstr>Object and Timing Events</vt:lpstr>
      <vt:lpstr>Objects </vt:lpstr>
      <vt:lpstr>Object Properties</vt:lpstr>
      <vt:lpstr>Square Bracket Notation</vt:lpstr>
      <vt:lpstr>Adding New Properties</vt:lpstr>
      <vt:lpstr>Deleting Properties </vt:lpstr>
      <vt:lpstr>How are Objects Stored </vt:lpstr>
      <vt:lpstr>PowerPoint Presentation</vt:lpstr>
      <vt:lpstr>PowerPoint Presentation</vt:lpstr>
      <vt:lpstr>Iterating Over Objects </vt:lpstr>
      <vt:lpstr>Nested Objects </vt:lpstr>
      <vt:lpstr>PowerPoint Presentation</vt:lpstr>
      <vt:lpstr>Nested Arrays and Objects </vt:lpstr>
      <vt:lpstr>Iterating over array using for in</vt:lpstr>
      <vt:lpstr>Fetching Elements</vt:lpstr>
      <vt:lpstr>Changing HTML Elements</vt:lpstr>
      <vt:lpstr>Adding and Deleting Elements</vt:lpstr>
      <vt:lpstr>Event Handling</vt:lpstr>
      <vt:lpstr>External JS File </vt:lpstr>
      <vt:lpstr>Keyboard Events </vt:lpstr>
      <vt:lpstr>Mouse Events</vt:lpstr>
      <vt:lpstr>Propagation of Event </vt:lpstr>
      <vt:lpstr>Strict Mode</vt:lpstr>
      <vt:lpstr>Arrow Functions </vt:lpstr>
      <vt:lpstr>Bindings in Arrow Function 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Mandeep Saroa</cp:lastModifiedBy>
  <cp:revision>1649</cp:revision>
  <dcterms:created xsi:type="dcterms:W3CDTF">2010-04-09T07:36:15Z</dcterms:created>
  <dcterms:modified xsi:type="dcterms:W3CDTF">2022-03-12T03:41:50Z</dcterms:modified>
</cp:coreProperties>
</file>