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4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118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1FEB-2299-4874-9601-AA6738D71A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021107C-C794-4B18-9E6C-8028D934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243"/>
            <a:ext cx="6608637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0.02315 L 0.16875 0.02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7654" y="1529705"/>
            <a:ext cx="657726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Additional Considerations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1.User Support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 Provide customer support channels for handling inquiries and complaints.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2. Marketing and Adoption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 Develop a marketing strategy to promote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Zoyac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and attract users and drivers.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3. Scalability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 Plan for scaling the system to handle increased user load as the service grows.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6850" y="928382"/>
            <a:ext cx="8596668" cy="1320800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ZOYAC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593" y="32847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Submitted by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Y.Asaruddeen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(TU6220204112002)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M.Arthi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(TU6220204111001)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D.Harish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(TU6220204111003)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School of Computer Science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892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Zoyac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project is developing a platform that connects passengers with multiple taxi service providers through a single, user-friendly interface. It offers features like ride booking, real-time availability updates, fare estimates, and automated payments. For taxi operators,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Zoyac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includes a robust backend for fleet management and performance tracking. By integrating these elements,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Zoyac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aims to enhance taxi service efficiency and provide a competitive alternative to ride-sharing options.</a:t>
            </a:r>
          </a:p>
        </p:txBody>
      </p:sp>
    </p:spTree>
    <p:extLst>
      <p:ext uri="{BB962C8B-B14F-4D97-AF65-F5344CB8AC3E}">
        <p14:creationId xmlns:p14="http://schemas.microsoft.com/office/powerpoint/2010/main" val="39105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7515078"/>
              </p:ext>
            </p:extLst>
          </p:nvPr>
        </p:nvGraphicFramePr>
        <p:xfrm>
          <a:off x="677334" y="2326106"/>
          <a:ext cx="4183424" cy="3365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1008">
                  <a:extLst>
                    <a:ext uri="{9D8B030D-6E8A-4147-A177-3AD203B41FA5}">
                      <a16:colId xmlns:a16="http://schemas.microsoft.com/office/drawing/2014/main" val="200643147"/>
                    </a:ext>
                  </a:extLst>
                </a:gridCol>
                <a:gridCol w="3102416">
                  <a:extLst>
                    <a:ext uri="{9D8B030D-6E8A-4147-A177-3AD203B41FA5}">
                      <a16:colId xmlns:a16="http://schemas.microsoft.com/office/drawing/2014/main" val="317977909"/>
                    </a:ext>
                  </a:extLst>
                </a:gridCol>
              </a:tblGrid>
              <a:tr h="464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PC/Laptop/Mobile 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extLst>
                  <a:ext uri="{0D108BD9-81ED-4DB2-BD59-A6C34878D82A}">
                    <a16:rowId xmlns:a16="http://schemas.microsoft.com/office/drawing/2014/main" val="2861379323"/>
                  </a:ext>
                </a:extLst>
              </a:tr>
              <a:tr h="463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i3 / Intel Core i7/Dimensity 7050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extLst>
                  <a:ext uri="{0D108BD9-81ED-4DB2-BD59-A6C34878D82A}">
                    <a16:rowId xmlns:a16="http://schemas.microsoft.com/office/drawing/2014/main" val="657703879"/>
                  </a:ext>
                </a:extLst>
              </a:tr>
              <a:tr h="463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 GB / 16.00 GB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extLst>
                  <a:ext uri="{0D108BD9-81ED-4DB2-BD59-A6C34878D82A}">
                    <a16:rowId xmlns:a16="http://schemas.microsoft.com/office/drawing/2014/main" val="135939086"/>
                  </a:ext>
                </a:extLst>
              </a:tr>
              <a:tr h="464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SSD(512 GB)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extLst>
                  <a:ext uri="{0D108BD9-81ED-4DB2-BD59-A6C34878D82A}">
                    <a16:rowId xmlns:a16="http://schemas.microsoft.com/office/drawing/2014/main" val="4158944668"/>
                  </a:ext>
                </a:extLst>
              </a:tr>
              <a:tr h="464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High-quality speaker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extLst>
                  <a:ext uri="{0D108BD9-81ED-4DB2-BD59-A6C34878D82A}">
                    <a16:rowId xmlns:a16="http://schemas.microsoft.com/office/drawing/2014/main" val="1112993215"/>
                  </a:ext>
                </a:extLst>
              </a:tr>
              <a:tr h="464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 screen , Track pad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extLst>
                  <a:ext uri="{0D108BD9-81ED-4DB2-BD59-A6C34878D82A}">
                    <a16:rowId xmlns:a16="http://schemas.microsoft.com/office/drawing/2014/main" val="3367731332"/>
                  </a:ext>
                </a:extLst>
              </a:tr>
              <a:tr h="463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Graphics card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GeForce GTX 1660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07" marR="51438" marT="0" marB="0" anchor="ctr"/>
                </a:tc>
                <a:extLst>
                  <a:ext uri="{0D108BD9-81ED-4DB2-BD59-A6C34878D82A}">
                    <a16:rowId xmlns:a16="http://schemas.microsoft.com/office/drawing/2014/main" val="2714450561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9744795"/>
              </p:ext>
            </p:extLst>
          </p:nvPr>
        </p:nvGraphicFramePr>
        <p:xfrm>
          <a:off x="5085348" y="2298974"/>
          <a:ext cx="4523874" cy="340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707">
                  <a:extLst>
                    <a:ext uri="{9D8B030D-6E8A-4147-A177-3AD203B41FA5}">
                      <a16:colId xmlns:a16="http://schemas.microsoft.com/office/drawing/2014/main" val="3314914331"/>
                    </a:ext>
                  </a:extLst>
                </a:gridCol>
                <a:gridCol w="3342167">
                  <a:extLst>
                    <a:ext uri="{9D8B030D-6E8A-4147-A177-3AD203B41FA5}">
                      <a16:colId xmlns:a16="http://schemas.microsoft.com/office/drawing/2014/main" val="2739575987"/>
                    </a:ext>
                  </a:extLst>
                </a:gridCol>
              </a:tblGrid>
              <a:tr h="363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11 Pro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extLst>
                  <a:ext uri="{0D108BD9-81ED-4DB2-BD59-A6C34878D82A}">
                    <a16:rowId xmlns:a16="http://schemas.microsoft.com/office/drawing/2014/main" val="2543291222"/>
                  </a:ext>
                </a:extLst>
              </a:tr>
              <a:tr h="364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 ,Bootstrap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extLst>
                  <a:ext uri="{0D108BD9-81ED-4DB2-BD59-A6C34878D82A}">
                    <a16:rowId xmlns:a16="http://schemas.microsoft.com/office/drawing/2014/main" val="2920563744"/>
                  </a:ext>
                </a:extLst>
              </a:tr>
              <a:tr h="363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End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extLst>
                  <a:ext uri="{0D108BD9-81ED-4DB2-BD59-A6C34878D82A}">
                    <a16:rowId xmlns:a16="http://schemas.microsoft.com/office/drawing/2014/main" val="3484155206"/>
                  </a:ext>
                </a:extLst>
              </a:tr>
              <a:tr h="35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extLst>
                  <a:ext uri="{0D108BD9-81ED-4DB2-BD59-A6C34878D82A}">
                    <a16:rowId xmlns:a16="http://schemas.microsoft.com/office/drawing/2014/main" val="2559341726"/>
                  </a:ext>
                </a:extLst>
              </a:tr>
              <a:tr h="363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PyCharm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extLst>
                  <a:ext uri="{0D108BD9-81ED-4DB2-BD59-A6C34878D82A}">
                    <a16:rowId xmlns:a16="http://schemas.microsoft.com/office/drawing/2014/main" val="4040786659"/>
                  </a:ext>
                </a:extLst>
              </a:tr>
              <a:tr h="363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extLst>
                  <a:ext uri="{0D108BD9-81ED-4DB2-BD59-A6C34878D82A}">
                    <a16:rowId xmlns:a16="http://schemas.microsoft.com/office/drawing/2014/main" val="383151304"/>
                  </a:ext>
                </a:extLst>
              </a:tr>
              <a:tr h="363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extLst>
                  <a:ext uri="{0D108BD9-81ED-4DB2-BD59-A6C34878D82A}">
                    <a16:rowId xmlns:a16="http://schemas.microsoft.com/office/drawing/2014/main" val="2540286704"/>
                  </a:ext>
                </a:extLst>
              </a:tr>
              <a:tr h="354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Server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extLst>
                  <a:ext uri="{0D108BD9-81ED-4DB2-BD59-A6C34878D82A}">
                    <a16:rowId xmlns:a16="http://schemas.microsoft.com/office/drawing/2014/main" val="3684908260"/>
                  </a:ext>
                </a:extLst>
              </a:tr>
              <a:tr h="353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type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64-bit operating system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69" marR="50333" marT="0" marB="0" anchor="ctr"/>
                </a:tc>
                <a:extLst>
                  <a:ext uri="{0D108BD9-81ED-4DB2-BD59-A6C34878D82A}">
                    <a16:rowId xmlns:a16="http://schemas.microsoft.com/office/drawing/2014/main" val="141116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78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85185E-6 L -6.25E-7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3.33333E-6 L 4.375E-6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Taxi Booking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 Manual Dispatch: Taxis are dispatched manually by dispatchers who receive bookings via phone calls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Lack of Real-Time Tracking: Passengers and drivers do not have access to real-time information about each other's locations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Payment Methods: Payments are often handled in cash or require manual processing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Existing Mobile Apps: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Limitations: These systems might not be available in all regions, and smaller local taxi services may struggle to compete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1.System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Architecture: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 fontAlgn="base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User Interface (UI):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Passenger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App: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Allows users to book rides, track taxis in real-time, and make payments. </a:t>
            </a:r>
          </a:p>
          <a:p>
            <a:pPr lvl="2" fontAlgn="base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Driver App: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Provides drivers with ride requests, navigation, and payment management. </a:t>
            </a:r>
          </a:p>
          <a:p>
            <a:pPr lvl="2" fontAlgn="base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Admin Panel: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Manages user accounts, monitors activity, and handles disputes. </a:t>
            </a:r>
          </a:p>
          <a:p>
            <a:pPr algn="just"/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9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0200" y="489064"/>
            <a:ext cx="6481011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0640" lvl="1" algn="just" fontAlgn="base">
              <a:lnSpc>
                <a:spcPct val="151000"/>
              </a:lnSpc>
              <a:spcBef>
                <a:spcPts val="0"/>
              </a:spcBef>
              <a:spcAft>
                <a:spcPts val="15"/>
              </a:spcAft>
              <a:buClr>
                <a:srgbClr val="222222"/>
              </a:buClr>
              <a:buSzPts val="10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2.Features:</a:t>
            </a:r>
          </a:p>
          <a:p>
            <a:pPr marR="40640" lvl="1" algn="just" fontAlgn="base">
              <a:lnSpc>
                <a:spcPct val="151000"/>
              </a:lnSpc>
              <a:spcBef>
                <a:spcPts val="0"/>
              </a:spcBef>
              <a:spcAft>
                <a:spcPts val="15"/>
              </a:spcAft>
              <a:buClr>
                <a:srgbClr val="222222"/>
              </a:buClr>
              <a:buSzPts val="10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Real-Time Tracking: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Passengers and drivers can view each other’s locations in real-time. </a:t>
            </a:r>
          </a:p>
          <a:p>
            <a:pPr marR="40640" lvl="1" algn="just" fontAlgn="base">
              <a:lnSpc>
                <a:spcPct val="151000"/>
              </a:lnSpc>
              <a:spcBef>
                <a:spcPts val="0"/>
              </a:spcBef>
              <a:spcAft>
                <a:spcPts val="15"/>
              </a:spcAft>
              <a:buClr>
                <a:srgbClr val="222222"/>
              </a:buClr>
              <a:buSzPts val="10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Ride Booking: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Passengers can book rides, choose vehicle types, and schedule rides in advance. </a:t>
            </a:r>
          </a:p>
          <a:p>
            <a:pPr marR="40640" lvl="1" algn="just" fontAlgn="base">
              <a:lnSpc>
                <a:spcPct val="151000"/>
              </a:lnSpc>
              <a:spcBef>
                <a:spcPts val="0"/>
              </a:spcBef>
              <a:spcAft>
                <a:spcPts val="15"/>
              </a:spcAft>
              <a:buClr>
                <a:srgbClr val="222222"/>
              </a:buClr>
              <a:buSzPts val="10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Payment Integration</a:t>
            </a:r>
            <a:r>
              <a:rPr lang="en-US" sz="2000" b="1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Supports multiple payment methods including credit/debit cards, mobile wallets, and cash. </a:t>
            </a:r>
          </a:p>
          <a:p>
            <a:pPr marR="40640" lvl="1" algn="just" fontAlgn="base">
              <a:lnSpc>
                <a:spcPct val="151000"/>
              </a:lnSpc>
              <a:spcBef>
                <a:spcPts val="0"/>
              </a:spcBef>
              <a:spcAft>
                <a:spcPts val="15"/>
              </a:spcAft>
              <a:buClr>
                <a:srgbClr val="222222"/>
              </a:buClr>
              <a:buSzPts val="10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Rating System: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Users can rate and review drivers, helping maintain service quality. </a:t>
            </a:r>
          </a:p>
          <a:p>
            <a:pPr marR="40640" lvl="1" algn="just" fontAlgn="base">
              <a:lnSpc>
                <a:spcPct val="151000"/>
              </a:lnSpc>
              <a:spcBef>
                <a:spcPts val="0"/>
              </a:spcBef>
              <a:spcAft>
                <a:spcPts val="1380"/>
              </a:spcAft>
              <a:buClr>
                <a:srgbClr val="222222"/>
              </a:buClr>
              <a:buSzPts val="10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Notifications: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Real-time updates on ride status, driver arrival, and payment confirmations. </a:t>
            </a:r>
            <a:endParaRPr lang="en-US" sz="2000" u="none" strike="noStrike" dirty="0">
              <a:solidFill>
                <a:schemeClr val="accent6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1800" y="1427006"/>
            <a:ext cx="7058526" cy="3030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0000"/>
              </a:lnSpc>
              <a:spcBef>
                <a:spcPts val="0"/>
              </a:spcBef>
              <a:spcAft>
                <a:spcPts val="1960"/>
              </a:spcAft>
              <a:buClr>
                <a:srgbClr val="222222"/>
              </a:buClr>
              <a:buSzPts val="12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3.Technical Stack: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40640" lvl="1" algn="just" fontAlgn="base">
              <a:lnSpc>
                <a:spcPct val="107000"/>
              </a:lnSpc>
              <a:spcBef>
                <a:spcPts val="0"/>
              </a:spcBef>
              <a:spcAft>
                <a:spcPts val="590"/>
              </a:spcAft>
              <a:buClr>
                <a:srgbClr val="222222"/>
              </a:buClr>
              <a:buSzPts val="10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Frontend: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Mobile apps developed using frameworks like </a:t>
            </a:r>
            <a:r>
              <a:rPr lang="en-US" sz="2000" u="none" strike="noStrike" dirty="0" err="1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Pycharm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R="40640" lvl="1" algn="just" fontAlgn="base">
              <a:lnSpc>
                <a:spcPct val="107000"/>
              </a:lnSpc>
              <a:spcBef>
                <a:spcPts val="0"/>
              </a:spcBef>
              <a:spcAft>
                <a:spcPts val="580"/>
              </a:spcAft>
              <a:buClr>
                <a:srgbClr val="222222"/>
              </a:buClr>
              <a:buSzPts val="10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Backend:</a:t>
            </a:r>
            <a:r>
              <a:rPr lang="en-US" sz="2000" u="none" strike="noStrike" dirty="0" smtClean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Server-side components built using Node.js, Python (Django/Flask). </a:t>
            </a:r>
          </a:p>
          <a:p>
            <a:pPr marR="40640" lvl="1" algn="just" fontAlgn="base">
              <a:lnSpc>
                <a:spcPct val="151000"/>
              </a:lnSpc>
              <a:spcBef>
                <a:spcPts val="0"/>
              </a:spcBef>
              <a:spcAft>
                <a:spcPts val="1380"/>
              </a:spcAft>
              <a:buClr>
                <a:srgbClr val="222222"/>
              </a:buClr>
              <a:buSzPts val="10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Database: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Relational databases like PostgreSQL or MySQL for storing user and ride data. </a:t>
            </a:r>
            <a:endParaRPr lang="en-US" sz="2000" u="none" strike="noStrike" dirty="0">
              <a:solidFill>
                <a:schemeClr val="accent6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2118" y="1340031"/>
            <a:ext cx="6096000" cy="2988832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fontAlgn="base">
              <a:lnSpc>
                <a:spcPct val="110000"/>
              </a:lnSpc>
              <a:spcBef>
                <a:spcPts val="0"/>
              </a:spcBef>
              <a:spcAft>
                <a:spcPts val="1960"/>
              </a:spcAft>
              <a:buClr>
                <a:srgbClr val="222222"/>
              </a:buClr>
              <a:buSzPts val="1200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4.Security Measures: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40640" lvl="1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590"/>
              </a:spcAft>
              <a:buClr>
                <a:srgbClr val="222222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 Encryption</a:t>
            </a:r>
            <a:r>
              <a:rPr lang="en-US" sz="2000" b="1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Ensures that all sensitive data is encrypted in transit and at rest. </a:t>
            </a:r>
          </a:p>
          <a:p>
            <a:pPr marL="742950" marR="40640" lvl="1" indent="-285750" algn="just" fontAlgn="base">
              <a:lnSpc>
                <a:spcPct val="151000"/>
              </a:lnSpc>
              <a:spcBef>
                <a:spcPts val="0"/>
              </a:spcBef>
              <a:spcAft>
                <a:spcPts val="15"/>
              </a:spcAft>
              <a:buClr>
                <a:srgbClr val="222222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User Authentication: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Secure login methods, such as OAuth or multi-factor authentication. </a:t>
            </a:r>
          </a:p>
          <a:p>
            <a:pPr marL="742950" marR="40640" lvl="1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1980"/>
              </a:spcAft>
              <a:buClr>
                <a:srgbClr val="222222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b="1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Compliance:</a:t>
            </a:r>
            <a:r>
              <a:rPr lang="en-US" sz="200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smtClean="0">
                <a:solidFill>
                  <a:schemeClr val="accent6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Adherence to relevant data protection regulations (e.g., GDPR). </a:t>
            </a:r>
            <a:endParaRPr lang="en-US" sz="2000" u="none" strike="noStrike" dirty="0">
              <a:solidFill>
                <a:schemeClr val="accent6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549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                                 ZOYAC</vt:lpstr>
      <vt:lpstr>                      Abstract</vt:lpstr>
      <vt:lpstr>Hardware and Software Requirements</vt:lpstr>
      <vt:lpstr>                  Existing System</vt:lpstr>
      <vt:lpstr>                 Proposed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ZOYAC</dc:title>
  <dc:creator>Tu nLab</dc:creator>
  <cp:lastModifiedBy>tu lab 1</cp:lastModifiedBy>
  <cp:revision>13</cp:revision>
  <dcterms:created xsi:type="dcterms:W3CDTF">2024-09-03T08:36:46Z</dcterms:created>
  <dcterms:modified xsi:type="dcterms:W3CDTF">2024-09-04T04:36:28Z</dcterms:modified>
</cp:coreProperties>
</file>