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9" r:id="rId4"/>
    <p:sldId id="261" r:id="rId5"/>
    <p:sldId id="273" r:id="rId6"/>
    <p:sldId id="274" r:id="rId7"/>
    <p:sldId id="276" r:id="rId8"/>
    <p:sldId id="275" r:id="rId9"/>
    <p:sldId id="272" r:id="rId10"/>
    <p:sldId id="269" r:id="rId11"/>
    <p:sldId id="271" r:id="rId12"/>
    <p:sldId id="270" r:id="rId13"/>
    <p:sldId id="262" r:id="rId14"/>
    <p:sldId id="263" r:id="rId15"/>
    <p:sldId id="264" r:id="rId16"/>
    <p:sldId id="265" r:id="rId17"/>
    <p:sldId id="267" r:id="rId18"/>
    <p:sldId id="266"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01" autoAdjust="0"/>
  </p:normalViewPr>
  <p:slideViewPr>
    <p:cSldViewPr snapToGrid="0">
      <p:cViewPr varScale="1">
        <p:scale>
          <a:sx n="53" d="100"/>
          <a:sy n="53" d="100"/>
        </p:scale>
        <p:origin x="13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2A609-8138-4964-BCDF-9A2A0145EE4B}" type="datetimeFigureOut">
              <a:rPr lang="en-US" smtClean="0"/>
              <a:t>5/6/2018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720B5-A032-4570-9F5F-CEE073163869}" type="slidenum">
              <a:rPr lang="en-US" smtClean="0"/>
              <a:t>‹#›</a:t>
            </a:fld>
            <a:endParaRPr lang="en-US"/>
          </a:p>
        </p:txBody>
      </p:sp>
    </p:spTree>
    <p:extLst>
      <p:ext uri="{BB962C8B-B14F-4D97-AF65-F5344CB8AC3E}">
        <p14:creationId xmlns:p14="http://schemas.microsoft.com/office/powerpoint/2010/main" val="17026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Training sets</a:t>
            </a:r>
            <a:r>
              <a:rPr lang="en-US" sz="1200" b="0" i="0" kern="1200" dirty="0">
                <a:solidFill>
                  <a:schemeClr val="tx1"/>
                </a:solidFill>
                <a:effectLst/>
                <a:latin typeface="+mn-lt"/>
                <a:ea typeface="+mn-ea"/>
                <a:cs typeface="+mn-cs"/>
              </a:rPr>
              <a:t> are used to fit and tune your models. </a:t>
            </a:r>
            <a:r>
              <a:rPr lang="en-US" sz="1200" b="1" i="0" kern="1200" dirty="0">
                <a:solidFill>
                  <a:schemeClr val="tx1"/>
                </a:solidFill>
                <a:effectLst/>
                <a:latin typeface="+mn-lt"/>
                <a:ea typeface="+mn-ea"/>
                <a:cs typeface="+mn-cs"/>
              </a:rPr>
              <a:t>Test sets</a:t>
            </a:r>
            <a:r>
              <a:rPr lang="en-US" sz="1200" b="0" i="0" kern="1200" dirty="0">
                <a:solidFill>
                  <a:schemeClr val="tx1"/>
                </a:solidFill>
                <a:effectLst/>
                <a:latin typeface="+mn-lt"/>
                <a:ea typeface="+mn-ea"/>
                <a:cs typeface="+mn-cs"/>
              </a:rPr>
              <a:t> are put aside as "unseen" data to evaluate your models.</a:t>
            </a:r>
          </a:p>
          <a:p>
            <a:pPr fontAlgn="base"/>
            <a:r>
              <a:rPr lang="en-US" sz="1200" b="0" i="0" kern="1200" dirty="0">
                <a:solidFill>
                  <a:schemeClr val="tx1"/>
                </a:solidFill>
                <a:effectLst/>
                <a:latin typeface="+mn-lt"/>
                <a:ea typeface="+mn-ea"/>
                <a:cs typeface="+mn-cs"/>
              </a:rPr>
              <a:t>You should always split your data </a:t>
            </a:r>
            <a:r>
              <a:rPr lang="en-US" sz="1200" b="0" i="1" kern="1200" dirty="0">
                <a:solidFill>
                  <a:schemeClr val="tx1"/>
                </a:solidFill>
                <a:effectLst/>
                <a:latin typeface="+mn-lt"/>
                <a:ea typeface="+mn-ea"/>
                <a:cs typeface="+mn-cs"/>
              </a:rPr>
              <a:t>before </a:t>
            </a:r>
            <a:r>
              <a:rPr lang="en-US" sz="1200" b="0" i="0" kern="1200" dirty="0">
                <a:solidFill>
                  <a:schemeClr val="tx1"/>
                </a:solidFill>
                <a:effectLst/>
                <a:latin typeface="+mn-lt"/>
                <a:ea typeface="+mn-ea"/>
                <a:cs typeface="+mn-cs"/>
              </a:rPr>
              <a:t>doing anything else.</a:t>
            </a:r>
          </a:p>
          <a:p>
            <a:pPr fontAlgn="base"/>
            <a:r>
              <a:rPr lang="en-US" sz="1200" b="0" i="0" kern="1200" dirty="0">
                <a:solidFill>
                  <a:schemeClr val="tx1"/>
                </a:solidFill>
                <a:effectLst/>
                <a:latin typeface="+mn-lt"/>
                <a:ea typeface="+mn-ea"/>
                <a:cs typeface="+mn-cs"/>
              </a:rPr>
              <a:t>This is the best way to get reliable estimates of your models’ performance.</a:t>
            </a:r>
          </a:p>
          <a:p>
            <a:pPr fontAlgn="base"/>
            <a:r>
              <a:rPr lang="en-US" sz="1200" b="0" i="0" kern="1200" dirty="0">
                <a:solidFill>
                  <a:schemeClr val="tx1"/>
                </a:solidFill>
                <a:effectLst/>
                <a:latin typeface="+mn-lt"/>
                <a:ea typeface="+mn-ea"/>
                <a:cs typeface="+mn-cs"/>
              </a:rPr>
              <a:t>After splitting your data, </a:t>
            </a:r>
            <a:r>
              <a:rPr lang="en-US" sz="1200" b="1" i="0" kern="1200" dirty="0">
                <a:solidFill>
                  <a:schemeClr val="tx1"/>
                </a:solidFill>
                <a:effectLst/>
                <a:latin typeface="+mn-lt"/>
                <a:ea typeface="+mn-ea"/>
                <a:cs typeface="+mn-cs"/>
              </a:rPr>
              <a:t>don’t touch your test set</a:t>
            </a:r>
            <a:r>
              <a:rPr lang="en-US" sz="1200" b="0" i="0" kern="1200" dirty="0">
                <a:solidFill>
                  <a:schemeClr val="tx1"/>
                </a:solidFill>
                <a:effectLst/>
                <a:latin typeface="+mn-lt"/>
                <a:ea typeface="+mn-ea"/>
                <a:cs typeface="+mn-cs"/>
              </a:rPr>
              <a:t> until you’re ready to choose your final model!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our project, From the data we have we used 80% of it as a Training data and the rest 20% as Test data</a:t>
            </a:r>
          </a:p>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4</a:t>
            </a:fld>
            <a:endParaRPr lang="en-US"/>
          </a:p>
        </p:txBody>
      </p:sp>
    </p:spTree>
    <p:extLst>
      <p:ext uri="{BB962C8B-B14F-4D97-AF65-F5344CB8AC3E}">
        <p14:creationId xmlns:p14="http://schemas.microsoft.com/office/powerpoint/2010/main" val="33165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7</a:t>
            </a:fld>
            <a:endParaRPr lang="en-US"/>
          </a:p>
        </p:txBody>
      </p:sp>
    </p:spTree>
    <p:extLst>
      <p:ext uri="{BB962C8B-B14F-4D97-AF65-F5344CB8AC3E}">
        <p14:creationId xmlns:p14="http://schemas.microsoft.com/office/powerpoint/2010/main" val="150109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10</a:t>
            </a:fld>
            <a:endParaRPr lang="en-US"/>
          </a:p>
        </p:txBody>
      </p:sp>
    </p:spTree>
    <p:extLst>
      <p:ext uri="{BB962C8B-B14F-4D97-AF65-F5344CB8AC3E}">
        <p14:creationId xmlns:p14="http://schemas.microsoft.com/office/powerpoint/2010/main" val="7522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12</a:t>
            </a:fld>
            <a:endParaRPr lang="en-US"/>
          </a:p>
        </p:txBody>
      </p:sp>
    </p:spTree>
    <p:extLst>
      <p:ext uri="{BB962C8B-B14F-4D97-AF65-F5344CB8AC3E}">
        <p14:creationId xmlns:p14="http://schemas.microsoft.com/office/powerpoint/2010/main" val="102272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14</a:t>
            </a:fld>
            <a:endParaRPr lang="en-US"/>
          </a:p>
        </p:txBody>
      </p:sp>
    </p:spTree>
    <p:extLst>
      <p:ext uri="{BB962C8B-B14F-4D97-AF65-F5344CB8AC3E}">
        <p14:creationId xmlns:p14="http://schemas.microsoft.com/office/powerpoint/2010/main" val="120376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refers to closeness of measured value to a </a:t>
            </a:r>
            <a:r>
              <a:rPr lang="en-US"/>
              <a:t>standard value</a:t>
            </a:r>
          </a:p>
        </p:txBody>
      </p:sp>
      <p:sp>
        <p:nvSpPr>
          <p:cNvPr id="4" name="Slide Number Placeholder 3"/>
          <p:cNvSpPr>
            <a:spLocks noGrp="1"/>
          </p:cNvSpPr>
          <p:nvPr>
            <p:ph type="sldNum" sz="quarter" idx="10"/>
          </p:nvPr>
        </p:nvSpPr>
        <p:spPr/>
        <p:txBody>
          <a:bodyPr/>
          <a:lstStyle/>
          <a:p>
            <a:fld id="{CAD720B5-A032-4570-9F5F-CEE073163869}" type="slidenum">
              <a:rPr lang="en-US" smtClean="0"/>
              <a:t>16</a:t>
            </a:fld>
            <a:endParaRPr lang="en-US"/>
          </a:p>
        </p:txBody>
      </p:sp>
    </p:spTree>
    <p:extLst>
      <p:ext uri="{BB962C8B-B14F-4D97-AF65-F5344CB8AC3E}">
        <p14:creationId xmlns:p14="http://schemas.microsoft.com/office/powerpoint/2010/main" val="212247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720B5-A032-4570-9F5F-CEE073163869}" type="slidenum">
              <a:rPr lang="en-US" smtClean="0"/>
              <a:t>18</a:t>
            </a:fld>
            <a:endParaRPr lang="en-US"/>
          </a:p>
        </p:txBody>
      </p:sp>
    </p:spTree>
    <p:extLst>
      <p:ext uri="{BB962C8B-B14F-4D97-AF65-F5344CB8AC3E}">
        <p14:creationId xmlns:p14="http://schemas.microsoft.com/office/powerpoint/2010/main" val="204378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D720B5-A032-4570-9F5F-CEE073163869}" type="slidenum">
              <a:rPr lang="en-US" smtClean="0"/>
              <a:t>19</a:t>
            </a:fld>
            <a:endParaRPr lang="en-US"/>
          </a:p>
        </p:txBody>
      </p:sp>
    </p:spTree>
    <p:extLst>
      <p:ext uri="{BB962C8B-B14F-4D97-AF65-F5344CB8AC3E}">
        <p14:creationId xmlns:p14="http://schemas.microsoft.com/office/powerpoint/2010/main" val="3457051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33530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A452CB-3ADA-4829-AFE6-93D39EFFEA9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136586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15783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2165405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95956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A452CB-3ADA-4829-AFE6-93D39EFFEA94}"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481835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A452CB-3ADA-4829-AFE6-93D39EFFEA94}" type="datetimeFigureOut">
              <a:rPr lang="en-US" smtClean="0"/>
              <a:t>5/6/2018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34508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401601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219813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20178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A452CB-3ADA-4829-AFE6-93D39EFFEA9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39348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452CB-3ADA-4829-AFE6-93D39EFFEA9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192451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452CB-3ADA-4829-AFE6-93D39EFFEA94}"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335030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452CB-3ADA-4829-AFE6-93D39EFFEA94}" type="datetimeFigureOut">
              <a:rPr lang="en-US" smtClean="0"/>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220444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52CB-3ADA-4829-AFE6-93D39EFFEA94}" type="datetimeFigureOut">
              <a:rPr lang="en-US" smtClean="0"/>
              <a:t>5/6/2018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332967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A452CB-3ADA-4829-AFE6-93D39EFFEA9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26714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A452CB-3ADA-4829-AFE6-93D39EFFEA9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E0EDC1-A5A8-463C-9C77-4E10A82641A5}" type="slidenum">
              <a:rPr lang="en-US" smtClean="0"/>
              <a:t>‹#›</a:t>
            </a:fld>
            <a:endParaRPr lang="en-US"/>
          </a:p>
        </p:txBody>
      </p:sp>
    </p:spTree>
    <p:extLst>
      <p:ext uri="{BB962C8B-B14F-4D97-AF65-F5344CB8AC3E}">
        <p14:creationId xmlns:p14="http://schemas.microsoft.com/office/powerpoint/2010/main" val="195762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A452CB-3ADA-4829-AFE6-93D39EFFEA94}" type="datetimeFigureOut">
              <a:rPr lang="en-US" smtClean="0"/>
              <a:t>5/6/2018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5E0EDC1-A5A8-463C-9C77-4E10A82641A5}" type="slidenum">
              <a:rPr lang="en-US" smtClean="0"/>
              <a:t>‹#›</a:t>
            </a:fld>
            <a:endParaRPr lang="en-US"/>
          </a:p>
        </p:txBody>
      </p:sp>
    </p:spTree>
    <p:extLst>
      <p:ext uri="{BB962C8B-B14F-4D97-AF65-F5344CB8AC3E}">
        <p14:creationId xmlns:p14="http://schemas.microsoft.com/office/powerpoint/2010/main" val="42690763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0EC3-3BCD-430F-BE2D-17CA3F8D3722}"/>
              </a:ext>
            </a:extLst>
          </p:cNvPr>
          <p:cNvSpPr>
            <a:spLocks noGrp="1"/>
          </p:cNvSpPr>
          <p:nvPr>
            <p:ph type="ctrTitle"/>
          </p:nvPr>
        </p:nvSpPr>
        <p:spPr>
          <a:xfrm>
            <a:off x="1154955" y="960250"/>
            <a:ext cx="8825658" cy="2677648"/>
          </a:xfrm>
        </p:spPr>
        <p:txBody>
          <a:bodyPr/>
          <a:lstStyle/>
          <a:p>
            <a:pPr algn="ctr"/>
            <a:r>
              <a:rPr lang="en-US" b="1" dirty="0"/>
              <a:t>Predicting The Number of Tweet Counts For An Article</a:t>
            </a:r>
          </a:p>
        </p:txBody>
      </p:sp>
      <p:sp>
        <p:nvSpPr>
          <p:cNvPr id="3" name="Subtitle 2">
            <a:extLst>
              <a:ext uri="{FF2B5EF4-FFF2-40B4-BE49-F238E27FC236}">
                <a16:creationId xmlns:a16="http://schemas.microsoft.com/office/drawing/2014/main" id="{9DB43647-D631-4CEE-9412-9E7A3B1302DC}"/>
              </a:ext>
            </a:extLst>
          </p:cNvPr>
          <p:cNvSpPr>
            <a:spLocks noGrp="1"/>
          </p:cNvSpPr>
          <p:nvPr>
            <p:ph type="subTitle" idx="1"/>
          </p:nvPr>
        </p:nvSpPr>
        <p:spPr>
          <a:xfrm>
            <a:off x="1154955" y="4515729"/>
            <a:ext cx="8825658" cy="1123071"/>
          </a:xfrm>
        </p:spPr>
        <p:txBody>
          <a:bodyPr>
            <a:normAutofit fontScale="77500" lnSpcReduction="20000"/>
          </a:bodyPr>
          <a:lstStyle/>
          <a:p>
            <a:pPr algn="ctr"/>
            <a:r>
              <a:rPr lang="en-US" b="1" dirty="0"/>
              <a:t>Project Members:</a:t>
            </a:r>
          </a:p>
          <a:p>
            <a:pPr algn="ctr"/>
            <a:r>
              <a:rPr lang="en-US" b="1" dirty="0" err="1"/>
              <a:t>Srikar</a:t>
            </a:r>
            <a:r>
              <a:rPr lang="en-US" b="1" dirty="0"/>
              <a:t> </a:t>
            </a:r>
            <a:r>
              <a:rPr lang="en-US" b="1" dirty="0" err="1"/>
              <a:t>Akula</a:t>
            </a:r>
            <a:br>
              <a:rPr lang="en-US" b="1" dirty="0"/>
            </a:br>
            <a:r>
              <a:rPr lang="en-US" b="1" dirty="0" err="1"/>
              <a:t>Abhi</a:t>
            </a:r>
            <a:r>
              <a:rPr lang="en-US" b="1" dirty="0"/>
              <a:t> Sekhar Reddy </a:t>
            </a:r>
            <a:r>
              <a:rPr lang="en-US" b="1" dirty="0" err="1"/>
              <a:t>Dwarampudi</a:t>
            </a:r>
            <a:br>
              <a:rPr lang="en-US" b="1" dirty="0"/>
            </a:br>
            <a:r>
              <a:rPr lang="en-US" b="1" dirty="0"/>
              <a:t>Hari Durga prasad karri</a:t>
            </a:r>
            <a:br>
              <a:rPr lang="en-US" b="1" dirty="0"/>
            </a:br>
            <a:r>
              <a:rPr lang="en-US" b="1" dirty="0"/>
              <a:t>RAHUL </a:t>
            </a:r>
            <a:r>
              <a:rPr lang="en-US" b="1" dirty="0" err="1"/>
              <a:t>marupaka</a:t>
            </a:r>
            <a:endParaRPr lang="en-US" b="1" dirty="0"/>
          </a:p>
        </p:txBody>
      </p:sp>
    </p:spTree>
    <p:extLst>
      <p:ext uri="{BB962C8B-B14F-4D97-AF65-F5344CB8AC3E}">
        <p14:creationId xmlns:p14="http://schemas.microsoft.com/office/powerpoint/2010/main" val="306355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61F655-345C-4AD8-85BC-913D875232C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43780CE-2BE5-46F6-97B2-60DF30217ED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4233DC0E-DE6C-4FB6-A529-51B162641AB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70477F-E451-4BC3-863F-0E2FC572884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FBA05C-D740-40CE-9A7D-9E5A715AEA36}"/>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B4A81DE1-E2BC-4A31-99EE-71350421B0EA}"/>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FDE8183D-5757-4D73-A338-62BDD88E49B2}"/>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F6ACD5FC-CAFE-48EB-B765-60EED2E052F0}"/>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9F33B405-D785-4738-B1C0-6A0AA5E982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4EDCE4-9C7C-4F03-89BF-E4BCC48ECED6}"/>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Linear regression</a:t>
            </a:r>
          </a:p>
        </p:txBody>
      </p:sp>
      <p:sp>
        <p:nvSpPr>
          <p:cNvPr id="3" name="Content Placeholder 2">
            <a:extLst>
              <a:ext uri="{FF2B5EF4-FFF2-40B4-BE49-F238E27FC236}">
                <a16:creationId xmlns:a16="http://schemas.microsoft.com/office/drawing/2014/main" id="{D0063C05-F734-469F-A621-908A3F07A228}"/>
              </a:ext>
            </a:extLst>
          </p:cNvPr>
          <p:cNvSpPr>
            <a:spLocks noGrp="1"/>
          </p:cNvSpPr>
          <p:nvPr>
            <p:ph idx="1"/>
          </p:nvPr>
        </p:nvSpPr>
        <p:spPr>
          <a:xfrm>
            <a:off x="1154955" y="2120900"/>
            <a:ext cx="3133726" cy="3898900"/>
          </a:xfrm>
        </p:spPr>
        <p:txBody>
          <a:bodyPr>
            <a:normAutofit/>
          </a:bodyPr>
          <a:lstStyle/>
          <a:p>
            <a:r>
              <a:rPr lang="en-US">
                <a:solidFill>
                  <a:srgbClr val="FFFFFF"/>
                </a:solidFill>
              </a:rPr>
              <a:t>A linear approach for modelling the relationship between a scalar dependent and one or more independent variables.</a:t>
            </a:r>
          </a:p>
          <a:p>
            <a:r>
              <a:rPr lang="en-US">
                <a:solidFill>
                  <a:srgbClr val="FFFFFF"/>
                </a:solidFill>
              </a:rPr>
              <a:t>In our project we used multivariate linear regression.</a:t>
            </a:r>
          </a:p>
          <a:p>
            <a:pPr marL="0" indent="0">
              <a:buNone/>
            </a:pPr>
            <a:endParaRPr lang="en-US">
              <a:solidFill>
                <a:srgbClr val="FFFFFF"/>
              </a:solidFill>
            </a:endParaRPr>
          </a:p>
        </p:txBody>
      </p:sp>
      <p:pic>
        <p:nvPicPr>
          <p:cNvPr id="5" name="Picture 4">
            <a:extLst>
              <a:ext uri="{FF2B5EF4-FFF2-40B4-BE49-F238E27FC236}">
                <a16:creationId xmlns:a16="http://schemas.microsoft.com/office/drawing/2014/main" id="{17266412-0D26-4643-9631-3BEFD979B2F7}"/>
              </a:ext>
            </a:extLst>
          </p:cNvPr>
          <p:cNvPicPr>
            <a:picLocks noChangeAspect="1"/>
          </p:cNvPicPr>
          <p:nvPr/>
        </p:nvPicPr>
        <p:blipFill>
          <a:blip r:embed="rId4"/>
          <a:stretch>
            <a:fillRect/>
          </a:stretch>
        </p:blipFill>
        <p:spPr>
          <a:xfrm>
            <a:off x="5015094" y="1558817"/>
            <a:ext cx="7038975" cy="3743325"/>
          </a:xfrm>
          <a:prstGeom prst="rect">
            <a:avLst/>
          </a:prstGeom>
        </p:spPr>
      </p:pic>
    </p:spTree>
    <p:extLst>
      <p:ext uri="{BB962C8B-B14F-4D97-AF65-F5344CB8AC3E}">
        <p14:creationId xmlns:p14="http://schemas.microsoft.com/office/powerpoint/2010/main" val="305602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61F655-345C-4AD8-85BC-913D875232C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43780CE-2BE5-46F6-97B2-60DF30217ED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4233DC0E-DE6C-4FB6-A529-51B162641AB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70477F-E451-4BC3-863F-0E2FC572884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FBA05C-D740-40CE-9A7D-9E5A715AEA36}"/>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B4A81DE1-E2BC-4A31-99EE-71350421B0EA}"/>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FDE8183D-5757-4D73-A338-62BDD88E49B2}"/>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F6ACD5FC-CAFE-48EB-B765-60EED2E052F0}"/>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9F33B405-D785-4738-B1C0-6A0AA5E982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92E75A-DE34-4F22-985E-AE614A1CB7A3}"/>
              </a:ext>
            </a:extLst>
          </p:cNvPr>
          <p:cNvSpPr>
            <a:spLocks noGrp="1"/>
          </p:cNvSpPr>
          <p:nvPr>
            <p:ph type="title"/>
          </p:nvPr>
        </p:nvSpPr>
        <p:spPr>
          <a:xfrm>
            <a:off x="1154954" y="973668"/>
            <a:ext cx="3036045" cy="1367196"/>
          </a:xfrm>
        </p:spPr>
        <p:txBody>
          <a:bodyPr>
            <a:normAutofit fontScale="90000"/>
          </a:bodyPr>
          <a:lstStyle/>
          <a:p>
            <a:r>
              <a:rPr lang="en-US" dirty="0">
                <a:solidFill>
                  <a:srgbClr val="EBEBEB"/>
                </a:solidFill>
              </a:rPr>
              <a:t>Random Forest Regression</a:t>
            </a:r>
          </a:p>
        </p:txBody>
      </p:sp>
      <p:sp>
        <p:nvSpPr>
          <p:cNvPr id="3" name="Content Placeholder 2">
            <a:extLst>
              <a:ext uri="{FF2B5EF4-FFF2-40B4-BE49-F238E27FC236}">
                <a16:creationId xmlns:a16="http://schemas.microsoft.com/office/drawing/2014/main" id="{34CBA05F-AF82-455F-ABEE-A6FCEA490573}"/>
              </a:ext>
            </a:extLst>
          </p:cNvPr>
          <p:cNvSpPr>
            <a:spLocks noGrp="1"/>
          </p:cNvSpPr>
          <p:nvPr>
            <p:ph idx="1"/>
          </p:nvPr>
        </p:nvSpPr>
        <p:spPr>
          <a:xfrm>
            <a:off x="1154955" y="2120900"/>
            <a:ext cx="3133726" cy="3898900"/>
          </a:xfrm>
        </p:spPr>
        <p:txBody>
          <a:bodyPr>
            <a:normAutofit/>
          </a:bodyPr>
          <a:lstStyle/>
          <a:p>
            <a:endParaRPr lang="en-US" dirty="0">
              <a:solidFill>
                <a:srgbClr val="FFFFFF"/>
              </a:solidFill>
            </a:endParaRPr>
          </a:p>
          <a:p>
            <a:r>
              <a:rPr lang="en-US" b="1" dirty="0">
                <a:solidFill>
                  <a:srgbClr val="FFFFFF"/>
                </a:solidFill>
              </a:rPr>
              <a:t>Random Forest</a:t>
            </a:r>
            <a:r>
              <a:rPr lang="en-US" dirty="0">
                <a:solidFill>
                  <a:srgbClr val="FFFFFF"/>
                </a:solidFill>
              </a:rPr>
              <a:t>, is an ensemble learning for regression that operate by constructing a multitude of decision trees at training time and outputting the mean prediction.</a:t>
            </a:r>
            <a:endParaRPr lang="en-US" b="1" dirty="0">
              <a:solidFill>
                <a:srgbClr val="FFFFFF"/>
              </a:solidFill>
            </a:endParaRPr>
          </a:p>
          <a:p>
            <a:endParaRPr lang="en-US" dirty="0">
              <a:solidFill>
                <a:srgbClr val="FFFFFF"/>
              </a:solidFill>
            </a:endParaRPr>
          </a:p>
        </p:txBody>
      </p:sp>
      <p:pic>
        <p:nvPicPr>
          <p:cNvPr id="6" name="Picture 5">
            <a:extLst>
              <a:ext uri="{FF2B5EF4-FFF2-40B4-BE49-F238E27FC236}">
                <a16:creationId xmlns:a16="http://schemas.microsoft.com/office/drawing/2014/main" id="{E0D21C8C-89E1-433C-A75B-FFE5CBF3DEF7}"/>
              </a:ext>
            </a:extLst>
          </p:cNvPr>
          <p:cNvPicPr>
            <a:picLocks noChangeAspect="1"/>
          </p:cNvPicPr>
          <p:nvPr/>
        </p:nvPicPr>
        <p:blipFill>
          <a:blip r:embed="rId3"/>
          <a:stretch>
            <a:fillRect/>
          </a:stretch>
        </p:blipFill>
        <p:spPr>
          <a:xfrm>
            <a:off x="4854153" y="2120900"/>
            <a:ext cx="7337847" cy="2999740"/>
          </a:xfrm>
          <a:prstGeom prst="rect">
            <a:avLst/>
          </a:prstGeom>
        </p:spPr>
      </p:pic>
    </p:spTree>
    <p:extLst>
      <p:ext uri="{BB962C8B-B14F-4D97-AF65-F5344CB8AC3E}">
        <p14:creationId xmlns:p14="http://schemas.microsoft.com/office/powerpoint/2010/main" val="42276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61F655-345C-4AD8-85BC-913D875232C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43780CE-2BE5-46F6-97B2-60DF30217ED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4233DC0E-DE6C-4FB6-A529-51B162641AB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70477F-E451-4BC3-863F-0E2FC572884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FBA05C-D740-40CE-9A7D-9E5A715AEA36}"/>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B4A81DE1-E2BC-4A31-99EE-71350421B0EA}"/>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FDE8183D-5757-4D73-A338-62BDD88E49B2}"/>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F6ACD5FC-CAFE-48EB-B765-60EED2E052F0}"/>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9F33B405-D785-4738-B1C0-6A0AA5E982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55207B-D8BC-4C27-BFD0-CD9FBD44B27C}"/>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Lasso Regression</a:t>
            </a:r>
          </a:p>
        </p:txBody>
      </p:sp>
      <p:sp>
        <p:nvSpPr>
          <p:cNvPr id="3" name="Content Placeholder 2">
            <a:extLst>
              <a:ext uri="{FF2B5EF4-FFF2-40B4-BE49-F238E27FC236}">
                <a16:creationId xmlns:a16="http://schemas.microsoft.com/office/drawing/2014/main" id="{26624989-C70D-44B4-AC58-F3AC7CED8E32}"/>
              </a:ext>
            </a:extLst>
          </p:cNvPr>
          <p:cNvSpPr>
            <a:spLocks noGrp="1"/>
          </p:cNvSpPr>
          <p:nvPr>
            <p:ph idx="1"/>
          </p:nvPr>
        </p:nvSpPr>
        <p:spPr>
          <a:xfrm>
            <a:off x="1154955" y="2120900"/>
            <a:ext cx="3133726" cy="3898900"/>
          </a:xfrm>
        </p:spPr>
        <p:txBody>
          <a:bodyPr>
            <a:normAutofit/>
          </a:bodyPr>
          <a:lstStyle/>
          <a:p>
            <a:r>
              <a:rPr lang="en-US">
                <a:solidFill>
                  <a:srgbClr val="FFFFFF"/>
                </a:solidFill>
              </a:rPr>
              <a:t>Lasso (least absolute shrinkage and selection operator) is a regression analysis method that performs both variable selection and regularization in order to enhance the prediction accuracy and interpretability of the statistical model it produces.</a:t>
            </a:r>
          </a:p>
          <a:p>
            <a:pPr marL="0" indent="0">
              <a:buNone/>
            </a:pPr>
            <a:endParaRPr lang="en-US">
              <a:solidFill>
                <a:srgbClr val="FFFFFF"/>
              </a:solidFill>
            </a:endParaRPr>
          </a:p>
        </p:txBody>
      </p:sp>
      <p:pic>
        <p:nvPicPr>
          <p:cNvPr id="6" name="Picture 5">
            <a:extLst>
              <a:ext uri="{FF2B5EF4-FFF2-40B4-BE49-F238E27FC236}">
                <a16:creationId xmlns:a16="http://schemas.microsoft.com/office/drawing/2014/main" id="{4E38A5FA-1541-4CC8-8C20-AA3F228682B2}"/>
              </a:ext>
            </a:extLst>
          </p:cNvPr>
          <p:cNvPicPr>
            <a:picLocks noChangeAspect="1"/>
          </p:cNvPicPr>
          <p:nvPr/>
        </p:nvPicPr>
        <p:blipFill>
          <a:blip r:embed="rId4"/>
          <a:stretch>
            <a:fillRect/>
          </a:stretch>
        </p:blipFill>
        <p:spPr>
          <a:xfrm>
            <a:off x="4859133" y="1943100"/>
            <a:ext cx="6552579" cy="3314700"/>
          </a:xfrm>
          <a:prstGeom prst="rect">
            <a:avLst/>
          </a:prstGeom>
        </p:spPr>
      </p:pic>
    </p:spTree>
    <p:extLst>
      <p:ext uri="{BB962C8B-B14F-4D97-AF65-F5344CB8AC3E}">
        <p14:creationId xmlns:p14="http://schemas.microsoft.com/office/powerpoint/2010/main" val="240676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24A3-BF3E-4F23-8265-63A87312926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E3D8F62-CBC8-4FC6-B926-46FA774EBC43}"/>
              </a:ext>
            </a:extLst>
          </p:cNvPr>
          <p:cNvSpPr>
            <a:spLocks noGrp="1"/>
          </p:cNvSpPr>
          <p:nvPr>
            <p:ph idx="1"/>
          </p:nvPr>
        </p:nvSpPr>
        <p:spPr/>
        <p:txBody>
          <a:bodyPr/>
          <a:lstStyle/>
          <a:p>
            <a:r>
              <a:rPr lang="en-US" dirty="0"/>
              <a:t>The goal of classification is to accurately predict the target class for each case in the data.</a:t>
            </a:r>
          </a:p>
          <a:p>
            <a:r>
              <a:rPr lang="en-US" dirty="0"/>
              <a:t>Each record contains a set of attributes (features), one of the attributes is the class label(target).Here Twitter counts is our target class.</a:t>
            </a:r>
          </a:p>
          <a:p>
            <a:r>
              <a:rPr lang="en-US" dirty="0"/>
              <a:t>Usually, the data set is divided into training and test sets,</a:t>
            </a:r>
          </a:p>
          <a:p>
            <a:r>
              <a:rPr lang="en-US" dirty="0"/>
              <a:t>training set used to -&gt; build the model and </a:t>
            </a:r>
          </a:p>
          <a:p>
            <a:r>
              <a:rPr lang="en-US" dirty="0"/>
              <a:t>test set used to -&gt; validate it (determine its accuracy).</a:t>
            </a:r>
          </a:p>
        </p:txBody>
      </p:sp>
    </p:spTree>
    <p:extLst>
      <p:ext uri="{BB962C8B-B14F-4D97-AF65-F5344CB8AC3E}">
        <p14:creationId xmlns:p14="http://schemas.microsoft.com/office/powerpoint/2010/main" val="14966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E845-B013-4D35-AE94-F9345640BAE6}"/>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B83995BE-F4C1-45B1-8381-31463B143DB7}"/>
              </a:ext>
            </a:extLst>
          </p:cNvPr>
          <p:cNvSpPr>
            <a:spLocks noGrp="1"/>
          </p:cNvSpPr>
          <p:nvPr>
            <p:ph idx="1"/>
          </p:nvPr>
        </p:nvSpPr>
        <p:spPr>
          <a:xfrm>
            <a:off x="1154954" y="2267712"/>
            <a:ext cx="8825659" cy="3752088"/>
          </a:xfrm>
        </p:spPr>
        <p:txBody>
          <a:bodyPr/>
          <a:lstStyle/>
          <a:p>
            <a:r>
              <a:rPr lang="en-US" dirty="0"/>
              <a:t>Before implementing the classification methods , we have  classified the targets class into low and high labels by using the Mean(Average) of Twitter counts present in the dataset.</a:t>
            </a:r>
          </a:p>
          <a:p>
            <a:endParaRPr lang="en-US" dirty="0"/>
          </a:p>
        </p:txBody>
      </p:sp>
      <p:pic>
        <p:nvPicPr>
          <p:cNvPr id="5" name="Picture 4">
            <a:extLst>
              <a:ext uri="{FF2B5EF4-FFF2-40B4-BE49-F238E27FC236}">
                <a16:creationId xmlns:a16="http://schemas.microsoft.com/office/drawing/2014/main" id="{382917D3-ACBE-4913-A1A1-A6F40CB7F077}"/>
              </a:ext>
            </a:extLst>
          </p:cNvPr>
          <p:cNvPicPr>
            <a:picLocks noChangeAspect="1"/>
          </p:cNvPicPr>
          <p:nvPr/>
        </p:nvPicPr>
        <p:blipFill>
          <a:blip r:embed="rId3"/>
          <a:stretch>
            <a:fillRect/>
          </a:stretch>
        </p:blipFill>
        <p:spPr>
          <a:xfrm>
            <a:off x="1595818" y="3320755"/>
            <a:ext cx="7127558" cy="3286125"/>
          </a:xfrm>
          <a:prstGeom prst="rect">
            <a:avLst/>
          </a:prstGeom>
        </p:spPr>
      </p:pic>
    </p:spTree>
    <p:extLst>
      <p:ext uri="{BB962C8B-B14F-4D97-AF65-F5344CB8AC3E}">
        <p14:creationId xmlns:p14="http://schemas.microsoft.com/office/powerpoint/2010/main" val="399727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E3D-2DB6-467C-B5E2-85E7C86E1070}"/>
              </a:ext>
            </a:extLst>
          </p:cNvPr>
          <p:cNvSpPr>
            <a:spLocks noGrp="1"/>
          </p:cNvSpPr>
          <p:nvPr>
            <p:ph type="title"/>
          </p:nvPr>
        </p:nvSpPr>
        <p:spPr/>
        <p:txBody>
          <a:bodyPr/>
          <a:lstStyle/>
          <a:p>
            <a:r>
              <a:rPr lang="en-US" dirty="0"/>
              <a:t>Removing Outliers</a:t>
            </a:r>
          </a:p>
        </p:txBody>
      </p:sp>
      <p:sp>
        <p:nvSpPr>
          <p:cNvPr id="3" name="Content Placeholder 2">
            <a:extLst>
              <a:ext uri="{FF2B5EF4-FFF2-40B4-BE49-F238E27FC236}">
                <a16:creationId xmlns:a16="http://schemas.microsoft.com/office/drawing/2014/main" id="{1C423117-8992-4034-9C0A-99A2AFEDFE0F}"/>
              </a:ext>
            </a:extLst>
          </p:cNvPr>
          <p:cNvSpPr>
            <a:spLocks noGrp="1"/>
          </p:cNvSpPr>
          <p:nvPr>
            <p:ph idx="1"/>
          </p:nvPr>
        </p:nvSpPr>
        <p:spPr/>
        <p:txBody>
          <a:bodyPr/>
          <a:lstStyle/>
          <a:p>
            <a:r>
              <a:rPr lang="en-US" dirty="0" err="1"/>
              <a:t>train_test_split</a:t>
            </a:r>
            <a:r>
              <a:rPr lang="en-US" dirty="0"/>
              <a:t>() will Split arrays or matrices into random train and test subsets.</a:t>
            </a:r>
          </a:p>
          <a:p>
            <a:r>
              <a:rPr lang="en-US" dirty="0"/>
              <a:t>We have used 20% as test data,80% for training data and used random state as 42. and remove the outliers of tweet counts &gt;350 and applying classification models.</a:t>
            </a:r>
          </a:p>
          <a:p>
            <a:r>
              <a:rPr lang="en-US" dirty="0"/>
              <a:t> The classification methods that we have used are:</a:t>
            </a:r>
          </a:p>
          <a:p>
            <a:pPr lvl="1"/>
            <a:r>
              <a:rPr lang="en-US" dirty="0"/>
              <a:t>1) Decision Tree Classifier</a:t>
            </a:r>
          </a:p>
          <a:p>
            <a:pPr lvl="1"/>
            <a:r>
              <a:rPr lang="en-US" dirty="0"/>
              <a:t>2) Random Forest tree</a:t>
            </a:r>
          </a:p>
          <a:p>
            <a:pPr lvl="1"/>
            <a:r>
              <a:rPr lang="en-US" dirty="0"/>
              <a:t>3) Naïve Bayes Classifier</a:t>
            </a:r>
          </a:p>
        </p:txBody>
      </p:sp>
    </p:spTree>
    <p:extLst>
      <p:ext uri="{BB962C8B-B14F-4D97-AF65-F5344CB8AC3E}">
        <p14:creationId xmlns:p14="http://schemas.microsoft.com/office/powerpoint/2010/main" val="268739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7714-AED5-49E1-98F8-1710A9679E18}"/>
              </a:ext>
            </a:extLst>
          </p:cNvPr>
          <p:cNvSpPr>
            <a:spLocks noGrp="1"/>
          </p:cNvSpPr>
          <p:nvPr>
            <p:ph type="title"/>
          </p:nvPr>
        </p:nvSpPr>
        <p:spPr/>
        <p:txBody>
          <a:bodyPr/>
          <a:lstStyle/>
          <a:p>
            <a:r>
              <a:rPr lang="en-US" dirty="0"/>
              <a:t>Decision Tree Classifier</a:t>
            </a:r>
            <a:br>
              <a:rPr lang="en-US" dirty="0"/>
            </a:br>
            <a:endParaRPr lang="en-US" dirty="0"/>
          </a:p>
        </p:txBody>
      </p:sp>
      <p:pic>
        <p:nvPicPr>
          <p:cNvPr id="3" name="Picture 2">
            <a:extLst>
              <a:ext uri="{FF2B5EF4-FFF2-40B4-BE49-F238E27FC236}">
                <a16:creationId xmlns:a16="http://schemas.microsoft.com/office/drawing/2014/main" id="{472E68B3-C231-4213-9B80-D5641A3EC59E}"/>
              </a:ext>
            </a:extLst>
          </p:cNvPr>
          <p:cNvPicPr>
            <a:picLocks noChangeAspect="1"/>
          </p:cNvPicPr>
          <p:nvPr/>
        </p:nvPicPr>
        <p:blipFill>
          <a:blip r:embed="rId3"/>
          <a:stretch>
            <a:fillRect/>
          </a:stretch>
        </p:blipFill>
        <p:spPr>
          <a:xfrm>
            <a:off x="1594517" y="2062163"/>
            <a:ext cx="7673308" cy="2198942"/>
          </a:xfrm>
          <a:prstGeom prst="rect">
            <a:avLst/>
          </a:prstGeom>
        </p:spPr>
      </p:pic>
      <p:pic>
        <p:nvPicPr>
          <p:cNvPr id="8" name="Content Placeholder 7">
            <a:extLst>
              <a:ext uri="{FF2B5EF4-FFF2-40B4-BE49-F238E27FC236}">
                <a16:creationId xmlns:a16="http://schemas.microsoft.com/office/drawing/2014/main" id="{E7F4DBA4-7695-48D1-A24F-8E73F5EF2AEB}"/>
              </a:ext>
            </a:extLst>
          </p:cNvPr>
          <p:cNvPicPr>
            <a:picLocks noGrp="1" noChangeAspect="1"/>
          </p:cNvPicPr>
          <p:nvPr>
            <p:ph idx="1"/>
          </p:nvPr>
        </p:nvPicPr>
        <p:blipFill>
          <a:blip r:embed="rId4"/>
          <a:stretch>
            <a:fillRect/>
          </a:stretch>
        </p:blipFill>
        <p:spPr>
          <a:xfrm>
            <a:off x="1594517" y="3893258"/>
            <a:ext cx="8824913" cy="2263248"/>
          </a:xfrm>
          <a:prstGeom prst="rect">
            <a:avLst/>
          </a:prstGeom>
        </p:spPr>
      </p:pic>
    </p:spTree>
    <p:extLst>
      <p:ext uri="{BB962C8B-B14F-4D97-AF65-F5344CB8AC3E}">
        <p14:creationId xmlns:p14="http://schemas.microsoft.com/office/powerpoint/2010/main" val="36920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D3AB-F60D-43CA-A544-0F26EF8CA2CF}"/>
              </a:ext>
            </a:extLst>
          </p:cNvPr>
          <p:cNvSpPr>
            <a:spLocks noGrp="1"/>
          </p:cNvSpPr>
          <p:nvPr>
            <p:ph type="title"/>
          </p:nvPr>
        </p:nvSpPr>
        <p:spPr/>
        <p:txBody>
          <a:bodyPr/>
          <a:lstStyle/>
          <a:p>
            <a:r>
              <a:rPr lang="en-US" dirty="0"/>
              <a:t>Naïve Bayes Classification : </a:t>
            </a:r>
          </a:p>
        </p:txBody>
      </p:sp>
      <p:sp>
        <p:nvSpPr>
          <p:cNvPr id="3" name="Content Placeholder 2">
            <a:extLst>
              <a:ext uri="{FF2B5EF4-FFF2-40B4-BE49-F238E27FC236}">
                <a16:creationId xmlns:a16="http://schemas.microsoft.com/office/drawing/2014/main" id="{900048AC-7DBE-4473-AD07-31654923856D}"/>
              </a:ext>
            </a:extLst>
          </p:cNvPr>
          <p:cNvSpPr>
            <a:spLocks noGrp="1"/>
          </p:cNvSpPr>
          <p:nvPr>
            <p:ph idx="1"/>
          </p:nvPr>
        </p:nvSpPr>
        <p:spPr>
          <a:xfrm>
            <a:off x="1465850" y="2603500"/>
            <a:ext cx="8825659" cy="3416300"/>
          </a:xfrm>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D3A8A723-0980-43F8-B521-BA6E5B7A47D9}"/>
              </a:ext>
            </a:extLst>
          </p:cNvPr>
          <p:cNvPicPr>
            <a:picLocks noChangeAspect="1"/>
          </p:cNvPicPr>
          <p:nvPr/>
        </p:nvPicPr>
        <p:blipFill>
          <a:blip r:embed="rId2"/>
          <a:stretch>
            <a:fillRect/>
          </a:stretch>
        </p:blipFill>
        <p:spPr>
          <a:xfrm>
            <a:off x="1828800" y="2603499"/>
            <a:ext cx="5870559" cy="993775"/>
          </a:xfrm>
          <a:prstGeom prst="rect">
            <a:avLst/>
          </a:prstGeom>
        </p:spPr>
      </p:pic>
      <p:pic>
        <p:nvPicPr>
          <p:cNvPr id="4" name="Picture 3">
            <a:extLst>
              <a:ext uri="{FF2B5EF4-FFF2-40B4-BE49-F238E27FC236}">
                <a16:creationId xmlns:a16="http://schemas.microsoft.com/office/drawing/2014/main" id="{C4B3B38B-E50C-4D48-ABD9-92A5F14EC969}"/>
              </a:ext>
            </a:extLst>
          </p:cNvPr>
          <p:cNvPicPr>
            <a:picLocks noChangeAspect="1"/>
          </p:cNvPicPr>
          <p:nvPr/>
        </p:nvPicPr>
        <p:blipFill>
          <a:blip r:embed="rId3"/>
          <a:stretch>
            <a:fillRect/>
          </a:stretch>
        </p:blipFill>
        <p:spPr>
          <a:xfrm>
            <a:off x="1828800" y="3679824"/>
            <a:ext cx="8001000" cy="2257425"/>
          </a:xfrm>
          <a:prstGeom prst="rect">
            <a:avLst/>
          </a:prstGeom>
        </p:spPr>
      </p:pic>
    </p:spTree>
    <p:extLst>
      <p:ext uri="{BB962C8B-B14F-4D97-AF65-F5344CB8AC3E}">
        <p14:creationId xmlns:p14="http://schemas.microsoft.com/office/powerpoint/2010/main" val="69042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D443-2D33-44A8-87CB-7775C046212A}"/>
              </a:ext>
            </a:extLst>
          </p:cNvPr>
          <p:cNvSpPr>
            <a:spLocks noGrp="1"/>
          </p:cNvSpPr>
          <p:nvPr>
            <p:ph type="title"/>
          </p:nvPr>
        </p:nvSpPr>
        <p:spPr/>
        <p:txBody>
          <a:bodyPr/>
          <a:lstStyle/>
          <a:p>
            <a:r>
              <a:rPr lang="en-US" dirty="0"/>
              <a:t>Random Forest Classification</a:t>
            </a:r>
          </a:p>
        </p:txBody>
      </p:sp>
      <p:sp>
        <p:nvSpPr>
          <p:cNvPr id="6" name="Content Placeholder 5">
            <a:extLst>
              <a:ext uri="{FF2B5EF4-FFF2-40B4-BE49-F238E27FC236}">
                <a16:creationId xmlns:a16="http://schemas.microsoft.com/office/drawing/2014/main" id="{1F339DFC-0BF1-4107-8809-85B40A30C08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1AEB8D9-CE82-4B78-A29E-C20B79F40089}"/>
              </a:ext>
            </a:extLst>
          </p:cNvPr>
          <p:cNvPicPr>
            <a:picLocks noChangeAspect="1"/>
          </p:cNvPicPr>
          <p:nvPr/>
        </p:nvPicPr>
        <p:blipFill>
          <a:blip r:embed="rId3"/>
          <a:stretch>
            <a:fillRect/>
          </a:stretch>
        </p:blipFill>
        <p:spPr>
          <a:xfrm>
            <a:off x="1839086" y="2865231"/>
            <a:ext cx="6811137" cy="714375"/>
          </a:xfrm>
          <a:prstGeom prst="rect">
            <a:avLst/>
          </a:prstGeom>
        </p:spPr>
      </p:pic>
      <p:pic>
        <p:nvPicPr>
          <p:cNvPr id="3" name="Picture 2">
            <a:extLst>
              <a:ext uri="{FF2B5EF4-FFF2-40B4-BE49-F238E27FC236}">
                <a16:creationId xmlns:a16="http://schemas.microsoft.com/office/drawing/2014/main" id="{46292ACC-DB0B-461A-A9AF-A31F9E109A7E}"/>
              </a:ext>
            </a:extLst>
          </p:cNvPr>
          <p:cNvPicPr>
            <a:picLocks noChangeAspect="1"/>
          </p:cNvPicPr>
          <p:nvPr/>
        </p:nvPicPr>
        <p:blipFill>
          <a:blip r:embed="rId4"/>
          <a:stretch>
            <a:fillRect/>
          </a:stretch>
        </p:blipFill>
        <p:spPr>
          <a:xfrm>
            <a:off x="1839086" y="3798776"/>
            <a:ext cx="8829675" cy="2581275"/>
          </a:xfrm>
          <a:prstGeom prst="rect">
            <a:avLst/>
          </a:prstGeom>
        </p:spPr>
      </p:pic>
    </p:spTree>
    <p:extLst>
      <p:ext uri="{BB962C8B-B14F-4D97-AF65-F5344CB8AC3E}">
        <p14:creationId xmlns:p14="http://schemas.microsoft.com/office/powerpoint/2010/main" val="106420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15CD-DBF8-4B80-9492-B9DD84587A7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13F3013-59C9-426F-AC0A-EC1A8D498EFC}"/>
              </a:ext>
            </a:extLst>
          </p:cNvPr>
          <p:cNvSpPr>
            <a:spLocks noGrp="1"/>
          </p:cNvSpPr>
          <p:nvPr>
            <p:ph idx="1"/>
          </p:nvPr>
        </p:nvSpPr>
        <p:spPr/>
        <p:txBody>
          <a:bodyPr/>
          <a:lstStyle/>
          <a:p>
            <a:r>
              <a:rPr lang="en-US" dirty="0"/>
              <a:t>By Implementing the three classification methods, the Decision Tree Classifier is providing the highest accuracy with 83.2% and it has highest precision and recall values when comparing to other classifier methods.</a:t>
            </a:r>
          </a:p>
          <a:p>
            <a:r>
              <a:rPr lang="en-US" dirty="0"/>
              <a:t>Using classification methods, we have predicted where the given article will have highest tweet counts or low tweet counts by considering the  required features.</a:t>
            </a:r>
          </a:p>
        </p:txBody>
      </p:sp>
    </p:spTree>
    <p:extLst>
      <p:ext uri="{BB962C8B-B14F-4D97-AF65-F5344CB8AC3E}">
        <p14:creationId xmlns:p14="http://schemas.microsoft.com/office/powerpoint/2010/main" val="146730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58CA-A461-4738-A144-F3A0C581A89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7BB0E85C-0A8E-4FE9-B5E4-A2642D8B2BFC}"/>
              </a:ext>
            </a:extLst>
          </p:cNvPr>
          <p:cNvSpPr>
            <a:spLocks noGrp="1"/>
          </p:cNvSpPr>
          <p:nvPr>
            <p:ph idx="1"/>
          </p:nvPr>
        </p:nvSpPr>
        <p:spPr/>
        <p:txBody>
          <a:bodyPr/>
          <a:lstStyle/>
          <a:p>
            <a:r>
              <a:rPr lang="en-US" dirty="0"/>
              <a:t>Predicting the number of tweet counts for a certain article using the </a:t>
            </a:r>
            <a:r>
              <a:rPr lang="en-US" dirty="0" err="1"/>
              <a:t>altmetrics</a:t>
            </a:r>
            <a:r>
              <a:rPr lang="en-US" dirty="0"/>
              <a:t> data.</a:t>
            </a:r>
          </a:p>
          <a:p>
            <a:r>
              <a:rPr lang="en-US" dirty="0"/>
              <a:t>There are approximately 250k rows of data that has been extracted from </a:t>
            </a:r>
            <a:r>
              <a:rPr lang="en-US" dirty="0" err="1"/>
              <a:t>Altmetrics</a:t>
            </a:r>
            <a:r>
              <a:rPr lang="en-US" dirty="0"/>
              <a:t> JSON files.</a:t>
            </a:r>
          </a:p>
          <a:p>
            <a:r>
              <a:rPr lang="en-US" dirty="0"/>
              <a:t>We converted JSON data into Comma Separated Value document. </a:t>
            </a:r>
          </a:p>
          <a:p>
            <a:pPr marL="0" indent="0">
              <a:buNone/>
            </a:pPr>
            <a:endParaRPr lang="en-US" dirty="0"/>
          </a:p>
        </p:txBody>
      </p:sp>
    </p:spTree>
    <p:extLst>
      <p:ext uri="{BB962C8B-B14F-4D97-AF65-F5344CB8AC3E}">
        <p14:creationId xmlns:p14="http://schemas.microsoft.com/office/powerpoint/2010/main" val="326112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A393-1720-4F29-94BA-BBA81E966C5E}"/>
              </a:ext>
            </a:extLst>
          </p:cNvPr>
          <p:cNvSpPr>
            <a:spLocks noGrp="1"/>
          </p:cNvSpPr>
          <p:nvPr>
            <p:ph type="title"/>
          </p:nvPr>
        </p:nvSpPr>
        <p:spPr/>
        <p:txBody>
          <a:bodyPr/>
          <a:lstStyle/>
          <a:p>
            <a:r>
              <a:rPr lang="en-US" b="1" dirty="0"/>
              <a:t>Steps followed</a:t>
            </a:r>
          </a:p>
        </p:txBody>
      </p:sp>
      <p:sp>
        <p:nvSpPr>
          <p:cNvPr id="3" name="Content Placeholder 2">
            <a:extLst>
              <a:ext uri="{FF2B5EF4-FFF2-40B4-BE49-F238E27FC236}">
                <a16:creationId xmlns:a16="http://schemas.microsoft.com/office/drawing/2014/main" id="{4D61AB80-B4AB-4CAA-8641-ED5FD6E5E268}"/>
              </a:ext>
            </a:extLst>
          </p:cNvPr>
          <p:cNvSpPr>
            <a:spLocks noGrp="1"/>
          </p:cNvSpPr>
          <p:nvPr>
            <p:ph idx="1"/>
          </p:nvPr>
        </p:nvSpPr>
        <p:spPr/>
        <p:txBody>
          <a:bodyPr>
            <a:normAutofit/>
          </a:bodyPr>
          <a:lstStyle/>
          <a:p>
            <a:r>
              <a:rPr lang="en-US" b="1" dirty="0"/>
              <a:t>Data Exploration</a:t>
            </a:r>
            <a:r>
              <a:rPr lang="en-US" dirty="0"/>
              <a:t> – This is the first step in data analysis and it typically involves summarizing the main characteristics of a dataset. It is commonly conducted using visual analytics tools, but can also be done in more advanced statistical software.</a:t>
            </a:r>
          </a:p>
          <a:p>
            <a:r>
              <a:rPr lang="en-US" b="1" dirty="0"/>
              <a:t>Data Cleaning</a:t>
            </a:r>
            <a:r>
              <a:rPr lang="en-US" dirty="0"/>
              <a:t> - It is the process of cleaning / standardizing the data to make it ready for analysis. Most of times, there will be inconsistencies in the captured data such as incorrect data formats, missing data, errors while capturing the data. This is an important step in any given data science project because the accuracy of the results depends heavily on the data we use.</a:t>
            </a:r>
          </a:p>
        </p:txBody>
      </p:sp>
    </p:spTree>
    <p:extLst>
      <p:ext uri="{BB962C8B-B14F-4D97-AF65-F5344CB8AC3E}">
        <p14:creationId xmlns:p14="http://schemas.microsoft.com/office/powerpoint/2010/main" val="289870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13E7-9B10-4F50-AE40-B3C12C504A9C}"/>
              </a:ext>
            </a:extLst>
          </p:cNvPr>
          <p:cNvSpPr>
            <a:spLocks noGrp="1"/>
          </p:cNvSpPr>
          <p:nvPr>
            <p:ph type="title"/>
          </p:nvPr>
        </p:nvSpPr>
        <p:spPr/>
        <p:txBody>
          <a:bodyPr/>
          <a:lstStyle/>
          <a:p>
            <a:r>
              <a:rPr lang="en-US" dirty="0"/>
              <a:t>Data Training &amp; Testing</a:t>
            </a:r>
          </a:p>
        </p:txBody>
      </p:sp>
      <p:sp>
        <p:nvSpPr>
          <p:cNvPr id="3" name="Content Placeholder 2">
            <a:extLst>
              <a:ext uri="{FF2B5EF4-FFF2-40B4-BE49-F238E27FC236}">
                <a16:creationId xmlns:a16="http://schemas.microsoft.com/office/drawing/2014/main" id="{BD687779-9574-4E6B-BF06-29269491BDB8}"/>
              </a:ext>
            </a:extLst>
          </p:cNvPr>
          <p:cNvSpPr>
            <a:spLocks noGrp="1"/>
          </p:cNvSpPr>
          <p:nvPr>
            <p:ph idx="1"/>
          </p:nvPr>
        </p:nvSpPr>
        <p:spPr/>
        <p:txBody>
          <a:bodyPr>
            <a:normAutofit/>
          </a:bodyPr>
          <a:lstStyle/>
          <a:p>
            <a:r>
              <a:rPr lang="en-US" b="1" dirty="0"/>
              <a:t>Training and Testing the model: </a:t>
            </a:r>
          </a:p>
          <a:p>
            <a:pPr marL="0" indent="0">
              <a:buNone/>
            </a:pPr>
            <a:r>
              <a:rPr lang="en-US" b="1" dirty="0"/>
              <a:t>			</a:t>
            </a:r>
            <a:r>
              <a:rPr lang="en-US" dirty="0"/>
              <a:t>If you evaluate your model on the same data you used to train it, 	your model could be very overfit and you wouldn’t even know! A model 	should be judged on its ability to predict </a:t>
            </a:r>
            <a:r>
              <a:rPr lang="en-US" i="1" dirty="0"/>
              <a:t>new, unseen data</a:t>
            </a:r>
            <a:r>
              <a:rPr lang="en-US" dirty="0"/>
              <a:t>. Therefore, 	you should have separate training and test subsets of your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20E8446-75FE-49EC-99FC-C873849FDE76}"/>
              </a:ext>
            </a:extLst>
          </p:cNvPr>
          <p:cNvPicPr>
            <a:picLocks noChangeAspect="1"/>
          </p:cNvPicPr>
          <p:nvPr/>
        </p:nvPicPr>
        <p:blipFill>
          <a:blip r:embed="rId3"/>
          <a:stretch>
            <a:fillRect/>
          </a:stretch>
        </p:blipFill>
        <p:spPr>
          <a:xfrm>
            <a:off x="3168697" y="4203820"/>
            <a:ext cx="4733925" cy="1685925"/>
          </a:xfrm>
          <a:prstGeom prst="rect">
            <a:avLst/>
          </a:prstGeom>
        </p:spPr>
      </p:pic>
    </p:spTree>
    <p:extLst>
      <p:ext uri="{BB962C8B-B14F-4D97-AF65-F5344CB8AC3E}">
        <p14:creationId xmlns:p14="http://schemas.microsoft.com/office/powerpoint/2010/main" val="108643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2CAD-F09E-4ECA-A066-D664F40FA44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A074102-F199-4198-8E92-F76D35ACD405}"/>
              </a:ext>
            </a:extLst>
          </p:cNvPr>
          <p:cNvSpPr>
            <a:spLocks noGrp="1"/>
          </p:cNvSpPr>
          <p:nvPr>
            <p:ph idx="1"/>
          </p:nvPr>
        </p:nvSpPr>
        <p:spPr/>
        <p:txBody>
          <a:bodyPr/>
          <a:lstStyle/>
          <a:p>
            <a:r>
              <a:rPr lang="en-US" dirty="0"/>
              <a:t>All the data from the </a:t>
            </a:r>
            <a:r>
              <a:rPr lang="en-US" dirty="0" err="1"/>
              <a:t>Altmetric</a:t>
            </a:r>
            <a:r>
              <a:rPr lang="en-US" dirty="0"/>
              <a:t> Dataset has been extracted first in order to find out the features that are useful for the Considered project</a:t>
            </a:r>
          </a:p>
          <a:p>
            <a:r>
              <a:rPr lang="en-US" dirty="0"/>
              <a:t>After extracting the data, which resulted in a huge number of JSON files we have considered 3,00,000 samples</a:t>
            </a:r>
          </a:p>
          <a:p>
            <a:r>
              <a:rPr lang="en-US" dirty="0"/>
              <a:t>We have found that there are many features available upon checking the data samples through JSON reader. As the numerical data would train the model better for our project in predicting the count of users who will tweet the article.</a:t>
            </a:r>
          </a:p>
        </p:txBody>
      </p:sp>
    </p:spTree>
    <p:extLst>
      <p:ext uri="{BB962C8B-B14F-4D97-AF65-F5344CB8AC3E}">
        <p14:creationId xmlns:p14="http://schemas.microsoft.com/office/powerpoint/2010/main" val="20621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BB1E-565F-4B19-8DCE-03DBD58515A9}"/>
              </a:ext>
            </a:extLst>
          </p:cNvPr>
          <p:cNvSpPr>
            <a:spLocks noGrp="1"/>
          </p:cNvSpPr>
          <p:nvPr>
            <p:ph type="title"/>
          </p:nvPr>
        </p:nvSpPr>
        <p:spPr/>
        <p:txBody>
          <a:bodyPr/>
          <a:lstStyle/>
          <a:p>
            <a:r>
              <a:rPr lang="en-US" dirty="0"/>
              <a:t>Heatmap</a:t>
            </a:r>
          </a:p>
        </p:txBody>
      </p:sp>
      <p:sp>
        <p:nvSpPr>
          <p:cNvPr id="3" name="Content Placeholder 2">
            <a:extLst>
              <a:ext uri="{FF2B5EF4-FFF2-40B4-BE49-F238E27FC236}">
                <a16:creationId xmlns:a16="http://schemas.microsoft.com/office/drawing/2014/main" id="{CBF58053-E408-4F1F-B533-2BC9FACD4986}"/>
              </a:ext>
            </a:extLst>
          </p:cNvPr>
          <p:cNvSpPr>
            <a:spLocks noGrp="1"/>
          </p:cNvSpPr>
          <p:nvPr>
            <p:ph idx="1"/>
          </p:nvPr>
        </p:nvSpPr>
        <p:spPr>
          <a:xfrm>
            <a:off x="1154954" y="2237362"/>
            <a:ext cx="8825659" cy="4319080"/>
          </a:xfrm>
        </p:spPr>
        <p:txBody>
          <a:bodyPr>
            <a:normAutofit lnSpcReduction="10000"/>
          </a:bodyPr>
          <a:lstStyle/>
          <a:p>
            <a:r>
              <a:rPr lang="en-US" dirty="0"/>
              <a:t>We have considered heat map  in order to check and detect the high correlation features for accuracy.</a:t>
            </a:r>
          </a:p>
          <a:p>
            <a:r>
              <a:rPr lang="en-US" dirty="0"/>
              <a:t>We have started with 12 features:</a:t>
            </a:r>
          </a:p>
          <a:p>
            <a:pPr marL="0" indent="0">
              <a:spcBef>
                <a:spcPts val="0"/>
              </a:spcBef>
              <a:buNone/>
            </a:pPr>
            <a:r>
              <a:rPr lang="en-US" dirty="0"/>
              <a:t>	</a:t>
            </a:r>
            <a:r>
              <a:rPr lang="en-US" dirty="0" err="1"/>
              <a:t>mendeley_count</a:t>
            </a:r>
            <a:endParaRPr lang="en-US" dirty="0"/>
          </a:p>
          <a:p>
            <a:pPr marL="0" indent="0">
              <a:spcBef>
                <a:spcPts val="0"/>
              </a:spcBef>
              <a:buNone/>
            </a:pPr>
            <a:r>
              <a:rPr lang="en-US" dirty="0"/>
              <a:t>	</a:t>
            </a:r>
            <a:r>
              <a:rPr lang="en-US" dirty="0" err="1"/>
              <a:t>blogs_count</a:t>
            </a:r>
            <a:endParaRPr lang="en-US" dirty="0"/>
          </a:p>
          <a:p>
            <a:pPr marL="0" indent="0">
              <a:spcBef>
                <a:spcPts val="0"/>
              </a:spcBef>
              <a:buNone/>
            </a:pPr>
            <a:r>
              <a:rPr lang="en-US" dirty="0"/>
              <a:t>	</a:t>
            </a:r>
            <a:r>
              <a:rPr lang="en-US" dirty="0" err="1"/>
              <a:t>news_count</a:t>
            </a:r>
            <a:endParaRPr lang="en-US" dirty="0"/>
          </a:p>
          <a:p>
            <a:pPr marL="0" indent="0">
              <a:spcBef>
                <a:spcPts val="0"/>
              </a:spcBef>
              <a:buNone/>
            </a:pPr>
            <a:r>
              <a:rPr lang="en-US" dirty="0"/>
              <a:t>	</a:t>
            </a:r>
            <a:r>
              <a:rPr lang="en-US" dirty="0" err="1"/>
              <a:t>citeulike_count</a:t>
            </a:r>
            <a:endParaRPr lang="en-US" dirty="0"/>
          </a:p>
          <a:p>
            <a:pPr marL="0" indent="0">
              <a:spcBef>
                <a:spcPts val="0"/>
              </a:spcBef>
              <a:buNone/>
            </a:pPr>
            <a:r>
              <a:rPr lang="en-US" dirty="0"/>
              <a:t>	</a:t>
            </a:r>
            <a:r>
              <a:rPr lang="en-US" dirty="0" err="1"/>
              <a:t>connotea_count</a:t>
            </a:r>
            <a:endParaRPr lang="en-US" dirty="0"/>
          </a:p>
          <a:p>
            <a:pPr marL="0" indent="0">
              <a:spcBef>
                <a:spcPts val="0"/>
              </a:spcBef>
              <a:buNone/>
            </a:pPr>
            <a:r>
              <a:rPr lang="en-US" dirty="0"/>
              <a:t>	</a:t>
            </a:r>
            <a:r>
              <a:rPr lang="en-US" dirty="0" err="1"/>
              <a:t>facebook_count</a:t>
            </a:r>
            <a:endParaRPr lang="en-US" dirty="0"/>
          </a:p>
          <a:p>
            <a:pPr marL="0" indent="0">
              <a:spcBef>
                <a:spcPts val="0"/>
              </a:spcBef>
              <a:buNone/>
            </a:pPr>
            <a:r>
              <a:rPr lang="en-US" dirty="0"/>
              <a:t>	</a:t>
            </a:r>
            <a:r>
              <a:rPr lang="en-US" dirty="0" err="1"/>
              <a:t>wikipedia_count</a:t>
            </a:r>
            <a:endParaRPr lang="en-US" dirty="0"/>
          </a:p>
          <a:p>
            <a:pPr marL="0" indent="0">
              <a:spcBef>
                <a:spcPts val="0"/>
              </a:spcBef>
              <a:buNone/>
            </a:pPr>
            <a:r>
              <a:rPr lang="en-US" dirty="0"/>
              <a:t>	</a:t>
            </a:r>
            <a:r>
              <a:rPr lang="en-US" dirty="0" err="1"/>
              <a:t>googleplus_count</a:t>
            </a:r>
            <a:endParaRPr lang="en-US" dirty="0"/>
          </a:p>
          <a:p>
            <a:pPr marL="0" indent="0">
              <a:spcBef>
                <a:spcPts val="0"/>
              </a:spcBef>
              <a:buNone/>
            </a:pPr>
            <a:r>
              <a:rPr lang="en-US" dirty="0"/>
              <a:t>	</a:t>
            </a:r>
            <a:r>
              <a:rPr lang="en-US" dirty="0" err="1"/>
              <a:t>qna_count</a:t>
            </a:r>
            <a:endParaRPr lang="en-US" dirty="0"/>
          </a:p>
          <a:p>
            <a:pPr marL="0" indent="0">
              <a:spcBef>
                <a:spcPts val="0"/>
              </a:spcBef>
              <a:buNone/>
            </a:pPr>
            <a:r>
              <a:rPr lang="en-US" dirty="0"/>
              <a:t>	</a:t>
            </a:r>
            <a:r>
              <a:rPr lang="en-US" dirty="0" err="1"/>
              <a:t>policy_count</a:t>
            </a:r>
            <a:endParaRPr lang="en-US" dirty="0"/>
          </a:p>
          <a:p>
            <a:pPr marL="0" indent="0">
              <a:spcBef>
                <a:spcPts val="0"/>
              </a:spcBef>
              <a:buNone/>
            </a:pPr>
            <a:r>
              <a:rPr lang="en-US" dirty="0"/>
              <a:t>	</a:t>
            </a:r>
            <a:r>
              <a:rPr lang="en-US" dirty="0" err="1"/>
              <a:t>reddit_count</a:t>
            </a:r>
            <a:endParaRPr lang="en-US" dirty="0"/>
          </a:p>
          <a:p>
            <a:pPr marL="0" indent="0">
              <a:spcBef>
                <a:spcPts val="0"/>
              </a:spcBef>
              <a:buNone/>
            </a:pPr>
            <a:r>
              <a:rPr lang="en-US" dirty="0"/>
              <a:t>	</a:t>
            </a:r>
            <a:r>
              <a:rPr lang="en-US" dirty="0" err="1"/>
              <a:t>altmetric_score</a:t>
            </a:r>
            <a:endParaRPr lang="en-US" dirty="0"/>
          </a:p>
        </p:txBody>
      </p:sp>
      <p:pic>
        <p:nvPicPr>
          <p:cNvPr id="4" name="Picture 3">
            <a:extLst>
              <a:ext uri="{FF2B5EF4-FFF2-40B4-BE49-F238E27FC236}">
                <a16:creationId xmlns:a16="http://schemas.microsoft.com/office/drawing/2014/main" id="{68AE7893-82EB-4D70-987F-FAE790664DC1}"/>
              </a:ext>
            </a:extLst>
          </p:cNvPr>
          <p:cNvPicPr>
            <a:picLocks noChangeAspect="1"/>
          </p:cNvPicPr>
          <p:nvPr/>
        </p:nvPicPr>
        <p:blipFill>
          <a:blip r:embed="rId2"/>
          <a:stretch>
            <a:fillRect/>
          </a:stretch>
        </p:blipFill>
        <p:spPr>
          <a:xfrm>
            <a:off x="6693338" y="3143137"/>
            <a:ext cx="3540194" cy="3413305"/>
          </a:xfrm>
          <a:prstGeom prst="rect">
            <a:avLst/>
          </a:prstGeom>
        </p:spPr>
      </p:pic>
    </p:spTree>
    <p:extLst>
      <p:ext uri="{BB962C8B-B14F-4D97-AF65-F5344CB8AC3E}">
        <p14:creationId xmlns:p14="http://schemas.microsoft.com/office/powerpoint/2010/main" val="273102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AD33-31C7-43AE-B9D7-1A36226C8760}"/>
              </a:ext>
            </a:extLst>
          </p:cNvPr>
          <p:cNvSpPr>
            <a:spLocks noGrp="1"/>
          </p:cNvSpPr>
          <p:nvPr>
            <p:ph type="title"/>
          </p:nvPr>
        </p:nvSpPr>
        <p:spPr/>
        <p:txBody>
          <a:bodyPr/>
          <a:lstStyle/>
          <a:p>
            <a:r>
              <a:rPr lang="en-US" dirty="0"/>
              <a:t>Heatmap for 8 features</a:t>
            </a:r>
          </a:p>
        </p:txBody>
      </p:sp>
      <p:sp>
        <p:nvSpPr>
          <p:cNvPr id="3" name="Content Placeholder 2">
            <a:extLst>
              <a:ext uri="{FF2B5EF4-FFF2-40B4-BE49-F238E27FC236}">
                <a16:creationId xmlns:a16="http://schemas.microsoft.com/office/drawing/2014/main" id="{8BD35628-EA1B-4FF7-A1EA-021F13035BED}"/>
              </a:ext>
            </a:extLst>
          </p:cNvPr>
          <p:cNvSpPr>
            <a:spLocks noGrp="1"/>
          </p:cNvSpPr>
          <p:nvPr>
            <p:ph idx="1"/>
          </p:nvPr>
        </p:nvSpPr>
        <p:spPr/>
        <p:txBody>
          <a:bodyPr/>
          <a:lstStyle/>
          <a:p>
            <a:r>
              <a:rPr lang="en-US" dirty="0" err="1"/>
              <a:t>mendeley_count</a:t>
            </a:r>
            <a:endParaRPr lang="en-US" dirty="0"/>
          </a:p>
          <a:p>
            <a:r>
              <a:rPr lang="en-US" dirty="0" err="1"/>
              <a:t>blogs_count</a:t>
            </a:r>
            <a:endParaRPr lang="en-US" dirty="0"/>
          </a:p>
          <a:p>
            <a:r>
              <a:rPr lang="en-US" dirty="0" err="1"/>
              <a:t>wikipedia_count</a:t>
            </a:r>
            <a:endParaRPr lang="en-US" dirty="0"/>
          </a:p>
          <a:p>
            <a:r>
              <a:rPr lang="en-US" dirty="0" err="1"/>
              <a:t>facebook_count</a:t>
            </a:r>
            <a:endParaRPr lang="en-US" dirty="0"/>
          </a:p>
          <a:p>
            <a:r>
              <a:rPr lang="en-US" dirty="0" err="1"/>
              <a:t>citeulike_count</a:t>
            </a:r>
            <a:endParaRPr lang="en-US" dirty="0"/>
          </a:p>
          <a:p>
            <a:r>
              <a:rPr lang="en-US" dirty="0" err="1"/>
              <a:t>connotea_count</a:t>
            </a:r>
            <a:endParaRPr lang="en-US" dirty="0"/>
          </a:p>
          <a:p>
            <a:r>
              <a:rPr lang="en-US" dirty="0" err="1"/>
              <a:t>googleplus_count</a:t>
            </a:r>
            <a:endParaRPr lang="en-US" dirty="0"/>
          </a:p>
          <a:p>
            <a:r>
              <a:rPr lang="en-US" dirty="0" err="1"/>
              <a:t>reddit_count</a:t>
            </a:r>
            <a:endParaRPr lang="en-US" dirty="0"/>
          </a:p>
        </p:txBody>
      </p:sp>
      <p:pic>
        <p:nvPicPr>
          <p:cNvPr id="5" name="Picture 4">
            <a:extLst>
              <a:ext uri="{FF2B5EF4-FFF2-40B4-BE49-F238E27FC236}">
                <a16:creationId xmlns:a16="http://schemas.microsoft.com/office/drawing/2014/main" id="{8EB27C8F-7C63-41F1-947C-0625503B4180}"/>
              </a:ext>
            </a:extLst>
          </p:cNvPr>
          <p:cNvPicPr>
            <a:picLocks noChangeAspect="1"/>
          </p:cNvPicPr>
          <p:nvPr/>
        </p:nvPicPr>
        <p:blipFill>
          <a:blip r:embed="rId3"/>
          <a:stretch>
            <a:fillRect/>
          </a:stretch>
        </p:blipFill>
        <p:spPr>
          <a:xfrm>
            <a:off x="6438709" y="2444686"/>
            <a:ext cx="4241483" cy="3575114"/>
          </a:xfrm>
          <a:prstGeom prst="rect">
            <a:avLst/>
          </a:prstGeom>
        </p:spPr>
      </p:pic>
    </p:spTree>
    <p:extLst>
      <p:ext uri="{BB962C8B-B14F-4D97-AF65-F5344CB8AC3E}">
        <p14:creationId xmlns:p14="http://schemas.microsoft.com/office/powerpoint/2010/main" val="218953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1553-F317-4DC0-9034-A1FE9D88F0DB}"/>
              </a:ext>
            </a:extLst>
          </p:cNvPr>
          <p:cNvSpPr>
            <a:spLocks noGrp="1"/>
          </p:cNvSpPr>
          <p:nvPr>
            <p:ph type="title"/>
          </p:nvPr>
        </p:nvSpPr>
        <p:spPr/>
        <p:txBody>
          <a:bodyPr/>
          <a:lstStyle/>
          <a:p>
            <a:r>
              <a:rPr lang="en-US" dirty="0"/>
              <a:t>Feature Filtering</a:t>
            </a:r>
          </a:p>
        </p:txBody>
      </p:sp>
      <p:sp>
        <p:nvSpPr>
          <p:cNvPr id="3" name="Content Placeholder 2">
            <a:extLst>
              <a:ext uri="{FF2B5EF4-FFF2-40B4-BE49-F238E27FC236}">
                <a16:creationId xmlns:a16="http://schemas.microsoft.com/office/drawing/2014/main" id="{1D007D30-5C7D-4469-BD70-9856CD76A0D6}"/>
              </a:ext>
            </a:extLst>
          </p:cNvPr>
          <p:cNvSpPr>
            <a:spLocks noGrp="1"/>
          </p:cNvSpPr>
          <p:nvPr>
            <p:ph idx="1"/>
          </p:nvPr>
        </p:nvSpPr>
        <p:spPr>
          <a:xfrm>
            <a:off x="1154954" y="2603500"/>
            <a:ext cx="8825659" cy="3416300"/>
          </a:xfrm>
        </p:spPr>
        <p:txBody>
          <a:bodyPr>
            <a:normAutofit fontScale="92500" lnSpcReduction="10000"/>
          </a:bodyPr>
          <a:lstStyle/>
          <a:p>
            <a:r>
              <a:rPr lang="en-US" dirty="0"/>
              <a:t>Since there are many 0’s in certain features, </a:t>
            </a:r>
            <a:r>
              <a:rPr lang="en-US" dirty="0" err="1"/>
              <a:t>inorder</a:t>
            </a:r>
            <a:r>
              <a:rPr lang="en-US" dirty="0"/>
              <a:t> to improve the efficiency of model it is important to consider highly correlated features. Which can be done using heatmap</a:t>
            </a:r>
          </a:p>
          <a:p>
            <a:r>
              <a:rPr lang="en-US" dirty="0"/>
              <a:t>Highly correlated features are represented with light colors in the Heatmap</a:t>
            </a:r>
          </a:p>
          <a:p>
            <a:r>
              <a:rPr lang="en-US" dirty="0"/>
              <a:t>Upon multiple trails on all the 12 different features, We achieved the better accuracy when the below three features are considered.</a:t>
            </a:r>
          </a:p>
          <a:p>
            <a:pPr marL="0" indent="0">
              <a:buNone/>
            </a:pPr>
            <a:r>
              <a:rPr lang="en-US" dirty="0"/>
              <a:t>	1. </a:t>
            </a:r>
            <a:r>
              <a:rPr lang="en-US" dirty="0" err="1"/>
              <a:t>mendeley_count</a:t>
            </a:r>
            <a:r>
              <a:rPr lang="en-US" dirty="0"/>
              <a:t>			5. </a:t>
            </a:r>
            <a:r>
              <a:rPr lang="en-US" dirty="0" err="1"/>
              <a:t>facebook_count</a:t>
            </a:r>
            <a:r>
              <a:rPr lang="en-US" dirty="0"/>
              <a:t>	</a:t>
            </a:r>
          </a:p>
          <a:p>
            <a:pPr marL="0" indent="0">
              <a:buNone/>
            </a:pPr>
            <a:r>
              <a:rPr lang="en-US" dirty="0"/>
              <a:t>	 2. </a:t>
            </a:r>
            <a:r>
              <a:rPr lang="en-US" dirty="0" err="1"/>
              <a:t>citeulike_count</a:t>
            </a:r>
            <a:r>
              <a:rPr lang="en-US" dirty="0"/>
              <a:t>			6. </a:t>
            </a:r>
            <a:r>
              <a:rPr lang="en-US" dirty="0" err="1"/>
              <a:t>connotea_count</a:t>
            </a:r>
            <a:r>
              <a:rPr lang="en-US" dirty="0"/>
              <a:t>						</a:t>
            </a:r>
          </a:p>
          <a:p>
            <a:pPr marL="0" indent="0">
              <a:buNone/>
            </a:pPr>
            <a:r>
              <a:rPr lang="en-US" dirty="0"/>
              <a:t>        3. </a:t>
            </a:r>
            <a:r>
              <a:rPr lang="en-US" dirty="0" err="1"/>
              <a:t>googleplus_count</a:t>
            </a:r>
            <a:r>
              <a:rPr lang="en-US" dirty="0"/>
              <a:t>			7. </a:t>
            </a:r>
            <a:r>
              <a:rPr lang="en-US" dirty="0" err="1"/>
              <a:t>reddit_count</a:t>
            </a:r>
            <a:r>
              <a:rPr lang="en-US" dirty="0"/>
              <a:t>	</a:t>
            </a:r>
          </a:p>
          <a:p>
            <a:pPr marL="0" indent="0">
              <a:buNone/>
            </a:pPr>
            <a:r>
              <a:rPr lang="en-US" dirty="0"/>
              <a:t>	4. </a:t>
            </a:r>
            <a:r>
              <a:rPr lang="en-US" dirty="0" err="1"/>
              <a:t>blogs_count</a:t>
            </a:r>
            <a:r>
              <a:rPr lang="en-US" dirty="0"/>
              <a:t>				8. </a:t>
            </a:r>
            <a:r>
              <a:rPr lang="en-US" dirty="0" err="1"/>
              <a:t>news_count</a:t>
            </a:r>
            <a:endParaRPr lang="en-US" dirty="0"/>
          </a:p>
          <a:p>
            <a:pPr marL="0" indent="0">
              <a:buNone/>
            </a:pPr>
            <a:endParaRPr lang="en-US" dirty="0"/>
          </a:p>
        </p:txBody>
      </p:sp>
    </p:spTree>
    <p:extLst>
      <p:ext uri="{BB962C8B-B14F-4D97-AF65-F5344CB8AC3E}">
        <p14:creationId xmlns:p14="http://schemas.microsoft.com/office/powerpoint/2010/main" val="201515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8547-124F-45B5-9E3F-25C7E8490D32}"/>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A2405AF7-7F85-49EA-9345-ADF201416CDF}"/>
              </a:ext>
            </a:extLst>
          </p:cNvPr>
          <p:cNvSpPr>
            <a:spLocks noGrp="1"/>
          </p:cNvSpPr>
          <p:nvPr>
            <p:ph idx="1"/>
          </p:nvPr>
        </p:nvSpPr>
        <p:spPr/>
        <p:txBody>
          <a:bodyPr/>
          <a:lstStyle/>
          <a:p>
            <a:r>
              <a:rPr lang="en-US" dirty="0"/>
              <a:t>Regression is a statistical measure used in finance, investing and other disciplines that attempts to determine the strength of the relationship between one dependent variable (usually denoted by Y) and a series of other changing variables</a:t>
            </a:r>
            <a:br>
              <a:rPr lang="en-US" dirty="0"/>
            </a:br>
            <a:endParaRPr lang="en-US" dirty="0"/>
          </a:p>
        </p:txBody>
      </p:sp>
    </p:spTree>
    <p:extLst>
      <p:ext uri="{BB962C8B-B14F-4D97-AF65-F5344CB8AC3E}">
        <p14:creationId xmlns:p14="http://schemas.microsoft.com/office/powerpoint/2010/main" val="2552709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459</TotalTime>
  <Words>688</Words>
  <Application>Microsoft Office PowerPoint</Application>
  <PresentationFormat>Widescreen</PresentationFormat>
  <Paragraphs>99</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Predicting The Number of Tweet Counts For An Article</vt:lpstr>
      <vt:lpstr>Introduction</vt:lpstr>
      <vt:lpstr>Steps followed</vt:lpstr>
      <vt:lpstr>Data Training &amp; Testing</vt:lpstr>
      <vt:lpstr>Data Cleaning</vt:lpstr>
      <vt:lpstr>Heatmap</vt:lpstr>
      <vt:lpstr>Heatmap for 8 features</vt:lpstr>
      <vt:lpstr>Feature Filtering</vt:lpstr>
      <vt:lpstr>Regression Analysis</vt:lpstr>
      <vt:lpstr>Linear regression</vt:lpstr>
      <vt:lpstr>Random Forest Regression</vt:lpstr>
      <vt:lpstr>Lasso Regression</vt:lpstr>
      <vt:lpstr>Classification</vt:lpstr>
      <vt:lpstr>Classification:</vt:lpstr>
      <vt:lpstr>Removing Outliers</vt:lpstr>
      <vt:lpstr>Decision Tree Classifier </vt:lpstr>
      <vt:lpstr>Naïve Bayes Classification : </vt:lpstr>
      <vt:lpstr>Random Forest Classification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Number of Retweets For An Article</dc:title>
  <dc:creator>Hari Durga Prasad Karri</dc:creator>
  <cp:lastModifiedBy>Hari Durga Prasad Karri</cp:lastModifiedBy>
  <cp:revision>31</cp:revision>
  <dcterms:created xsi:type="dcterms:W3CDTF">2018-05-02T02:48:40Z</dcterms:created>
  <dcterms:modified xsi:type="dcterms:W3CDTF">2018-05-07T04:16:15Z</dcterms:modified>
</cp:coreProperties>
</file>