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>
  <p:sldMasterIdLst>
    <p:sldMasterId id="2147483652" r:id="rId4"/>
  </p:sldMasterIdLst>
  <p:notesMasterIdLst>
    <p:notesMasterId r:id="rId6"/>
  </p:notesMasterIdLst>
  <p:handoutMasterIdLst>
    <p:handoutMasterId r:id="rId7"/>
  </p:handoutMasterIdLst>
  <p:sldIdLst>
    <p:sldId id="2747" r:id="rId5"/>
  </p:sldIdLst>
  <p:sldSz cx="1219835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25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or" initials="M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FEF"/>
    <a:srgbClr val="0046AD"/>
    <a:srgbClr val="0049A9"/>
    <a:srgbClr val="1267B0"/>
    <a:srgbClr val="9EE2E2"/>
    <a:srgbClr val="E46C0A"/>
    <a:srgbClr val="8C5540"/>
    <a:srgbClr val="0746AD"/>
    <a:srgbClr val="DCE6F2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9BB4F-A15C-496E-9281-3D8CF5ABA12C}" v="4" dt="2024-12-16T15:18:25.803"/>
    <p1510:client id="{83B9C7AF-C02C-4A61-8192-B1154D7BE946}" v="126" dt="2024-12-16T15:10:29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5" autoAdjust="0"/>
    <p:restoredTop sz="94724" autoAdjust="0"/>
  </p:normalViewPr>
  <p:slideViewPr>
    <p:cSldViewPr snapToGrid="0">
      <p:cViewPr varScale="1">
        <p:scale>
          <a:sx n="119" d="100"/>
          <a:sy n="119" d="100"/>
        </p:scale>
        <p:origin x="744" y="294"/>
      </p:cViewPr>
      <p:guideLst>
        <p:guide orient="horz" pos="2024"/>
        <p:guide pos="25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50" y="-72"/>
      </p:cViewPr>
      <p:guideLst>
        <p:guide orient="horz" pos="3128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432175" y="8910638"/>
            <a:ext cx="29448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979" tIns="0" rIns="18979" bIns="0" anchor="b"/>
          <a:lstStyle>
            <a:lvl1pPr defTabSz="90963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54025" defTabSz="909638">
              <a:defRPr sz="2400">
                <a:solidFill>
                  <a:schemeClr val="tx1"/>
                </a:solidFill>
                <a:latin typeface="Arial" charset="0"/>
              </a:defRPr>
            </a:lvl2pPr>
            <a:lvl3pPr marL="909638" defTabSz="90963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60488" defTabSz="90963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811338" defTabSz="90963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685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257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829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401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705B2E8B-0B7C-4409-AD53-2D3E8F2A5808}" type="slidenum">
              <a:rPr lang="en-US" altLang="de-DE" sz="1000" smtClean="0"/>
              <a:pPr algn="r">
                <a:defRPr/>
              </a:pPr>
              <a:t>‹#›</a:t>
            </a:fld>
            <a:endParaRPr lang="en-US" altLang="de-DE" sz="1000" dirty="0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47675" y="523875"/>
            <a:ext cx="295116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979" tIns="0" rIns="18979" bIns="0"/>
          <a:lstStyle>
            <a:lvl1pPr defTabSz="90963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54025" defTabSz="909638">
              <a:defRPr sz="2400">
                <a:solidFill>
                  <a:schemeClr val="tx1"/>
                </a:solidFill>
                <a:latin typeface="Arial" charset="0"/>
              </a:defRPr>
            </a:lvl2pPr>
            <a:lvl3pPr marL="909638" defTabSz="90963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60488" defTabSz="90963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811338" defTabSz="90963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685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257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829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401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b="1" dirty="0">
                <a:cs typeface="Arial" charset="0"/>
              </a:rPr>
              <a:t>[Legal </a:t>
            </a:r>
            <a:r>
              <a:rPr lang="de-DE" altLang="de-DE" sz="1000" b="1" dirty="0" err="1">
                <a:cs typeface="Arial" charset="0"/>
              </a:rPr>
              <a:t>Entity</a:t>
            </a:r>
            <a:r>
              <a:rPr lang="de-DE" altLang="de-DE" sz="1000" b="1" dirty="0">
                <a:cs typeface="Arial" charset="0"/>
              </a:rPr>
              <a:t>] </a:t>
            </a:r>
            <a:r>
              <a:rPr lang="de-DE" altLang="de-DE" sz="1000" b="1" dirty="0">
                <a:cs typeface="Arial" charset="0"/>
                <a:sym typeface="Symbol" pitchFamily="18" charset="2"/>
              </a:rPr>
              <a:t>• [</a:t>
            </a:r>
            <a:r>
              <a:rPr lang="de-DE" altLang="de-DE" sz="1000" b="1" dirty="0" err="1">
                <a:cs typeface="Arial" charset="0"/>
                <a:sym typeface="Symbol" pitchFamily="18" charset="2"/>
              </a:rPr>
              <a:t>Presentation</a:t>
            </a:r>
            <a:r>
              <a:rPr lang="de-DE" altLang="de-DE" sz="1000" b="1" dirty="0">
                <a:cs typeface="Arial" charset="0"/>
                <a:sym typeface="Symbol" pitchFamily="18" charset="2"/>
              </a:rPr>
              <a:t> Topic]</a:t>
            </a:r>
          </a:p>
        </p:txBody>
      </p:sp>
    </p:spTree>
    <p:extLst>
      <p:ext uri="{BB962C8B-B14F-4D97-AF65-F5344CB8AC3E}">
        <p14:creationId xmlns:p14="http://schemas.microsoft.com/office/powerpoint/2010/main" val="156179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01600" y="790575"/>
            <a:ext cx="7061200" cy="39703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70" name="Rectangle 22"/>
          <p:cNvSpPr>
            <a:spLocks noGrp="1" noChangeArrowheads="1"/>
          </p:cNvSpPr>
          <p:nvPr>
            <p:ph type="dt" idx="1"/>
          </p:nvPr>
        </p:nvSpPr>
        <p:spPr bwMode="auto">
          <a:xfrm>
            <a:off x="3432175" y="215900"/>
            <a:ext cx="311308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979" tIns="0" rIns="18979" bIns="0" numCol="1" anchor="t" anchorCtr="0" compatLnSpc="1">
            <a:prstTxWarp prst="textNoShape">
              <a:avLst/>
            </a:prstTxWarp>
          </a:bodyPr>
          <a:lstStyle>
            <a:lvl1pPr algn="r" defTabSz="720725">
              <a:defRPr sz="1000" i="1"/>
            </a:lvl1pPr>
          </a:lstStyle>
          <a:p>
            <a:pPr>
              <a:defRPr/>
            </a:pPr>
            <a:fld id="{C3023190-724D-460B-9D46-C9460FF5FC81}" type="datetime4">
              <a:rPr lang="de-DE" altLang="de-DE"/>
              <a:pPr>
                <a:defRPr/>
              </a:pPr>
              <a:t>16. Dezember 2024</a:t>
            </a:fld>
            <a:endParaRPr lang="en-US" altLang="de-DE" dirty="0"/>
          </a:p>
        </p:txBody>
      </p:sp>
      <p:sp>
        <p:nvSpPr>
          <p:cNvPr id="2071" name="Rectangle 2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32175" y="9356725"/>
            <a:ext cx="31130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979" tIns="0" rIns="18979" bIns="0" numCol="1" anchor="b" anchorCtr="0" compatLnSpc="1">
            <a:prstTxWarp prst="textNoShape">
              <a:avLst/>
            </a:prstTxWarp>
          </a:bodyPr>
          <a:lstStyle>
            <a:lvl1pPr algn="r" defTabSz="720725">
              <a:defRPr sz="1000"/>
            </a:lvl1pPr>
          </a:lstStyle>
          <a:p>
            <a:pPr>
              <a:defRPr/>
            </a:pPr>
            <a:fld id="{744C2D65-8576-4B63-8D27-5D1E036622FB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976813"/>
            <a:ext cx="5470525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578" tIns="42708" rIns="88578" bIns="42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/>
              <a:t>Klicken Sie, um die Formate des Vorlagentextes zu bearbeiten</a:t>
            </a:r>
          </a:p>
          <a:p>
            <a:pPr lvl="1"/>
            <a:r>
              <a:rPr lang="en-US" altLang="de-DE" noProof="0"/>
              <a:t>Zweite Ebene</a:t>
            </a:r>
          </a:p>
          <a:p>
            <a:pPr lvl="2"/>
            <a:r>
              <a:rPr lang="en-US" altLang="de-DE" noProof="0"/>
              <a:t>Dritte Ebene</a:t>
            </a:r>
          </a:p>
          <a:p>
            <a:pPr lvl="3"/>
            <a:r>
              <a:rPr lang="en-US" altLang="de-DE" noProof="0"/>
              <a:t>Vierte Ebene</a:t>
            </a:r>
          </a:p>
          <a:p>
            <a:pPr lvl="4"/>
            <a:r>
              <a:rPr lang="en-US" alt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96866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5A9FBB6A-2C84-3444-ABF3-FD295AE840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630996"/>
            <a:ext cx="12198349" cy="5227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0" tIns="0" rIns="0" bIns="0" anchor="ctr">
            <a:no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09574" y="2198078"/>
            <a:ext cx="11377614" cy="1325929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>
              <a:defRPr sz="3600" b="1"/>
            </a:lvl1pPr>
          </a:lstStyle>
          <a:p>
            <a:r>
              <a:rPr lang="en-US" noProof="0"/>
              <a:t>Title Title Title Title Title</a:t>
            </a:r>
          </a:p>
        </p:txBody>
      </p:sp>
      <p:sp>
        <p:nvSpPr>
          <p:cNvPr id="47" name="Textplatzhalt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409575" y="3839918"/>
            <a:ext cx="11377613" cy="702774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2600" baseline="0"/>
            </a:lvl1pPr>
          </a:lstStyle>
          <a:p>
            <a:pPr lvl="0"/>
            <a:r>
              <a:rPr lang="en-US"/>
              <a:t>Subtitle Subtitle Subtitle Subtitle</a:t>
            </a:r>
            <a:endParaRPr lang="en-US" dirty="0"/>
          </a:p>
        </p:txBody>
      </p:sp>
      <p:pic>
        <p:nvPicPr>
          <p:cNvPr id="20" name="Bild 19" descr="TDK_Attracting_Tomorrow_klein_with_clear_zon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774" y="900000"/>
            <a:ext cx="5742764" cy="566720"/>
          </a:xfrm>
          <a:prstGeom prst="rect">
            <a:avLst/>
          </a:prstGeom>
        </p:spPr>
      </p:pic>
      <p:sp>
        <p:nvSpPr>
          <p:cNvPr id="19" name="Text Box 272">
            <a:extLst>
              <a:ext uri="{FF2B5EF4-FFF2-40B4-BE49-F238E27FC236}">
                <a16:creationId xmlns:a16="http://schemas.microsoft.com/office/drawing/2014/main" id="{BB223A5D-8E5E-7745-A02E-2D49C02F4F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1" name="Text Box 278">
            <a:extLst>
              <a:ext uri="{FF2B5EF4-FFF2-40B4-BE49-F238E27FC236}">
                <a16:creationId xmlns:a16="http://schemas.microsoft.com/office/drawing/2014/main" id="{9C26AFA0-F1B6-6347-9E16-4A3A58FB9C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0,00</a:t>
            </a:r>
          </a:p>
        </p:txBody>
      </p:sp>
      <p:sp>
        <p:nvSpPr>
          <p:cNvPr id="22" name="Text Box 279">
            <a:extLst>
              <a:ext uri="{FF2B5EF4-FFF2-40B4-BE49-F238E27FC236}">
                <a16:creationId xmlns:a16="http://schemas.microsoft.com/office/drawing/2014/main" id="{068F5930-569F-7443-B35B-1F9A6690DF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3" name="Text Box 281">
            <a:extLst>
              <a:ext uri="{FF2B5EF4-FFF2-40B4-BE49-F238E27FC236}">
                <a16:creationId xmlns:a16="http://schemas.microsoft.com/office/drawing/2014/main" id="{13A4B524-32BE-ED41-980F-99A5F17EFD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6" name="Text Box 284">
            <a:extLst>
              <a:ext uri="{FF2B5EF4-FFF2-40B4-BE49-F238E27FC236}">
                <a16:creationId xmlns:a16="http://schemas.microsoft.com/office/drawing/2014/main" id="{6EE7C56D-760A-3349-AD6D-0F7DED5E77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7" name="Text Box 285">
            <a:extLst>
              <a:ext uri="{FF2B5EF4-FFF2-40B4-BE49-F238E27FC236}">
                <a16:creationId xmlns:a16="http://schemas.microsoft.com/office/drawing/2014/main" id="{7A5E61AD-249F-BF42-9744-5192B7B660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0,00</a:t>
            </a:r>
          </a:p>
        </p:txBody>
      </p:sp>
      <p:sp>
        <p:nvSpPr>
          <p:cNvPr id="28" name="Text Box 286">
            <a:extLst>
              <a:ext uri="{FF2B5EF4-FFF2-40B4-BE49-F238E27FC236}">
                <a16:creationId xmlns:a16="http://schemas.microsoft.com/office/drawing/2014/main" id="{4A338C46-A069-0141-B10D-1F460A3DD7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29" name="Text Box 291">
            <a:extLst>
              <a:ext uri="{FF2B5EF4-FFF2-40B4-BE49-F238E27FC236}">
                <a16:creationId xmlns:a16="http://schemas.microsoft.com/office/drawing/2014/main" id="{8A2E669C-A503-C34B-BA92-FCA7E1CB53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6803" y="1306779"/>
            <a:ext cx="17633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5,7</a:t>
            </a:r>
          </a:p>
        </p:txBody>
      </p:sp>
      <p:sp>
        <p:nvSpPr>
          <p:cNvPr id="30" name="Text Box 286">
            <a:extLst>
              <a:ext uri="{FF2B5EF4-FFF2-40B4-BE49-F238E27FC236}">
                <a16:creationId xmlns:a16="http://schemas.microsoft.com/office/drawing/2014/main" id="{6AA67B7D-7862-5949-9125-C9DFD4F9DB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34" name="Text Box 291">
            <a:extLst>
              <a:ext uri="{FF2B5EF4-FFF2-40B4-BE49-F238E27FC236}">
                <a16:creationId xmlns:a16="http://schemas.microsoft.com/office/drawing/2014/main" id="{6EA7A0FB-8289-FB49-A296-FE359A4CD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7376" y="1306779"/>
            <a:ext cx="17633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5,7</a:t>
            </a:r>
          </a:p>
        </p:txBody>
      </p:sp>
      <p:sp>
        <p:nvSpPr>
          <p:cNvPr id="40" name="Text Box 280">
            <a:extLst>
              <a:ext uri="{FF2B5EF4-FFF2-40B4-BE49-F238E27FC236}">
                <a16:creationId xmlns:a16="http://schemas.microsoft.com/office/drawing/2014/main" id="{0EB78152-0995-2C4F-9AD5-BFBABB2253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41" name="Text Box 280">
            <a:extLst>
              <a:ext uri="{FF2B5EF4-FFF2-40B4-BE49-F238E27FC236}">
                <a16:creationId xmlns:a16="http://schemas.microsoft.com/office/drawing/2014/main" id="{7AB673E5-127E-D84F-B284-617D15303A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</p:spTree>
    <p:extLst>
      <p:ext uri="{BB962C8B-B14F-4D97-AF65-F5344CB8AC3E}">
        <p14:creationId xmlns:p14="http://schemas.microsoft.com/office/powerpoint/2010/main" val="1769140320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148041B8-B02E-9441-B159-532B709A3B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" y="1286343"/>
            <a:ext cx="12198349" cy="5135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0" tIns="0" rIns="0" bIns="0" anchor="ctr">
            <a:no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09575" y="208284"/>
            <a:ext cx="7699049" cy="800219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/>
              <a:t>Headline 2 (additional in case of second line)</a:t>
            </a:r>
            <a:br>
              <a:rPr lang="en-US" noProof="0"/>
            </a:br>
            <a:r>
              <a:rPr lang="en-US" noProof="0"/>
              <a:t>Headline 1 (in case of one line only)</a:t>
            </a:r>
          </a:p>
        </p:txBody>
      </p:sp>
      <p:sp>
        <p:nvSpPr>
          <p:cNvPr id="4" name="Text Box 285"/>
          <p:cNvSpPr txBox="1">
            <a:spLocks noChangeArrowheads="1"/>
          </p:cNvSpPr>
          <p:nvPr userDrawn="1"/>
        </p:nvSpPr>
        <p:spPr bwMode="auto">
          <a:xfrm>
            <a:off x="7991802" y="-228283"/>
            <a:ext cx="24686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5,60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6FBE50F8-B31B-4C67-ACF8-989F1D5A5C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427163"/>
            <a:ext cx="11376025" cy="4881562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/>
            </a:lvl1pPr>
            <a:lvl2pPr>
              <a:buClr>
                <a:schemeClr val="accent6">
                  <a:lumMod val="75000"/>
                </a:schemeClr>
              </a:buCl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1"/>
            <a:r>
              <a:rPr lang="en-US" noProof="0" dirty="0"/>
              <a:t>Master text format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9044136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89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09575" y="208284"/>
            <a:ext cx="7699049" cy="800219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/>
              <a:t>Headline 2 (additional in case of second line)</a:t>
            </a:r>
            <a:br>
              <a:rPr lang="en-US" noProof="0"/>
            </a:br>
            <a:r>
              <a:rPr lang="en-US" noProof="0"/>
              <a:t>Headline 1 (in case of one line only)</a:t>
            </a:r>
          </a:p>
        </p:txBody>
      </p:sp>
      <p:sp>
        <p:nvSpPr>
          <p:cNvPr id="4" name="Text Box 285"/>
          <p:cNvSpPr txBox="1">
            <a:spLocks noChangeArrowheads="1"/>
          </p:cNvSpPr>
          <p:nvPr userDrawn="1"/>
        </p:nvSpPr>
        <p:spPr bwMode="auto">
          <a:xfrm>
            <a:off x="7991802" y="-228283"/>
            <a:ext cx="24686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5,60</a:t>
            </a:r>
          </a:p>
        </p:txBody>
      </p:sp>
    </p:spTree>
    <p:extLst>
      <p:ext uri="{BB962C8B-B14F-4D97-AF65-F5344CB8AC3E}">
        <p14:creationId xmlns:p14="http://schemas.microsoft.com/office/powerpoint/2010/main" val="2346238919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89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148041B8-B02E-9441-B159-532B709A3B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" y="1286343"/>
            <a:ext cx="12198349" cy="5135562"/>
          </a:xfrm>
          <a:prstGeom prst="rect">
            <a:avLst/>
          </a:prstGeom>
          <a:solidFill>
            <a:srgbClr val="0746AD"/>
          </a:solidFill>
          <a:ln>
            <a:noFill/>
          </a:ln>
          <a:effectLst/>
        </p:spPr>
        <p:txBody>
          <a:bodyPr wrap="square" lIns="0" tIns="0" rIns="0" bIns="0" anchor="ctr">
            <a:no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Text Box 285"/>
          <p:cNvSpPr txBox="1">
            <a:spLocks noChangeArrowheads="1"/>
          </p:cNvSpPr>
          <p:nvPr userDrawn="1"/>
        </p:nvSpPr>
        <p:spPr bwMode="auto">
          <a:xfrm>
            <a:off x="7991802" y="-228283"/>
            <a:ext cx="24686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5,60</a:t>
            </a:r>
          </a:p>
        </p:txBody>
      </p:sp>
    </p:spTree>
    <p:extLst>
      <p:ext uri="{BB962C8B-B14F-4D97-AF65-F5344CB8AC3E}">
        <p14:creationId xmlns:p14="http://schemas.microsoft.com/office/powerpoint/2010/main" val="3704917012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8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 descr="TDK CI Mark_blue_RGB_highre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00" y="2880000"/>
            <a:ext cx="2680247" cy="62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"/>
          <p:cNvSpPr txBox="1">
            <a:spLocks noChangeArrowheads="1"/>
          </p:cNvSpPr>
          <p:nvPr userDrawn="1"/>
        </p:nvSpPr>
        <p:spPr bwMode="auto">
          <a:xfrm>
            <a:off x="409576" y="6123785"/>
            <a:ext cx="1137761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sz="1400" b="1" noProof="0" dirty="0" err="1"/>
              <a:t>www.tdk-electronics.tdk.com</a:t>
            </a:r>
            <a:r>
              <a:rPr lang="de-DE" altLang="de-DE" sz="1400" b="1" noProof="0" dirty="0">
                <a:sym typeface="Symbol" pitchFamily="18" charset="2"/>
              </a:rPr>
              <a:t> • </a:t>
            </a:r>
            <a:r>
              <a:rPr lang="de-DE" altLang="de-DE" sz="1400" b="1" noProof="0" dirty="0" err="1"/>
              <a:t>www.tdk.com</a:t>
            </a:r>
            <a:endParaRPr lang="de-DE" altLang="de-DE" sz="1400" b="1" noProof="0" dirty="0">
              <a:sym typeface="Symbol" pitchFamily="18" charset="2"/>
            </a:endParaRPr>
          </a:p>
        </p:txBody>
      </p:sp>
      <p:sp>
        <p:nvSpPr>
          <p:cNvPr id="21" name="Text Box 272">
            <a:extLst>
              <a:ext uri="{FF2B5EF4-FFF2-40B4-BE49-F238E27FC236}">
                <a16:creationId xmlns:a16="http://schemas.microsoft.com/office/drawing/2014/main" id="{9F51CA2F-D689-704F-82D9-BB68E1A876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5" name="Text Box 278">
            <a:extLst>
              <a:ext uri="{FF2B5EF4-FFF2-40B4-BE49-F238E27FC236}">
                <a16:creationId xmlns:a16="http://schemas.microsoft.com/office/drawing/2014/main" id="{6869DA43-F26B-EC45-8EAA-F1BEA774B5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0,00</a:t>
            </a:r>
          </a:p>
        </p:txBody>
      </p:sp>
      <p:sp>
        <p:nvSpPr>
          <p:cNvPr id="27" name="Text Box 279">
            <a:extLst>
              <a:ext uri="{FF2B5EF4-FFF2-40B4-BE49-F238E27FC236}">
                <a16:creationId xmlns:a16="http://schemas.microsoft.com/office/drawing/2014/main" id="{2E16632E-7953-3B4C-9123-603438A1F5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8" name="Text Box 281">
            <a:extLst>
              <a:ext uri="{FF2B5EF4-FFF2-40B4-BE49-F238E27FC236}">
                <a16:creationId xmlns:a16="http://schemas.microsoft.com/office/drawing/2014/main" id="{02E96BBE-58FA-974E-9CFA-DBA691A123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30" name="Text Box 284">
            <a:extLst>
              <a:ext uri="{FF2B5EF4-FFF2-40B4-BE49-F238E27FC236}">
                <a16:creationId xmlns:a16="http://schemas.microsoft.com/office/drawing/2014/main" id="{2DC135EF-FB77-BB4E-92C5-C33704E302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31" name="Text Box 285">
            <a:extLst>
              <a:ext uri="{FF2B5EF4-FFF2-40B4-BE49-F238E27FC236}">
                <a16:creationId xmlns:a16="http://schemas.microsoft.com/office/drawing/2014/main" id="{4D56683A-89C3-C146-B806-C1FB2C11F4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0,00</a:t>
            </a:r>
          </a:p>
        </p:txBody>
      </p:sp>
      <p:sp>
        <p:nvSpPr>
          <p:cNvPr id="32" name="Text Box 286">
            <a:extLst>
              <a:ext uri="{FF2B5EF4-FFF2-40B4-BE49-F238E27FC236}">
                <a16:creationId xmlns:a16="http://schemas.microsoft.com/office/drawing/2014/main" id="{AE773849-1868-534C-B169-6878BBE26F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34" name="Text Box 291">
            <a:extLst>
              <a:ext uri="{FF2B5EF4-FFF2-40B4-BE49-F238E27FC236}">
                <a16:creationId xmlns:a16="http://schemas.microsoft.com/office/drawing/2014/main" id="{939F079E-5979-414F-9781-29FE65FBC6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6,0</a:t>
            </a:r>
          </a:p>
        </p:txBody>
      </p:sp>
      <p:sp>
        <p:nvSpPr>
          <p:cNvPr id="38" name="Text Box 280">
            <a:extLst>
              <a:ext uri="{FF2B5EF4-FFF2-40B4-BE49-F238E27FC236}">
                <a16:creationId xmlns:a16="http://schemas.microsoft.com/office/drawing/2014/main" id="{E7F2BBD4-45D5-314F-97CE-F2D5E9C095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39" name="Text Box 286">
            <a:extLst>
              <a:ext uri="{FF2B5EF4-FFF2-40B4-BE49-F238E27FC236}">
                <a16:creationId xmlns:a16="http://schemas.microsoft.com/office/drawing/2014/main" id="{DFF4584D-06BE-6C4D-9EF1-20C7D4F85D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40" name="Text Box 291">
            <a:extLst>
              <a:ext uri="{FF2B5EF4-FFF2-40B4-BE49-F238E27FC236}">
                <a16:creationId xmlns:a16="http://schemas.microsoft.com/office/drawing/2014/main" id="{3ADDE81E-3902-5848-94B9-01210EFFA8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6,0</a:t>
            </a:r>
          </a:p>
        </p:txBody>
      </p:sp>
      <p:sp>
        <p:nvSpPr>
          <p:cNvPr id="41" name="Text Box 280">
            <a:extLst>
              <a:ext uri="{FF2B5EF4-FFF2-40B4-BE49-F238E27FC236}">
                <a16:creationId xmlns:a16="http://schemas.microsoft.com/office/drawing/2014/main" id="{55901F3C-AE1C-474C-9DBE-C269C8DF96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</p:spTree>
    <p:extLst>
      <p:ext uri="{BB962C8B-B14F-4D97-AF65-F5344CB8AC3E}">
        <p14:creationId xmlns:p14="http://schemas.microsoft.com/office/powerpoint/2010/main" val="3348730530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tdk-electronics.tdk.com/en/2124786/products/product-catalog/switching-heating-piezo-components-buzzers-microphones/powerhap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44"/>
          <p:cNvSpPr txBox="1">
            <a:spLocks noChangeArrowheads="1"/>
          </p:cNvSpPr>
          <p:nvPr userDrawn="1"/>
        </p:nvSpPr>
        <p:spPr bwMode="auto">
          <a:xfrm>
            <a:off x="417201" y="6552620"/>
            <a:ext cx="840898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de-DE" sz="1000" b="1" dirty="0">
                <a:hlinkClick r:id="rId7"/>
              </a:rPr>
              <a:t>PowerHap </a:t>
            </a:r>
            <a:r>
              <a:rPr lang="de-DE" sz="1000" b="1" dirty="0" err="1">
                <a:hlinkClick r:id="rId7"/>
              </a:rPr>
              <a:t>Piezoelectric</a:t>
            </a:r>
            <a:r>
              <a:rPr lang="de-DE" sz="1000" b="1" dirty="0">
                <a:hlinkClick r:id="rId7"/>
              </a:rPr>
              <a:t> </a:t>
            </a:r>
            <a:r>
              <a:rPr lang="de-DE" sz="1000" b="1" dirty="0" err="1">
                <a:hlinkClick r:id="rId7"/>
              </a:rPr>
              <a:t>Actuators</a:t>
            </a:r>
            <a:r>
              <a:rPr lang="en-US" altLang="de-DE" sz="1000" b="1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10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1000" b="1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1000" b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F</a:t>
            </a:r>
            <a:r>
              <a:rPr lang="en-US" altLang="de-DE" sz="10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Wingdings"/>
                <a:cs typeface="Arial" panose="020B0604020202020204" pitchFamily="34" charset="0"/>
                <a:sym typeface="Wingdings"/>
              </a:rPr>
              <a:t>or </a:t>
            </a:r>
            <a:r>
              <a:rPr lang="en-US" altLang="de-DE" sz="10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Wingdings"/>
                <a:cs typeface="Arial" panose="020B0604020202020204" pitchFamily="34" charset="0"/>
                <a:sym typeface="Wingdings"/>
              </a:rPr>
              <a:t>A</a:t>
            </a:r>
            <a:r>
              <a:rPr lang="en-US" altLang="de-DE" sz="10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Wingdings"/>
                <a:cs typeface="Wingdings"/>
                <a:sym typeface="Wingdings"/>
              </a:rPr>
              <a:t>ctive Haptic Solutions</a:t>
            </a:r>
            <a:endParaRPr lang="en-US" altLang="de-DE" sz="1000" b="0" noProof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30" name="Line 266"/>
          <p:cNvSpPr>
            <a:spLocks noChangeShapeType="1"/>
          </p:cNvSpPr>
          <p:nvPr userDrawn="1"/>
        </p:nvSpPr>
        <p:spPr bwMode="auto">
          <a:xfrm>
            <a:off x="409575" y="6454775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dirty="0"/>
          </a:p>
        </p:txBody>
      </p:sp>
      <p:sp>
        <p:nvSpPr>
          <p:cNvPr id="1041" name="Text Box 304"/>
          <p:cNvSpPr txBox="1">
            <a:spLocks noChangeArrowheads="1"/>
          </p:cNvSpPr>
          <p:nvPr userDrawn="1"/>
        </p:nvSpPr>
        <p:spPr bwMode="auto">
          <a:xfrm>
            <a:off x="8826187" y="6504668"/>
            <a:ext cx="29610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altLang="de-DE" sz="800" b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</a:t>
            </a:r>
            <a:r>
              <a:rPr lang="en-US" altLang="de-DE" sz="800" b="1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TDK Electronics AG 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 2024</a:t>
            </a:r>
            <a:endParaRPr lang="en-US" altLang="de-DE" sz="800" baseline="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eaLnBrk="1" hangingPunct="1">
              <a:lnSpc>
                <a:spcPct val="100000"/>
              </a:lnSpc>
              <a:defRPr/>
            </a:pP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PPD PI AE/IE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11/24 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800" kern="12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  <a:sym typeface="Symbol" pitchFamily="18" charset="2"/>
              </a:rPr>
              <a:t> </a:t>
            </a:r>
            <a:fld id="{CC0C4A1D-6455-4829-8626-A0F8587C9CE2}" type="slidenum">
              <a:rPr lang="en-US" altLang="de-DE" sz="800" baseline="0" noProof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eaLnBrk="1" hangingPunct="1">
                <a:lnSpc>
                  <a:spcPct val="100000"/>
                </a:lnSpc>
                <a:defRPr/>
              </a:pPr>
              <a:t>‹#›</a:t>
            </a:fld>
            <a:endParaRPr lang="en-US" altLang="de-DE" sz="800" baseline="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Bild 17" descr="TDK_Attracting_Tomorrow_klein_with_clear_zone_RGB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359" y="296281"/>
            <a:ext cx="3013530" cy="297388"/>
          </a:xfrm>
          <a:prstGeom prst="rect">
            <a:avLst/>
          </a:prstGeom>
        </p:spPr>
      </p:pic>
      <p:sp>
        <p:nvSpPr>
          <p:cNvPr id="19" name="Text Box 272">
            <a:extLst>
              <a:ext uri="{FF2B5EF4-FFF2-40B4-BE49-F238E27FC236}">
                <a16:creationId xmlns:a16="http://schemas.microsoft.com/office/drawing/2014/main" id="{E7D186C9-F8B8-274E-9DD0-2308CB9305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0" name="Text Box 278">
            <a:extLst>
              <a:ext uri="{FF2B5EF4-FFF2-40B4-BE49-F238E27FC236}">
                <a16:creationId xmlns:a16="http://schemas.microsoft.com/office/drawing/2014/main" id="{F29C8567-CA98-714B-9E6A-3C9EFC74CC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0,00</a:t>
            </a:r>
          </a:p>
        </p:txBody>
      </p:sp>
      <p:sp>
        <p:nvSpPr>
          <p:cNvPr id="22" name="Text Box 279">
            <a:extLst>
              <a:ext uri="{FF2B5EF4-FFF2-40B4-BE49-F238E27FC236}">
                <a16:creationId xmlns:a16="http://schemas.microsoft.com/office/drawing/2014/main" id="{F0459023-8580-CB45-85E1-94ED150CC6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6" name="Text Box 281">
            <a:extLst>
              <a:ext uri="{FF2B5EF4-FFF2-40B4-BE49-F238E27FC236}">
                <a16:creationId xmlns:a16="http://schemas.microsoft.com/office/drawing/2014/main" id="{8B0520C2-349A-7F4E-BDA5-2CF412786F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7" name="Text Box 284">
            <a:extLst>
              <a:ext uri="{FF2B5EF4-FFF2-40B4-BE49-F238E27FC236}">
                <a16:creationId xmlns:a16="http://schemas.microsoft.com/office/drawing/2014/main" id="{48D77520-BEBB-A44F-B0E1-8B3270BD44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8" name="Text Box 285">
            <a:extLst>
              <a:ext uri="{FF2B5EF4-FFF2-40B4-BE49-F238E27FC236}">
                <a16:creationId xmlns:a16="http://schemas.microsoft.com/office/drawing/2014/main" id="{4942CC31-0EAA-9343-9A1B-20E8F59C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0,00</a:t>
            </a:r>
          </a:p>
        </p:txBody>
      </p:sp>
      <p:sp>
        <p:nvSpPr>
          <p:cNvPr id="29" name="Text Box 286">
            <a:extLst>
              <a:ext uri="{FF2B5EF4-FFF2-40B4-BE49-F238E27FC236}">
                <a16:creationId xmlns:a16="http://schemas.microsoft.com/office/drawing/2014/main" id="{B332F08C-4B9A-1D44-8B01-0F575B2CDF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30" name="Text Box 291">
            <a:extLst>
              <a:ext uri="{FF2B5EF4-FFF2-40B4-BE49-F238E27FC236}">
                <a16:creationId xmlns:a16="http://schemas.microsoft.com/office/drawing/2014/main" id="{D8B8C14E-38FA-1346-919A-E87FE89FD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6,0</a:t>
            </a:r>
          </a:p>
        </p:txBody>
      </p:sp>
      <p:sp>
        <p:nvSpPr>
          <p:cNvPr id="31" name="Text Box 280">
            <a:extLst>
              <a:ext uri="{FF2B5EF4-FFF2-40B4-BE49-F238E27FC236}">
                <a16:creationId xmlns:a16="http://schemas.microsoft.com/office/drawing/2014/main" id="{101D7122-59C2-BD41-B0B8-8F340310CD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32" name="Text Box 286">
            <a:extLst>
              <a:ext uri="{FF2B5EF4-FFF2-40B4-BE49-F238E27FC236}">
                <a16:creationId xmlns:a16="http://schemas.microsoft.com/office/drawing/2014/main" id="{E23A740C-ED31-374F-B316-E7C9E20AB4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33" name="Text Box 291">
            <a:extLst>
              <a:ext uri="{FF2B5EF4-FFF2-40B4-BE49-F238E27FC236}">
                <a16:creationId xmlns:a16="http://schemas.microsoft.com/office/drawing/2014/main" id="{D3ACE1ED-73F2-034D-93E7-BAE29850C6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6,0</a:t>
            </a:r>
          </a:p>
        </p:txBody>
      </p:sp>
      <p:sp>
        <p:nvSpPr>
          <p:cNvPr id="34" name="Text Box 280">
            <a:extLst>
              <a:ext uri="{FF2B5EF4-FFF2-40B4-BE49-F238E27FC236}">
                <a16:creationId xmlns:a16="http://schemas.microsoft.com/office/drawing/2014/main" id="{55124C2D-B3FC-874E-B0C3-538F6BFCDC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77" r:id="rId4"/>
    <p:sldLayoutId id="2147483675" r:id="rId5"/>
  </p:sldLayoutIdLst>
  <p:transition>
    <p:wipe dir="r"/>
  </p:transition>
  <p:txStyles>
    <p:titleStyle>
      <a:lvl1pPr algn="l" defTabSz="717550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7175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defTabSz="7175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defTabSz="7175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defTabSz="7175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defTabSz="71755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defTabSz="71755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defTabSz="71755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defTabSz="71755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algn="l" defTabSz="863600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Font typeface="Symbol" pitchFamily="18" charset="2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180975" indent="-179388" algn="l" defTabSz="863600" rtl="0" eaLnBrk="0" fontAlgn="base" hangingPunct="0">
        <a:spcBef>
          <a:spcPts val="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2pPr>
      <a:lvl3pPr marL="360000" indent="-180000" algn="l" defTabSz="863600" rtl="0" eaLnBrk="0" fontAlgn="base" hangingPunct="0">
        <a:spcBef>
          <a:spcPts val="0"/>
        </a:spcBef>
        <a:spcAft>
          <a:spcPct val="0"/>
        </a:spcAft>
        <a:buClr>
          <a:schemeClr val="tx1"/>
        </a:buClr>
        <a:buFont typeface="Symbol" pitchFamily="18" charset="2"/>
        <a:buChar char="Ø"/>
        <a:defRPr sz="1600">
          <a:solidFill>
            <a:schemeClr val="tx1"/>
          </a:solidFill>
          <a:latin typeface="+mn-lt"/>
        </a:defRPr>
      </a:lvl3pPr>
      <a:lvl4pPr marL="540000" indent="-180000" algn="l" defTabSz="863600" rtl="0" eaLnBrk="0" fontAlgn="base" hangingPunct="0">
        <a:spcBef>
          <a:spcPts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○"/>
        <a:defRPr sz="1600">
          <a:solidFill>
            <a:schemeClr val="tx1"/>
          </a:solidFill>
          <a:latin typeface="+mn-lt"/>
        </a:defRPr>
      </a:lvl4pPr>
      <a:lvl5pPr marL="2706688" indent="-268288" algn="l" defTabSz="8636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3163888" indent="-268288" algn="l" defTabSz="863600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3621088" indent="-268288" algn="l" defTabSz="863600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4078288" indent="-268288" algn="l" defTabSz="863600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4535488" indent="-268288" algn="l" defTabSz="863600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259" userDrawn="1">
          <p15:clr>
            <a:srgbClr val="F26B43"/>
          </p15:clr>
        </p15:guide>
        <p15:guide id="4" pos="7425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E69E35-81BC-0A14-859D-700D55BC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29977" r="-4" b="30024"/>
          <a:stretch/>
        </p:blipFill>
        <p:spPr>
          <a:xfrm>
            <a:off x="-131761" y="3226540"/>
            <a:ext cx="5984309" cy="1539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EF6DC778-2582-6F0F-8B8B-B04214244623}"/>
              </a:ext>
            </a:extLst>
          </p:cNvPr>
          <p:cNvCxnSpPr>
            <a:cxnSpLocks/>
            <a:stCxn id="1078" idx="0"/>
          </p:cNvCxnSpPr>
          <p:nvPr/>
        </p:nvCxnSpPr>
        <p:spPr bwMode="auto">
          <a:xfrm flipH="1" flipV="1">
            <a:off x="3597996" y="4360660"/>
            <a:ext cx="78790" cy="601711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F0E8B4DD-3162-BBF8-B9E1-12BA389898F7}"/>
              </a:ext>
            </a:extLst>
          </p:cNvPr>
          <p:cNvCxnSpPr>
            <a:cxnSpLocks/>
            <a:endCxn id="1079" idx="0"/>
          </p:cNvCxnSpPr>
          <p:nvPr/>
        </p:nvCxnSpPr>
        <p:spPr bwMode="auto">
          <a:xfrm flipH="1">
            <a:off x="1282278" y="4694530"/>
            <a:ext cx="348295" cy="539699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AA8CB00F-80A7-7139-2EDA-3F95DF752714}"/>
              </a:ext>
            </a:extLst>
          </p:cNvPr>
          <p:cNvCxnSpPr>
            <a:cxnSpLocks/>
            <a:stCxn id="1081" idx="4"/>
          </p:cNvCxnSpPr>
          <p:nvPr/>
        </p:nvCxnSpPr>
        <p:spPr bwMode="auto">
          <a:xfrm>
            <a:off x="1122729" y="2859837"/>
            <a:ext cx="140297" cy="425852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DD59042C-35D0-88A2-2C07-28A3777216B3}"/>
              </a:ext>
            </a:extLst>
          </p:cNvPr>
          <p:cNvCxnSpPr>
            <a:cxnSpLocks/>
            <a:stCxn id="1076" idx="4"/>
          </p:cNvCxnSpPr>
          <p:nvPr/>
        </p:nvCxnSpPr>
        <p:spPr bwMode="auto">
          <a:xfrm flipH="1">
            <a:off x="3262786" y="3104714"/>
            <a:ext cx="285039" cy="475118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57BC0598-C4E5-C23B-CE2F-E120FCC64E45}"/>
              </a:ext>
            </a:extLst>
          </p:cNvPr>
          <p:cNvCxnSpPr>
            <a:cxnSpLocks/>
          </p:cNvCxnSpPr>
          <p:nvPr/>
        </p:nvCxnSpPr>
        <p:spPr bwMode="auto">
          <a:xfrm flipH="1">
            <a:off x="4835125" y="3966465"/>
            <a:ext cx="144000" cy="76422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2835F8E-6905-7EF2-929C-41FBEAF3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PowerHap enables best-in-class haptic systems</a:t>
            </a:r>
            <a:br>
              <a:rPr lang="en-US" dirty="0"/>
            </a:br>
            <a:r>
              <a:rPr lang="en-US" dirty="0"/>
              <a:t>PowerHap enables best-in-class haptic systems</a:t>
            </a:r>
          </a:p>
        </p:txBody>
      </p: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9BF85004-483A-7DE7-F886-822BE5F68620}"/>
              </a:ext>
            </a:extLst>
          </p:cNvPr>
          <p:cNvGrpSpPr/>
          <p:nvPr/>
        </p:nvGrpSpPr>
        <p:grpSpPr>
          <a:xfrm>
            <a:off x="3262786" y="4962371"/>
            <a:ext cx="828000" cy="828000"/>
            <a:chOff x="3262786" y="4811539"/>
            <a:chExt cx="914400" cy="914400"/>
          </a:xfrm>
        </p:grpSpPr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51ED22A0-2CB4-B78F-15DB-F1896CBC0A9A}"/>
                </a:ext>
              </a:extLst>
            </p:cNvPr>
            <p:cNvSpPr/>
            <p:nvPr/>
          </p:nvSpPr>
          <p:spPr bwMode="auto">
            <a:xfrm>
              <a:off x="3262786" y="4811539"/>
              <a:ext cx="914400" cy="914400"/>
            </a:xfrm>
            <a:prstGeom prst="ellipse">
              <a:avLst/>
            </a:prstGeom>
            <a:solidFill>
              <a:schemeClr val="lt1"/>
            </a:solidFill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066925" algn="l"/>
                  <a:tab pos="3314700" algn="l"/>
                  <a:tab pos="3857625" algn="l"/>
                  <a:tab pos="4572000" algn="l"/>
                </a:tabLst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6" name="Graphic 15" descr="Smart Phone with solid fill">
              <a:extLst>
                <a:ext uri="{FF2B5EF4-FFF2-40B4-BE49-F238E27FC236}">
                  <a16:creationId xmlns:a16="http://schemas.microsoft.com/office/drawing/2014/main" id="{05E61AB3-BCED-7CAC-9BA1-AE8EDA228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3384889" y="4933681"/>
              <a:ext cx="677290" cy="677290"/>
            </a:xfrm>
            <a:prstGeom prst="rect">
              <a:avLst/>
            </a:prstGeom>
          </p:spPr>
        </p:pic>
      </p:grp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231FE6B9-7F48-8960-C8E8-40F8B946F8AE}"/>
              </a:ext>
            </a:extLst>
          </p:cNvPr>
          <p:cNvGrpSpPr/>
          <p:nvPr/>
        </p:nvGrpSpPr>
        <p:grpSpPr>
          <a:xfrm>
            <a:off x="825078" y="5234229"/>
            <a:ext cx="914400" cy="914400"/>
            <a:chOff x="825078" y="5083397"/>
            <a:chExt cx="914400" cy="914400"/>
          </a:xfrm>
        </p:grpSpPr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BB093A64-EED6-6192-D7FA-67A03D036181}"/>
                </a:ext>
              </a:extLst>
            </p:cNvPr>
            <p:cNvSpPr/>
            <p:nvPr/>
          </p:nvSpPr>
          <p:spPr bwMode="auto">
            <a:xfrm>
              <a:off x="825078" y="5083397"/>
              <a:ext cx="914400" cy="914400"/>
            </a:xfrm>
            <a:prstGeom prst="ellipse">
              <a:avLst/>
            </a:prstGeom>
            <a:solidFill>
              <a:schemeClr val="lt1"/>
            </a:solidFill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066925" algn="l"/>
                  <a:tab pos="3314700" algn="l"/>
                  <a:tab pos="3857625" algn="l"/>
                  <a:tab pos="4572000" algn="l"/>
                </a:tabLst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0A2383-4DF9-67A3-D0B2-36DC907440C5}"/>
                </a:ext>
              </a:extLst>
            </p:cNvPr>
            <p:cNvGrpSpPr/>
            <p:nvPr/>
          </p:nvGrpSpPr>
          <p:grpSpPr>
            <a:xfrm>
              <a:off x="946573" y="5174577"/>
              <a:ext cx="684000" cy="612000"/>
              <a:chOff x="3026354" y="1925638"/>
              <a:chExt cx="940571" cy="737175"/>
            </a:xfrm>
          </p:grpSpPr>
          <p:pic>
            <p:nvPicPr>
              <p:cNvPr id="1057" name="Graphic 1056" descr="Pen with solid fill">
                <a:extLst>
                  <a:ext uri="{FF2B5EF4-FFF2-40B4-BE49-F238E27FC236}">
                    <a16:creationId xmlns:a16="http://schemas.microsoft.com/office/drawing/2014/main" id="{58FBC439-472F-10B5-A2B8-0155936DE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90340" y="1925638"/>
                <a:ext cx="754006" cy="737175"/>
              </a:xfrm>
              <a:prstGeom prst="rect">
                <a:avLst/>
              </a:prstGeom>
            </p:spPr>
          </p:pic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8109BFF1-E3DA-77C4-E57F-1D7FFD69E0C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026354" y="2654083"/>
                <a:ext cx="940571" cy="2"/>
              </a:xfrm>
              <a:prstGeom prst="line">
                <a:avLst/>
              </a:prstGeom>
              <a:ln w="28575">
                <a:solidFill>
                  <a:srgbClr val="C6D9F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690686DA-B037-E9F6-DFFD-0F9812880718}"/>
              </a:ext>
            </a:extLst>
          </p:cNvPr>
          <p:cNvGrpSpPr/>
          <p:nvPr/>
        </p:nvGrpSpPr>
        <p:grpSpPr>
          <a:xfrm>
            <a:off x="3090625" y="2190314"/>
            <a:ext cx="914400" cy="914400"/>
            <a:chOff x="3090625" y="2039482"/>
            <a:chExt cx="914400" cy="914400"/>
          </a:xfrm>
        </p:grpSpPr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B37F8245-EF84-C2F4-0F6B-080E26DAED87}"/>
                </a:ext>
              </a:extLst>
            </p:cNvPr>
            <p:cNvSpPr/>
            <p:nvPr/>
          </p:nvSpPr>
          <p:spPr bwMode="auto">
            <a:xfrm>
              <a:off x="3090625" y="2039482"/>
              <a:ext cx="914400" cy="914400"/>
            </a:xfrm>
            <a:prstGeom prst="ellipse">
              <a:avLst/>
            </a:prstGeom>
            <a:solidFill>
              <a:schemeClr val="lt1"/>
            </a:solidFill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066925" algn="l"/>
                  <a:tab pos="3314700" algn="l"/>
                  <a:tab pos="3857625" algn="l"/>
                  <a:tab pos="4572000" algn="l"/>
                </a:tabLst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337AD3A-2567-4476-002E-42B9474DDBB7}"/>
                </a:ext>
              </a:extLst>
            </p:cNvPr>
            <p:cNvGrpSpPr/>
            <p:nvPr/>
          </p:nvGrpSpPr>
          <p:grpSpPr>
            <a:xfrm>
              <a:off x="3207436" y="2151005"/>
              <a:ext cx="680779" cy="680779"/>
              <a:chOff x="8400531" y="2051835"/>
              <a:chExt cx="680779" cy="680779"/>
            </a:xfrm>
          </p:grpSpPr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4915CF71-E9A4-C4D7-992B-311AED47A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00531" y="2051835"/>
                <a:ext cx="680779" cy="680779"/>
              </a:xfrm>
              <a:custGeom>
                <a:avLst/>
                <a:gdLst>
                  <a:gd name="T0" fmla="*/ 2292 w 2597"/>
                  <a:gd name="T1" fmla="*/ 1538 h 2599"/>
                  <a:gd name="T2" fmla="*/ 2075 w 2597"/>
                  <a:gd name="T3" fmla="*/ 1610 h 2599"/>
                  <a:gd name="T4" fmla="*/ 1848 w 2597"/>
                  <a:gd name="T5" fmla="*/ 1761 h 2599"/>
                  <a:gd name="T6" fmla="*/ 1688 w 2597"/>
                  <a:gd name="T7" fmla="*/ 1975 h 2599"/>
                  <a:gd name="T8" fmla="*/ 1601 w 2597"/>
                  <a:gd name="T9" fmla="*/ 2238 h 2599"/>
                  <a:gd name="T10" fmla="*/ 1746 w 2597"/>
                  <a:gd name="T11" fmla="*/ 2334 h 2599"/>
                  <a:gd name="T12" fmla="*/ 2033 w 2597"/>
                  <a:gd name="T13" fmla="*/ 2154 h 2599"/>
                  <a:gd name="T14" fmla="*/ 2253 w 2597"/>
                  <a:gd name="T15" fmla="*/ 1899 h 2599"/>
                  <a:gd name="T16" fmla="*/ 2386 w 2597"/>
                  <a:gd name="T17" fmla="*/ 1600 h 2599"/>
                  <a:gd name="T18" fmla="*/ 235 w 2597"/>
                  <a:gd name="T19" fmla="*/ 1677 h 2599"/>
                  <a:gd name="T20" fmla="*/ 391 w 2597"/>
                  <a:gd name="T21" fmla="*/ 1968 h 2599"/>
                  <a:gd name="T22" fmla="*/ 636 w 2597"/>
                  <a:gd name="T23" fmla="*/ 2210 h 2599"/>
                  <a:gd name="T24" fmla="*/ 945 w 2597"/>
                  <a:gd name="T25" fmla="*/ 2369 h 2599"/>
                  <a:gd name="T26" fmla="*/ 998 w 2597"/>
                  <a:gd name="T27" fmla="*/ 2169 h 2599"/>
                  <a:gd name="T28" fmla="*/ 894 w 2597"/>
                  <a:gd name="T29" fmla="*/ 1917 h 2599"/>
                  <a:gd name="T30" fmla="*/ 714 w 2597"/>
                  <a:gd name="T31" fmla="*/ 1717 h 2599"/>
                  <a:gd name="T32" fmla="*/ 485 w 2597"/>
                  <a:gd name="T33" fmla="*/ 1588 h 2599"/>
                  <a:gd name="T34" fmla="*/ 287 w 2597"/>
                  <a:gd name="T35" fmla="*/ 1530 h 2599"/>
                  <a:gd name="T36" fmla="*/ 1298 w 2597"/>
                  <a:gd name="T37" fmla="*/ 168 h 2599"/>
                  <a:gd name="T38" fmla="*/ 949 w 2597"/>
                  <a:gd name="T39" fmla="*/ 224 h 2599"/>
                  <a:gd name="T40" fmla="*/ 637 w 2597"/>
                  <a:gd name="T41" fmla="*/ 382 h 2599"/>
                  <a:gd name="T42" fmla="*/ 392 w 2597"/>
                  <a:gd name="T43" fmla="*/ 624 h 2599"/>
                  <a:gd name="T44" fmla="*/ 239 w 2597"/>
                  <a:gd name="T45" fmla="*/ 908 h 2599"/>
                  <a:gd name="T46" fmla="*/ 315 w 2597"/>
                  <a:gd name="T47" fmla="*/ 954 h 2599"/>
                  <a:gd name="T48" fmla="*/ 538 w 2597"/>
                  <a:gd name="T49" fmla="*/ 899 h 2599"/>
                  <a:gd name="T50" fmla="*/ 847 w 2597"/>
                  <a:gd name="T51" fmla="*/ 849 h 2599"/>
                  <a:gd name="T52" fmla="*/ 1420 w 2597"/>
                  <a:gd name="T53" fmla="*/ 822 h 2599"/>
                  <a:gd name="T54" fmla="*/ 1980 w 2597"/>
                  <a:gd name="T55" fmla="*/ 884 h 2599"/>
                  <a:gd name="T56" fmla="*/ 2360 w 2597"/>
                  <a:gd name="T57" fmla="*/ 911 h 2599"/>
                  <a:gd name="T58" fmla="*/ 2206 w 2597"/>
                  <a:gd name="T59" fmla="*/ 624 h 2599"/>
                  <a:gd name="T60" fmla="*/ 1961 w 2597"/>
                  <a:gd name="T61" fmla="*/ 382 h 2599"/>
                  <a:gd name="T62" fmla="*/ 1648 w 2597"/>
                  <a:gd name="T63" fmla="*/ 224 h 2599"/>
                  <a:gd name="T64" fmla="*/ 1298 w 2597"/>
                  <a:gd name="T65" fmla="*/ 168 h 2599"/>
                  <a:gd name="T66" fmla="*/ 1557 w 2597"/>
                  <a:gd name="T67" fmla="*/ 25 h 2599"/>
                  <a:gd name="T68" fmla="*/ 1880 w 2597"/>
                  <a:gd name="T69" fmla="*/ 136 h 2599"/>
                  <a:gd name="T70" fmla="*/ 2156 w 2597"/>
                  <a:gd name="T71" fmla="*/ 323 h 2599"/>
                  <a:gd name="T72" fmla="*/ 2377 w 2597"/>
                  <a:gd name="T73" fmla="*/ 574 h 2599"/>
                  <a:gd name="T74" fmla="*/ 2526 w 2597"/>
                  <a:gd name="T75" fmla="*/ 874 h 2599"/>
                  <a:gd name="T76" fmla="*/ 2595 w 2597"/>
                  <a:gd name="T77" fmla="*/ 1211 h 2599"/>
                  <a:gd name="T78" fmla="*/ 2572 w 2597"/>
                  <a:gd name="T79" fmla="*/ 1557 h 2599"/>
                  <a:gd name="T80" fmla="*/ 2461 w 2597"/>
                  <a:gd name="T81" fmla="*/ 1880 h 2599"/>
                  <a:gd name="T82" fmla="*/ 2276 w 2597"/>
                  <a:gd name="T83" fmla="*/ 2157 h 2599"/>
                  <a:gd name="T84" fmla="*/ 2025 w 2597"/>
                  <a:gd name="T85" fmla="*/ 2377 h 2599"/>
                  <a:gd name="T86" fmla="*/ 1723 w 2597"/>
                  <a:gd name="T87" fmla="*/ 2527 h 2599"/>
                  <a:gd name="T88" fmla="*/ 1386 w 2597"/>
                  <a:gd name="T89" fmla="*/ 2595 h 2599"/>
                  <a:gd name="T90" fmla="*/ 1040 w 2597"/>
                  <a:gd name="T91" fmla="*/ 2572 h 2599"/>
                  <a:gd name="T92" fmla="*/ 717 w 2597"/>
                  <a:gd name="T93" fmla="*/ 2461 h 2599"/>
                  <a:gd name="T94" fmla="*/ 441 w 2597"/>
                  <a:gd name="T95" fmla="*/ 2276 h 2599"/>
                  <a:gd name="T96" fmla="*/ 220 w 2597"/>
                  <a:gd name="T97" fmla="*/ 2025 h 2599"/>
                  <a:gd name="T98" fmla="*/ 70 w 2597"/>
                  <a:gd name="T99" fmla="*/ 1723 h 2599"/>
                  <a:gd name="T100" fmla="*/ 2 w 2597"/>
                  <a:gd name="T101" fmla="*/ 1386 h 2599"/>
                  <a:gd name="T102" fmla="*/ 25 w 2597"/>
                  <a:gd name="T103" fmla="*/ 1040 h 2599"/>
                  <a:gd name="T104" fmla="*/ 136 w 2597"/>
                  <a:gd name="T105" fmla="*/ 717 h 2599"/>
                  <a:gd name="T106" fmla="*/ 323 w 2597"/>
                  <a:gd name="T107" fmla="*/ 441 h 2599"/>
                  <a:gd name="T108" fmla="*/ 574 w 2597"/>
                  <a:gd name="T109" fmla="*/ 220 h 2599"/>
                  <a:gd name="T110" fmla="*/ 874 w 2597"/>
                  <a:gd name="T111" fmla="*/ 71 h 2599"/>
                  <a:gd name="T112" fmla="*/ 1211 w 2597"/>
                  <a:gd name="T113" fmla="*/ 2 h 2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97" h="2599">
                    <a:moveTo>
                      <a:pt x="2406" y="1519"/>
                    </a:moveTo>
                    <a:lnTo>
                      <a:pt x="2374" y="1523"/>
                    </a:lnTo>
                    <a:lnTo>
                      <a:pt x="2336" y="1529"/>
                    </a:lnTo>
                    <a:lnTo>
                      <a:pt x="2292" y="1538"/>
                    </a:lnTo>
                    <a:lnTo>
                      <a:pt x="2243" y="1551"/>
                    </a:lnTo>
                    <a:lnTo>
                      <a:pt x="2189" y="1566"/>
                    </a:lnTo>
                    <a:lnTo>
                      <a:pt x="2134" y="1586"/>
                    </a:lnTo>
                    <a:lnTo>
                      <a:pt x="2075" y="1610"/>
                    </a:lnTo>
                    <a:lnTo>
                      <a:pt x="2016" y="1639"/>
                    </a:lnTo>
                    <a:lnTo>
                      <a:pt x="1956" y="1676"/>
                    </a:lnTo>
                    <a:lnTo>
                      <a:pt x="1899" y="1717"/>
                    </a:lnTo>
                    <a:lnTo>
                      <a:pt x="1848" y="1761"/>
                    </a:lnTo>
                    <a:lnTo>
                      <a:pt x="1800" y="1809"/>
                    </a:lnTo>
                    <a:lnTo>
                      <a:pt x="1757" y="1861"/>
                    </a:lnTo>
                    <a:lnTo>
                      <a:pt x="1719" y="1917"/>
                    </a:lnTo>
                    <a:lnTo>
                      <a:pt x="1688" y="1975"/>
                    </a:lnTo>
                    <a:lnTo>
                      <a:pt x="1660" y="2036"/>
                    </a:lnTo>
                    <a:lnTo>
                      <a:pt x="1636" y="2099"/>
                    </a:lnTo>
                    <a:lnTo>
                      <a:pt x="1617" y="2168"/>
                    </a:lnTo>
                    <a:lnTo>
                      <a:pt x="1601" y="2238"/>
                    </a:lnTo>
                    <a:lnTo>
                      <a:pt x="1591" y="2311"/>
                    </a:lnTo>
                    <a:lnTo>
                      <a:pt x="1586" y="2388"/>
                    </a:lnTo>
                    <a:lnTo>
                      <a:pt x="1667" y="2364"/>
                    </a:lnTo>
                    <a:lnTo>
                      <a:pt x="1746" y="2334"/>
                    </a:lnTo>
                    <a:lnTo>
                      <a:pt x="1822" y="2297"/>
                    </a:lnTo>
                    <a:lnTo>
                      <a:pt x="1895" y="2255"/>
                    </a:lnTo>
                    <a:lnTo>
                      <a:pt x="1966" y="2207"/>
                    </a:lnTo>
                    <a:lnTo>
                      <a:pt x="2033" y="2154"/>
                    </a:lnTo>
                    <a:lnTo>
                      <a:pt x="2097" y="2094"/>
                    </a:lnTo>
                    <a:lnTo>
                      <a:pt x="2154" y="2034"/>
                    </a:lnTo>
                    <a:lnTo>
                      <a:pt x="2206" y="1968"/>
                    </a:lnTo>
                    <a:lnTo>
                      <a:pt x="2253" y="1899"/>
                    </a:lnTo>
                    <a:lnTo>
                      <a:pt x="2295" y="1828"/>
                    </a:lnTo>
                    <a:lnTo>
                      <a:pt x="2331" y="1755"/>
                    </a:lnTo>
                    <a:lnTo>
                      <a:pt x="2362" y="1679"/>
                    </a:lnTo>
                    <a:lnTo>
                      <a:pt x="2386" y="1600"/>
                    </a:lnTo>
                    <a:lnTo>
                      <a:pt x="2406" y="1519"/>
                    </a:lnTo>
                    <a:close/>
                    <a:moveTo>
                      <a:pt x="192" y="1518"/>
                    </a:moveTo>
                    <a:lnTo>
                      <a:pt x="211" y="1599"/>
                    </a:lnTo>
                    <a:lnTo>
                      <a:pt x="235" y="1677"/>
                    </a:lnTo>
                    <a:lnTo>
                      <a:pt x="267" y="1754"/>
                    </a:lnTo>
                    <a:lnTo>
                      <a:pt x="302" y="1828"/>
                    </a:lnTo>
                    <a:lnTo>
                      <a:pt x="344" y="1899"/>
                    </a:lnTo>
                    <a:lnTo>
                      <a:pt x="391" y="1968"/>
                    </a:lnTo>
                    <a:lnTo>
                      <a:pt x="443" y="2034"/>
                    </a:lnTo>
                    <a:lnTo>
                      <a:pt x="501" y="2094"/>
                    </a:lnTo>
                    <a:lnTo>
                      <a:pt x="566" y="2155"/>
                    </a:lnTo>
                    <a:lnTo>
                      <a:pt x="636" y="2210"/>
                    </a:lnTo>
                    <a:lnTo>
                      <a:pt x="708" y="2259"/>
                    </a:lnTo>
                    <a:lnTo>
                      <a:pt x="784" y="2302"/>
                    </a:lnTo>
                    <a:lnTo>
                      <a:pt x="863" y="2339"/>
                    </a:lnTo>
                    <a:lnTo>
                      <a:pt x="945" y="2369"/>
                    </a:lnTo>
                    <a:lnTo>
                      <a:pt x="1029" y="2392"/>
                    </a:lnTo>
                    <a:lnTo>
                      <a:pt x="1023" y="2315"/>
                    </a:lnTo>
                    <a:lnTo>
                      <a:pt x="1013" y="2241"/>
                    </a:lnTo>
                    <a:lnTo>
                      <a:pt x="998" y="2169"/>
                    </a:lnTo>
                    <a:lnTo>
                      <a:pt x="979" y="2102"/>
                    </a:lnTo>
                    <a:lnTo>
                      <a:pt x="956" y="2036"/>
                    </a:lnTo>
                    <a:lnTo>
                      <a:pt x="927" y="1975"/>
                    </a:lnTo>
                    <a:lnTo>
                      <a:pt x="894" y="1917"/>
                    </a:lnTo>
                    <a:lnTo>
                      <a:pt x="856" y="1861"/>
                    </a:lnTo>
                    <a:lnTo>
                      <a:pt x="814" y="1809"/>
                    </a:lnTo>
                    <a:lnTo>
                      <a:pt x="766" y="1761"/>
                    </a:lnTo>
                    <a:lnTo>
                      <a:pt x="714" y="1717"/>
                    </a:lnTo>
                    <a:lnTo>
                      <a:pt x="658" y="1676"/>
                    </a:lnTo>
                    <a:lnTo>
                      <a:pt x="598" y="1639"/>
                    </a:lnTo>
                    <a:lnTo>
                      <a:pt x="542" y="1612"/>
                    </a:lnTo>
                    <a:lnTo>
                      <a:pt x="485" y="1588"/>
                    </a:lnTo>
                    <a:lnTo>
                      <a:pt x="430" y="1567"/>
                    </a:lnTo>
                    <a:lnTo>
                      <a:pt x="380" y="1552"/>
                    </a:lnTo>
                    <a:lnTo>
                      <a:pt x="330" y="1541"/>
                    </a:lnTo>
                    <a:lnTo>
                      <a:pt x="287" y="1530"/>
                    </a:lnTo>
                    <a:lnTo>
                      <a:pt x="249" y="1524"/>
                    </a:lnTo>
                    <a:lnTo>
                      <a:pt x="216" y="1520"/>
                    </a:lnTo>
                    <a:lnTo>
                      <a:pt x="192" y="1518"/>
                    </a:lnTo>
                    <a:close/>
                    <a:moveTo>
                      <a:pt x="1298" y="168"/>
                    </a:moveTo>
                    <a:lnTo>
                      <a:pt x="1208" y="172"/>
                    </a:lnTo>
                    <a:lnTo>
                      <a:pt x="1121" y="182"/>
                    </a:lnTo>
                    <a:lnTo>
                      <a:pt x="1034" y="200"/>
                    </a:lnTo>
                    <a:lnTo>
                      <a:pt x="949" y="224"/>
                    </a:lnTo>
                    <a:lnTo>
                      <a:pt x="866" y="254"/>
                    </a:lnTo>
                    <a:lnTo>
                      <a:pt x="786" y="291"/>
                    </a:lnTo>
                    <a:lnTo>
                      <a:pt x="710" y="334"/>
                    </a:lnTo>
                    <a:lnTo>
                      <a:pt x="637" y="382"/>
                    </a:lnTo>
                    <a:lnTo>
                      <a:pt x="567" y="438"/>
                    </a:lnTo>
                    <a:lnTo>
                      <a:pt x="501" y="499"/>
                    </a:lnTo>
                    <a:lnTo>
                      <a:pt x="444" y="560"/>
                    </a:lnTo>
                    <a:lnTo>
                      <a:pt x="392" y="624"/>
                    </a:lnTo>
                    <a:lnTo>
                      <a:pt x="347" y="692"/>
                    </a:lnTo>
                    <a:lnTo>
                      <a:pt x="305" y="761"/>
                    </a:lnTo>
                    <a:lnTo>
                      <a:pt x="269" y="833"/>
                    </a:lnTo>
                    <a:lnTo>
                      <a:pt x="239" y="908"/>
                    </a:lnTo>
                    <a:lnTo>
                      <a:pt x="214" y="986"/>
                    </a:lnTo>
                    <a:lnTo>
                      <a:pt x="240" y="977"/>
                    </a:lnTo>
                    <a:lnTo>
                      <a:pt x="275" y="967"/>
                    </a:lnTo>
                    <a:lnTo>
                      <a:pt x="315" y="954"/>
                    </a:lnTo>
                    <a:lnTo>
                      <a:pt x="362" y="941"/>
                    </a:lnTo>
                    <a:lnTo>
                      <a:pt x="415" y="927"/>
                    </a:lnTo>
                    <a:lnTo>
                      <a:pt x="473" y="913"/>
                    </a:lnTo>
                    <a:lnTo>
                      <a:pt x="538" y="899"/>
                    </a:lnTo>
                    <a:lnTo>
                      <a:pt x="608" y="885"/>
                    </a:lnTo>
                    <a:lnTo>
                      <a:pt x="683" y="873"/>
                    </a:lnTo>
                    <a:lnTo>
                      <a:pt x="762" y="860"/>
                    </a:lnTo>
                    <a:lnTo>
                      <a:pt x="847" y="849"/>
                    </a:lnTo>
                    <a:lnTo>
                      <a:pt x="991" y="833"/>
                    </a:lnTo>
                    <a:lnTo>
                      <a:pt x="1134" y="825"/>
                    </a:lnTo>
                    <a:lnTo>
                      <a:pt x="1277" y="821"/>
                    </a:lnTo>
                    <a:lnTo>
                      <a:pt x="1420" y="822"/>
                    </a:lnTo>
                    <a:lnTo>
                      <a:pt x="1562" y="830"/>
                    </a:lnTo>
                    <a:lnTo>
                      <a:pt x="1703" y="842"/>
                    </a:lnTo>
                    <a:lnTo>
                      <a:pt x="1842" y="861"/>
                    </a:lnTo>
                    <a:lnTo>
                      <a:pt x="1980" y="884"/>
                    </a:lnTo>
                    <a:lnTo>
                      <a:pt x="2117" y="913"/>
                    </a:lnTo>
                    <a:lnTo>
                      <a:pt x="2251" y="949"/>
                    </a:lnTo>
                    <a:lnTo>
                      <a:pt x="2385" y="988"/>
                    </a:lnTo>
                    <a:lnTo>
                      <a:pt x="2360" y="911"/>
                    </a:lnTo>
                    <a:lnTo>
                      <a:pt x="2329" y="836"/>
                    </a:lnTo>
                    <a:lnTo>
                      <a:pt x="2293" y="763"/>
                    </a:lnTo>
                    <a:lnTo>
                      <a:pt x="2251" y="692"/>
                    </a:lnTo>
                    <a:lnTo>
                      <a:pt x="2206" y="624"/>
                    </a:lnTo>
                    <a:lnTo>
                      <a:pt x="2154" y="560"/>
                    </a:lnTo>
                    <a:lnTo>
                      <a:pt x="2097" y="499"/>
                    </a:lnTo>
                    <a:lnTo>
                      <a:pt x="2031" y="438"/>
                    </a:lnTo>
                    <a:lnTo>
                      <a:pt x="1961" y="382"/>
                    </a:lnTo>
                    <a:lnTo>
                      <a:pt x="1888" y="334"/>
                    </a:lnTo>
                    <a:lnTo>
                      <a:pt x="1810" y="291"/>
                    </a:lnTo>
                    <a:lnTo>
                      <a:pt x="1731" y="254"/>
                    </a:lnTo>
                    <a:lnTo>
                      <a:pt x="1648" y="224"/>
                    </a:lnTo>
                    <a:lnTo>
                      <a:pt x="1563" y="200"/>
                    </a:lnTo>
                    <a:lnTo>
                      <a:pt x="1477" y="182"/>
                    </a:lnTo>
                    <a:lnTo>
                      <a:pt x="1388" y="172"/>
                    </a:lnTo>
                    <a:lnTo>
                      <a:pt x="1298" y="168"/>
                    </a:lnTo>
                    <a:close/>
                    <a:moveTo>
                      <a:pt x="1298" y="0"/>
                    </a:moveTo>
                    <a:lnTo>
                      <a:pt x="1386" y="2"/>
                    </a:lnTo>
                    <a:lnTo>
                      <a:pt x="1472" y="11"/>
                    </a:lnTo>
                    <a:lnTo>
                      <a:pt x="1557" y="25"/>
                    </a:lnTo>
                    <a:lnTo>
                      <a:pt x="1641" y="45"/>
                    </a:lnTo>
                    <a:lnTo>
                      <a:pt x="1723" y="71"/>
                    </a:lnTo>
                    <a:lnTo>
                      <a:pt x="1804" y="101"/>
                    </a:lnTo>
                    <a:lnTo>
                      <a:pt x="1880" y="136"/>
                    </a:lnTo>
                    <a:lnTo>
                      <a:pt x="1954" y="176"/>
                    </a:lnTo>
                    <a:lnTo>
                      <a:pt x="2025" y="220"/>
                    </a:lnTo>
                    <a:lnTo>
                      <a:pt x="2092" y="270"/>
                    </a:lnTo>
                    <a:lnTo>
                      <a:pt x="2156" y="323"/>
                    </a:lnTo>
                    <a:lnTo>
                      <a:pt x="2217" y="380"/>
                    </a:lnTo>
                    <a:lnTo>
                      <a:pt x="2276" y="441"/>
                    </a:lnTo>
                    <a:lnTo>
                      <a:pt x="2327" y="505"/>
                    </a:lnTo>
                    <a:lnTo>
                      <a:pt x="2377" y="574"/>
                    </a:lnTo>
                    <a:lnTo>
                      <a:pt x="2421" y="643"/>
                    </a:lnTo>
                    <a:lnTo>
                      <a:pt x="2461" y="717"/>
                    </a:lnTo>
                    <a:lnTo>
                      <a:pt x="2496" y="793"/>
                    </a:lnTo>
                    <a:lnTo>
                      <a:pt x="2526" y="874"/>
                    </a:lnTo>
                    <a:lnTo>
                      <a:pt x="2553" y="956"/>
                    </a:lnTo>
                    <a:lnTo>
                      <a:pt x="2572" y="1040"/>
                    </a:lnTo>
                    <a:lnTo>
                      <a:pt x="2586" y="1125"/>
                    </a:lnTo>
                    <a:lnTo>
                      <a:pt x="2595" y="1211"/>
                    </a:lnTo>
                    <a:lnTo>
                      <a:pt x="2597" y="1299"/>
                    </a:lnTo>
                    <a:lnTo>
                      <a:pt x="2595" y="1386"/>
                    </a:lnTo>
                    <a:lnTo>
                      <a:pt x="2586" y="1472"/>
                    </a:lnTo>
                    <a:lnTo>
                      <a:pt x="2572" y="1557"/>
                    </a:lnTo>
                    <a:lnTo>
                      <a:pt x="2553" y="1641"/>
                    </a:lnTo>
                    <a:lnTo>
                      <a:pt x="2526" y="1723"/>
                    </a:lnTo>
                    <a:lnTo>
                      <a:pt x="2496" y="1804"/>
                    </a:lnTo>
                    <a:lnTo>
                      <a:pt x="2461" y="1880"/>
                    </a:lnTo>
                    <a:lnTo>
                      <a:pt x="2421" y="1954"/>
                    </a:lnTo>
                    <a:lnTo>
                      <a:pt x="2377" y="2025"/>
                    </a:lnTo>
                    <a:lnTo>
                      <a:pt x="2327" y="2092"/>
                    </a:lnTo>
                    <a:lnTo>
                      <a:pt x="2276" y="2157"/>
                    </a:lnTo>
                    <a:lnTo>
                      <a:pt x="2217" y="2217"/>
                    </a:lnTo>
                    <a:lnTo>
                      <a:pt x="2156" y="2276"/>
                    </a:lnTo>
                    <a:lnTo>
                      <a:pt x="2092" y="2329"/>
                    </a:lnTo>
                    <a:lnTo>
                      <a:pt x="2025" y="2377"/>
                    </a:lnTo>
                    <a:lnTo>
                      <a:pt x="1954" y="2421"/>
                    </a:lnTo>
                    <a:lnTo>
                      <a:pt x="1880" y="2461"/>
                    </a:lnTo>
                    <a:lnTo>
                      <a:pt x="1804" y="2496"/>
                    </a:lnTo>
                    <a:lnTo>
                      <a:pt x="1723" y="2527"/>
                    </a:lnTo>
                    <a:lnTo>
                      <a:pt x="1641" y="2553"/>
                    </a:lnTo>
                    <a:lnTo>
                      <a:pt x="1557" y="2572"/>
                    </a:lnTo>
                    <a:lnTo>
                      <a:pt x="1472" y="2587"/>
                    </a:lnTo>
                    <a:lnTo>
                      <a:pt x="1386" y="2595"/>
                    </a:lnTo>
                    <a:lnTo>
                      <a:pt x="1298" y="2599"/>
                    </a:lnTo>
                    <a:lnTo>
                      <a:pt x="1211" y="2595"/>
                    </a:lnTo>
                    <a:lnTo>
                      <a:pt x="1125" y="2587"/>
                    </a:lnTo>
                    <a:lnTo>
                      <a:pt x="1040" y="2572"/>
                    </a:lnTo>
                    <a:lnTo>
                      <a:pt x="956" y="2553"/>
                    </a:lnTo>
                    <a:lnTo>
                      <a:pt x="874" y="2527"/>
                    </a:lnTo>
                    <a:lnTo>
                      <a:pt x="793" y="2496"/>
                    </a:lnTo>
                    <a:lnTo>
                      <a:pt x="717" y="2461"/>
                    </a:lnTo>
                    <a:lnTo>
                      <a:pt x="643" y="2421"/>
                    </a:lnTo>
                    <a:lnTo>
                      <a:pt x="574" y="2377"/>
                    </a:lnTo>
                    <a:lnTo>
                      <a:pt x="505" y="2329"/>
                    </a:lnTo>
                    <a:lnTo>
                      <a:pt x="441" y="2276"/>
                    </a:lnTo>
                    <a:lnTo>
                      <a:pt x="380" y="2217"/>
                    </a:lnTo>
                    <a:lnTo>
                      <a:pt x="323" y="2157"/>
                    </a:lnTo>
                    <a:lnTo>
                      <a:pt x="269" y="2092"/>
                    </a:lnTo>
                    <a:lnTo>
                      <a:pt x="220" y="2025"/>
                    </a:lnTo>
                    <a:lnTo>
                      <a:pt x="176" y="1954"/>
                    </a:lnTo>
                    <a:lnTo>
                      <a:pt x="136" y="1880"/>
                    </a:lnTo>
                    <a:lnTo>
                      <a:pt x="101" y="1804"/>
                    </a:lnTo>
                    <a:lnTo>
                      <a:pt x="70" y="1723"/>
                    </a:lnTo>
                    <a:lnTo>
                      <a:pt x="45" y="1641"/>
                    </a:lnTo>
                    <a:lnTo>
                      <a:pt x="25" y="1557"/>
                    </a:lnTo>
                    <a:lnTo>
                      <a:pt x="11" y="1472"/>
                    </a:lnTo>
                    <a:lnTo>
                      <a:pt x="2" y="1386"/>
                    </a:lnTo>
                    <a:lnTo>
                      <a:pt x="0" y="1299"/>
                    </a:lnTo>
                    <a:lnTo>
                      <a:pt x="2" y="1211"/>
                    </a:lnTo>
                    <a:lnTo>
                      <a:pt x="11" y="1125"/>
                    </a:lnTo>
                    <a:lnTo>
                      <a:pt x="25" y="1040"/>
                    </a:lnTo>
                    <a:lnTo>
                      <a:pt x="45" y="956"/>
                    </a:lnTo>
                    <a:lnTo>
                      <a:pt x="70" y="874"/>
                    </a:lnTo>
                    <a:lnTo>
                      <a:pt x="101" y="793"/>
                    </a:lnTo>
                    <a:lnTo>
                      <a:pt x="136" y="717"/>
                    </a:lnTo>
                    <a:lnTo>
                      <a:pt x="176" y="643"/>
                    </a:lnTo>
                    <a:lnTo>
                      <a:pt x="220" y="574"/>
                    </a:lnTo>
                    <a:lnTo>
                      <a:pt x="269" y="505"/>
                    </a:lnTo>
                    <a:lnTo>
                      <a:pt x="323" y="441"/>
                    </a:lnTo>
                    <a:lnTo>
                      <a:pt x="380" y="380"/>
                    </a:lnTo>
                    <a:lnTo>
                      <a:pt x="441" y="323"/>
                    </a:lnTo>
                    <a:lnTo>
                      <a:pt x="505" y="270"/>
                    </a:lnTo>
                    <a:lnTo>
                      <a:pt x="574" y="220"/>
                    </a:lnTo>
                    <a:lnTo>
                      <a:pt x="643" y="176"/>
                    </a:lnTo>
                    <a:lnTo>
                      <a:pt x="717" y="136"/>
                    </a:lnTo>
                    <a:lnTo>
                      <a:pt x="793" y="101"/>
                    </a:lnTo>
                    <a:lnTo>
                      <a:pt x="874" y="71"/>
                    </a:lnTo>
                    <a:lnTo>
                      <a:pt x="956" y="45"/>
                    </a:lnTo>
                    <a:lnTo>
                      <a:pt x="1040" y="25"/>
                    </a:lnTo>
                    <a:lnTo>
                      <a:pt x="1125" y="11"/>
                    </a:lnTo>
                    <a:lnTo>
                      <a:pt x="1211" y="2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004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0" name="Gruppierung 100">
                <a:extLst>
                  <a:ext uri="{FF2B5EF4-FFF2-40B4-BE49-F238E27FC236}">
                    <a16:creationId xmlns:a16="http://schemas.microsoft.com/office/drawing/2014/main" id="{CFC30DDB-DD0C-E263-4396-ADC26F4432FE}"/>
                  </a:ext>
                </a:extLst>
              </p:cNvPr>
              <p:cNvGrpSpPr/>
              <p:nvPr/>
            </p:nvGrpSpPr>
            <p:grpSpPr>
              <a:xfrm>
                <a:off x="8487004" y="2344271"/>
                <a:ext cx="315234" cy="119490"/>
                <a:chOff x="2892426" y="4906963"/>
                <a:chExt cx="636588" cy="2413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9" name="Freeform 16">
                  <a:extLst>
                    <a:ext uri="{FF2B5EF4-FFF2-40B4-BE49-F238E27FC236}">
                      <a16:creationId xmlns:a16="http://schemas.microsoft.com/office/drawing/2014/main" id="{DA1B31AB-145C-918B-0425-D905751F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6126" y="4906963"/>
                  <a:ext cx="242888" cy="241300"/>
                </a:xfrm>
                <a:custGeom>
                  <a:avLst/>
                  <a:gdLst>
                    <a:gd name="T0" fmla="*/ 228 w 458"/>
                    <a:gd name="T1" fmla="*/ 0 h 456"/>
                    <a:gd name="T2" fmla="*/ 270 w 458"/>
                    <a:gd name="T3" fmla="*/ 4 h 456"/>
                    <a:gd name="T4" fmla="*/ 308 w 458"/>
                    <a:gd name="T5" fmla="*/ 14 h 456"/>
                    <a:gd name="T6" fmla="*/ 344 w 458"/>
                    <a:gd name="T7" fmla="*/ 32 h 456"/>
                    <a:gd name="T8" fmla="*/ 375 w 458"/>
                    <a:gd name="T9" fmla="*/ 53 h 456"/>
                    <a:gd name="T10" fmla="*/ 403 w 458"/>
                    <a:gd name="T11" fmla="*/ 81 h 456"/>
                    <a:gd name="T12" fmla="*/ 426 w 458"/>
                    <a:gd name="T13" fmla="*/ 113 h 456"/>
                    <a:gd name="T14" fmla="*/ 442 w 458"/>
                    <a:gd name="T15" fmla="*/ 148 h 456"/>
                    <a:gd name="T16" fmla="*/ 454 w 458"/>
                    <a:gd name="T17" fmla="*/ 188 h 456"/>
                    <a:gd name="T18" fmla="*/ 458 w 458"/>
                    <a:gd name="T19" fmla="*/ 228 h 456"/>
                    <a:gd name="T20" fmla="*/ 454 w 458"/>
                    <a:gd name="T21" fmla="*/ 270 h 456"/>
                    <a:gd name="T22" fmla="*/ 442 w 458"/>
                    <a:gd name="T23" fmla="*/ 308 h 456"/>
                    <a:gd name="T24" fmla="*/ 426 w 458"/>
                    <a:gd name="T25" fmla="*/ 344 h 456"/>
                    <a:gd name="T26" fmla="*/ 403 w 458"/>
                    <a:gd name="T27" fmla="*/ 375 h 456"/>
                    <a:gd name="T28" fmla="*/ 375 w 458"/>
                    <a:gd name="T29" fmla="*/ 403 h 456"/>
                    <a:gd name="T30" fmla="*/ 344 w 458"/>
                    <a:gd name="T31" fmla="*/ 426 h 456"/>
                    <a:gd name="T32" fmla="*/ 308 w 458"/>
                    <a:gd name="T33" fmla="*/ 442 h 456"/>
                    <a:gd name="T34" fmla="*/ 270 w 458"/>
                    <a:gd name="T35" fmla="*/ 453 h 456"/>
                    <a:gd name="T36" fmla="*/ 228 w 458"/>
                    <a:gd name="T37" fmla="*/ 456 h 456"/>
                    <a:gd name="T38" fmla="*/ 188 w 458"/>
                    <a:gd name="T39" fmla="*/ 453 h 456"/>
                    <a:gd name="T40" fmla="*/ 148 w 458"/>
                    <a:gd name="T41" fmla="*/ 442 h 456"/>
                    <a:gd name="T42" fmla="*/ 113 w 458"/>
                    <a:gd name="T43" fmla="*/ 426 h 456"/>
                    <a:gd name="T44" fmla="*/ 81 w 458"/>
                    <a:gd name="T45" fmla="*/ 403 h 456"/>
                    <a:gd name="T46" fmla="*/ 53 w 458"/>
                    <a:gd name="T47" fmla="*/ 375 h 456"/>
                    <a:gd name="T48" fmla="*/ 32 w 458"/>
                    <a:gd name="T49" fmla="*/ 344 h 456"/>
                    <a:gd name="T50" fmla="*/ 14 w 458"/>
                    <a:gd name="T51" fmla="*/ 308 h 456"/>
                    <a:gd name="T52" fmla="*/ 4 w 458"/>
                    <a:gd name="T53" fmla="*/ 270 h 456"/>
                    <a:gd name="T54" fmla="*/ 0 w 458"/>
                    <a:gd name="T55" fmla="*/ 228 h 456"/>
                    <a:gd name="T56" fmla="*/ 4 w 458"/>
                    <a:gd name="T57" fmla="*/ 188 h 456"/>
                    <a:gd name="T58" fmla="*/ 14 w 458"/>
                    <a:gd name="T59" fmla="*/ 148 h 456"/>
                    <a:gd name="T60" fmla="*/ 32 w 458"/>
                    <a:gd name="T61" fmla="*/ 113 h 456"/>
                    <a:gd name="T62" fmla="*/ 53 w 458"/>
                    <a:gd name="T63" fmla="*/ 81 h 456"/>
                    <a:gd name="T64" fmla="*/ 81 w 458"/>
                    <a:gd name="T65" fmla="*/ 53 h 456"/>
                    <a:gd name="T66" fmla="*/ 113 w 458"/>
                    <a:gd name="T67" fmla="*/ 32 h 456"/>
                    <a:gd name="T68" fmla="*/ 148 w 458"/>
                    <a:gd name="T69" fmla="*/ 14 h 456"/>
                    <a:gd name="T70" fmla="*/ 188 w 458"/>
                    <a:gd name="T71" fmla="*/ 4 h 456"/>
                    <a:gd name="T72" fmla="*/ 228 w 458"/>
                    <a:gd name="T73" fmla="*/ 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58" h="456">
                      <a:moveTo>
                        <a:pt x="228" y="0"/>
                      </a:moveTo>
                      <a:lnTo>
                        <a:pt x="270" y="4"/>
                      </a:lnTo>
                      <a:lnTo>
                        <a:pt x="308" y="14"/>
                      </a:lnTo>
                      <a:lnTo>
                        <a:pt x="344" y="32"/>
                      </a:lnTo>
                      <a:lnTo>
                        <a:pt x="375" y="53"/>
                      </a:lnTo>
                      <a:lnTo>
                        <a:pt x="403" y="81"/>
                      </a:lnTo>
                      <a:lnTo>
                        <a:pt x="426" y="113"/>
                      </a:lnTo>
                      <a:lnTo>
                        <a:pt x="442" y="148"/>
                      </a:lnTo>
                      <a:lnTo>
                        <a:pt x="454" y="188"/>
                      </a:lnTo>
                      <a:lnTo>
                        <a:pt x="458" y="228"/>
                      </a:lnTo>
                      <a:lnTo>
                        <a:pt x="454" y="270"/>
                      </a:lnTo>
                      <a:lnTo>
                        <a:pt x="442" y="308"/>
                      </a:lnTo>
                      <a:lnTo>
                        <a:pt x="426" y="344"/>
                      </a:lnTo>
                      <a:lnTo>
                        <a:pt x="403" y="375"/>
                      </a:lnTo>
                      <a:lnTo>
                        <a:pt x="375" y="403"/>
                      </a:lnTo>
                      <a:lnTo>
                        <a:pt x="344" y="426"/>
                      </a:lnTo>
                      <a:lnTo>
                        <a:pt x="308" y="442"/>
                      </a:lnTo>
                      <a:lnTo>
                        <a:pt x="270" y="453"/>
                      </a:lnTo>
                      <a:lnTo>
                        <a:pt x="228" y="456"/>
                      </a:lnTo>
                      <a:lnTo>
                        <a:pt x="188" y="453"/>
                      </a:lnTo>
                      <a:lnTo>
                        <a:pt x="148" y="442"/>
                      </a:lnTo>
                      <a:lnTo>
                        <a:pt x="113" y="426"/>
                      </a:lnTo>
                      <a:lnTo>
                        <a:pt x="81" y="403"/>
                      </a:lnTo>
                      <a:lnTo>
                        <a:pt x="53" y="375"/>
                      </a:lnTo>
                      <a:lnTo>
                        <a:pt x="32" y="344"/>
                      </a:lnTo>
                      <a:lnTo>
                        <a:pt x="14" y="308"/>
                      </a:lnTo>
                      <a:lnTo>
                        <a:pt x="4" y="270"/>
                      </a:lnTo>
                      <a:lnTo>
                        <a:pt x="0" y="228"/>
                      </a:lnTo>
                      <a:lnTo>
                        <a:pt x="4" y="188"/>
                      </a:lnTo>
                      <a:lnTo>
                        <a:pt x="14" y="148"/>
                      </a:lnTo>
                      <a:lnTo>
                        <a:pt x="32" y="113"/>
                      </a:lnTo>
                      <a:lnTo>
                        <a:pt x="53" y="81"/>
                      </a:lnTo>
                      <a:lnTo>
                        <a:pt x="81" y="53"/>
                      </a:lnTo>
                      <a:lnTo>
                        <a:pt x="113" y="32"/>
                      </a:lnTo>
                      <a:lnTo>
                        <a:pt x="148" y="14"/>
                      </a:lnTo>
                      <a:lnTo>
                        <a:pt x="188" y="4"/>
                      </a:lnTo>
                      <a:lnTo>
                        <a:pt x="22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Freeform 17">
                  <a:extLst>
                    <a:ext uri="{FF2B5EF4-FFF2-40B4-BE49-F238E27FC236}">
                      <a16:creationId xmlns:a16="http://schemas.microsoft.com/office/drawing/2014/main" id="{B30A3128-9567-CFEE-E88A-0AD9FE4EE5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4914901"/>
                  <a:ext cx="109538" cy="47625"/>
                </a:xfrm>
                <a:custGeom>
                  <a:avLst/>
                  <a:gdLst>
                    <a:gd name="T0" fmla="*/ 38 w 207"/>
                    <a:gd name="T1" fmla="*/ 0 h 92"/>
                    <a:gd name="T2" fmla="*/ 169 w 207"/>
                    <a:gd name="T3" fmla="*/ 0 h 92"/>
                    <a:gd name="T4" fmla="*/ 184 w 207"/>
                    <a:gd name="T5" fmla="*/ 4 h 92"/>
                    <a:gd name="T6" fmla="*/ 195 w 207"/>
                    <a:gd name="T7" fmla="*/ 12 h 92"/>
                    <a:gd name="T8" fmla="*/ 204 w 207"/>
                    <a:gd name="T9" fmla="*/ 24 h 92"/>
                    <a:gd name="T10" fmla="*/ 207 w 207"/>
                    <a:gd name="T11" fmla="*/ 38 h 92"/>
                    <a:gd name="T12" fmla="*/ 207 w 207"/>
                    <a:gd name="T13" fmla="*/ 54 h 92"/>
                    <a:gd name="T14" fmla="*/ 204 w 207"/>
                    <a:gd name="T15" fmla="*/ 67 h 92"/>
                    <a:gd name="T16" fmla="*/ 195 w 207"/>
                    <a:gd name="T17" fmla="*/ 80 h 92"/>
                    <a:gd name="T18" fmla="*/ 184 w 207"/>
                    <a:gd name="T19" fmla="*/ 88 h 92"/>
                    <a:gd name="T20" fmla="*/ 169 w 207"/>
                    <a:gd name="T21" fmla="*/ 92 h 92"/>
                    <a:gd name="T22" fmla="*/ 38 w 207"/>
                    <a:gd name="T23" fmla="*/ 92 h 92"/>
                    <a:gd name="T24" fmla="*/ 24 w 207"/>
                    <a:gd name="T25" fmla="*/ 88 h 92"/>
                    <a:gd name="T26" fmla="*/ 11 w 207"/>
                    <a:gd name="T27" fmla="*/ 80 h 92"/>
                    <a:gd name="T28" fmla="*/ 4 w 207"/>
                    <a:gd name="T29" fmla="*/ 67 h 92"/>
                    <a:gd name="T30" fmla="*/ 0 w 207"/>
                    <a:gd name="T31" fmla="*/ 54 h 92"/>
                    <a:gd name="T32" fmla="*/ 0 w 207"/>
                    <a:gd name="T33" fmla="*/ 38 h 92"/>
                    <a:gd name="T34" fmla="*/ 4 w 207"/>
                    <a:gd name="T35" fmla="*/ 24 h 92"/>
                    <a:gd name="T36" fmla="*/ 11 w 207"/>
                    <a:gd name="T37" fmla="*/ 12 h 92"/>
                    <a:gd name="T38" fmla="*/ 24 w 207"/>
                    <a:gd name="T39" fmla="*/ 4 h 92"/>
                    <a:gd name="T40" fmla="*/ 38 w 207"/>
                    <a:gd name="T41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7" h="92">
                      <a:moveTo>
                        <a:pt x="38" y="0"/>
                      </a:moveTo>
                      <a:lnTo>
                        <a:pt x="169" y="0"/>
                      </a:lnTo>
                      <a:lnTo>
                        <a:pt x="184" y="4"/>
                      </a:lnTo>
                      <a:lnTo>
                        <a:pt x="195" y="12"/>
                      </a:lnTo>
                      <a:lnTo>
                        <a:pt x="204" y="24"/>
                      </a:lnTo>
                      <a:lnTo>
                        <a:pt x="207" y="38"/>
                      </a:lnTo>
                      <a:lnTo>
                        <a:pt x="207" y="54"/>
                      </a:lnTo>
                      <a:lnTo>
                        <a:pt x="204" y="67"/>
                      </a:lnTo>
                      <a:lnTo>
                        <a:pt x="195" y="80"/>
                      </a:lnTo>
                      <a:lnTo>
                        <a:pt x="184" y="88"/>
                      </a:lnTo>
                      <a:lnTo>
                        <a:pt x="169" y="92"/>
                      </a:lnTo>
                      <a:lnTo>
                        <a:pt x="38" y="92"/>
                      </a:lnTo>
                      <a:lnTo>
                        <a:pt x="24" y="88"/>
                      </a:lnTo>
                      <a:lnTo>
                        <a:pt x="11" y="80"/>
                      </a:lnTo>
                      <a:lnTo>
                        <a:pt x="4" y="67"/>
                      </a:lnTo>
                      <a:lnTo>
                        <a:pt x="0" y="54"/>
                      </a:lnTo>
                      <a:lnTo>
                        <a:pt x="0" y="38"/>
                      </a:lnTo>
                      <a:lnTo>
                        <a:pt x="4" y="24"/>
                      </a:lnTo>
                      <a:lnTo>
                        <a:pt x="11" y="12"/>
                      </a:lnTo>
                      <a:lnTo>
                        <a:pt x="24" y="4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Freeform 18">
                  <a:extLst>
                    <a:ext uri="{FF2B5EF4-FFF2-40B4-BE49-F238E27FC236}">
                      <a16:creationId xmlns:a16="http://schemas.microsoft.com/office/drawing/2014/main" id="{D9F1FC2A-5E5C-524B-579D-5FF3205CC5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8476" y="4914901"/>
                  <a:ext cx="109538" cy="47625"/>
                </a:xfrm>
                <a:custGeom>
                  <a:avLst/>
                  <a:gdLst>
                    <a:gd name="T0" fmla="*/ 38 w 207"/>
                    <a:gd name="T1" fmla="*/ 0 h 92"/>
                    <a:gd name="T2" fmla="*/ 169 w 207"/>
                    <a:gd name="T3" fmla="*/ 0 h 92"/>
                    <a:gd name="T4" fmla="*/ 183 w 207"/>
                    <a:gd name="T5" fmla="*/ 4 h 92"/>
                    <a:gd name="T6" fmla="*/ 195 w 207"/>
                    <a:gd name="T7" fmla="*/ 12 h 92"/>
                    <a:gd name="T8" fmla="*/ 203 w 207"/>
                    <a:gd name="T9" fmla="*/ 24 h 92"/>
                    <a:gd name="T10" fmla="*/ 207 w 207"/>
                    <a:gd name="T11" fmla="*/ 38 h 92"/>
                    <a:gd name="T12" fmla="*/ 207 w 207"/>
                    <a:gd name="T13" fmla="*/ 54 h 92"/>
                    <a:gd name="T14" fmla="*/ 203 w 207"/>
                    <a:gd name="T15" fmla="*/ 67 h 92"/>
                    <a:gd name="T16" fmla="*/ 195 w 207"/>
                    <a:gd name="T17" fmla="*/ 80 h 92"/>
                    <a:gd name="T18" fmla="*/ 183 w 207"/>
                    <a:gd name="T19" fmla="*/ 88 h 92"/>
                    <a:gd name="T20" fmla="*/ 169 w 207"/>
                    <a:gd name="T21" fmla="*/ 92 h 92"/>
                    <a:gd name="T22" fmla="*/ 38 w 207"/>
                    <a:gd name="T23" fmla="*/ 92 h 92"/>
                    <a:gd name="T24" fmla="*/ 23 w 207"/>
                    <a:gd name="T25" fmla="*/ 88 h 92"/>
                    <a:gd name="T26" fmla="*/ 12 w 207"/>
                    <a:gd name="T27" fmla="*/ 80 h 92"/>
                    <a:gd name="T28" fmla="*/ 3 w 207"/>
                    <a:gd name="T29" fmla="*/ 67 h 92"/>
                    <a:gd name="T30" fmla="*/ 0 w 207"/>
                    <a:gd name="T31" fmla="*/ 54 h 92"/>
                    <a:gd name="T32" fmla="*/ 0 w 207"/>
                    <a:gd name="T33" fmla="*/ 38 h 92"/>
                    <a:gd name="T34" fmla="*/ 3 w 207"/>
                    <a:gd name="T35" fmla="*/ 24 h 92"/>
                    <a:gd name="T36" fmla="*/ 12 w 207"/>
                    <a:gd name="T37" fmla="*/ 12 h 92"/>
                    <a:gd name="T38" fmla="*/ 23 w 207"/>
                    <a:gd name="T39" fmla="*/ 4 h 92"/>
                    <a:gd name="T40" fmla="*/ 38 w 207"/>
                    <a:gd name="T41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7" h="92">
                      <a:moveTo>
                        <a:pt x="38" y="0"/>
                      </a:moveTo>
                      <a:lnTo>
                        <a:pt x="169" y="0"/>
                      </a:lnTo>
                      <a:lnTo>
                        <a:pt x="183" y="4"/>
                      </a:lnTo>
                      <a:lnTo>
                        <a:pt x="195" y="12"/>
                      </a:lnTo>
                      <a:lnTo>
                        <a:pt x="203" y="24"/>
                      </a:lnTo>
                      <a:lnTo>
                        <a:pt x="207" y="38"/>
                      </a:lnTo>
                      <a:lnTo>
                        <a:pt x="207" y="54"/>
                      </a:lnTo>
                      <a:lnTo>
                        <a:pt x="203" y="67"/>
                      </a:lnTo>
                      <a:lnTo>
                        <a:pt x="195" y="80"/>
                      </a:lnTo>
                      <a:lnTo>
                        <a:pt x="183" y="88"/>
                      </a:lnTo>
                      <a:lnTo>
                        <a:pt x="169" y="92"/>
                      </a:lnTo>
                      <a:lnTo>
                        <a:pt x="38" y="92"/>
                      </a:lnTo>
                      <a:lnTo>
                        <a:pt x="23" y="88"/>
                      </a:lnTo>
                      <a:lnTo>
                        <a:pt x="12" y="80"/>
                      </a:lnTo>
                      <a:lnTo>
                        <a:pt x="3" y="67"/>
                      </a:lnTo>
                      <a:lnTo>
                        <a:pt x="0" y="54"/>
                      </a:lnTo>
                      <a:lnTo>
                        <a:pt x="0" y="38"/>
                      </a:lnTo>
                      <a:lnTo>
                        <a:pt x="3" y="24"/>
                      </a:lnTo>
                      <a:lnTo>
                        <a:pt x="12" y="12"/>
                      </a:lnTo>
                      <a:lnTo>
                        <a:pt x="23" y="4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Freeform 19">
                  <a:extLst>
                    <a:ext uri="{FF2B5EF4-FFF2-40B4-BE49-F238E27FC236}">
                      <a16:creationId xmlns:a16="http://schemas.microsoft.com/office/drawing/2014/main" id="{DA70F4B9-EB49-5A01-8C43-7D47AA7997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4997451"/>
                  <a:ext cx="109538" cy="49213"/>
                </a:xfrm>
                <a:custGeom>
                  <a:avLst/>
                  <a:gdLst>
                    <a:gd name="T0" fmla="*/ 38 w 207"/>
                    <a:gd name="T1" fmla="*/ 0 h 92"/>
                    <a:gd name="T2" fmla="*/ 169 w 207"/>
                    <a:gd name="T3" fmla="*/ 0 h 92"/>
                    <a:gd name="T4" fmla="*/ 184 w 207"/>
                    <a:gd name="T5" fmla="*/ 3 h 92"/>
                    <a:gd name="T6" fmla="*/ 195 w 207"/>
                    <a:gd name="T7" fmla="*/ 12 h 92"/>
                    <a:gd name="T8" fmla="*/ 204 w 207"/>
                    <a:gd name="T9" fmla="*/ 23 h 92"/>
                    <a:gd name="T10" fmla="*/ 207 w 207"/>
                    <a:gd name="T11" fmla="*/ 38 h 92"/>
                    <a:gd name="T12" fmla="*/ 207 w 207"/>
                    <a:gd name="T13" fmla="*/ 54 h 92"/>
                    <a:gd name="T14" fmla="*/ 204 w 207"/>
                    <a:gd name="T15" fmla="*/ 68 h 92"/>
                    <a:gd name="T16" fmla="*/ 195 w 207"/>
                    <a:gd name="T17" fmla="*/ 80 h 92"/>
                    <a:gd name="T18" fmla="*/ 184 w 207"/>
                    <a:gd name="T19" fmla="*/ 88 h 92"/>
                    <a:gd name="T20" fmla="*/ 169 w 207"/>
                    <a:gd name="T21" fmla="*/ 92 h 92"/>
                    <a:gd name="T22" fmla="*/ 38 w 207"/>
                    <a:gd name="T23" fmla="*/ 92 h 92"/>
                    <a:gd name="T24" fmla="*/ 24 w 207"/>
                    <a:gd name="T25" fmla="*/ 88 h 92"/>
                    <a:gd name="T26" fmla="*/ 11 w 207"/>
                    <a:gd name="T27" fmla="*/ 80 h 92"/>
                    <a:gd name="T28" fmla="*/ 4 w 207"/>
                    <a:gd name="T29" fmla="*/ 68 h 92"/>
                    <a:gd name="T30" fmla="*/ 0 w 207"/>
                    <a:gd name="T31" fmla="*/ 54 h 92"/>
                    <a:gd name="T32" fmla="*/ 0 w 207"/>
                    <a:gd name="T33" fmla="*/ 38 h 92"/>
                    <a:gd name="T34" fmla="*/ 4 w 207"/>
                    <a:gd name="T35" fmla="*/ 23 h 92"/>
                    <a:gd name="T36" fmla="*/ 11 w 207"/>
                    <a:gd name="T37" fmla="*/ 12 h 92"/>
                    <a:gd name="T38" fmla="*/ 24 w 207"/>
                    <a:gd name="T39" fmla="*/ 3 h 92"/>
                    <a:gd name="T40" fmla="*/ 38 w 207"/>
                    <a:gd name="T41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7" h="92">
                      <a:moveTo>
                        <a:pt x="38" y="0"/>
                      </a:moveTo>
                      <a:lnTo>
                        <a:pt x="169" y="0"/>
                      </a:lnTo>
                      <a:lnTo>
                        <a:pt x="184" y="3"/>
                      </a:lnTo>
                      <a:lnTo>
                        <a:pt x="195" y="12"/>
                      </a:lnTo>
                      <a:lnTo>
                        <a:pt x="204" y="23"/>
                      </a:lnTo>
                      <a:lnTo>
                        <a:pt x="207" y="38"/>
                      </a:lnTo>
                      <a:lnTo>
                        <a:pt x="207" y="54"/>
                      </a:lnTo>
                      <a:lnTo>
                        <a:pt x="204" y="68"/>
                      </a:lnTo>
                      <a:lnTo>
                        <a:pt x="195" y="80"/>
                      </a:lnTo>
                      <a:lnTo>
                        <a:pt x="184" y="88"/>
                      </a:lnTo>
                      <a:lnTo>
                        <a:pt x="169" y="92"/>
                      </a:lnTo>
                      <a:lnTo>
                        <a:pt x="38" y="92"/>
                      </a:lnTo>
                      <a:lnTo>
                        <a:pt x="24" y="88"/>
                      </a:lnTo>
                      <a:lnTo>
                        <a:pt x="11" y="80"/>
                      </a:lnTo>
                      <a:lnTo>
                        <a:pt x="4" y="68"/>
                      </a:lnTo>
                      <a:lnTo>
                        <a:pt x="0" y="54"/>
                      </a:lnTo>
                      <a:lnTo>
                        <a:pt x="0" y="38"/>
                      </a:lnTo>
                      <a:lnTo>
                        <a:pt x="4" y="23"/>
                      </a:lnTo>
                      <a:lnTo>
                        <a:pt x="11" y="12"/>
                      </a:lnTo>
                      <a:lnTo>
                        <a:pt x="24" y="3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Freeform 20">
                  <a:extLst>
                    <a:ext uri="{FF2B5EF4-FFF2-40B4-BE49-F238E27FC236}">
                      <a16:creationId xmlns:a16="http://schemas.microsoft.com/office/drawing/2014/main" id="{78FD780F-5A9C-3A50-87F0-3EB530042F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8476" y="4997451"/>
                  <a:ext cx="109538" cy="49213"/>
                </a:xfrm>
                <a:custGeom>
                  <a:avLst/>
                  <a:gdLst>
                    <a:gd name="T0" fmla="*/ 38 w 207"/>
                    <a:gd name="T1" fmla="*/ 0 h 92"/>
                    <a:gd name="T2" fmla="*/ 169 w 207"/>
                    <a:gd name="T3" fmla="*/ 0 h 92"/>
                    <a:gd name="T4" fmla="*/ 183 w 207"/>
                    <a:gd name="T5" fmla="*/ 3 h 92"/>
                    <a:gd name="T6" fmla="*/ 195 w 207"/>
                    <a:gd name="T7" fmla="*/ 12 h 92"/>
                    <a:gd name="T8" fmla="*/ 203 w 207"/>
                    <a:gd name="T9" fmla="*/ 23 h 92"/>
                    <a:gd name="T10" fmla="*/ 207 w 207"/>
                    <a:gd name="T11" fmla="*/ 38 h 92"/>
                    <a:gd name="T12" fmla="*/ 207 w 207"/>
                    <a:gd name="T13" fmla="*/ 54 h 92"/>
                    <a:gd name="T14" fmla="*/ 203 w 207"/>
                    <a:gd name="T15" fmla="*/ 68 h 92"/>
                    <a:gd name="T16" fmla="*/ 195 w 207"/>
                    <a:gd name="T17" fmla="*/ 80 h 92"/>
                    <a:gd name="T18" fmla="*/ 183 w 207"/>
                    <a:gd name="T19" fmla="*/ 88 h 92"/>
                    <a:gd name="T20" fmla="*/ 169 w 207"/>
                    <a:gd name="T21" fmla="*/ 92 h 92"/>
                    <a:gd name="T22" fmla="*/ 38 w 207"/>
                    <a:gd name="T23" fmla="*/ 92 h 92"/>
                    <a:gd name="T24" fmla="*/ 23 w 207"/>
                    <a:gd name="T25" fmla="*/ 88 h 92"/>
                    <a:gd name="T26" fmla="*/ 12 w 207"/>
                    <a:gd name="T27" fmla="*/ 80 h 92"/>
                    <a:gd name="T28" fmla="*/ 3 w 207"/>
                    <a:gd name="T29" fmla="*/ 68 h 92"/>
                    <a:gd name="T30" fmla="*/ 0 w 207"/>
                    <a:gd name="T31" fmla="*/ 54 h 92"/>
                    <a:gd name="T32" fmla="*/ 0 w 207"/>
                    <a:gd name="T33" fmla="*/ 38 h 92"/>
                    <a:gd name="T34" fmla="*/ 3 w 207"/>
                    <a:gd name="T35" fmla="*/ 23 h 92"/>
                    <a:gd name="T36" fmla="*/ 12 w 207"/>
                    <a:gd name="T37" fmla="*/ 12 h 92"/>
                    <a:gd name="T38" fmla="*/ 23 w 207"/>
                    <a:gd name="T39" fmla="*/ 3 h 92"/>
                    <a:gd name="T40" fmla="*/ 38 w 207"/>
                    <a:gd name="T41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7" h="92">
                      <a:moveTo>
                        <a:pt x="38" y="0"/>
                      </a:moveTo>
                      <a:lnTo>
                        <a:pt x="169" y="0"/>
                      </a:lnTo>
                      <a:lnTo>
                        <a:pt x="183" y="3"/>
                      </a:lnTo>
                      <a:lnTo>
                        <a:pt x="195" y="12"/>
                      </a:lnTo>
                      <a:lnTo>
                        <a:pt x="203" y="23"/>
                      </a:lnTo>
                      <a:lnTo>
                        <a:pt x="207" y="38"/>
                      </a:lnTo>
                      <a:lnTo>
                        <a:pt x="207" y="54"/>
                      </a:lnTo>
                      <a:lnTo>
                        <a:pt x="203" y="68"/>
                      </a:lnTo>
                      <a:lnTo>
                        <a:pt x="195" y="80"/>
                      </a:lnTo>
                      <a:lnTo>
                        <a:pt x="183" y="88"/>
                      </a:lnTo>
                      <a:lnTo>
                        <a:pt x="169" y="92"/>
                      </a:lnTo>
                      <a:lnTo>
                        <a:pt x="38" y="92"/>
                      </a:lnTo>
                      <a:lnTo>
                        <a:pt x="23" y="88"/>
                      </a:lnTo>
                      <a:lnTo>
                        <a:pt x="12" y="80"/>
                      </a:lnTo>
                      <a:lnTo>
                        <a:pt x="3" y="68"/>
                      </a:lnTo>
                      <a:lnTo>
                        <a:pt x="0" y="54"/>
                      </a:lnTo>
                      <a:lnTo>
                        <a:pt x="0" y="38"/>
                      </a:lnTo>
                      <a:lnTo>
                        <a:pt x="3" y="23"/>
                      </a:lnTo>
                      <a:lnTo>
                        <a:pt x="12" y="12"/>
                      </a:lnTo>
                      <a:lnTo>
                        <a:pt x="23" y="3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uppierung 101">
                <a:extLst>
                  <a:ext uri="{FF2B5EF4-FFF2-40B4-BE49-F238E27FC236}">
                    <a16:creationId xmlns:a16="http://schemas.microsoft.com/office/drawing/2014/main" id="{C889AFCA-5C09-705F-040A-F4463B43361F}"/>
                  </a:ext>
                </a:extLst>
              </p:cNvPr>
              <p:cNvGrpSpPr/>
              <p:nvPr/>
            </p:nvGrpSpPr>
            <p:grpSpPr>
              <a:xfrm>
                <a:off x="8875347" y="2344271"/>
                <a:ext cx="122635" cy="96693"/>
                <a:chOff x="3676651" y="4906963"/>
                <a:chExt cx="247650" cy="195263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5" name="Freeform 22">
                  <a:extLst>
                    <a:ext uri="{FF2B5EF4-FFF2-40B4-BE49-F238E27FC236}">
                      <a16:creationId xmlns:a16="http://schemas.microsoft.com/office/drawing/2014/main" id="{F1FA7D77-192E-023F-E346-C1F6CD848D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7938" y="4906963"/>
                  <a:ext cx="106363" cy="65088"/>
                </a:xfrm>
                <a:custGeom>
                  <a:avLst/>
                  <a:gdLst>
                    <a:gd name="T0" fmla="*/ 23 w 201"/>
                    <a:gd name="T1" fmla="*/ 0 h 124"/>
                    <a:gd name="T2" fmla="*/ 26 w 201"/>
                    <a:gd name="T3" fmla="*/ 0 h 124"/>
                    <a:gd name="T4" fmla="*/ 30 w 201"/>
                    <a:gd name="T5" fmla="*/ 1 h 124"/>
                    <a:gd name="T6" fmla="*/ 191 w 201"/>
                    <a:gd name="T7" fmla="*/ 80 h 124"/>
                    <a:gd name="T8" fmla="*/ 199 w 201"/>
                    <a:gd name="T9" fmla="*/ 86 h 124"/>
                    <a:gd name="T10" fmla="*/ 201 w 201"/>
                    <a:gd name="T11" fmla="*/ 95 h 124"/>
                    <a:gd name="T12" fmla="*/ 200 w 201"/>
                    <a:gd name="T13" fmla="*/ 104 h 124"/>
                    <a:gd name="T14" fmla="*/ 195 w 201"/>
                    <a:gd name="T15" fmla="*/ 114 h 124"/>
                    <a:gd name="T16" fmla="*/ 192 w 201"/>
                    <a:gd name="T17" fmla="*/ 118 h 124"/>
                    <a:gd name="T18" fmla="*/ 189 w 201"/>
                    <a:gd name="T19" fmla="*/ 120 h 124"/>
                    <a:gd name="T20" fmla="*/ 184 w 201"/>
                    <a:gd name="T21" fmla="*/ 123 h 124"/>
                    <a:gd name="T22" fmla="*/ 179 w 201"/>
                    <a:gd name="T23" fmla="*/ 124 h 124"/>
                    <a:gd name="T24" fmla="*/ 175 w 201"/>
                    <a:gd name="T25" fmla="*/ 123 h 124"/>
                    <a:gd name="T26" fmla="*/ 171 w 201"/>
                    <a:gd name="T27" fmla="*/ 122 h 124"/>
                    <a:gd name="T28" fmla="*/ 10 w 201"/>
                    <a:gd name="T29" fmla="*/ 43 h 124"/>
                    <a:gd name="T30" fmla="*/ 6 w 201"/>
                    <a:gd name="T31" fmla="*/ 41 h 124"/>
                    <a:gd name="T32" fmla="*/ 2 w 201"/>
                    <a:gd name="T33" fmla="*/ 37 h 124"/>
                    <a:gd name="T34" fmla="*/ 1 w 201"/>
                    <a:gd name="T35" fmla="*/ 33 h 124"/>
                    <a:gd name="T36" fmla="*/ 0 w 201"/>
                    <a:gd name="T37" fmla="*/ 28 h 124"/>
                    <a:gd name="T38" fmla="*/ 0 w 201"/>
                    <a:gd name="T39" fmla="*/ 24 h 124"/>
                    <a:gd name="T40" fmla="*/ 1 w 201"/>
                    <a:gd name="T41" fmla="*/ 19 h 124"/>
                    <a:gd name="T42" fmla="*/ 6 w 201"/>
                    <a:gd name="T43" fmla="*/ 9 h 124"/>
                    <a:gd name="T44" fmla="*/ 9 w 201"/>
                    <a:gd name="T45" fmla="*/ 5 h 124"/>
                    <a:gd name="T46" fmla="*/ 13 w 201"/>
                    <a:gd name="T47" fmla="*/ 3 h 124"/>
                    <a:gd name="T48" fmla="*/ 18 w 201"/>
                    <a:gd name="T49" fmla="*/ 0 h 124"/>
                    <a:gd name="T50" fmla="*/ 23 w 201"/>
                    <a:gd name="T51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01" h="124">
                      <a:moveTo>
                        <a:pt x="23" y="0"/>
                      </a:moveTo>
                      <a:lnTo>
                        <a:pt x="26" y="0"/>
                      </a:lnTo>
                      <a:lnTo>
                        <a:pt x="30" y="1"/>
                      </a:lnTo>
                      <a:lnTo>
                        <a:pt x="191" y="80"/>
                      </a:lnTo>
                      <a:lnTo>
                        <a:pt x="199" y="86"/>
                      </a:lnTo>
                      <a:lnTo>
                        <a:pt x="201" y="95"/>
                      </a:lnTo>
                      <a:lnTo>
                        <a:pt x="200" y="104"/>
                      </a:lnTo>
                      <a:lnTo>
                        <a:pt x="195" y="114"/>
                      </a:lnTo>
                      <a:lnTo>
                        <a:pt x="192" y="118"/>
                      </a:lnTo>
                      <a:lnTo>
                        <a:pt x="189" y="120"/>
                      </a:lnTo>
                      <a:lnTo>
                        <a:pt x="184" y="123"/>
                      </a:lnTo>
                      <a:lnTo>
                        <a:pt x="179" y="124"/>
                      </a:lnTo>
                      <a:lnTo>
                        <a:pt x="175" y="123"/>
                      </a:lnTo>
                      <a:lnTo>
                        <a:pt x="171" y="122"/>
                      </a:lnTo>
                      <a:lnTo>
                        <a:pt x="10" y="43"/>
                      </a:lnTo>
                      <a:lnTo>
                        <a:pt x="6" y="41"/>
                      </a:lnTo>
                      <a:lnTo>
                        <a:pt x="2" y="37"/>
                      </a:lnTo>
                      <a:lnTo>
                        <a:pt x="1" y="33"/>
                      </a:lnTo>
                      <a:lnTo>
                        <a:pt x="0" y="28"/>
                      </a:lnTo>
                      <a:lnTo>
                        <a:pt x="0" y="24"/>
                      </a:lnTo>
                      <a:lnTo>
                        <a:pt x="1" y="19"/>
                      </a:lnTo>
                      <a:lnTo>
                        <a:pt x="6" y="9"/>
                      </a:lnTo>
                      <a:lnTo>
                        <a:pt x="9" y="5"/>
                      </a:lnTo>
                      <a:lnTo>
                        <a:pt x="13" y="3"/>
                      </a:lnTo>
                      <a:lnTo>
                        <a:pt x="18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Freeform 23">
                  <a:extLst>
                    <a:ext uri="{FF2B5EF4-FFF2-40B4-BE49-F238E27FC236}">
                      <a16:creationId xmlns:a16="http://schemas.microsoft.com/office/drawing/2014/main" id="{DD62DC68-AB15-2466-3A51-228DA3EB66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7938" y="5037138"/>
                  <a:ext cx="106363" cy="65088"/>
                </a:xfrm>
                <a:custGeom>
                  <a:avLst/>
                  <a:gdLst>
                    <a:gd name="T0" fmla="*/ 179 w 201"/>
                    <a:gd name="T1" fmla="*/ 0 h 124"/>
                    <a:gd name="T2" fmla="*/ 184 w 201"/>
                    <a:gd name="T3" fmla="*/ 0 h 124"/>
                    <a:gd name="T4" fmla="*/ 189 w 201"/>
                    <a:gd name="T5" fmla="*/ 2 h 124"/>
                    <a:gd name="T6" fmla="*/ 192 w 201"/>
                    <a:gd name="T7" fmla="*/ 5 h 124"/>
                    <a:gd name="T8" fmla="*/ 195 w 201"/>
                    <a:gd name="T9" fmla="*/ 10 h 124"/>
                    <a:gd name="T10" fmla="*/ 200 w 201"/>
                    <a:gd name="T11" fmla="*/ 20 h 124"/>
                    <a:gd name="T12" fmla="*/ 201 w 201"/>
                    <a:gd name="T13" fmla="*/ 29 h 124"/>
                    <a:gd name="T14" fmla="*/ 199 w 201"/>
                    <a:gd name="T15" fmla="*/ 38 h 124"/>
                    <a:gd name="T16" fmla="*/ 191 w 201"/>
                    <a:gd name="T17" fmla="*/ 43 h 124"/>
                    <a:gd name="T18" fmla="*/ 30 w 201"/>
                    <a:gd name="T19" fmla="*/ 122 h 124"/>
                    <a:gd name="T20" fmla="*/ 26 w 201"/>
                    <a:gd name="T21" fmla="*/ 124 h 124"/>
                    <a:gd name="T22" fmla="*/ 23 w 201"/>
                    <a:gd name="T23" fmla="*/ 124 h 124"/>
                    <a:gd name="T24" fmla="*/ 23 w 201"/>
                    <a:gd name="T25" fmla="*/ 124 h 124"/>
                    <a:gd name="T26" fmla="*/ 18 w 201"/>
                    <a:gd name="T27" fmla="*/ 123 h 124"/>
                    <a:gd name="T28" fmla="*/ 13 w 201"/>
                    <a:gd name="T29" fmla="*/ 122 h 124"/>
                    <a:gd name="T30" fmla="*/ 9 w 201"/>
                    <a:gd name="T31" fmla="*/ 118 h 124"/>
                    <a:gd name="T32" fmla="*/ 6 w 201"/>
                    <a:gd name="T33" fmla="*/ 114 h 124"/>
                    <a:gd name="T34" fmla="*/ 1 w 201"/>
                    <a:gd name="T35" fmla="*/ 104 h 124"/>
                    <a:gd name="T36" fmla="*/ 0 w 201"/>
                    <a:gd name="T37" fmla="*/ 100 h 124"/>
                    <a:gd name="T38" fmla="*/ 0 w 201"/>
                    <a:gd name="T39" fmla="*/ 95 h 124"/>
                    <a:gd name="T40" fmla="*/ 1 w 201"/>
                    <a:gd name="T41" fmla="*/ 90 h 124"/>
                    <a:gd name="T42" fmla="*/ 2 w 201"/>
                    <a:gd name="T43" fmla="*/ 86 h 124"/>
                    <a:gd name="T44" fmla="*/ 6 w 201"/>
                    <a:gd name="T45" fmla="*/ 82 h 124"/>
                    <a:gd name="T46" fmla="*/ 10 w 201"/>
                    <a:gd name="T47" fmla="*/ 80 h 124"/>
                    <a:gd name="T48" fmla="*/ 171 w 201"/>
                    <a:gd name="T49" fmla="*/ 1 h 124"/>
                    <a:gd name="T50" fmla="*/ 175 w 201"/>
                    <a:gd name="T51" fmla="*/ 0 h 124"/>
                    <a:gd name="T52" fmla="*/ 179 w 201"/>
                    <a:gd name="T53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01" h="124">
                      <a:moveTo>
                        <a:pt x="179" y="0"/>
                      </a:moveTo>
                      <a:lnTo>
                        <a:pt x="184" y="0"/>
                      </a:lnTo>
                      <a:lnTo>
                        <a:pt x="189" y="2"/>
                      </a:lnTo>
                      <a:lnTo>
                        <a:pt x="192" y="5"/>
                      </a:lnTo>
                      <a:lnTo>
                        <a:pt x="195" y="10"/>
                      </a:lnTo>
                      <a:lnTo>
                        <a:pt x="200" y="20"/>
                      </a:lnTo>
                      <a:lnTo>
                        <a:pt x="201" y="29"/>
                      </a:lnTo>
                      <a:lnTo>
                        <a:pt x="199" y="38"/>
                      </a:lnTo>
                      <a:lnTo>
                        <a:pt x="191" y="43"/>
                      </a:lnTo>
                      <a:lnTo>
                        <a:pt x="30" y="122"/>
                      </a:lnTo>
                      <a:lnTo>
                        <a:pt x="26" y="124"/>
                      </a:lnTo>
                      <a:lnTo>
                        <a:pt x="23" y="124"/>
                      </a:lnTo>
                      <a:lnTo>
                        <a:pt x="23" y="124"/>
                      </a:lnTo>
                      <a:lnTo>
                        <a:pt x="18" y="123"/>
                      </a:lnTo>
                      <a:lnTo>
                        <a:pt x="13" y="122"/>
                      </a:lnTo>
                      <a:lnTo>
                        <a:pt x="9" y="118"/>
                      </a:lnTo>
                      <a:lnTo>
                        <a:pt x="6" y="114"/>
                      </a:lnTo>
                      <a:lnTo>
                        <a:pt x="1" y="104"/>
                      </a:lnTo>
                      <a:lnTo>
                        <a:pt x="0" y="100"/>
                      </a:lnTo>
                      <a:lnTo>
                        <a:pt x="0" y="95"/>
                      </a:lnTo>
                      <a:lnTo>
                        <a:pt x="1" y="90"/>
                      </a:lnTo>
                      <a:lnTo>
                        <a:pt x="2" y="86"/>
                      </a:lnTo>
                      <a:lnTo>
                        <a:pt x="6" y="82"/>
                      </a:lnTo>
                      <a:lnTo>
                        <a:pt x="10" y="80"/>
                      </a:lnTo>
                      <a:lnTo>
                        <a:pt x="171" y="1"/>
                      </a:lnTo>
                      <a:lnTo>
                        <a:pt x="175" y="0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Freeform 24">
                  <a:extLst>
                    <a:ext uri="{FF2B5EF4-FFF2-40B4-BE49-F238E27FC236}">
                      <a16:creationId xmlns:a16="http://schemas.microsoft.com/office/drawing/2014/main" id="{34BD3ADE-4C22-800F-05D8-106B6BF452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6651" y="5037138"/>
                  <a:ext cx="106363" cy="65088"/>
                </a:xfrm>
                <a:custGeom>
                  <a:avLst/>
                  <a:gdLst>
                    <a:gd name="T0" fmla="*/ 23 w 202"/>
                    <a:gd name="T1" fmla="*/ 0 h 124"/>
                    <a:gd name="T2" fmla="*/ 27 w 202"/>
                    <a:gd name="T3" fmla="*/ 0 h 124"/>
                    <a:gd name="T4" fmla="*/ 31 w 202"/>
                    <a:gd name="T5" fmla="*/ 1 h 124"/>
                    <a:gd name="T6" fmla="*/ 192 w 202"/>
                    <a:gd name="T7" fmla="*/ 80 h 124"/>
                    <a:gd name="T8" fmla="*/ 199 w 202"/>
                    <a:gd name="T9" fmla="*/ 86 h 124"/>
                    <a:gd name="T10" fmla="*/ 202 w 202"/>
                    <a:gd name="T11" fmla="*/ 95 h 124"/>
                    <a:gd name="T12" fmla="*/ 201 w 202"/>
                    <a:gd name="T13" fmla="*/ 104 h 124"/>
                    <a:gd name="T14" fmla="*/ 196 w 202"/>
                    <a:gd name="T15" fmla="*/ 114 h 124"/>
                    <a:gd name="T16" fmla="*/ 193 w 202"/>
                    <a:gd name="T17" fmla="*/ 118 h 124"/>
                    <a:gd name="T18" fmla="*/ 189 w 202"/>
                    <a:gd name="T19" fmla="*/ 122 h 124"/>
                    <a:gd name="T20" fmla="*/ 184 w 202"/>
                    <a:gd name="T21" fmla="*/ 123 h 124"/>
                    <a:gd name="T22" fmla="*/ 179 w 202"/>
                    <a:gd name="T23" fmla="*/ 124 h 124"/>
                    <a:gd name="T24" fmla="*/ 175 w 202"/>
                    <a:gd name="T25" fmla="*/ 124 h 124"/>
                    <a:gd name="T26" fmla="*/ 172 w 202"/>
                    <a:gd name="T27" fmla="*/ 122 h 124"/>
                    <a:gd name="T28" fmla="*/ 11 w 202"/>
                    <a:gd name="T29" fmla="*/ 43 h 124"/>
                    <a:gd name="T30" fmla="*/ 3 w 202"/>
                    <a:gd name="T31" fmla="*/ 38 h 124"/>
                    <a:gd name="T32" fmla="*/ 0 w 202"/>
                    <a:gd name="T33" fmla="*/ 29 h 124"/>
                    <a:gd name="T34" fmla="*/ 2 w 202"/>
                    <a:gd name="T35" fmla="*/ 20 h 124"/>
                    <a:gd name="T36" fmla="*/ 7 w 202"/>
                    <a:gd name="T37" fmla="*/ 10 h 124"/>
                    <a:gd name="T38" fmla="*/ 9 w 202"/>
                    <a:gd name="T39" fmla="*/ 5 h 124"/>
                    <a:gd name="T40" fmla="*/ 13 w 202"/>
                    <a:gd name="T41" fmla="*/ 2 h 124"/>
                    <a:gd name="T42" fmla="*/ 18 w 202"/>
                    <a:gd name="T43" fmla="*/ 0 h 124"/>
                    <a:gd name="T44" fmla="*/ 23 w 202"/>
                    <a:gd name="T45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02" h="124">
                      <a:moveTo>
                        <a:pt x="23" y="0"/>
                      </a:moveTo>
                      <a:lnTo>
                        <a:pt x="27" y="0"/>
                      </a:lnTo>
                      <a:lnTo>
                        <a:pt x="31" y="1"/>
                      </a:lnTo>
                      <a:lnTo>
                        <a:pt x="192" y="80"/>
                      </a:lnTo>
                      <a:lnTo>
                        <a:pt x="199" y="86"/>
                      </a:lnTo>
                      <a:lnTo>
                        <a:pt x="202" y="95"/>
                      </a:lnTo>
                      <a:lnTo>
                        <a:pt x="201" y="104"/>
                      </a:lnTo>
                      <a:lnTo>
                        <a:pt x="196" y="114"/>
                      </a:lnTo>
                      <a:lnTo>
                        <a:pt x="193" y="118"/>
                      </a:lnTo>
                      <a:lnTo>
                        <a:pt x="189" y="122"/>
                      </a:lnTo>
                      <a:lnTo>
                        <a:pt x="184" y="123"/>
                      </a:lnTo>
                      <a:lnTo>
                        <a:pt x="179" y="124"/>
                      </a:lnTo>
                      <a:lnTo>
                        <a:pt x="175" y="124"/>
                      </a:lnTo>
                      <a:lnTo>
                        <a:pt x="172" y="122"/>
                      </a:lnTo>
                      <a:lnTo>
                        <a:pt x="11" y="43"/>
                      </a:lnTo>
                      <a:lnTo>
                        <a:pt x="3" y="38"/>
                      </a:lnTo>
                      <a:lnTo>
                        <a:pt x="0" y="29"/>
                      </a:lnTo>
                      <a:lnTo>
                        <a:pt x="2" y="20"/>
                      </a:lnTo>
                      <a:lnTo>
                        <a:pt x="7" y="10"/>
                      </a:lnTo>
                      <a:lnTo>
                        <a:pt x="9" y="5"/>
                      </a:lnTo>
                      <a:lnTo>
                        <a:pt x="13" y="2"/>
                      </a:lnTo>
                      <a:lnTo>
                        <a:pt x="18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Freeform 25">
                  <a:extLst>
                    <a:ext uri="{FF2B5EF4-FFF2-40B4-BE49-F238E27FC236}">
                      <a16:creationId xmlns:a16="http://schemas.microsoft.com/office/drawing/2014/main" id="{299ACB53-5EC8-53E4-6A5E-4F43721778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6651" y="4906963"/>
                  <a:ext cx="106363" cy="65088"/>
                </a:xfrm>
                <a:custGeom>
                  <a:avLst/>
                  <a:gdLst>
                    <a:gd name="T0" fmla="*/ 179 w 202"/>
                    <a:gd name="T1" fmla="*/ 0 h 124"/>
                    <a:gd name="T2" fmla="*/ 184 w 202"/>
                    <a:gd name="T3" fmla="*/ 0 h 124"/>
                    <a:gd name="T4" fmla="*/ 189 w 202"/>
                    <a:gd name="T5" fmla="*/ 3 h 124"/>
                    <a:gd name="T6" fmla="*/ 193 w 202"/>
                    <a:gd name="T7" fmla="*/ 5 h 124"/>
                    <a:gd name="T8" fmla="*/ 196 w 202"/>
                    <a:gd name="T9" fmla="*/ 9 h 124"/>
                    <a:gd name="T10" fmla="*/ 201 w 202"/>
                    <a:gd name="T11" fmla="*/ 19 h 124"/>
                    <a:gd name="T12" fmla="*/ 202 w 202"/>
                    <a:gd name="T13" fmla="*/ 29 h 124"/>
                    <a:gd name="T14" fmla="*/ 199 w 202"/>
                    <a:gd name="T15" fmla="*/ 37 h 124"/>
                    <a:gd name="T16" fmla="*/ 192 w 202"/>
                    <a:gd name="T17" fmla="*/ 43 h 124"/>
                    <a:gd name="T18" fmla="*/ 31 w 202"/>
                    <a:gd name="T19" fmla="*/ 122 h 124"/>
                    <a:gd name="T20" fmla="*/ 27 w 202"/>
                    <a:gd name="T21" fmla="*/ 123 h 124"/>
                    <a:gd name="T22" fmla="*/ 23 w 202"/>
                    <a:gd name="T23" fmla="*/ 124 h 124"/>
                    <a:gd name="T24" fmla="*/ 18 w 202"/>
                    <a:gd name="T25" fmla="*/ 123 h 124"/>
                    <a:gd name="T26" fmla="*/ 13 w 202"/>
                    <a:gd name="T27" fmla="*/ 120 h 124"/>
                    <a:gd name="T28" fmla="*/ 9 w 202"/>
                    <a:gd name="T29" fmla="*/ 118 h 124"/>
                    <a:gd name="T30" fmla="*/ 7 w 202"/>
                    <a:gd name="T31" fmla="*/ 114 h 124"/>
                    <a:gd name="T32" fmla="*/ 2 w 202"/>
                    <a:gd name="T33" fmla="*/ 104 h 124"/>
                    <a:gd name="T34" fmla="*/ 0 w 202"/>
                    <a:gd name="T35" fmla="*/ 95 h 124"/>
                    <a:gd name="T36" fmla="*/ 3 w 202"/>
                    <a:gd name="T37" fmla="*/ 86 h 124"/>
                    <a:gd name="T38" fmla="*/ 11 w 202"/>
                    <a:gd name="T39" fmla="*/ 80 h 124"/>
                    <a:gd name="T40" fmla="*/ 172 w 202"/>
                    <a:gd name="T41" fmla="*/ 1 h 124"/>
                    <a:gd name="T42" fmla="*/ 175 w 202"/>
                    <a:gd name="T43" fmla="*/ 0 h 124"/>
                    <a:gd name="T44" fmla="*/ 179 w 202"/>
                    <a:gd name="T45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02" h="124">
                      <a:moveTo>
                        <a:pt x="179" y="0"/>
                      </a:moveTo>
                      <a:lnTo>
                        <a:pt x="184" y="0"/>
                      </a:lnTo>
                      <a:lnTo>
                        <a:pt x="189" y="3"/>
                      </a:lnTo>
                      <a:lnTo>
                        <a:pt x="193" y="5"/>
                      </a:lnTo>
                      <a:lnTo>
                        <a:pt x="196" y="9"/>
                      </a:lnTo>
                      <a:lnTo>
                        <a:pt x="201" y="19"/>
                      </a:lnTo>
                      <a:lnTo>
                        <a:pt x="202" y="29"/>
                      </a:lnTo>
                      <a:lnTo>
                        <a:pt x="199" y="37"/>
                      </a:lnTo>
                      <a:lnTo>
                        <a:pt x="192" y="43"/>
                      </a:lnTo>
                      <a:lnTo>
                        <a:pt x="31" y="122"/>
                      </a:lnTo>
                      <a:lnTo>
                        <a:pt x="27" y="123"/>
                      </a:lnTo>
                      <a:lnTo>
                        <a:pt x="23" y="124"/>
                      </a:lnTo>
                      <a:lnTo>
                        <a:pt x="18" y="123"/>
                      </a:lnTo>
                      <a:lnTo>
                        <a:pt x="13" y="120"/>
                      </a:lnTo>
                      <a:lnTo>
                        <a:pt x="9" y="118"/>
                      </a:lnTo>
                      <a:lnTo>
                        <a:pt x="7" y="114"/>
                      </a:lnTo>
                      <a:lnTo>
                        <a:pt x="2" y="104"/>
                      </a:lnTo>
                      <a:lnTo>
                        <a:pt x="0" y="95"/>
                      </a:lnTo>
                      <a:lnTo>
                        <a:pt x="3" y="86"/>
                      </a:lnTo>
                      <a:lnTo>
                        <a:pt x="11" y="80"/>
                      </a:lnTo>
                      <a:lnTo>
                        <a:pt x="172" y="1"/>
                      </a:lnTo>
                      <a:lnTo>
                        <a:pt x="175" y="0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" name="Gruppierung 102">
                <a:extLst>
                  <a:ext uri="{FF2B5EF4-FFF2-40B4-BE49-F238E27FC236}">
                    <a16:creationId xmlns:a16="http://schemas.microsoft.com/office/drawing/2014/main" id="{896ED55C-84C4-FACC-9F5D-0B6A0EE4FE34}"/>
                  </a:ext>
                </a:extLst>
              </p:cNvPr>
              <p:cNvGrpSpPr/>
              <p:nvPr/>
            </p:nvGrpSpPr>
            <p:grpSpPr>
              <a:xfrm>
                <a:off x="8692181" y="2369427"/>
                <a:ext cx="266495" cy="252344"/>
                <a:chOff x="3306763" y="4957763"/>
                <a:chExt cx="538163" cy="509588"/>
              </a:xfrm>
              <a:solidFill>
                <a:srgbClr val="558ED5"/>
              </a:solidFill>
            </p:grpSpPr>
            <p:sp>
              <p:nvSpPr>
                <p:cNvPr id="53" name="Freeform 21">
                  <a:extLst>
                    <a:ext uri="{FF2B5EF4-FFF2-40B4-BE49-F238E27FC236}">
                      <a16:creationId xmlns:a16="http://schemas.microsoft.com/office/drawing/2014/main" id="{98673602-4D6D-1D53-7939-9AAA4FA95F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2851" y="4957763"/>
                  <a:ext cx="92075" cy="93663"/>
                </a:xfrm>
                <a:custGeom>
                  <a:avLst/>
                  <a:gdLst>
                    <a:gd name="T0" fmla="*/ 77 w 176"/>
                    <a:gd name="T1" fmla="*/ 0 h 176"/>
                    <a:gd name="T2" fmla="*/ 100 w 176"/>
                    <a:gd name="T3" fmla="*/ 0 h 176"/>
                    <a:gd name="T4" fmla="*/ 123 w 176"/>
                    <a:gd name="T5" fmla="*/ 6 h 176"/>
                    <a:gd name="T6" fmla="*/ 142 w 176"/>
                    <a:gd name="T7" fmla="*/ 17 h 176"/>
                    <a:gd name="T8" fmla="*/ 158 w 176"/>
                    <a:gd name="T9" fmla="*/ 34 h 176"/>
                    <a:gd name="T10" fmla="*/ 169 w 176"/>
                    <a:gd name="T11" fmla="*/ 53 h 176"/>
                    <a:gd name="T12" fmla="*/ 176 w 176"/>
                    <a:gd name="T13" fmla="*/ 77 h 176"/>
                    <a:gd name="T14" fmla="*/ 176 w 176"/>
                    <a:gd name="T15" fmla="*/ 100 h 176"/>
                    <a:gd name="T16" fmla="*/ 169 w 176"/>
                    <a:gd name="T17" fmla="*/ 123 h 176"/>
                    <a:gd name="T18" fmla="*/ 158 w 176"/>
                    <a:gd name="T19" fmla="*/ 142 h 176"/>
                    <a:gd name="T20" fmla="*/ 142 w 176"/>
                    <a:gd name="T21" fmla="*/ 158 h 176"/>
                    <a:gd name="T22" fmla="*/ 123 w 176"/>
                    <a:gd name="T23" fmla="*/ 169 h 176"/>
                    <a:gd name="T24" fmla="*/ 98 w 176"/>
                    <a:gd name="T25" fmla="*/ 176 h 176"/>
                    <a:gd name="T26" fmla="*/ 76 w 176"/>
                    <a:gd name="T27" fmla="*/ 176 h 176"/>
                    <a:gd name="T28" fmla="*/ 53 w 176"/>
                    <a:gd name="T29" fmla="*/ 169 h 176"/>
                    <a:gd name="T30" fmla="*/ 34 w 176"/>
                    <a:gd name="T31" fmla="*/ 158 h 176"/>
                    <a:gd name="T32" fmla="*/ 17 w 176"/>
                    <a:gd name="T33" fmla="*/ 142 h 176"/>
                    <a:gd name="T34" fmla="*/ 6 w 176"/>
                    <a:gd name="T35" fmla="*/ 121 h 176"/>
                    <a:gd name="T36" fmla="*/ 0 w 176"/>
                    <a:gd name="T37" fmla="*/ 99 h 176"/>
                    <a:gd name="T38" fmla="*/ 0 w 176"/>
                    <a:gd name="T39" fmla="*/ 76 h 176"/>
                    <a:gd name="T40" fmla="*/ 6 w 176"/>
                    <a:gd name="T41" fmla="*/ 53 h 176"/>
                    <a:gd name="T42" fmla="*/ 17 w 176"/>
                    <a:gd name="T43" fmla="*/ 34 h 176"/>
                    <a:gd name="T44" fmla="*/ 34 w 176"/>
                    <a:gd name="T45" fmla="*/ 17 h 176"/>
                    <a:gd name="T46" fmla="*/ 54 w 176"/>
                    <a:gd name="T47" fmla="*/ 6 h 176"/>
                    <a:gd name="T48" fmla="*/ 77 w 176"/>
                    <a:gd name="T49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76" h="176">
                      <a:moveTo>
                        <a:pt x="77" y="0"/>
                      </a:moveTo>
                      <a:lnTo>
                        <a:pt x="100" y="0"/>
                      </a:lnTo>
                      <a:lnTo>
                        <a:pt x="123" y="6"/>
                      </a:lnTo>
                      <a:lnTo>
                        <a:pt x="142" y="17"/>
                      </a:lnTo>
                      <a:lnTo>
                        <a:pt x="158" y="34"/>
                      </a:lnTo>
                      <a:lnTo>
                        <a:pt x="169" y="53"/>
                      </a:lnTo>
                      <a:lnTo>
                        <a:pt x="176" y="77"/>
                      </a:lnTo>
                      <a:lnTo>
                        <a:pt x="176" y="100"/>
                      </a:lnTo>
                      <a:lnTo>
                        <a:pt x="169" y="123"/>
                      </a:lnTo>
                      <a:lnTo>
                        <a:pt x="158" y="142"/>
                      </a:lnTo>
                      <a:lnTo>
                        <a:pt x="142" y="158"/>
                      </a:lnTo>
                      <a:lnTo>
                        <a:pt x="123" y="169"/>
                      </a:lnTo>
                      <a:lnTo>
                        <a:pt x="98" y="176"/>
                      </a:lnTo>
                      <a:lnTo>
                        <a:pt x="76" y="176"/>
                      </a:lnTo>
                      <a:lnTo>
                        <a:pt x="53" y="169"/>
                      </a:lnTo>
                      <a:lnTo>
                        <a:pt x="34" y="158"/>
                      </a:lnTo>
                      <a:lnTo>
                        <a:pt x="17" y="142"/>
                      </a:lnTo>
                      <a:lnTo>
                        <a:pt x="6" y="121"/>
                      </a:lnTo>
                      <a:lnTo>
                        <a:pt x="0" y="99"/>
                      </a:lnTo>
                      <a:lnTo>
                        <a:pt x="0" y="76"/>
                      </a:lnTo>
                      <a:lnTo>
                        <a:pt x="6" y="53"/>
                      </a:lnTo>
                      <a:lnTo>
                        <a:pt x="17" y="34"/>
                      </a:lnTo>
                      <a:lnTo>
                        <a:pt x="34" y="17"/>
                      </a:lnTo>
                      <a:lnTo>
                        <a:pt x="54" y="6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Freeform 26">
                  <a:extLst>
                    <a:ext uri="{FF2B5EF4-FFF2-40B4-BE49-F238E27FC236}">
                      <a16:creationId xmlns:a16="http://schemas.microsoft.com/office/drawing/2014/main" id="{E2728B66-37FC-6B82-4AC3-3CA945038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6763" y="5399088"/>
                  <a:ext cx="203200" cy="68263"/>
                </a:xfrm>
                <a:custGeom>
                  <a:avLst/>
                  <a:gdLst>
                    <a:gd name="T0" fmla="*/ 38 w 383"/>
                    <a:gd name="T1" fmla="*/ 0 h 131"/>
                    <a:gd name="T2" fmla="*/ 345 w 383"/>
                    <a:gd name="T3" fmla="*/ 0 h 131"/>
                    <a:gd name="T4" fmla="*/ 360 w 383"/>
                    <a:gd name="T5" fmla="*/ 3 h 131"/>
                    <a:gd name="T6" fmla="*/ 372 w 383"/>
                    <a:gd name="T7" fmla="*/ 10 h 131"/>
                    <a:gd name="T8" fmla="*/ 381 w 383"/>
                    <a:gd name="T9" fmla="*/ 23 h 131"/>
                    <a:gd name="T10" fmla="*/ 383 w 383"/>
                    <a:gd name="T11" fmla="*/ 38 h 131"/>
                    <a:gd name="T12" fmla="*/ 383 w 383"/>
                    <a:gd name="T13" fmla="*/ 93 h 131"/>
                    <a:gd name="T14" fmla="*/ 381 w 383"/>
                    <a:gd name="T15" fmla="*/ 107 h 131"/>
                    <a:gd name="T16" fmla="*/ 372 w 383"/>
                    <a:gd name="T17" fmla="*/ 119 h 131"/>
                    <a:gd name="T18" fmla="*/ 360 w 383"/>
                    <a:gd name="T19" fmla="*/ 127 h 131"/>
                    <a:gd name="T20" fmla="*/ 345 w 383"/>
                    <a:gd name="T21" fmla="*/ 131 h 131"/>
                    <a:gd name="T22" fmla="*/ 38 w 383"/>
                    <a:gd name="T23" fmla="*/ 131 h 131"/>
                    <a:gd name="T24" fmla="*/ 25 w 383"/>
                    <a:gd name="T25" fmla="*/ 127 h 131"/>
                    <a:gd name="T26" fmla="*/ 12 w 383"/>
                    <a:gd name="T27" fmla="*/ 119 h 131"/>
                    <a:gd name="T28" fmla="*/ 4 w 383"/>
                    <a:gd name="T29" fmla="*/ 107 h 131"/>
                    <a:gd name="T30" fmla="*/ 0 w 383"/>
                    <a:gd name="T31" fmla="*/ 93 h 131"/>
                    <a:gd name="T32" fmla="*/ 0 w 383"/>
                    <a:gd name="T33" fmla="*/ 38 h 131"/>
                    <a:gd name="T34" fmla="*/ 4 w 383"/>
                    <a:gd name="T35" fmla="*/ 23 h 131"/>
                    <a:gd name="T36" fmla="*/ 12 w 383"/>
                    <a:gd name="T37" fmla="*/ 10 h 131"/>
                    <a:gd name="T38" fmla="*/ 25 w 383"/>
                    <a:gd name="T39" fmla="*/ 3 h 131"/>
                    <a:gd name="T40" fmla="*/ 38 w 383"/>
                    <a:gd name="T4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3" h="131">
                      <a:moveTo>
                        <a:pt x="38" y="0"/>
                      </a:moveTo>
                      <a:lnTo>
                        <a:pt x="345" y="0"/>
                      </a:lnTo>
                      <a:lnTo>
                        <a:pt x="360" y="3"/>
                      </a:lnTo>
                      <a:lnTo>
                        <a:pt x="372" y="10"/>
                      </a:lnTo>
                      <a:lnTo>
                        <a:pt x="381" y="23"/>
                      </a:lnTo>
                      <a:lnTo>
                        <a:pt x="383" y="38"/>
                      </a:lnTo>
                      <a:lnTo>
                        <a:pt x="383" y="93"/>
                      </a:lnTo>
                      <a:lnTo>
                        <a:pt x="381" y="107"/>
                      </a:lnTo>
                      <a:lnTo>
                        <a:pt x="372" y="119"/>
                      </a:lnTo>
                      <a:lnTo>
                        <a:pt x="360" y="127"/>
                      </a:lnTo>
                      <a:lnTo>
                        <a:pt x="345" y="131"/>
                      </a:lnTo>
                      <a:lnTo>
                        <a:pt x="38" y="131"/>
                      </a:lnTo>
                      <a:lnTo>
                        <a:pt x="25" y="127"/>
                      </a:lnTo>
                      <a:lnTo>
                        <a:pt x="12" y="119"/>
                      </a:lnTo>
                      <a:lnTo>
                        <a:pt x="4" y="107"/>
                      </a:lnTo>
                      <a:lnTo>
                        <a:pt x="0" y="93"/>
                      </a:lnTo>
                      <a:lnTo>
                        <a:pt x="0" y="38"/>
                      </a:lnTo>
                      <a:lnTo>
                        <a:pt x="4" y="23"/>
                      </a:lnTo>
                      <a:lnTo>
                        <a:pt x="12" y="10"/>
                      </a:lnTo>
                      <a:lnTo>
                        <a:pt x="25" y="3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068" name="Arrow: Pentagon 1067">
            <a:extLst>
              <a:ext uri="{FF2B5EF4-FFF2-40B4-BE49-F238E27FC236}">
                <a16:creationId xmlns:a16="http://schemas.microsoft.com/office/drawing/2014/main" id="{4BB1D2A2-8F8F-304D-9B99-C2E30E2C7ECD}"/>
              </a:ext>
            </a:extLst>
          </p:cNvPr>
          <p:cNvSpPr/>
          <p:nvPr/>
        </p:nvSpPr>
        <p:spPr bwMode="auto">
          <a:xfrm>
            <a:off x="7948999" y="1824468"/>
            <a:ext cx="3420000" cy="972000"/>
          </a:xfrm>
          <a:prstGeom prst="homePlate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2066925" algn="l"/>
                <a:tab pos="3314700" algn="l"/>
                <a:tab pos="3857625" algn="l"/>
                <a:tab pos="4572000" algn="l"/>
              </a:tabLst>
            </a:pPr>
            <a:r>
              <a:rPr lang="en-GB" sz="1200" b="1" dirty="0">
                <a:solidFill>
                  <a:schemeClr val="tx1"/>
                </a:solidFill>
              </a:rPr>
              <a:t>Configurability: </a:t>
            </a:r>
            <a:r>
              <a:rPr lang="en-GB" sz="1200" dirty="0">
                <a:solidFill>
                  <a:schemeClr val="tx1"/>
                </a:solidFill>
              </a:rPr>
              <a:t>PowerHap is capable to achieve a wide range of haptic feedbacks thanks to its </a:t>
            </a:r>
            <a:r>
              <a:rPr lang="en-GB" sz="1200" u="sng" dirty="0">
                <a:solidFill>
                  <a:schemeClr val="tx1"/>
                </a:solidFill>
              </a:rPr>
              <a:t>high bandwidth operation </a:t>
            </a:r>
            <a:r>
              <a:rPr lang="en-GB" sz="1200" dirty="0">
                <a:solidFill>
                  <a:schemeClr val="tx1"/>
                </a:solidFill>
              </a:rPr>
              <a:t>with various signals and amplitudes. </a:t>
            </a:r>
          </a:p>
        </p:txBody>
      </p:sp>
      <p:pic>
        <p:nvPicPr>
          <p:cNvPr id="1069" name="Graphic 1068" descr="Settings outline">
            <a:extLst>
              <a:ext uri="{FF2B5EF4-FFF2-40B4-BE49-F238E27FC236}">
                <a16:creationId xmlns:a16="http://schemas.microsoft.com/office/drawing/2014/main" id="{61A0377F-83AB-87E7-3C03-0734623AF2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53195" y="1914468"/>
            <a:ext cx="792000" cy="792000"/>
          </a:xfrm>
          <a:prstGeom prst="rect">
            <a:avLst/>
          </a:prstGeom>
        </p:spPr>
      </p:pic>
      <p:sp>
        <p:nvSpPr>
          <p:cNvPr id="1071" name="Arrow: Pentagon 1070">
            <a:extLst>
              <a:ext uri="{FF2B5EF4-FFF2-40B4-BE49-F238E27FC236}">
                <a16:creationId xmlns:a16="http://schemas.microsoft.com/office/drawing/2014/main" id="{0AAF7E84-049F-F933-E01E-0FBB798AC476}"/>
              </a:ext>
            </a:extLst>
          </p:cNvPr>
          <p:cNvSpPr/>
          <p:nvPr/>
        </p:nvSpPr>
        <p:spPr bwMode="auto">
          <a:xfrm>
            <a:off x="7948998" y="5321217"/>
            <a:ext cx="3420000" cy="972000"/>
          </a:xfrm>
          <a:prstGeom prst="homePlate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2066925" algn="l"/>
                <a:tab pos="3314700" algn="l"/>
                <a:tab pos="3857625" algn="l"/>
                <a:tab pos="4572000" algn="l"/>
              </a:tabLst>
            </a:pPr>
            <a:r>
              <a:rPr lang="en-GB" sz="1200" b="1" dirty="0">
                <a:solidFill>
                  <a:schemeClr val="tx1"/>
                </a:solidFill>
              </a:rPr>
              <a:t>Cost-effective: </a:t>
            </a:r>
            <a:r>
              <a:rPr lang="en-GB" sz="1200" dirty="0">
                <a:solidFill>
                  <a:schemeClr val="tx1"/>
                </a:solidFill>
              </a:rPr>
              <a:t>In a 15” haptic display, for example, </a:t>
            </a:r>
            <a:r>
              <a:rPr lang="en-GB" sz="1200" u="sng" dirty="0">
                <a:solidFill>
                  <a:schemeClr val="tx1"/>
                </a:solidFill>
              </a:rPr>
              <a:t>only one PowerHap actuator is needed </a:t>
            </a:r>
            <a:r>
              <a:rPr lang="en-GB" sz="1200" dirty="0">
                <a:solidFill>
                  <a:schemeClr val="tx1"/>
                </a:solidFill>
              </a:rPr>
              <a:t>to </a:t>
            </a:r>
            <a:r>
              <a:rPr lang="en-US" sz="1200" dirty="0">
                <a:solidFill>
                  <a:schemeClr val="tx1"/>
                </a:solidFill>
              </a:rPr>
              <a:t>uniformly move the entire display, thereby lowering the overall system cost.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1072" name="Graphic 1071" descr="Piggy Bank outline">
            <a:extLst>
              <a:ext uri="{FF2B5EF4-FFF2-40B4-BE49-F238E27FC236}">
                <a16:creationId xmlns:a16="http://schemas.microsoft.com/office/drawing/2014/main" id="{58D443E2-88E8-E39E-384C-AE4232A724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3195" y="5411217"/>
            <a:ext cx="792000" cy="792000"/>
          </a:xfrm>
          <a:prstGeom prst="rect">
            <a:avLst/>
          </a:prstGeom>
        </p:spPr>
      </p:pic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FC82DB45-C65A-8FB5-3127-E9CAC117775F}"/>
              </a:ext>
            </a:extLst>
          </p:cNvPr>
          <p:cNvGrpSpPr/>
          <p:nvPr/>
        </p:nvGrpSpPr>
        <p:grpSpPr>
          <a:xfrm>
            <a:off x="600729" y="1815837"/>
            <a:ext cx="1044000" cy="1044000"/>
            <a:chOff x="417131" y="1479007"/>
            <a:chExt cx="914400" cy="914400"/>
          </a:xfrm>
        </p:grpSpPr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327D248E-38A3-88D9-D327-514E0FD3E234}"/>
                </a:ext>
              </a:extLst>
            </p:cNvPr>
            <p:cNvSpPr/>
            <p:nvPr/>
          </p:nvSpPr>
          <p:spPr bwMode="auto">
            <a:xfrm>
              <a:off x="417131" y="1479007"/>
              <a:ext cx="914400" cy="914400"/>
            </a:xfrm>
            <a:prstGeom prst="ellipse">
              <a:avLst/>
            </a:prstGeom>
            <a:solidFill>
              <a:schemeClr val="lt1"/>
            </a:solidFill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066925" algn="l"/>
                  <a:tab pos="3314700" algn="l"/>
                  <a:tab pos="3857625" algn="l"/>
                  <a:tab pos="4572000" algn="l"/>
                </a:tabLst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C62DDEC-091F-717D-F0F2-4F385BC70EC4}"/>
                </a:ext>
              </a:extLst>
            </p:cNvPr>
            <p:cNvGrpSpPr/>
            <p:nvPr/>
          </p:nvGrpSpPr>
          <p:grpSpPr>
            <a:xfrm>
              <a:off x="511268" y="1738207"/>
              <a:ext cx="756000" cy="396000"/>
              <a:chOff x="10024673" y="2088234"/>
              <a:chExt cx="1338039" cy="591036"/>
            </a:xfrm>
          </p:grpSpPr>
          <p:sp>
            <p:nvSpPr>
              <p:cNvPr id="1024" name="Freeform 52">
                <a:extLst>
                  <a:ext uri="{FF2B5EF4-FFF2-40B4-BE49-F238E27FC236}">
                    <a16:creationId xmlns:a16="http://schemas.microsoft.com/office/drawing/2014/main" id="{85E0013A-0C4E-5AAF-FDBA-2FFA80BBF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4673" y="2088234"/>
                <a:ext cx="1338039" cy="591036"/>
              </a:xfrm>
              <a:custGeom>
                <a:avLst/>
                <a:gdLst>
                  <a:gd name="T0" fmla="*/ 885 w 1958"/>
                  <a:gd name="T1" fmla="*/ 0 h 863"/>
                  <a:gd name="T2" fmla="*/ 1041 w 1958"/>
                  <a:gd name="T3" fmla="*/ 2 h 863"/>
                  <a:gd name="T4" fmla="*/ 1198 w 1958"/>
                  <a:gd name="T5" fmla="*/ 9 h 863"/>
                  <a:gd name="T6" fmla="*/ 1356 w 1958"/>
                  <a:gd name="T7" fmla="*/ 21 h 863"/>
                  <a:gd name="T8" fmla="*/ 1512 w 1958"/>
                  <a:gd name="T9" fmla="*/ 37 h 863"/>
                  <a:gd name="T10" fmla="*/ 1661 w 1958"/>
                  <a:gd name="T11" fmla="*/ 60 h 863"/>
                  <a:gd name="T12" fmla="*/ 1761 w 1958"/>
                  <a:gd name="T13" fmla="*/ 79 h 863"/>
                  <a:gd name="T14" fmla="*/ 1835 w 1958"/>
                  <a:gd name="T15" fmla="*/ 95 h 863"/>
                  <a:gd name="T16" fmla="*/ 1888 w 1958"/>
                  <a:gd name="T17" fmla="*/ 113 h 863"/>
                  <a:gd name="T18" fmla="*/ 1925 w 1958"/>
                  <a:gd name="T19" fmla="*/ 134 h 863"/>
                  <a:gd name="T20" fmla="*/ 1946 w 1958"/>
                  <a:gd name="T21" fmla="*/ 159 h 863"/>
                  <a:gd name="T22" fmla="*/ 1956 w 1958"/>
                  <a:gd name="T23" fmla="*/ 191 h 863"/>
                  <a:gd name="T24" fmla="*/ 1958 w 1958"/>
                  <a:gd name="T25" fmla="*/ 232 h 863"/>
                  <a:gd name="T26" fmla="*/ 1956 w 1958"/>
                  <a:gd name="T27" fmla="*/ 286 h 863"/>
                  <a:gd name="T28" fmla="*/ 1952 w 1958"/>
                  <a:gd name="T29" fmla="*/ 346 h 863"/>
                  <a:gd name="T30" fmla="*/ 1947 w 1958"/>
                  <a:gd name="T31" fmla="*/ 410 h 863"/>
                  <a:gd name="T32" fmla="*/ 1937 w 1958"/>
                  <a:gd name="T33" fmla="*/ 475 h 863"/>
                  <a:gd name="T34" fmla="*/ 1922 w 1958"/>
                  <a:gd name="T35" fmla="*/ 543 h 863"/>
                  <a:gd name="T36" fmla="*/ 1897 w 1958"/>
                  <a:gd name="T37" fmla="*/ 607 h 863"/>
                  <a:gd name="T38" fmla="*/ 1863 w 1958"/>
                  <a:gd name="T39" fmla="*/ 666 h 863"/>
                  <a:gd name="T40" fmla="*/ 1815 w 1958"/>
                  <a:gd name="T41" fmla="*/ 720 h 863"/>
                  <a:gd name="T42" fmla="*/ 1751 w 1958"/>
                  <a:gd name="T43" fmla="*/ 765 h 863"/>
                  <a:gd name="T44" fmla="*/ 1678 w 1958"/>
                  <a:gd name="T45" fmla="*/ 796 h 863"/>
                  <a:gd name="T46" fmla="*/ 1592 w 1958"/>
                  <a:gd name="T47" fmla="*/ 817 h 863"/>
                  <a:gd name="T48" fmla="*/ 1491 w 1958"/>
                  <a:gd name="T49" fmla="*/ 833 h 863"/>
                  <a:gd name="T50" fmla="*/ 1381 w 1958"/>
                  <a:gd name="T51" fmla="*/ 846 h 863"/>
                  <a:gd name="T52" fmla="*/ 1268 w 1958"/>
                  <a:gd name="T53" fmla="*/ 854 h 863"/>
                  <a:gd name="T54" fmla="*/ 1157 w 1958"/>
                  <a:gd name="T55" fmla="*/ 859 h 863"/>
                  <a:gd name="T56" fmla="*/ 1054 w 1958"/>
                  <a:gd name="T57" fmla="*/ 862 h 863"/>
                  <a:gd name="T58" fmla="*/ 965 w 1958"/>
                  <a:gd name="T59" fmla="*/ 863 h 863"/>
                  <a:gd name="T60" fmla="*/ 897 w 1958"/>
                  <a:gd name="T61" fmla="*/ 863 h 863"/>
                  <a:gd name="T62" fmla="*/ 852 w 1958"/>
                  <a:gd name="T63" fmla="*/ 862 h 863"/>
                  <a:gd name="T64" fmla="*/ 807 w 1958"/>
                  <a:gd name="T65" fmla="*/ 862 h 863"/>
                  <a:gd name="T66" fmla="*/ 739 w 1958"/>
                  <a:gd name="T67" fmla="*/ 861 h 863"/>
                  <a:gd name="T68" fmla="*/ 653 w 1958"/>
                  <a:gd name="T69" fmla="*/ 858 h 863"/>
                  <a:gd name="T70" fmla="*/ 553 w 1958"/>
                  <a:gd name="T71" fmla="*/ 854 h 863"/>
                  <a:gd name="T72" fmla="*/ 444 w 1958"/>
                  <a:gd name="T73" fmla="*/ 849 h 863"/>
                  <a:gd name="T74" fmla="*/ 332 w 1958"/>
                  <a:gd name="T75" fmla="*/ 842 h 863"/>
                  <a:gd name="T76" fmla="*/ 221 w 1958"/>
                  <a:gd name="T77" fmla="*/ 834 h 863"/>
                  <a:gd name="T78" fmla="*/ 117 w 1958"/>
                  <a:gd name="T79" fmla="*/ 825 h 863"/>
                  <a:gd name="T80" fmla="*/ 24 w 1958"/>
                  <a:gd name="T81" fmla="*/ 813 h 863"/>
                  <a:gd name="T82" fmla="*/ 9 w 1958"/>
                  <a:gd name="T83" fmla="*/ 709 h 863"/>
                  <a:gd name="T84" fmla="*/ 2 w 1958"/>
                  <a:gd name="T85" fmla="*/ 602 h 863"/>
                  <a:gd name="T86" fmla="*/ 0 w 1958"/>
                  <a:gd name="T87" fmla="*/ 495 h 863"/>
                  <a:gd name="T88" fmla="*/ 2 w 1958"/>
                  <a:gd name="T89" fmla="*/ 393 h 863"/>
                  <a:gd name="T90" fmla="*/ 7 w 1958"/>
                  <a:gd name="T91" fmla="*/ 298 h 863"/>
                  <a:gd name="T92" fmla="*/ 15 w 1958"/>
                  <a:gd name="T93" fmla="*/ 213 h 863"/>
                  <a:gd name="T94" fmla="*/ 22 w 1958"/>
                  <a:gd name="T95" fmla="*/ 140 h 863"/>
                  <a:gd name="T96" fmla="*/ 28 w 1958"/>
                  <a:gd name="T97" fmla="*/ 85 h 863"/>
                  <a:gd name="T98" fmla="*/ 33 w 1958"/>
                  <a:gd name="T99" fmla="*/ 50 h 863"/>
                  <a:gd name="T100" fmla="*/ 35 w 1958"/>
                  <a:gd name="T101" fmla="*/ 37 h 863"/>
                  <a:gd name="T102" fmla="*/ 50 w 1958"/>
                  <a:gd name="T103" fmla="*/ 36 h 863"/>
                  <a:gd name="T104" fmla="*/ 89 w 1958"/>
                  <a:gd name="T105" fmla="*/ 32 h 863"/>
                  <a:gd name="T106" fmla="*/ 154 w 1958"/>
                  <a:gd name="T107" fmla="*/ 27 h 863"/>
                  <a:gd name="T108" fmla="*/ 239 w 1958"/>
                  <a:gd name="T109" fmla="*/ 21 h 863"/>
                  <a:gd name="T110" fmla="*/ 341 w 1958"/>
                  <a:gd name="T111" fmla="*/ 14 h 863"/>
                  <a:gd name="T112" fmla="*/ 460 w 1958"/>
                  <a:gd name="T113" fmla="*/ 8 h 863"/>
                  <a:gd name="T114" fmla="*/ 593 w 1958"/>
                  <a:gd name="T115" fmla="*/ 3 h 863"/>
                  <a:gd name="T116" fmla="*/ 735 w 1958"/>
                  <a:gd name="T117" fmla="*/ 0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58" h="863">
                    <a:moveTo>
                      <a:pt x="809" y="0"/>
                    </a:moveTo>
                    <a:lnTo>
                      <a:pt x="885" y="0"/>
                    </a:lnTo>
                    <a:lnTo>
                      <a:pt x="962" y="1"/>
                    </a:lnTo>
                    <a:lnTo>
                      <a:pt x="1041" y="2"/>
                    </a:lnTo>
                    <a:lnTo>
                      <a:pt x="1120" y="5"/>
                    </a:lnTo>
                    <a:lnTo>
                      <a:pt x="1198" y="9"/>
                    </a:lnTo>
                    <a:lnTo>
                      <a:pt x="1277" y="15"/>
                    </a:lnTo>
                    <a:lnTo>
                      <a:pt x="1356" y="21"/>
                    </a:lnTo>
                    <a:lnTo>
                      <a:pt x="1434" y="28"/>
                    </a:lnTo>
                    <a:lnTo>
                      <a:pt x="1512" y="37"/>
                    </a:lnTo>
                    <a:lnTo>
                      <a:pt x="1588" y="49"/>
                    </a:lnTo>
                    <a:lnTo>
                      <a:pt x="1661" y="60"/>
                    </a:lnTo>
                    <a:lnTo>
                      <a:pt x="1714" y="71"/>
                    </a:lnTo>
                    <a:lnTo>
                      <a:pt x="1761" y="79"/>
                    </a:lnTo>
                    <a:lnTo>
                      <a:pt x="1800" y="87"/>
                    </a:lnTo>
                    <a:lnTo>
                      <a:pt x="1835" y="95"/>
                    </a:lnTo>
                    <a:lnTo>
                      <a:pt x="1864" y="105"/>
                    </a:lnTo>
                    <a:lnTo>
                      <a:pt x="1888" y="113"/>
                    </a:lnTo>
                    <a:lnTo>
                      <a:pt x="1908" y="122"/>
                    </a:lnTo>
                    <a:lnTo>
                      <a:pt x="1925" y="134"/>
                    </a:lnTo>
                    <a:lnTo>
                      <a:pt x="1936" y="145"/>
                    </a:lnTo>
                    <a:lnTo>
                      <a:pt x="1946" y="159"/>
                    </a:lnTo>
                    <a:lnTo>
                      <a:pt x="1952" y="173"/>
                    </a:lnTo>
                    <a:lnTo>
                      <a:pt x="1956" y="191"/>
                    </a:lnTo>
                    <a:lnTo>
                      <a:pt x="1958" y="211"/>
                    </a:lnTo>
                    <a:lnTo>
                      <a:pt x="1958" y="232"/>
                    </a:lnTo>
                    <a:lnTo>
                      <a:pt x="1957" y="257"/>
                    </a:lnTo>
                    <a:lnTo>
                      <a:pt x="1956" y="286"/>
                    </a:lnTo>
                    <a:lnTo>
                      <a:pt x="1954" y="315"/>
                    </a:lnTo>
                    <a:lnTo>
                      <a:pt x="1952" y="346"/>
                    </a:lnTo>
                    <a:lnTo>
                      <a:pt x="1950" y="377"/>
                    </a:lnTo>
                    <a:lnTo>
                      <a:pt x="1947" y="410"/>
                    </a:lnTo>
                    <a:lnTo>
                      <a:pt x="1942" y="442"/>
                    </a:lnTo>
                    <a:lnTo>
                      <a:pt x="1937" y="475"/>
                    </a:lnTo>
                    <a:lnTo>
                      <a:pt x="1930" y="509"/>
                    </a:lnTo>
                    <a:lnTo>
                      <a:pt x="1922" y="543"/>
                    </a:lnTo>
                    <a:lnTo>
                      <a:pt x="1910" y="575"/>
                    </a:lnTo>
                    <a:lnTo>
                      <a:pt x="1897" y="607"/>
                    </a:lnTo>
                    <a:lnTo>
                      <a:pt x="1881" y="637"/>
                    </a:lnTo>
                    <a:lnTo>
                      <a:pt x="1863" y="666"/>
                    </a:lnTo>
                    <a:lnTo>
                      <a:pt x="1841" y="694"/>
                    </a:lnTo>
                    <a:lnTo>
                      <a:pt x="1815" y="720"/>
                    </a:lnTo>
                    <a:lnTo>
                      <a:pt x="1785" y="743"/>
                    </a:lnTo>
                    <a:lnTo>
                      <a:pt x="1751" y="765"/>
                    </a:lnTo>
                    <a:lnTo>
                      <a:pt x="1713" y="782"/>
                    </a:lnTo>
                    <a:lnTo>
                      <a:pt x="1678" y="796"/>
                    </a:lnTo>
                    <a:lnTo>
                      <a:pt x="1637" y="807"/>
                    </a:lnTo>
                    <a:lnTo>
                      <a:pt x="1592" y="817"/>
                    </a:lnTo>
                    <a:lnTo>
                      <a:pt x="1543" y="826"/>
                    </a:lnTo>
                    <a:lnTo>
                      <a:pt x="1491" y="833"/>
                    </a:lnTo>
                    <a:lnTo>
                      <a:pt x="1437" y="840"/>
                    </a:lnTo>
                    <a:lnTo>
                      <a:pt x="1381" y="846"/>
                    </a:lnTo>
                    <a:lnTo>
                      <a:pt x="1324" y="850"/>
                    </a:lnTo>
                    <a:lnTo>
                      <a:pt x="1268" y="854"/>
                    </a:lnTo>
                    <a:lnTo>
                      <a:pt x="1212" y="857"/>
                    </a:lnTo>
                    <a:lnTo>
                      <a:pt x="1157" y="859"/>
                    </a:lnTo>
                    <a:lnTo>
                      <a:pt x="1104" y="861"/>
                    </a:lnTo>
                    <a:lnTo>
                      <a:pt x="1054" y="862"/>
                    </a:lnTo>
                    <a:lnTo>
                      <a:pt x="1008" y="862"/>
                    </a:lnTo>
                    <a:lnTo>
                      <a:pt x="965" y="863"/>
                    </a:lnTo>
                    <a:lnTo>
                      <a:pt x="928" y="863"/>
                    </a:lnTo>
                    <a:lnTo>
                      <a:pt x="897" y="863"/>
                    </a:lnTo>
                    <a:lnTo>
                      <a:pt x="871" y="862"/>
                    </a:lnTo>
                    <a:lnTo>
                      <a:pt x="852" y="862"/>
                    </a:lnTo>
                    <a:lnTo>
                      <a:pt x="833" y="862"/>
                    </a:lnTo>
                    <a:lnTo>
                      <a:pt x="807" y="862"/>
                    </a:lnTo>
                    <a:lnTo>
                      <a:pt x="776" y="862"/>
                    </a:lnTo>
                    <a:lnTo>
                      <a:pt x="739" y="861"/>
                    </a:lnTo>
                    <a:lnTo>
                      <a:pt x="698" y="860"/>
                    </a:lnTo>
                    <a:lnTo>
                      <a:pt x="653" y="858"/>
                    </a:lnTo>
                    <a:lnTo>
                      <a:pt x="604" y="856"/>
                    </a:lnTo>
                    <a:lnTo>
                      <a:pt x="553" y="854"/>
                    </a:lnTo>
                    <a:lnTo>
                      <a:pt x="499" y="852"/>
                    </a:lnTo>
                    <a:lnTo>
                      <a:pt x="444" y="849"/>
                    </a:lnTo>
                    <a:lnTo>
                      <a:pt x="388" y="846"/>
                    </a:lnTo>
                    <a:lnTo>
                      <a:pt x="332" y="842"/>
                    </a:lnTo>
                    <a:lnTo>
                      <a:pt x="276" y="838"/>
                    </a:lnTo>
                    <a:lnTo>
                      <a:pt x="221" y="834"/>
                    </a:lnTo>
                    <a:lnTo>
                      <a:pt x="168" y="829"/>
                    </a:lnTo>
                    <a:lnTo>
                      <a:pt x="117" y="825"/>
                    </a:lnTo>
                    <a:lnTo>
                      <a:pt x="69" y="819"/>
                    </a:lnTo>
                    <a:lnTo>
                      <a:pt x="24" y="813"/>
                    </a:lnTo>
                    <a:lnTo>
                      <a:pt x="16" y="762"/>
                    </a:lnTo>
                    <a:lnTo>
                      <a:pt x="9" y="709"/>
                    </a:lnTo>
                    <a:lnTo>
                      <a:pt x="5" y="656"/>
                    </a:lnTo>
                    <a:lnTo>
                      <a:pt x="2" y="602"/>
                    </a:lnTo>
                    <a:lnTo>
                      <a:pt x="0" y="549"/>
                    </a:lnTo>
                    <a:lnTo>
                      <a:pt x="0" y="495"/>
                    </a:lnTo>
                    <a:lnTo>
                      <a:pt x="1" y="444"/>
                    </a:lnTo>
                    <a:lnTo>
                      <a:pt x="2" y="393"/>
                    </a:lnTo>
                    <a:lnTo>
                      <a:pt x="4" y="345"/>
                    </a:lnTo>
                    <a:lnTo>
                      <a:pt x="7" y="298"/>
                    </a:lnTo>
                    <a:lnTo>
                      <a:pt x="10" y="253"/>
                    </a:lnTo>
                    <a:lnTo>
                      <a:pt x="15" y="213"/>
                    </a:lnTo>
                    <a:lnTo>
                      <a:pt x="18" y="174"/>
                    </a:lnTo>
                    <a:lnTo>
                      <a:pt x="22" y="140"/>
                    </a:lnTo>
                    <a:lnTo>
                      <a:pt x="25" y="111"/>
                    </a:lnTo>
                    <a:lnTo>
                      <a:pt x="28" y="85"/>
                    </a:lnTo>
                    <a:lnTo>
                      <a:pt x="31" y="65"/>
                    </a:lnTo>
                    <a:lnTo>
                      <a:pt x="33" y="50"/>
                    </a:lnTo>
                    <a:lnTo>
                      <a:pt x="35" y="41"/>
                    </a:lnTo>
                    <a:lnTo>
                      <a:pt x="35" y="37"/>
                    </a:lnTo>
                    <a:lnTo>
                      <a:pt x="38" y="37"/>
                    </a:lnTo>
                    <a:lnTo>
                      <a:pt x="50" y="36"/>
                    </a:lnTo>
                    <a:lnTo>
                      <a:pt x="66" y="34"/>
                    </a:lnTo>
                    <a:lnTo>
                      <a:pt x="89" y="32"/>
                    </a:lnTo>
                    <a:lnTo>
                      <a:pt x="118" y="30"/>
                    </a:lnTo>
                    <a:lnTo>
                      <a:pt x="154" y="27"/>
                    </a:lnTo>
                    <a:lnTo>
                      <a:pt x="193" y="24"/>
                    </a:lnTo>
                    <a:lnTo>
                      <a:pt x="239" y="21"/>
                    </a:lnTo>
                    <a:lnTo>
                      <a:pt x="287" y="18"/>
                    </a:lnTo>
                    <a:lnTo>
                      <a:pt x="341" y="14"/>
                    </a:lnTo>
                    <a:lnTo>
                      <a:pt x="398" y="10"/>
                    </a:lnTo>
                    <a:lnTo>
                      <a:pt x="460" y="8"/>
                    </a:lnTo>
                    <a:lnTo>
                      <a:pt x="525" y="5"/>
                    </a:lnTo>
                    <a:lnTo>
                      <a:pt x="593" y="3"/>
                    </a:lnTo>
                    <a:lnTo>
                      <a:pt x="662" y="1"/>
                    </a:lnTo>
                    <a:lnTo>
                      <a:pt x="735" y="0"/>
                    </a:lnTo>
                    <a:lnTo>
                      <a:pt x="809" y="0"/>
                    </a:lnTo>
                    <a:close/>
                  </a:path>
                </a:pathLst>
              </a:custGeom>
              <a:solidFill>
                <a:srgbClr val="004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5" name="Freeform 53">
                <a:extLst>
                  <a:ext uri="{FF2B5EF4-FFF2-40B4-BE49-F238E27FC236}">
                    <a16:creationId xmlns:a16="http://schemas.microsoft.com/office/drawing/2014/main" id="{B99825F2-8243-E697-815A-D98F30C72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7607" y="2148432"/>
                <a:ext cx="930334" cy="456958"/>
              </a:xfrm>
              <a:custGeom>
                <a:avLst/>
                <a:gdLst>
                  <a:gd name="T0" fmla="*/ 92 w 1362"/>
                  <a:gd name="T1" fmla="*/ 0 h 667"/>
                  <a:gd name="T2" fmla="*/ 1258 w 1362"/>
                  <a:gd name="T3" fmla="*/ 0 h 667"/>
                  <a:gd name="T4" fmla="*/ 1279 w 1362"/>
                  <a:gd name="T5" fmla="*/ 2 h 667"/>
                  <a:gd name="T6" fmla="*/ 1298 w 1362"/>
                  <a:gd name="T7" fmla="*/ 11 h 667"/>
                  <a:gd name="T8" fmla="*/ 1315 w 1362"/>
                  <a:gd name="T9" fmla="*/ 23 h 667"/>
                  <a:gd name="T10" fmla="*/ 1327 w 1362"/>
                  <a:gd name="T11" fmla="*/ 39 h 667"/>
                  <a:gd name="T12" fmla="*/ 1337 w 1362"/>
                  <a:gd name="T13" fmla="*/ 58 h 667"/>
                  <a:gd name="T14" fmla="*/ 1340 w 1362"/>
                  <a:gd name="T15" fmla="*/ 79 h 667"/>
                  <a:gd name="T16" fmla="*/ 1362 w 1362"/>
                  <a:gd name="T17" fmla="*/ 590 h 667"/>
                  <a:gd name="T18" fmla="*/ 1360 w 1362"/>
                  <a:gd name="T19" fmla="*/ 610 h 667"/>
                  <a:gd name="T20" fmla="*/ 1352 w 1362"/>
                  <a:gd name="T21" fmla="*/ 629 h 667"/>
                  <a:gd name="T22" fmla="*/ 1341 w 1362"/>
                  <a:gd name="T23" fmla="*/ 645 h 667"/>
                  <a:gd name="T24" fmla="*/ 1325 w 1362"/>
                  <a:gd name="T25" fmla="*/ 657 h 667"/>
                  <a:gd name="T26" fmla="*/ 1307 w 1362"/>
                  <a:gd name="T27" fmla="*/ 665 h 667"/>
                  <a:gd name="T28" fmla="*/ 1287 w 1362"/>
                  <a:gd name="T29" fmla="*/ 667 h 667"/>
                  <a:gd name="T30" fmla="*/ 77 w 1362"/>
                  <a:gd name="T31" fmla="*/ 667 h 667"/>
                  <a:gd name="T32" fmla="*/ 56 w 1362"/>
                  <a:gd name="T33" fmla="*/ 665 h 667"/>
                  <a:gd name="T34" fmla="*/ 38 w 1362"/>
                  <a:gd name="T35" fmla="*/ 657 h 667"/>
                  <a:gd name="T36" fmla="*/ 22 w 1362"/>
                  <a:gd name="T37" fmla="*/ 645 h 667"/>
                  <a:gd name="T38" fmla="*/ 10 w 1362"/>
                  <a:gd name="T39" fmla="*/ 628 h 667"/>
                  <a:gd name="T40" fmla="*/ 2 w 1362"/>
                  <a:gd name="T41" fmla="*/ 609 h 667"/>
                  <a:gd name="T42" fmla="*/ 0 w 1362"/>
                  <a:gd name="T43" fmla="*/ 590 h 667"/>
                  <a:gd name="T44" fmla="*/ 11 w 1362"/>
                  <a:gd name="T45" fmla="*/ 79 h 667"/>
                  <a:gd name="T46" fmla="*/ 14 w 1362"/>
                  <a:gd name="T47" fmla="*/ 57 h 667"/>
                  <a:gd name="T48" fmla="*/ 22 w 1362"/>
                  <a:gd name="T49" fmla="*/ 39 h 667"/>
                  <a:gd name="T50" fmla="*/ 35 w 1362"/>
                  <a:gd name="T51" fmla="*/ 23 h 667"/>
                  <a:gd name="T52" fmla="*/ 51 w 1362"/>
                  <a:gd name="T53" fmla="*/ 11 h 667"/>
                  <a:gd name="T54" fmla="*/ 70 w 1362"/>
                  <a:gd name="T55" fmla="*/ 2 h 667"/>
                  <a:gd name="T56" fmla="*/ 92 w 1362"/>
                  <a:gd name="T57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2" h="667">
                    <a:moveTo>
                      <a:pt x="92" y="0"/>
                    </a:moveTo>
                    <a:lnTo>
                      <a:pt x="1258" y="0"/>
                    </a:lnTo>
                    <a:lnTo>
                      <a:pt x="1279" y="2"/>
                    </a:lnTo>
                    <a:lnTo>
                      <a:pt x="1298" y="11"/>
                    </a:lnTo>
                    <a:lnTo>
                      <a:pt x="1315" y="23"/>
                    </a:lnTo>
                    <a:lnTo>
                      <a:pt x="1327" y="39"/>
                    </a:lnTo>
                    <a:lnTo>
                      <a:pt x="1337" y="58"/>
                    </a:lnTo>
                    <a:lnTo>
                      <a:pt x="1340" y="79"/>
                    </a:lnTo>
                    <a:lnTo>
                      <a:pt x="1362" y="590"/>
                    </a:lnTo>
                    <a:lnTo>
                      <a:pt x="1360" y="610"/>
                    </a:lnTo>
                    <a:lnTo>
                      <a:pt x="1352" y="629"/>
                    </a:lnTo>
                    <a:lnTo>
                      <a:pt x="1341" y="645"/>
                    </a:lnTo>
                    <a:lnTo>
                      <a:pt x="1325" y="657"/>
                    </a:lnTo>
                    <a:lnTo>
                      <a:pt x="1307" y="665"/>
                    </a:lnTo>
                    <a:lnTo>
                      <a:pt x="1287" y="667"/>
                    </a:lnTo>
                    <a:lnTo>
                      <a:pt x="77" y="667"/>
                    </a:lnTo>
                    <a:lnTo>
                      <a:pt x="56" y="665"/>
                    </a:lnTo>
                    <a:lnTo>
                      <a:pt x="38" y="657"/>
                    </a:lnTo>
                    <a:lnTo>
                      <a:pt x="22" y="645"/>
                    </a:lnTo>
                    <a:lnTo>
                      <a:pt x="10" y="628"/>
                    </a:lnTo>
                    <a:lnTo>
                      <a:pt x="2" y="609"/>
                    </a:lnTo>
                    <a:lnTo>
                      <a:pt x="0" y="590"/>
                    </a:lnTo>
                    <a:lnTo>
                      <a:pt x="11" y="79"/>
                    </a:lnTo>
                    <a:lnTo>
                      <a:pt x="14" y="57"/>
                    </a:lnTo>
                    <a:lnTo>
                      <a:pt x="22" y="39"/>
                    </a:lnTo>
                    <a:lnTo>
                      <a:pt x="35" y="23"/>
                    </a:lnTo>
                    <a:lnTo>
                      <a:pt x="51" y="11"/>
                    </a:lnTo>
                    <a:lnTo>
                      <a:pt x="70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CCE0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" name="Freeform 54">
                <a:extLst>
                  <a:ext uri="{FF2B5EF4-FFF2-40B4-BE49-F238E27FC236}">
                    <a16:creationId xmlns:a16="http://schemas.microsoft.com/office/drawing/2014/main" id="{E155EB42-D31D-A0E5-F27B-4D299D9220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5295" y="2136119"/>
                <a:ext cx="954960" cy="480217"/>
              </a:xfrm>
              <a:custGeom>
                <a:avLst/>
                <a:gdLst>
                  <a:gd name="T0" fmla="*/ 109 w 1395"/>
                  <a:gd name="T1" fmla="*/ 34 h 701"/>
                  <a:gd name="T2" fmla="*/ 92 w 1395"/>
                  <a:gd name="T3" fmla="*/ 36 h 701"/>
                  <a:gd name="T4" fmla="*/ 77 w 1395"/>
                  <a:gd name="T5" fmla="*/ 42 h 701"/>
                  <a:gd name="T6" fmla="*/ 64 w 1395"/>
                  <a:gd name="T7" fmla="*/ 53 h 701"/>
                  <a:gd name="T8" fmla="*/ 54 w 1395"/>
                  <a:gd name="T9" fmla="*/ 65 h 701"/>
                  <a:gd name="T10" fmla="*/ 46 w 1395"/>
                  <a:gd name="T11" fmla="*/ 79 h 701"/>
                  <a:gd name="T12" fmla="*/ 44 w 1395"/>
                  <a:gd name="T13" fmla="*/ 96 h 701"/>
                  <a:gd name="T14" fmla="*/ 34 w 1395"/>
                  <a:gd name="T15" fmla="*/ 607 h 701"/>
                  <a:gd name="T16" fmla="*/ 35 w 1395"/>
                  <a:gd name="T17" fmla="*/ 622 h 701"/>
                  <a:gd name="T18" fmla="*/ 41 w 1395"/>
                  <a:gd name="T19" fmla="*/ 637 h 701"/>
                  <a:gd name="T20" fmla="*/ 51 w 1395"/>
                  <a:gd name="T21" fmla="*/ 650 h 701"/>
                  <a:gd name="T22" fmla="*/ 63 w 1395"/>
                  <a:gd name="T23" fmla="*/ 659 h 701"/>
                  <a:gd name="T24" fmla="*/ 78 w 1395"/>
                  <a:gd name="T25" fmla="*/ 666 h 701"/>
                  <a:gd name="T26" fmla="*/ 94 w 1395"/>
                  <a:gd name="T27" fmla="*/ 668 h 701"/>
                  <a:gd name="T28" fmla="*/ 1304 w 1395"/>
                  <a:gd name="T29" fmla="*/ 668 h 701"/>
                  <a:gd name="T30" fmla="*/ 1320 w 1395"/>
                  <a:gd name="T31" fmla="*/ 666 h 701"/>
                  <a:gd name="T32" fmla="*/ 1333 w 1395"/>
                  <a:gd name="T33" fmla="*/ 659 h 701"/>
                  <a:gd name="T34" fmla="*/ 1346 w 1395"/>
                  <a:gd name="T35" fmla="*/ 650 h 701"/>
                  <a:gd name="T36" fmla="*/ 1355 w 1395"/>
                  <a:gd name="T37" fmla="*/ 638 h 701"/>
                  <a:gd name="T38" fmla="*/ 1360 w 1395"/>
                  <a:gd name="T39" fmla="*/ 623 h 701"/>
                  <a:gd name="T40" fmla="*/ 1361 w 1395"/>
                  <a:gd name="T41" fmla="*/ 608 h 701"/>
                  <a:gd name="T42" fmla="*/ 1340 w 1395"/>
                  <a:gd name="T43" fmla="*/ 97 h 701"/>
                  <a:gd name="T44" fmla="*/ 1336 w 1395"/>
                  <a:gd name="T45" fmla="*/ 77 h 701"/>
                  <a:gd name="T46" fmla="*/ 1327 w 1395"/>
                  <a:gd name="T47" fmla="*/ 60 h 701"/>
                  <a:gd name="T48" fmla="*/ 1312 w 1395"/>
                  <a:gd name="T49" fmla="*/ 46 h 701"/>
                  <a:gd name="T50" fmla="*/ 1295 w 1395"/>
                  <a:gd name="T51" fmla="*/ 37 h 701"/>
                  <a:gd name="T52" fmla="*/ 1275 w 1395"/>
                  <a:gd name="T53" fmla="*/ 34 h 701"/>
                  <a:gd name="T54" fmla="*/ 109 w 1395"/>
                  <a:gd name="T55" fmla="*/ 34 h 701"/>
                  <a:gd name="T56" fmla="*/ 109 w 1395"/>
                  <a:gd name="T57" fmla="*/ 0 h 701"/>
                  <a:gd name="T58" fmla="*/ 1275 w 1395"/>
                  <a:gd name="T59" fmla="*/ 0 h 701"/>
                  <a:gd name="T60" fmla="*/ 1297 w 1395"/>
                  <a:gd name="T61" fmla="*/ 3 h 701"/>
                  <a:gd name="T62" fmla="*/ 1316 w 1395"/>
                  <a:gd name="T63" fmla="*/ 10 h 701"/>
                  <a:gd name="T64" fmla="*/ 1335 w 1395"/>
                  <a:gd name="T65" fmla="*/ 21 h 701"/>
                  <a:gd name="T66" fmla="*/ 1351 w 1395"/>
                  <a:gd name="T67" fmla="*/ 36 h 701"/>
                  <a:gd name="T68" fmla="*/ 1362 w 1395"/>
                  <a:gd name="T69" fmla="*/ 54 h 701"/>
                  <a:gd name="T70" fmla="*/ 1370 w 1395"/>
                  <a:gd name="T71" fmla="*/ 73 h 701"/>
                  <a:gd name="T72" fmla="*/ 1375 w 1395"/>
                  <a:gd name="T73" fmla="*/ 95 h 701"/>
                  <a:gd name="T74" fmla="*/ 1395 w 1395"/>
                  <a:gd name="T75" fmla="*/ 606 h 701"/>
                  <a:gd name="T76" fmla="*/ 1393 w 1395"/>
                  <a:gd name="T77" fmla="*/ 627 h 701"/>
                  <a:gd name="T78" fmla="*/ 1387 w 1395"/>
                  <a:gd name="T79" fmla="*/ 648 h 701"/>
                  <a:gd name="T80" fmla="*/ 1377 w 1395"/>
                  <a:gd name="T81" fmla="*/ 666 h 701"/>
                  <a:gd name="T82" fmla="*/ 1362 w 1395"/>
                  <a:gd name="T83" fmla="*/ 680 h 701"/>
                  <a:gd name="T84" fmla="*/ 1346 w 1395"/>
                  <a:gd name="T85" fmla="*/ 692 h 701"/>
                  <a:gd name="T86" fmla="*/ 1326 w 1395"/>
                  <a:gd name="T87" fmla="*/ 699 h 701"/>
                  <a:gd name="T88" fmla="*/ 1304 w 1395"/>
                  <a:gd name="T89" fmla="*/ 701 h 701"/>
                  <a:gd name="T90" fmla="*/ 94 w 1395"/>
                  <a:gd name="T91" fmla="*/ 701 h 701"/>
                  <a:gd name="T92" fmla="*/ 72 w 1395"/>
                  <a:gd name="T93" fmla="*/ 699 h 701"/>
                  <a:gd name="T94" fmla="*/ 52 w 1395"/>
                  <a:gd name="T95" fmla="*/ 692 h 701"/>
                  <a:gd name="T96" fmla="*/ 34 w 1395"/>
                  <a:gd name="T97" fmla="*/ 680 h 701"/>
                  <a:gd name="T98" fmla="*/ 19 w 1395"/>
                  <a:gd name="T99" fmla="*/ 666 h 701"/>
                  <a:gd name="T100" fmla="*/ 9 w 1395"/>
                  <a:gd name="T101" fmla="*/ 648 h 701"/>
                  <a:gd name="T102" fmla="*/ 2 w 1395"/>
                  <a:gd name="T103" fmla="*/ 627 h 701"/>
                  <a:gd name="T104" fmla="*/ 0 w 1395"/>
                  <a:gd name="T105" fmla="*/ 606 h 701"/>
                  <a:gd name="T106" fmla="*/ 11 w 1395"/>
                  <a:gd name="T107" fmla="*/ 95 h 701"/>
                  <a:gd name="T108" fmla="*/ 13 w 1395"/>
                  <a:gd name="T109" fmla="*/ 73 h 701"/>
                  <a:gd name="T110" fmla="*/ 22 w 1395"/>
                  <a:gd name="T111" fmla="*/ 54 h 701"/>
                  <a:gd name="T112" fmla="*/ 33 w 1395"/>
                  <a:gd name="T113" fmla="*/ 36 h 701"/>
                  <a:gd name="T114" fmla="*/ 49 w 1395"/>
                  <a:gd name="T115" fmla="*/ 21 h 701"/>
                  <a:gd name="T116" fmla="*/ 66 w 1395"/>
                  <a:gd name="T117" fmla="*/ 10 h 701"/>
                  <a:gd name="T118" fmla="*/ 86 w 1395"/>
                  <a:gd name="T119" fmla="*/ 3 h 701"/>
                  <a:gd name="T120" fmla="*/ 109 w 1395"/>
                  <a:gd name="T121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95" h="701">
                    <a:moveTo>
                      <a:pt x="109" y="34"/>
                    </a:moveTo>
                    <a:lnTo>
                      <a:pt x="92" y="36"/>
                    </a:lnTo>
                    <a:lnTo>
                      <a:pt x="77" y="42"/>
                    </a:lnTo>
                    <a:lnTo>
                      <a:pt x="64" y="53"/>
                    </a:lnTo>
                    <a:lnTo>
                      <a:pt x="54" y="65"/>
                    </a:lnTo>
                    <a:lnTo>
                      <a:pt x="46" y="79"/>
                    </a:lnTo>
                    <a:lnTo>
                      <a:pt x="44" y="96"/>
                    </a:lnTo>
                    <a:lnTo>
                      <a:pt x="34" y="607"/>
                    </a:lnTo>
                    <a:lnTo>
                      <a:pt x="35" y="622"/>
                    </a:lnTo>
                    <a:lnTo>
                      <a:pt x="41" y="637"/>
                    </a:lnTo>
                    <a:lnTo>
                      <a:pt x="51" y="650"/>
                    </a:lnTo>
                    <a:lnTo>
                      <a:pt x="63" y="659"/>
                    </a:lnTo>
                    <a:lnTo>
                      <a:pt x="78" y="666"/>
                    </a:lnTo>
                    <a:lnTo>
                      <a:pt x="94" y="668"/>
                    </a:lnTo>
                    <a:lnTo>
                      <a:pt x="1304" y="668"/>
                    </a:lnTo>
                    <a:lnTo>
                      <a:pt x="1320" y="666"/>
                    </a:lnTo>
                    <a:lnTo>
                      <a:pt x="1333" y="659"/>
                    </a:lnTo>
                    <a:lnTo>
                      <a:pt x="1346" y="650"/>
                    </a:lnTo>
                    <a:lnTo>
                      <a:pt x="1355" y="638"/>
                    </a:lnTo>
                    <a:lnTo>
                      <a:pt x="1360" y="623"/>
                    </a:lnTo>
                    <a:lnTo>
                      <a:pt x="1361" y="608"/>
                    </a:lnTo>
                    <a:lnTo>
                      <a:pt x="1340" y="97"/>
                    </a:lnTo>
                    <a:lnTo>
                      <a:pt x="1336" y="77"/>
                    </a:lnTo>
                    <a:lnTo>
                      <a:pt x="1327" y="60"/>
                    </a:lnTo>
                    <a:lnTo>
                      <a:pt x="1312" y="46"/>
                    </a:lnTo>
                    <a:lnTo>
                      <a:pt x="1295" y="37"/>
                    </a:lnTo>
                    <a:lnTo>
                      <a:pt x="1275" y="34"/>
                    </a:lnTo>
                    <a:lnTo>
                      <a:pt x="109" y="34"/>
                    </a:lnTo>
                    <a:close/>
                    <a:moveTo>
                      <a:pt x="109" y="0"/>
                    </a:moveTo>
                    <a:lnTo>
                      <a:pt x="1275" y="0"/>
                    </a:lnTo>
                    <a:lnTo>
                      <a:pt x="1297" y="3"/>
                    </a:lnTo>
                    <a:lnTo>
                      <a:pt x="1316" y="10"/>
                    </a:lnTo>
                    <a:lnTo>
                      <a:pt x="1335" y="21"/>
                    </a:lnTo>
                    <a:lnTo>
                      <a:pt x="1351" y="36"/>
                    </a:lnTo>
                    <a:lnTo>
                      <a:pt x="1362" y="54"/>
                    </a:lnTo>
                    <a:lnTo>
                      <a:pt x="1370" y="73"/>
                    </a:lnTo>
                    <a:lnTo>
                      <a:pt x="1375" y="95"/>
                    </a:lnTo>
                    <a:lnTo>
                      <a:pt x="1395" y="606"/>
                    </a:lnTo>
                    <a:lnTo>
                      <a:pt x="1393" y="627"/>
                    </a:lnTo>
                    <a:lnTo>
                      <a:pt x="1387" y="648"/>
                    </a:lnTo>
                    <a:lnTo>
                      <a:pt x="1377" y="666"/>
                    </a:lnTo>
                    <a:lnTo>
                      <a:pt x="1362" y="680"/>
                    </a:lnTo>
                    <a:lnTo>
                      <a:pt x="1346" y="692"/>
                    </a:lnTo>
                    <a:lnTo>
                      <a:pt x="1326" y="699"/>
                    </a:lnTo>
                    <a:lnTo>
                      <a:pt x="1304" y="701"/>
                    </a:lnTo>
                    <a:lnTo>
                      <a:pt x="94" y="701"/>
                    </a:lnTo>
                    <a:lnTo>
                      <a:pt x="72" y="699"/>
                    </a:lnTo>
                    <a:lnTo>
                      <a:pt x="52" y="692"/>
                    </a:lnTo>
                    <a:lnTo>
                      <a:pt x="34" y="680"/>
                    </a:lnTo>
                    <a:lnTo>
                      <a:pt x="19" y="666"/>
                    </a:lnTo>
                    <a:lnTo>
                      <a:pt x="9" y="648"/>
                    </a:lnTo>
                    <a:lnTo>
                      <a:pt x="2" y="627"/>
                    </a:lnTo>
                    <a:lnTo>
                      <a:pt x="0" y="606"/>
                    </a:lnTo>
                    <a:lnTo>
                      <a:pt x="11" y="95"/>
                    </a:lnTo>
                    <a:lnTo>
                      <a:pt x="13" y="73"/>
                    </a:lnTo>
                    <a:lnTo>
                      <a:pt x="22" y="54"/>
                    </a:lnTo>
                    <a:lnTo>
                      <a:pt x="33" y="36"/>
                    </a:lnTo>
                    <a:lnTo>
                      <a:pt x="49" y="21"/>
                    </a:lnTo>
                    <a:lnTo>
                      <a:pt x="66" y="10"/>
                    </a:lnTo>
                    <a:lnTo>
                      <a:pt x="86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558ED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" name="Freeform 55">
                <a:extLst>
                  <a:ext uri="{FF2B5EF4-FFF2-40B4-BE49-F238E27FC236}">
                    <a16:creationId xmlns:a16="http://schemas.microsoft.com/office/drawing/2014/main" id="{82C591E1-D4AA-6725-B84C-A511E87D71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58985" y="2182636"/>
                <a:ext cx="258579" cy="409074"/>
              </a:xfrm>
              <a:custGeom>
                <a:avLst/>
                <a:gdLst>
                  <a:gd name="T0" fmla="*/ 91 w 378"/>
                  <a:gd name="T1" fmla="*/ 554 h 598"/>
                  <a:gd name="T2" fmla="*/ 94 w 378"/>
                  <a:gd name="T3" fmla="*/ 553 h 598"/>
                  <a:gd name="T4" fmla="*/ 132 w 378"/>
                  <a:gd name="T5" fmla="*/ 542 h 598"/>
                  <a:gd name="T6" fmla="*/ 36 w 378"/>
                  <a:gd name="T7" fmla="*/ 450 h 598"/>
                  <a:gd name="T8" fmla="*/ 270 w 378"/>
                  <a:gd name="T9" fmla="*/ 486 h 598"/>
                  <a:gd name="T10" fmla="*/ 305 w 378"/>
                  <a:gd name="T11" fmla="*/ 461 h 598"/>
                  <a:gd name="T12" fmla="*/ 36 w 378"/>
                  <a:gd name="T13" fmla="*/ 450 h 598"/>
                  <a:gd name="T14" fmla="*/ 326 w 378"/>
                  <a:gd name="T15" fmla="*/ 411 h 598"/>
                  <a:gd name="T16" fmla="*/ 34 w 378"/>
                  <a:gd name="T17" fmla="*/ 365 h 598"/>
                  <a:gd name="T18" fmla="*/ 339 w 378"/>
                  <a:gd name="T19" fmla="*/ 326 h 598"/>
                  <a:gd name="T20" fmla="*/ 243 w 378"/>
                  <a:gd name="T21" fmla="*/ 288 h 598"/>
                  <a:gd name="T22" fmla="*/ 149 w 378"/>
                  <a:gd name="T23" fmla="*/ 297 h 598"/>
                  <a:gd name="T24" fmla="*/ 129 w 378"/>
                  <a:gd name="T25" fmla="*/ 280 h 598"/>
                  <a:gd name="T26" fmla="*/ 30 w 378"/>
                  <a:gd name="T27" fmla="*/ 241 h 598"/>
                  <a:gd name="T28" fmla="*/ 140 w 378"/>
                  <a:gd name="T29" fmla="*/ 227 h 598"/>
                  <a:gd name="T30" fmla="*/ 235 w 378"/>
                  <a:gd name="T31" fmla="*/ 227 h 598"/>
                  <a:gd name="T32" fmla="*/ 347 w 378"/>
                  <a:gd name="T33" fmla="*/ 241 h 598"/>
                  <a:gd name="T34" fmla="*/ 26 w 378"/>
                  <a:gd name="T35" fmla="*/ 111 h 598"/>
                  <a:gd name="T36" fmla="*/ 355 w 378"/>
                  <a:gd name="T37" fmla="*/ 131 h 598"/>
                  <a:gd name="T38" fmla="*/ 23 w 378"/>
                  <a:gd name="T39" fmla="*/ 24 h 598"/>
                  <a:gd name="T40" fmla="*/ 353 w 378"/>
                  <a:gd name="T41" fmla="*/ 66 h 598"/>
                  <a:gd name="T42" fmla="*/ 350 w 378"/>
                  <a:gd name="T43" fmla="*/ 58 h 598"/>
                  <a:gd name="T44" fmla="*/ 323 w 378"/>
                  <a:gd name="T45" fmla="*/ 50 h 598"/>
                  <a:gd name="T46" fmla="*/ 272 w 378"/>
                  <a:gd name="T47" fmla="*/ 44 h 598"/>
                  <a:gd name="T48" fmla="*/ 187 w 378"/>
                  <a:gd name="T49" fmla="*/ 36 h 598"/>
                  <a:gd name="T50" fmla="*/ 94 w 378"/>
                  <a:gd name="T51" fmla="*/ 29 h 598"/>
                  <a:gd name="T52" fmla="*/ 23 w 378"/>
                  <a:gd name="T53" fmla="*/ 24 h 598"/>
                  <a:gd name="T54" fmla="*/ 13 w 378"/>
                  <a:gd name="T55" fmla="*/ 1 h 598"/>
                  <a:gd name="T56" fmla="*/ 75 w 378"/>
                  <a:gd name="T57" fmla="*/ 5 h 598"/>
                  <a:gd name="T58" fmla="*/ 163 w 378"/>
                  <a:gd name="T59" fmla="*/ 12 h 598"/>
                  <a:gd name="T60" fmla="*/ 251 w 378"/>
                  <a:gd name="T61" fmla="*/ 20 h 598"/>
                  <a:gd name="T62" fmla="*/ 315 w 378"/>
                  <a:gd name="T63" fmla="*/ 26 h 598"/>
                  <a:gd name="T64" fmla="*/ 355 w 378"/>
                  <a:gd name="T65" fmla="*/ 34 h 598"/>
                  <a:gd name="T66" fmla="*/ 374 w 378"/>
                  <a:gd name="T67" fmla="*/ 60 h 598"/>
                  <a:gd name="T68" fmla="*/ 378 w 378"/>
                  <a:gd name="T69" fmla="*/ 112 h 598"/>
                  <a:gd name="T70" fmla="*/ 374 w 378"/>
                  <a:gd name="T71" fmla="*/ 185 h 598"/>
                  <a:gd name="T72" fmla="*/ 367 w 378"/>
                  <a:gd name="T73" fmla="*/ 280 h 598"/>
                  <a:gd name="T74" fmla="*/ 363 w 378"/>
                  <a:gd name="T75" fmla="*/ 314 h 598"/>
                  <a:gd name="T76" fmla="*/ 351 w 378"/>
                  <a:gd name="T77" fmla="*/ 405 h 598"/>
                  <a:gd name="T78" fmla="*/ 339 w 378"/>
                  <a:gd name="T79" fmla="*/ 450 h 598"/>
                  <a:gd name="T80" fmla="*/ 328 w 378"/>
                  <a:gd name="T81" fmla="*/ 470 h 598"/>
                  <a:gd name="T82" fmla="*/ 277 w 378"/>
                  <a:gd name="T83" fmla="*/ 507 h 598"/>
                  <a:gd name="T84" fmla="*/ 206 w 378"/>
                  <a:gd name="T85" fmla="*/ 540 h 598"/>
                  <a:gd name="T86" fmla="*/ 140 w 378"/>
                  <a:gd name="T87" fmla="*/ 562 h 598"/>
                  <a:gd name="T88" fmla="*/ 101 w 378"/>
                  <a:gd name="T89" fmla="*/ 575 h 598"/>
                  <a:gd name="T90" fmla="*/ 0 w 378"/>
                  <a:gd name="T9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78" h="598">
                    <a:moveTo>
                      <a:pt x="39" y="535"/>
                    </a:moveTo>
                    <a:lnTo>
                      <a:pt x="40" y="569"/>
                    </a:lnTo>
                    <a:lnTo>
                      <a:pt x="91" y="554"/>
                    </a:lnTo>
                    <a:lnTo>
                      <a:pt x="91" y="554"/>
                    </a:lnTo>
                    <a:lnTo>
                      <a:pt x="91" y="554"/>
                    </a:lnTo>
                    <a:lnTo>
                      <a:pt x="94" y="553"/>
                    </a:lnTo>
                    <a:lnTo>
                      <a:pt x="103" y="551"/>
                    </a:lnTo>
                    <a:lnTo>
                      <a:pt x="115" y="547"/>
                    </a:lnTo>
                    <a:lnTo>
                      <a:pt x="132" y="542"/>
                    </a:lnTo>
                    <a:lnTo>
                      <a:pt x="150" y="535"/>
                    </a:lnTo>
                    <a:lnTo>
                      <a:pt x="39" y="535"/>
                    </a:lnTo>
                    <a:close/>
                    <a:moveTo>
                      <a:pt x="36" y="450"/>
                    </a:moveTo>
                    <a:lnTo>
                      <a:pt x="38" y="496"/>
                    </a:lnTo>
                    <a:lnTo>
                      <a:pt x="250" y="496"/>
                    </a:lnTo>
                    <a:lnTo>
                      <a:pt x="270" y="486"/>
                    </a:lnTo>
                    <a:lnTo>
                      <a:pt x="285" y="476"/>
                    </a:lnTo>
                    <a:lnTo>
                      <a:pt x="297" y="468"/>
                    </a:lnTo>
                    <a:lnTo>
                      <a:pt x="305" y="461"/>
                    </a:lnTo>
                    <a:lnTo>
                      <a:pt x="310" y="456"/>
                    </a:lnTo>
                    <a:lnTo>
                      <a:pt x="314" y="450"/>
                    </a:lnTo>
                    <a:lnTo>
                      <a:pt x="36" y="450"/>
                    </a:lnTo>
                    <a:close/>
                    <a:moveTo>
                      <a:pt x="34" y="365"/>
                    </a:moveTo>
                    <a:lnTo>
                      <a:pt x="35" y="411"/>
                    </a:lnTo>
                    <a:lnTo>
                      <a:pt x="326" y="411"/>
                    </a:lnTo>
                    <a:lnTo>
                      <a:pt x="330" y="390"/>
                    </a:lnTo>
                    <a:lnTo>
                      <a:pt x="334" y="365"/>
                    </a:lnTo>
                    <a:lnTo>
                      <a:pt x="34" y="365"/>
                    </a:lnTo>
                    <a:close/>
                    <a:moveTo>
                      <a:pt x="31" y="280"/>
                    </a:moveTo>
                    <a:lnTo>
                      <a:pt x="32" y="326"/>
                    </a:lnTo>
                    <a:lnTo>
                      <a:pt x="339" y="326"/>
                    </a:lnTo>
                    <a:lnTo>
                      <a:pt x="344" y="280"/>
                    </a:lnTo>
                    <a:lnTo>
                      <a:pt x="247" y="280"/>
                    </a:lnTo>
                    <a:lnTo>
                      <a:pt x="243" y="288"/>
                    </a:lnTo>
                    <a:lnTo>
                      <a:pt x="235" y="295"/>
                    </a:lnTo>
                    <a:lnTo>
                      <a:pt x="226" y="297"/>
                    </a:lnTo>
                    <a:lnTo>
                      <a:pt x="149" y="297"/>
                    </a:lnTo>
                    <a:lnTo>
                      <a:pt x="140" y="295"/>
                    </a:lnTo>
                    <a:lnTo>
                      <a:pt x="133" y="288"/>
                    </a:lnTo>
                    <a:lnTo>
                      <a:pt x="129" y="280"/>
                    </a:lnTo>
                    <a:lnTo>
                      <a:pt x="31" y="280"/>
                    </a:lnTo>
                    <a:close/>
                    <a:moveTo>
                      <a:pt x="28" y="195"/>
                    </a:moveTo>
                    <a:lnTo>
                      <a:pt x="30" y="241"/>
                    </a:lnTo>
                    <a:lnTo>
                      <a:pt x="130" y="241"/>
                    </a:lnTo>
                    <a:lnTo>
                      <a:pt x="134" y="232"/>
                    </a:lnTo>
                    <a:lnTo>
                      <a:pt x="140" y="227"/>
                    </a:lnTo>
                    <a:lnTo>
                      <a:pt x="149" y="225"/>
                    </a:lnTo>
                    <a:lnTo>
                      <a:pt x="226" y="225"/>
                    </a:lnTo>
                    <a:lnTo>
                      <a:pt x="235" y="227"/>
                    </a:lnTo>
                    <a:lnTo>
                      <a:pt x="242" y="232"/>
                    </a:lnTo>
                    <a:lnTo>
                      <a:pt x="246" y="241"/>
                    </a:lnTo>
                    <a:lnTo>
                      <a:pt x="347" y="241"/>
                    </a:lnTo>
                    <a:lnTo>
                      <a:pt x="352" y="195"/>
                    </a:lnTo>
                    <a:lnTo>
                      <a:pt x="28" y="195"/>
                    </a:lnTo>
                    <a:close/>
                    <a:moveTo>
                      <a:pt x="26" y="111"/>
                    </a:moveTo>
                    <a:lnTo>
                      <a:pt x="27" y="156"/>
                    </a:lnTo>
                    <a:lnTo>
                      <a:pt x="354" y="156"/>
                    </a:lnTo>
                    <a:lnTo>
                      <a:pt x="355" y="131"/>
                    </a:lnTo>
                    <a:lnTo>
                      <a:pt x="355" y="111"/>
                    </a:lnTo>
                    <a:lnTo>
                      <a:pt x="26" y="111"/>
                    </a:lnTo>
                    <a:close/>
                    <a:moveTo>
                      <a:pt x="23" y="24"/>
                    </a:moveTo>
                    <a:lnTo>
                      <a:pt x="24" y="71"/>
                    </a:lnTo>
                    <a:lnTo>
                      <a:pt x="354" y="71"/>
                    </a:lnTo>
                    <a:lnTo>
                      <a:pt x="353" y="66"/>
                    </a:lnTo>
                    <a:lnTo>
                      <a:pt x="352" y="63"/>
                    </a:lnTo>
                    <a:lnTo>
                      <a:pt x="351" y="60"/>
                    </a:lnTo>
                    <a:lnTo>
                      <a:pt x="350" y="58"/>
                    </a:lnTo>
                    <a:lnTo>
                      <a:pt x="343" y="54"/>
                    </a:lnTo>
                    <a:lnTo>
                      <a:pt x="334" y="52"/>
                    </a:lnTo>
                    <a:lnTo>
                      <a:pt x="323" y="50"/>
                    </a:lnTo>
                    <a:lnTo>
                      <a:pt x="311" y="48"/>
                    </a:lnTo>
                    <a:lnTo>
                      <a:pt x="294" y="46"/>
                    </a:lnTo>
                    <a:lnTo>
                      <a:pt x="272" y="44"/>
                    </a:lnTo>
                    <a:lnTo>
                      <a:pt x="246" y="42"/>
                    </a:lnTo>
                    <a:lnTo>
                      <a:pt x="217" y="39"/>
                    </a:lnTo>
                    <a:lnTo>
                      <a:pt x="187" y="36"/>
                    </a:lnTo>
                    <a:lnTo>
                      <a:pt x="156" y="34"/>
                    </a:lnTo>
                    <a:lnTo>
                      <a:pt x="124" y="31"/>
                    </a:lnTo>
                    <a:lnTo>
                      <a:pt x="94" y="29"/>
                    </a:lnTo>
                    <a:lnTo>
                      <a:pt x="67" y="27"/>
                    </a:lnTo>
                    <a:lnTo>
                      <a:pt x="42" y="25"/>
                    </a:lnTo>
                    <a:lnTo>
                      <a:pt x="23" y="24"/>
                    </a:lnTo>
                    <a:close/>
                    <a:moveTo>
                      <a:pt x="0" y="0"/>
                    </a:moveTo>
                    <a:lnTo>
                      <a:pt x="3" y="0"/>
                    </a:lnTo>
                    <a:lnTo>
                      <a:pt x="13" y="1"/>
                    </a:lnTo>
                    <a:lnTo>
                      <a:pt x="29" y="2"/>
                    </a:lnTo>
                    <a:lnTo>
                      <a:pt x="50" y="3"/>
                    </a:lnTo>
                    <a:lnTo>
                      <a:pt x="75" y="5"/>
                    </a:lnTo>
                    <a:lnTo>
                      <a:pt x="103" y="7"/>
                    </a:lnTo>
                    <a:lnTo>
                      <a:pt x="132" y="9"/>
                    </a:lnTo>
                    <a:lnTo>
                      <a:pt x="163" y="12"/>
                    </a:lnTo>
                    <a:lnTo>
                      <a:pt x="193" y="15"/>
                    </a:lnTo>
                    <a:lnTo>
                      <a:pt x="223" y="17"/>
                    </a:lnTo>
                    <a:lnTo>
                      <a:pt x="251" y="20"/>
                    </a:lnTo>
                    <a:lnTo>
                      <a:pt x="276" y="22"/>
                    </a:lnTo>
                    <a:lnTo>
                      <a:pt x="298" y="24"/>
                    </a:lnTo>
                    <a:lnTo>
                      <a:pt x="315" y="26"/>
                    </a:lnTo>
                    <a:lnTo>
                      <a:pt x="327" y="27"/>
                    </a:lnTo>
                    <a:lnTo>
                      <a:pt x="342" y="30"/>
                    </a:lnTo>
                    <a:lnTo>
                      <a:pt x="355" y="34"/>
                    </a:lnTo>
                    <a:lnTo>
                      <a:pt x="364" y="41"/>
                    </a:lnTo>
                    <a:lnTo>
                      <a:pt x="370" y="49"/>
                    </a:lnTo>
                    <a:lnTo>
                      <a:pt x="374" y="60"/>
                    </a:lnTo>
                    <a:lnTo>
                      <a:pt x="377" y="77"/>
                    </a:lnTo>
                    <a:lnTo>
                      <a:pt x="378" y="98"/>
                    </a:lnTo>
                    <a:lnTo>
                      <a:pt x="378" y="112"/>
                    </a:lnTo>
                    <a:lnTo>
                      <a:pt x="377" y="133"/>
                    </a:lnTo>
                    <a:lnTo>
                      <a:pt x="375" y="157"/>
                    </a:lnTo>
                    <a:lnTo>
                      <a:pt x="374" y="185"/>
                    </a:lnTo>
                    <a:lnTo>
                      <a:pt x="372" y="215"/>
                    </a:lnTo>
                    <a:lnTo>
                      <a:pt x="370" y="247"/>
                    </a:lnTo>
                    <a:lnTo>
                      <a:pt x="367" y="280"/>
                    </a:lnTo>
                    <a:lnTo>
                      <a:pt x="367" y="280"/>
                    </a:lnTo>
                    <a:lnTo>
                      <a:pt x="367" y="280"/>
                    </a:lnTo>
                    <a:lnTo>
                      <a:pt x="363" y="314"/>
                    </a:lnTo>
                    <a:lnTo>
                      <a:pt x="360" y="347"/>
                    </a:lnTo>
                    <a:lnTo>
                      <a:pt x="355" y="377"/>
                    </a:lnTo>
                    <a:lnTo>
                      <a:pt x="351" y="405"/>
                    </a:lnTo>
                    <a:lnTo>
                      <a:pt x="345" y="429"/>
                    </a:lnTo>
                    <a:lnTo>
                      <a:pt x="339" y="448"/>
                    </a:lnTo>
                    <a:lnTo>
                      <a:pt x="339" y="450"/>
                    </a:lnTo>
                    <a:lnTo>
                      <a:pt x="338" y="450"/>
                    </a:lnTo>
                    <a:lnTo>
                      <a:pt x="336" y="457"/>
                    </a:lnTo>
                    <a:lnTo>
                      <a:pt x="328" y="470"/>
                    </a:lnTo>
                    <a:lnTo>
                      <a:pt x="314" y="483"/>
                    </a:lnTo>
                    <a:lnTo>
                      <a:pt x="297" y="495"/>
                    </a:lnTo>
                    <a:lnTo>
                      <a:pt x="277" y="507"/>
                    </a:lnTo>
                    <a:lnTo>
                      <a:pt x="254" y="519"/>
                    </a:lnTo>
                    <a:lnTo>
                      <a:pt x="230" y="529"/>
                    </a:lnTo>
                    <a:lnTo>
                      <a:pt x="206" y="540"/>
                    </a:lnTo>
                    <a:lnTo>
                      <a:pt x="183" y="548"/>
                    </a:lnTo>
                    <a:lnTo>
                      <a:pt x="160" y="556"/>
                    </a:lnTo>
                    <a:lnTo>
                      <a:pt x="140" y="562"/>
                    </a:lnTo>
                    <a:lnTo>
                      <a:pt x="122" y="569"/>
                    </a:lnTo>
                    <a:lnTo>
                      <a:pt x="109" y="573"/>
                    </a:lnTo>
                    <a:lnTo>
                      <a:pt x="101" y="575"/>
                    </a:lnTo>
                    <a:lnTo>
                      <a:pt x="97" y="576"/>
                    </a:lnTo>
                    <a:lnTo>
                      <a:pt x="19" y="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0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9" name="Gruppierung 151">
                <a:extLst>
                  <a:ext uri="{FF2B5EF4-FFF2-40B4-BE49-F238E27FC236}">
                    <a16:creationId xmlns:a16="http://schemas.microsoft.com/office/drawing/2014/main" id="{0ECF5465-D941-FF68-034F-704D3597F356}"/>
                  </a:ext>
                </a:extLst>
              </p:cNvPr>
              <p:cNvGrpSpPr/>
              <p:nvPr/>
            </p:nvGrpSpPr>
            <p:grpSpPr>
              <a:xfrm>
                <a:off x="10168328" y="2196317"/>
                <a:ext cx="762052" cy="376238"/>
                <a:chOff x="838201" y="2344738"/>
                <a:chExt cx="884237" cy="436562"/>
              </a:xfrm>
              <a:solidFill>
                <a:srgbClr val="558ED5"/>
              </a:solidFill>
            </p:grpSpPr>
            <p:sp>
              <p:nvSpPr>
                <p:cNvPr id="1049" name="Freeform 56">
                  <a:extLst>
                    <a:ext uri="{FF2B5EF4-FFF2-40B4-BE49-F238E27FC236}">
                      <a16:creationId xmlns:a16="http://schemas.microsoft.com/office/drawing/2014/main" id="{09AFF99B-B25C-C447-3AB0-80B7FB331F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201" y="2344738"/>
                  <a:ext cx="187325" cy="187325"/>
                </a:xfrm>
                <a:custGeom>
                  <a:avLst/>
                  <a:gdLst>
                    <a:gd name="T0" fmla="*/ 31 w 235"/>
                    <a:gd name="T1" fmla="*/ 0 h 235"/>
                    <a:gd name="T2" fmla="*/ 204 w 235"/>
                    <a:gd name="T3" fmla="*/ 0 h 235"/>
                    <a:gd name="T4" fmla="*/ 217 w 235"/>
                    <a:gd name="T5" fmla="*/ 2 h 235"/>
                    <a:gd name="T6" fmla="*/ 226 w 235"/>
                    <a:gd name="T7" fmla="*/ 9 h 235"/>
                    <a:gd name="T8" fmla="*/ 233 w 235"/>
                    <a:gd name="T9" fmla="*/ 18 h 235"/>
                    <a:gd name="T10" fmla="*/ 235 w 235"/>
                    <a:gd name="T11" fmla="*/ 31 h 235"/>
                    <a:gd name="T12" fmla="*/ 235 w 235"/>
                    <a:gd name="T13" fmla="*/ 204 h 235"/>
                    <a:gd name="T14" fmla="*/ 233 w 235"/>
                    <a:gd name="T15" fmla="*/ 217 h 235"/>
                    <a:gd name="T16" fmla="*/ 226 w 235"/>
                    <a:gd name="T17" fmla="*/ 227 h 235"/>
                    <a:gd name="T18" fmla="*/ 217 w 235"/>
                    <a:gd name="T19" fmla="*/ 233 h 235"/>
                    <a:gd name="T20" fmla="*/ 204 w 235"/>
                    <a:gd name="T21" fmla="*/ 235 h 235"/>
                    <a:gd name="T22" fmla="*/ 31 w 235"/>
                    <a:gd name="T23" fmla="*/ 235 h 235"/>
                    <a:gd name="T24" fmla="*/ 18 w 235"/>
                    <a:gd name="T25" fmla="*/ 233 h 235"/>
                    <a:gd name="T26" fmla="*/ 8 w 235"/>
                    <a:gd name="T27" fmla="*/ 227 h 235"/>
                    <a:gd name="T28" fmla="*/ 2 w 235"/>
                    <a:gd name="T29" fmla="*/ 217 h 235"/>
                    <a:gd name="T30" fmla="*/ 0 w 235"/>
                    <a:gd name="T31" fmla="*/ 204 h 235"/>
                    <a:gd name="T32" fmla="*/ 0 w 235"/>
                    <a:gd name="T33" fmla="*/ 31 h 235"/>
                    <a:gd name="T34" fmla="*/ 2 w 235"/>
                    <a:gd name="T35" fmla="*/ 18 h 235"/>
                    <a:gd name="T36" fmla="*/ 8 w 235"/>
                    <a:gd name="T37" fmla="*/ 9 h 235"/>
                    <a:gd name="T38" fmla="*/ 18 w 235"/>
                    <a:gd name="T39" fmla="*/ 2 h 235"/>
                    <a:gd name="T40" fmla="*/ 31 w 235"/>
                    <a:gd name="T41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5" h="235">
                      <a:moveTo>
                        <a:pt x="31" y="0"/>
                      </a:moveTo>
                      <a:lnTo>
                        <a:pt x="204" y="0"/>
                      </a:lnTo>
                      <a:lnTo>
                        <a:pt x="217" y="2"/>
                      </a:lnTo>
                      <a:lnTo>
                        <a:pt x="226" y="9"/>
                      </a:lnTo>
                      <a:lnTo>
                        <a:pt x="233" y="18"/>
                      </a:lnTo>
                      <a:lnTo>
                        <a:pt x="235" y="31"/>
                      </a:lnTo>
                      <a:lnTo>
                        <a:pt x="235" y="204"/>
                      </a:lnTo>
                      <a:lnTo>
                        <a:pt x="233" y="217"/>
                      </a:lnTo>
                      <a:lnTo>
                        <a:pt x="226" y="227"/>
                      </a:lnTo>
                      <a:lnTo>
                        <a:pt x="217" y="233"/>
                      </a:lnTo>
                      <a:lnTo>
                        <a:pt x="204" y="235"/>
                      </a:lnTo>
                      <a:lnTo>
                        <a:pt x="31" y="235"/>
                      </a:lnTo>
                      <a:lnTo>
                        <a:pt x="18" y="233"/>
                      </a:lnTo>
                      <a:lnTo>
                        <a:pt x="8" y="227"/>
                      </a:lnTo>
                      <a:lnTo>
                        <a:pt x="2" y="217"/>
                      </a:lnTo>
                      <a:lnTo>
                        <a:pt x="0" y="204"/>
                      </a:lnTo>
                      <a:lnTo>
                        <a:pt x="0" y="31"/>
                      </a:lnTo>
                      <a:lnTo>
                        <a:pt x="2" y="18"/>
                      </a:lnTo>
                      <a:lnTo>
                        <a:pt x="8" y="9"/>
                      </a:lnTo>
                      <a:lnTo>
                        <a:pt x="18" y="2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0" name="Freeform 57">
                  <a:extLst>
                    <a:ext uri="{FF2B5EF4-FFF2-40B4-BE49-F238E27FC236}">
                      <a16:creationId xmlns:a16="http://schemas.microsoft.com/office/drawing/2014/main" id="{3623F355-9A52-6603-408E-15887E8284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9976" y="2344738"/>
                  <a:ext cx="187325" cy="187325"/>
                </a:xfrm>
                <a:custGeom>
                  <a:avLst/>
                  <a:gdLst>
                    <a:gd name="T0" fmla="*/ 31 w 236"/>
                    <a:gd name="T1" fmla="*/ 0 h 235"/>
                    <a:gd name="T2" fmla="*/ 205 w 236"/>
                    <a:gd name="T3" fmla="*/ 0 h 235"/>
                    <a:gd name="T4" fmla="*/ 217 w 236"/>
                    <a:gd name="T5" fmla="*/ 2 h 235"/>
                    <a:gd name="T6" fmla="*/ 226 w 236"/>
                    <a:gd name="T7" fmla="*/ 9 h 235"/>
                    <a:gd name="T8" fmla="*/ 234 w 236"/>
                    <a:gd name="T9" fmla="*/ 18 h 235"/>
                    <a:gd name="T10" fmla="*/ 236 w 236"/>
                    <a:gd name="T11" fmla="*/ 31 h 235"/>
                    <a:gd name="T12" fmla="*/ 236 w 236"/>
                    <a:gd name="T13" fmla="*/ 204 h 235"/>
                    <a:gd name="T14" fmla="*/ 234 w 236"/>
                    <a:gd name="T15" fmla="*/ 217 h 235"/>
                    <a:gd name="T16" fmla="*/ 226 w 236"/>
                    <a:gd name="T17" fmla="*/ 227 h 235"/>
                    <a:gd name="T18" fmla="*/ 217 w 236"/>
                    <a:gd name="T19" fmla="*/ 233 h 235"/>
                    <a:gd name="T20" fmla="*/ 205 w 236"/>
                    <a:gd name="T21" fmla="*/ 235 h 235"/>
                    <a:gd name="T22" fmla="*/ 31 w 236"/>
                    <a:gd name="T23" fmla="*/ 235 h 235"/>
                    <a:gd name="T24" fmla="*/ 19 w 236"/>
                    <a:gd name="T25" fmla="*/ 233 h 235"/>
                    <a:gd name="T26" fmla="*/ 10 w 236"/>
                    <a:gd name="T27" fmla="*/ 227 h 235"/>
                    <a:gd name="T28" fmla="*/ 2 w 236"/>
                    <a:gd name="T29" fmla="*/ 217 h 235"/>
                    <a:gd name="T30" fmla="*/ 0 w 236"/>
                    <a:gd name="T31" fmla="*/ 204 h 235"/>
                    <a:gd name="T32" fmla="*/ 0 w 236"/>
                    <a:gd name="T33" fmla="*/ 31 h 235"/>
                    <a:gd name="T34" fmla="*/ 2 w 236"/>
                    <a:gd name="T35" fmla="*/ 18 h 235"/>
                    <a:gd name="T36" fmla="*/ 10 w 236"/>
                    <a:gd name="T37" fmla="*/ 9 h 235"/>
                    <a:gd name="T38" fmla="*/ 19 w 236"/>
                    <a:gd name="T39" fmla="*/ 2 h 235"/>
                    <a:gd name="T40" fmla="*/ 31 w 236"/>
                    <a:gd name="T41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6" h="235">
                      <a:moveTo>
                        <a:pt x="31" y="0"/>
                      </a:moveTo>
                      <a:lnTo>
                        <a:pt x="205" y="0"/>
                      </a:lnTo>
                      <a:lnTo>
                        <a:pt x="217" y="2"/>
                      </a:lnTo>
                      <a:lnTo>
                        <a:pt x="226" y="9"/>
                      </a:lnTo>
                      <a:lnTo>
                        <a:pt x="234" y="18"/>
                      </a:lnTo>
                      <a:lnTo>
                        <a:pt x="236" y="31"/>
                      </a:lnTo>
                      <a:lnTo>
                        <a:pt x="236" y="204"/>
                      </a:lnTo>
                      <a:lnTo>
                        <a:pt x="234" y="217"/>
                      </a:lnTo>
                      <a:lnTo>
                        <a:pt x="226" y="227"/>
                      </a:lnTo>
                      <a:lnTo>
                        <a:pt x="217" y="233"/>
                      </a:lnTo>
                      <a:lnTo>
                        <a:pt x="205" y="235"/>
                      </a:lnTo>
                      <a:lnTo>
                        <a:pt x="31" y="235"/>
                      </a:lnTo>
                      <a:lnTo>
                        <a:pt x="19" y="233"/>
                      </a:lnTo>
                      <a:lnTo>
                        <a:pt x="10" y="227"/>
                      </a:lnTo>
                      <a:lnTo>
                        <a:pt x="2" y="217"/>
                      </a:lnTo>
                      <a:lnTo>
                        <a:pt x="0" y="204"/>
                      </a:lnTo>
                      <a:lnTo>
                        <a:pt x="0" y="31"/>
                      </a:lnTo>
                      <a:lnTo>
                        <a:pt x="2" y="18"/>
                      </a:lnTo>
                      <a:lnTo>
                        <a:pt x="10" y="9"/>
                      </a:lnTo>
                      <a:lnTo>
                        <a:pt x="19" y="2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1" name="Freeform 58">
                  <a:extLst>
                    <a:ext uri="{FF2B5EF4-FFF2-40B4-BE49-F238E27FC236}">
                      <a16:creationId xmlns:a16="http://schemas.microsoft.com/office/drawing/2014/main" id="{735A718A-9A2B-7CA5-F570-F9BB8187C8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751" y="2344738"/>
                  <a:ext cx="188913" cy="187325"/>
                </a:xfrm>
                <a:custGeom>
                  <a:avLst/>
                  <a:gdLst>
                    <a:gd name="T0" fmla="*/ 31 w 236"/>
                    <a:gd name="T1" fmla="*/ 0 h 235"/>
                    <a:gd name="T2" fmla="*/ 205 w 236"/>
                    <a:gd name="T3" fmla="*/ 0 h 235"/>
                    <a:gd name="T4" fmla="*/ 217 w 236"/>
                    <a:gd name="T5" fmla="*/ 2 h 235"/>
                    <a:gd name="T6" fmla="*/ 227 w 236"/>
                    <a:gd name="T7" fmla="*/ 9 h 235"/>
                    <a:gd name="T8" fmla="*/ 233 w 236"/>
                    <a:gd name="T9" fmla="*/ 18 h 235"/>
                    <a:gd name="T10" fmla="*/ 236 w 236"/>
                    <a:gd name="T11" fmla="*/ 31 h 235"/>
                    <a:gd name="T12" fmla="*/ 236 w 236"/>
                    <a:gd name="T13" fmla="*/ 204 h 235"/>
                    <a:gd name="T14" fmla="*/ 233 w 236"/>
                    <a:gd name="T15" fmla="*/ 217 h 235"/>
                    <a:gd name="T16" fmla="*/ 227 w 236"/>
                    <a:gd name="T17" fmla="*/ 227 h 235"/>
                    <a:gd name="T18" fmla="*/ 217 w 236"/>
                    <a:gd name="T19" fmla="*/ 233 h 235"/>
                    <a:gd name="T20" fmla="*/ 205 w 236"/>
                    <a:gd name="T21" fmla="*/ 235 h 235"/>
                    <a:gd name="T22" fmla="*/ 31 w 236"/>
                    <a:gd name="T23" fmla="*/ 235 h 235"/>
                    <a:gd name="T24" fmla="*/ 20 w 236"/>
                    <a:gd name="T25" fmla="*/ 233 h 235"/>
                    <a:gd name="T26" fmla="*/ 9 w 236"/>
                    <a:gd name="T27" fmla="*/ 227 h 235"/>
                    <a:gd name="T28" fmla="*/ 3 w 236"/>
                    <a:gd name="T29" fmla="*/ 217 h 235"/>
                    <a:gd name="T30" fmla="*/ 0 w 236"/>
                    <a:gd name="T31" fmla="*/ 204 h 235"/>
                    <a:gd name="T32" fmla="*/ 0 w 236"/>
                    <a:gd name="T33" fmla="*/ 31 h 235"/>
                    <a:gd name="T34" fmla="*/ 3 w 236"/>
                    <a:gd name="T35" fmla="*/ 18 h 235"/>
                    <a:gd name="T36" fmla="*/ 9 w 236"/>
                    <a:gd name="T37" fmla="*/ 9 h 235"/>
                    <a:gd name="T38" fmla="*/ 20 w 236"/>
                    <a:gd name="T39" fmla="*/ 2 h 235"/>
                    <a:gd name="T40" fmla="*/ 31 w 236"/>
                    <a:gd name="T41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6" h="235">
                      <a:moveTo>
                        <a:pt x="31" y="0"/>
                      </a:moveTo>
                      <a:lnTo>
                        <a:pt x="205" y="0"/>
                      </a:lnTo>
                      <a:lnTo>
                        <a:pt x="217" y="2"/>
                      </a:lnTo>
                      <a:lnTo>
                        <a:pt x="227" y="9"/>
                      </a:lnTo>
                      <a:lnTo>
                        <a:pt x="233" y="18"/>
                      </a:lnTo>
                      <a:lnTo>
                        <a:pt x="236" y="31"/>
                      </a:lnTo>
                      <a:lnTo>
                        <a:pt x="236" y="204"/>
                      </a:lnTo>
                      <a:lnTo>
                        <a:pt x="233" y="217"/>
                      </a:lnTo>
                      <a:lnTo>
                        <a:pt x="227" y="227"/>
                      </a:lnTo>
                      <a:lnTo>
                        <a:pt x="217" y="233"/>
                      </a:lnTo>
                      <a:lnTo>
                        <a:pt x="205" y="235"/>
                      </a:lnTo>
                      <a:lnTo>
                        <a:pt x="31" y="235"/>
                      </a:lnTo>
                      <a:lnTo>
                        <a:pt x="20" y="233"/>
                      </a:lnTo>
                      <a:lnTo>
                        <a:pt x="9" y="227"/>
                      </a:lnTo>
                      <a:lnTo>
                        <a:pt x="3" y="217"/>
                      </a:lnTo>
                      <a:lnTo>
                        <a:pt x="0" y="204"/>
                      </a:lnTo>
                      <a:lnTo>
                        <a:pt x="0" y="31"/>
                      </a:lnTo>
                      <a:lnTo>
                        <a:pt x="3" y="18"/>
                      </a:lnTo>
                      <a:lnTo>
                        <a:pt x="9" y="9"/>
                      </a:lnTo>
                      <a:lnTo>
                        <a:pt x="20" y="2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2" name="Freeform 59">
                  <a:extLst>
                    <a:ext uri="{FF2B5EF4-FFF2-40B4-BE49-F238E27FC236}">
                      <a16:creationId xmlns:a16="http://schemas.microsoft.com/office/drawing/2014/main" id="{EEC4466E-F810-D73D-D7BE-24671EC086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5113" y="2344738"/>
                  <a:ext cx="187325" cy="187325"/>
                </a:xfrm>
                <a:custGeom>
                  <a:avLst/>
                  <a:gdLst>
                    <a:gd name="T0" fmla="*/ 31 w 235"/>
                    <a:gd name="T1" fmla="*/ 0 h 235"/>
                    <a:gd name="T2" fmla="*/ 204 w 235"/>
                    <a:gd name="T3" fmla="*/ 0 h 235"/>
                    <a:gd name="T4" fmla="*/ 216 w 235"/>
                    <a:gd name="T5" fmla="*/ 2 h 235"/>
                    <a:gd name="T6" fmla="*/ 226 w 235"/>
                    <a:gd name="T7" fmla="*/ 9 h 235"/>
                    <a:gd name="T8" fmla="*/ 233 w 235"/>
                    <a:gd name="T9" fmla="*/ 18 h 235"/>
                    <a:gd name="T10" fmla="*/ 235 w 235"/>
                    <a:gd name="T11" fmla="*/ 31 h 235"/>
                    <a:gd name="T12" fmla="*/ 235 w 235"/>
                    <a:gd name="T13" fmla="*/ 204 h 235"/>
                    <a:gd name="T14" fmla="*/ 233 w 235"/>
                    <a:gd name="T15" fmla="*/ 217 h 235"/>
                    <a:gd name="T16" fmla="*/ 226 w 235"/>
                    <a:gd name="T17" fmla="*/ 227 h 235"/>
                    <a:gd name="T18" fmla="*/ 216 w 235"/>
                    <a:gd name="T19" fmla="*/ 233 h 235"/>
                    <a:gd name="T20" fmla="*/ 204 w 235"/>
                    <a:gd name="T21" fmla="*/ 235 h 235"/>
                    <a:gd name="T22" fmla="*/ 31 w 235"/>
                    <a:gd name="T23" fmla="*/ 235 h 235"/>
                    <a:gd name="T24" fmla="*/ 18 w 235"/>
                    <a:gd name="T25" fmla="*/ 233 h 235"/>
                    <a:gd name="T26" fmla="*/ 8 w 235"/>
                    <a:gd name="T27" fmla="*/ 227 h 235"/>
                    <a:gd name="T28" fmla="*/ 2 w 235"/>
                    <a:gd name="T29" fmla="*/ 217 h 235"/>
                    <a:gd name="T30" fmla="*/ 0 w 235"/>
                    <a:gd name="T31" fmla="*/ 204 h 235"/>
                    <a:gd name="T32" fmla="*/ 0 w 235"/>
                    <a:gd name="T33" fmla="*/ 31 h 235"/>
                    <a:gd name="T34" fmla="*/ 2 w 235"/>
                    <a:gd name="T35" fmla="*/ 18 h 235"/>
                    <a:gd name="T36" fmla="*/ 8 w 235"/>
                    <a:gd name="T37" fmla="*/ 9 h 235"/>
                    <a:gd name="T38" fmla="*/ 18 w 235"/>
                    <a:gd name="T39" fmla="*/ 2 h 235"/>
                    <a:gd name="T40" fmla="*/ 31 w 235"/>
                    <a:gd name="T41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5" h="235">
                      <a:moveTo>
                        <a:pt x="31" y="0"/>
                      </a:moveTo>
                      <a:lnTo>
                        <a:pt x="204" y="0"/>
                      </a:lnTo>
                      <a:lnTo>
                        <a:pt x="216" y="2"/>
                      </a:lnTo>
                      <a:lnTo>
                        <a:pt x="226" y="9"/>
                      </a:lnTo>
                      <a:lnTo>
                        <a:pt x="233" y="18"/>
                      </a:lnTo>
                      <a:lnTo>
                        <a:pt x="235" y="31"/>
                      </a:lnTo>
                      <a:lnTo>
                        <a:pt x="235" y="204"/>
                      </a:lnTo>
                      <a:lnTo>
                        <a:pt x="233" y="217"/>
                      </a:lnTo>
                      <a:lnTo>
                        <a:pt x="226" y="227"/>
                      </a:lnTo>
                      <a:lnTo>
                        <a:pt x="216" y="233"/>
                      </a:lnTo>
                      <a:lnTo>
                        <a:pt x="204" y="235"/>
                      </a:lnTo>
                      <a:lnTo>
                        <a:pt x="31" y="235"/>
                      </a:lnTo>
                      <a:lnTo>
                        <a:pt x="18" y="233"/>
                      </a:lnTo>
                      <a:lnTo>
                        <a:pt x="8" y="227"/>
                      </a:lnTo>
                      <a:lnTo>
                        <a:pt x="2" y="217"/>
                      </a:lnTo>
                      <a:lnTo>
                        <a:pt x="0" y="204"/>
                      </a:lnTo>
                      <a:lnTo>
                        <a:pt x="0" y="31"/>
                      </a:lnTo>
                      <a:lnTo>
                        <a:pt x="2" y="18"/>
                      </a:lnTo>
                      <a:lnTo>
                        <a:pt x="8" y="9"/>
                      </a:lnTo>
                      <a:lnTo>
                        <a:pt x="18" y="2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3" name="Freeform 60">
                  <a:extLst>
                    <a:ext uri="{FF2B5EF4-FFF2-40B4-BE49-F238E27FC236}">
                      <a16:creationId xmlns:a16="http://schemas.microsoft.com/office/drawing/2014/main" id="{9236A08D-C83A-CB3D-265F-7C3873C74C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201" y="2593975"/>
                  <a:ext cx="187325" cy="187325"/>
                </a:xfrm>
                <a:custGeom>
                  <a:avLst/>
                  <a:gdLst>
                    <a:gd name="T0" fmla="*/ 31 w 235"/>
                    <a:gd name="T1" fmla="*/ 0 h 236"/>
                    <a:gd name="T2" fmla="*/ 204 w 235"/>
                    <a:gd name="T3" fmla="*/ 0 h 236"/>
                    <a:gd name="T4" fmla="*/ 217 w 235"/>
                    <a:gd name="T5" fmla="*/ 2 h 236"/>
                    <a:gd name="T6" fmla="*/ 226 w 235"/>
                    <a:gd name="T7" fmla="*/ 8 h 236"/>
                    <a:gd name="T8" fmla="*/ 233 w 235"/>
                    <a:gd name="T9" fmla="*/ 19 h 236"/>
                    <a:gd name="T10" fmla="*/ 235 w 235"/>
                    <a:gd name="T11" fmla="*/ 31 h 236"/>
                    <a:gd name="T12" fmla="*/ 235 w 235"/>
                    <a:gd name="T13" fmla="*/ 205 h 236"/>
                    <a:gd name="T14" fmla="*/ 233 w 235"/>
                    <a:gd name="T15" fmla="*/ 217 h 236"/>
                    <a:gd name="T16" fmla="*/ 226 w 235"/>
                    <a:gd name="T17" fmla="*/ 226 h 236"/>
                    <a:gd name="T18" fmla="*/ 217 w 235"/>
                    <a:gd name="T19" fmla="*/ 234 h 236"/>
                    <a:gd name="T20" fmla="*/ 204 w 235"/>
                    <a:gd name="T21" fmla="*/ 236 h 236"/>
                    <a:gd name="T22" fmla="*/ 31 w 235"/>
                    <a:gd name="T23" fmla="*/ 236 h 236"/>
                    <a:gd name="T24" fmla="*/ 18 w 235"/>
                    <a:gd name="T25" fmla="*/ 234 h 236"/>
                    <a:gd name="T26" fmla="*/ 8 w 235"/>
                    <a:gd name="T27" fmla="*/ 226 h 236"/>
                    <a:gd name="T28" fmla="*/ 2 w 235"/>
                    <a:gd name="T29" fmla="*/ 217 h 236"/>
                    <a:gd name="T30" fmla="*/ 0 w 235"/>
                    <a:gd name="T31" fmla="*/ 205 h 236"/>
                    <a:gd name="T32" fmla="*/ 0 w 235"/>
                    <a:gd name="T33" fmla="*/ 31 h 236"/>
                    <a:gd name="T34" fmla="*/ 2 w 235"/>
                    <a:gd name="T35" fmla="*/ 19 h 236"/>
                    <a:gd name="T36" fmla="*/ 8 w 235"/>
                    <a:gd name="T37" fmla="*/ 8 h 236"/>
                    <a:gd name="T38" fmla="*/ 18 w 235"/>
                    <a:gd name="T39" fmla="*/ 2 h 236"/>
                    <a:gd name="T40" fmla="*/ 31 w 235"/>
                    <a:gd name="T41" fmla="*/ 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5" h="236">
                      <a:moveTo>
                        <a:pt x="31" y="0"/>
                      </a:moveTo>
                      <a:lnTo>
                        <a:pt x="204" y="0"/>
                      </a:lnTo>
                      <a:lnTo>
                        <a:pt x="217" y="2"/>
                      </a:lnTo>
                      <a:lnTo>
                        <a:pt x="226" y="8"/>
                      </a:lnTo>
                      <a:lnTo>
                        <a:pt x="233" y="19"/>
                      </a:lnTo>
                      <a:lnTo>
                        <a:pt x="235" y="31"/>
                      </a:lnTo>
                      <a:lnTo>
                        <a:pt x="235" y="205"/>
                      </a:lnTo>
                      <a:lnTo>
                        <a:pt x="233" y="217"/>
                      </a:lnTo>
                      <a:lnTo>
                        <a:pt x="226" y="226"/>
                      </a:lnTo>
                      <a:lnTo>
                        <a:pt x="217" y="234"/>
                      </a:lnTo>
                      <a:lnTo>
                        <a:pt x="204" y="236"/>
                      </a:lnTo>
                      <a:lnTo>
                        <a:pt x="31" y="236"/>
                      </a:lnTo>
                      <a:lnTo>
                        <a:pt x="18" y="234"/>
                      </a:lnTo>
                      <a:lnTo>
                        <a:pt x="8" y="226"/>
                      </a:lnTo>
                      <a:lnTo>
                        <a:pt x="2" y="217"/>
                      </a:lnTo>
                      <a:lnTo>
                        <a:pt x="0" y="205"/>
                      </a:lnTo>
                      <a:lnTo>
                        <a:pt x="0" y="31"/>
                      </a:lnTo>
                      <a:lnTo>
                        <a:pt x="2" y="19"/>
                      </a:lnTo>
                      <a:lnTo>
                        <a:pt x="8" y="8"/>
                      </a:lnTo>
                      <a:lnTo>
                        <a:pt x="18" y="2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4" name="Freeform 61">
                  <a:extLst>
                    <a:ext uri="{FF2B5EF4-FFF2-40B4-BE49-F238E27FC236}">
                      <a16:creationId xmlns:a16="http://schemas.microsoft.com/office/drawing/2014/main" id="{3CD2A020-1682-42F6-356A-27BD60B0B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9976" y="2593975"/>
                  <a:ext cx="187325" cy="187325"/>
                </a:xfrm>
                <a:custGeom>
                  <a:avLst/>
                  <a:gdLst>
                    <a:gd name="T0" fmla="*/ 31 w 236"/>
                    <a:gd name="T1" fmla="*/ 0 h 236"/>
                    <a:gd name="T2" fmla="*/ 205 w 236"/>
                    <a:gd name="T3" fmla="*/ 0 h 236"/>
                    <a:gd name="T4" fmla="*/ 217 w 236"/>
                    <a:gd name="T5" fmla="*/ 2 h 236"/>
                    <a:gd name="T6" fmla="*/ 226 w 236"/>
                    <a:gd name="T7" fmla="*/ 8 h 236"/>
                    <a:gd name="T8" fmla="*/ 234 w 236"/>
                    <a:gd name="T9" fmla="*/ 19 h 236"/>
                    <a:gd name="T10" fmla="*/ 236 w 236"/>
                    <a:gd name="T11" fmla="*/ 31 h 236"/>
                    <a:gd name="T12" fmla="*/ 236 w 236"/>
                    <a:gd name="T13" fmla="*/ 205 h 236"/>
                    <a:gd name="T14" fmla="*/ 234 w 236"/>
                    <a:gd name="T15" fmla="*/ 217 h 236"/>
                    <a:gd name="T16" fmla="*/ 226 w 236"/>
                    <a:gd name="T17" fmla="*/ 226 h 236"/>
                    <a:gd name="T18" fmla="*/ 217 w 236"/>
                    <a:gd name="T19" fmla="*/ 234 h 236"/>
                    <a:gd name="T20" fmla="*/ 205 w 236"/>
                    <a:gd name="T21" fmla="*/ 236 h 236"/>
                    <a:gd name="T22" fmla="*/ 31 w 236"/>
                    <a:gd name="T23" fmla="*/ 236 h 236"/>
                    <a:gd name="T24" fmla="*/ 19 w 236"/>
                    <a:gd name="T25" fmla="*/ 234 h 236"/>
                    <a:gd name="T26" fmla="*/ 10 w 236"/>
                    <a:gd name="T27" fmla="*/ 226 h 236"/>
                    <a:gd name="T28" fmla="*/ 2 w 236"/>
                    <a:gd name="T29" fmla="*/ 217 h 236"/>
                    <a:gd name="T30" fmla="*/ 0 w 236"/>
                    <a:gd name="T31" fmla="*/ 205 h 236"/>
                    <a:gd name="T32" fmla="*/ 0 w 236"/>
                    <a:gd name="T33" fmla="*/ 31 h 236"/>
                    <a:gd name="T34" fmla="*/ 2 w 236"/>
                    <a:gd name="T35" fmla="*/ 19 h 236"/>
                    <a:gd name="T36" fmla="*/ 10 w 236"/>
                    <a:gd name="T37" fmla="*/ 8 h 236"/>
                    <a:gd name="T38" fmla="*/ 19 w 236"/>
                    <a:gd name="T39" fmla="*/ 2 h 236"/>
                    <a:gd name="T40" fmla="*/ 31 w 236"/>
                    <a:gd name="T41" fmla="*/ 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6" h="236">
                      <a:moveTo>
                        <a:pt x="31" y="0"/>
                      </a:moveTo>
                      <a:lnTo>
                        <a:pt x="205" y="0"/>
                      </a:lnTo>
                      <a:lnTo>
                        <a:pt x="217" y="2"/>
                      </a:lnTo>
                      <a:lnTo>
                        <a:pt x="226" y="8"/>
                      </a:lnTo>
                      <a:lnTo>
                        <a:pt x="234" y="19"/>
                      </a:lnTo>
                      <a:lnTo>
                        <a:pt x="236" y="31"/>
                      </a:lnTo>
                      <a:lnTo>
                        <a:pt x="236" y="205"/>
                      </a:lnTo>
                      <a:lnTo>
                        <a:pt x="234" y="217"/>
                      </a:lnTo>
                      <a:lnTo>
                        <a:pt x="226" y="226"/>
                      </a:lnTo>
                      <a:lnTo>
                        <a:pt x="217" y="234"/>
                      </a:lnTo>
                      <a:lnTo>
                        <a:pt x="205" y="236"/>
                      </a:lnTo>
                      <a:lnTo>
                        <a:pt x="31" y="236"/>
                      </a:lnTo>
                      <a:lnTo>
                        <a:pt x="19" y="234"/>
                      </a:lnTo>
                      <a:lnTo>
                        <a:pt x="10" y="226"/>
                      </a:lnTo>
                      <a:lnTo>
                        <a:pt x="2" y="217"/>
                      </a:lnTo>
                      <a:lnTo>
                        <a:pt x="0" y="205"/>
                      </a:lnTo>
                      <a:lnTo>
                        <a:pt x="0" y="31"/>
                      </a:lnTo>
                      <a:lnTo>
                        <a:pt x="2" y="19"/>
                      </a:lnTo>
                      <a:lnTo>
                        <a:pt x="10" y="8"/>
                      </a:lnTo>
                      <a:lnTo>
                        <a:pt x="19" y="2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5" name="Freeform 62">
                  <a:extLst>
                    <a:ext uri="{FF2B5EF4-FFF2-40B4-BE49-F238E27FC236}">
                      <a16:creationId xmlns:a16="http://schemas.microsoft.com/office/drawing/2014/main" id="{C5CD2DA1-F264-5F15-09E5-1E57ACB989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751" y="2593975"/>
                  <a:ext cx="188913" cy="187325"/>
                </a:xfrm>
                <a:custGeom>
                  <a:avLst/>
                  <a:gdLst>
                    <a:gd name="T0" fmla="*/ 31 w 236"/>
                    <a:gd name="T1" fmla="*/ 0 h 236"/>
                    <a:gd name="T2" fmla="*/ 205 w 236"/>
                    <a:gd name="T3" fmla="*/ 0 h 236"/>
                    <a:gd name="T4" fmla="*/ 217 w 236"/>
                    <a:gd name="T5" fmla="*/ 2 h 236"/>
                    <a:gd name="T6" fmla="*/ 227 w 236"/>
                    <a:gd name="T7" fmla="*/ 8 h 236"/>
                    <a:gd name="T8" fmla="*/ 233 w 236"/>
                    <a:gd name="T9" fmla="*/ 19 h 236"/>
                    <a:gd name="T10" fmla="*/ 236 w 236"/>
                    <a:gd name="T11" fmla="*/ 31 h 236"/>
                    <a:gd name="T12" fmla="*/ 236 w 236"/>
                    <a:gd name="T13" fmla="*/ 205 h 236"/>
                    <a:gd name="T14" fmla="*/ 233 w 236"/>
                    <a:gd name="T15" fmla="*/ 217 h 236"/>
                    <a:gd name="T16" fmla="*/ 227 w 236"/>
                    <a:gd name="T17" fmla="*/ 226 h 236"/>
                    <a:gd name="T18" fmla="*/ 217 w 236"/>
                    <a:gd name="T19" fmla="*/ 234 h 236"/>
                    <a:gd name="T20" fmla="*/ 205 w 236"/>
                    <a:gd name="T21" fmla="*/ 236 h 236"/>
                    <a:gd name="T22" fmla="*/ 31 w 236"/>
                    <a:gd name="T23" fmla="*/ 236 h 236"/>
                    <a:gd name="T24" fmla="*/ 20 w 236"/>
                    <a:gd name="T25" fmla="*/ 234 h 236"/>
                    <a:gd name="T26" fmla="*/ 9 w 236"/>
                    <a:gd name="T27" fmla="*/ 226 h 236"/>
                    <a:gd name="T28" fmla="*/ 3 w 236"/>
                    <a:gd name="T29" fmla="*/ 217 h 236"/>
                    <a:gd name="T30" fmla="*/ 0 w 236"/>
                    <a:gd name="T31" fmla="*/ 205 h 236"/>
                    <a:gd name="T32" fmla="*/ 0 w 236"/>
                    <a:gd name="T33" fmla="*/ 31 h 236"/>
                    <a:gd name="T34" fmla="*/ 3 w 236"/>
                    <a:gd name="T35" fmla="*/ 19 h 236"/>
                    <a:gd name="T36" fmla="*/ 9 w 236"/>
                    <a:gd name="T37" fmla="*/ 8 h 236"/>
                    <a:gd name="T38" fmla="*/ 20 w 236"/>
                    <a:gd name="T39" fmla="*/ 2 h 236"/>
                    <a:gd name="T40" fmla="*/ 31 w 236"/>
                    <a:gd name="T41" fmla="*/ 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6" h="236">
                      <a:moveTo>
                        <a:pt x="31" y="0"/>
                      </a:moveTo>
                      <a:lnTo>
                        <a:pt x="205" y="0"/>
                      </a:lnTo>
                      <a:lnTo>
                        <a:pt x="217" y="2"/>
                      </a:lnTo>
                      <a:lnTo>
                        <a:pt x="227" y="8"/>
                      </a:lnTo>
                      <a:lnTo>
                        <a:pt x="233" y="19"/>
                      </a:lnTo>
                      <a:lnTo>
                        <a:pt x="236" y="31"/>
                      </a:lnTo>
                      <a:lnTo>
                        <a:pt x="236" y="205"/>
                      </a:lnTo>
                      <a:lnTo>
                        <a:pt x="233" y="217"/>
                      </a:lnTo>
                      <a:lnTo>
                        <a:pt x="227" y="226"/>
                      </a:lnTo>
                      <a:lnTo>
                        <a:pt x="217" y="234"/>
                      </a:lnTo>
                      <a:lnTo>
                        <a:pt x="205" y="236"/>
                      </a:lnTo>
                      <a:lnTo>
                        <a:pt x="31" y="236"/>
                      </a:lnTo>
                      <a:lnTo>
                        <a:pt x="20" y="234"/>
                      </a:lnTo>
                      <a:lnTo>
                        <a:pt x="9" y="226"/>
                      </a:lnTo>
                      <a:lnTo>
                        <a:pt x="3" y="217"/>
                      </a:lnTo>
                      <a:lnTo>
                        <a:pt x="0" y="205"/>
                      </a:lnTo>
                      <a:lnTo>
                        <a:pt x="0" y="31"/>
                      </a:lnTo>
                      <a:lnTo>
                        <a:pt x="3" y="19"/>
                      </a:lnTo>
                      <a:lnTo>
                        <a:pt x="9" y="8"/>
                      </a:lnTo>
                      <a:lnTo>
                        <a:pt x="20" y="2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6" name="Freeform 63">
                  <a:extLst>
                    <a:ext uri="{FF2B5EF4-FFF2-40B4-BE49-F238E27FC236}">
                      <a16:creationId xmlns:a16="http://schemas.microsoft.com/office/drawing/2014/main" id="{25F81B9D-8235-46D6-A1FB-1D5F638B63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5113" y="2593975"/>
                  <a:ext cx="187325" cy="187325"/>
                </a:xfrm>
                <a:custGeom>
                  <a:avLst/>
                  <a:gdLst>
                    <a:gd name="T0" fmla="*/ 31 w 235"/>
                    <a:gd name="T1" fmla="*/ 0 h 236"/>
                    <a:gd name="T2" fmla="*/ 204 w 235"/>
                    <a:gd name="T3" fmla="*/ 0 h 236"/>
                    <a:gd name="T4" fmla="*/ 216 w 235"/>
                    <a:gd name="T5" fmla="*/ 2 h 236"/>
                    <a:gd name="T6" fmla="*/ 226 w 235"/>
                    <a:gd name="T7" fmla="*/ 8 h 236"/>
                    <a:gd name="T8" fmla="*/ 233 w 235"/>
                    <a:gd name="T9" fmla="*/ 19 h 236"/>
                    <a:gd name="T10" fmla="*/ 235 w 235"/>
                    <a:gd name="T11" fmla="*/ 31 h 236"/>
                    <a:gd name="T12" fmla="*/ 235 w 235"/>
                    <a:gd name="T13" fmla="*/ 205 h 236"/>
                    <a:gd name="T14" fmla="*/ 233 w 235"/>
                    <a:gd name="T15" fmla="*/ 217 h 236"/>
                    <a:gd name="T16" fmla="*/ 226 w 235"/>
                    <a:gd name="T17" fmla="*/ 226 h 236"/>
                    <a:gd name="T18" fmla="*/ 216 w 235"/>
                    <a:gd name="T19" fmla="*/ 234 h 236"/>
                    <a:gd name="T20" fmla="*/ 204 w 235"/>
                    <a:gd name="T21" fmla="*/ 236 h 236"/>
                    <a:gd name="T22" fmla="*/ 31 w 235"/>
                    <a:gd name="T23" fmla="*/ 236 h 236"/>
                    <a:gd name="T24" fmla="*/ 18 w 235"/>
                    <a:gd name="T25" fmla="*/ 234 h 236"/>
                    <a:gd name="T26" fmla="*/ 8 w 235"/>
                    <a:gd name="T27" fmla="*/ 226 h 236"/>
                    <a:gd name="T28" fmla="*/ 2 w 235"/>
                    <a:gd name="T29" fmla="*/ 217 h 236"/>
                    <a:gd name="T30" fmla="*/ 0 w 235"/>
                    <a:gd name="T31" fmla="*/ 205 h 236"/>
                    <a:gd name="T32" fmla="*/ 0 w 235"/>
                    <a:gd name="T33" fmla="*/ 31 h 236"/>
                    <a:gd name="T34" fmla="*/ 2 w 235"/>
                    <a:gd name="T35" fmla="*/ 19 h 236"/>
                    <a:gd name="T36" fmla="*/ 8 w 235"/>
                    <a:gd name="T37" fmla="*/ 8 h 236"/>
                    <a:gd name="T38" fmla="*/ 18 w 235"/>
                    <a:gd name="T39" fmla="*/ 2 h 236"/>
                    <a:gd name="T40" fmla="*/ 31 w 235"/>
                    <a:gd name="T41" fmla="*/ 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5" h="236">
                      <a:moveTo>
                        <a:pt x="31" y="0"/>
                      </a:moveTo>
                      <a:lnTo>
                        <a:pt x="204" y="0"/>
                      </a:lnTo>
                      <a:lnTo>
                        <a:pt x="216" y="2"/>
                      </a:lnTo>
                      <a:lnTo>
                        <a:pt x="226" y="8"/>
                      </a:lnTo>
                      <a:lnTo>
                        <a:pt x="233" y="19"/>
                      </a:lnTo>
                      <a:lnTo>
                        <a:pt x="235" y="31"/>
                      </a:lnTo>
                      <a:lnTo>
                        <a:pt x="235" y="205"/>
                      </a:lnTo>
                      <a:lnTo>
                        <a:pt x="233" y="217"/>
                      </a:lnTo>
                      <a:lnTo>
                        <a:pt x="226" y="226"/>
                      </a:lnTo>
                      <a:lnTo>
                        <a:pt x="216" y="234"/>
                      </a:lnTo>
                      <a:lnTo>
                        <a:pt x="204" y="236"/>
                      </a:lnTo>
                      <a:lnTo>
                        <a:pt x="31" y="236"/>
                      </a:lnTo>
                      <a:lnTo>
                        <a:pt x="18" y="234"/>
                      </a:lnTo>
                      <a:lnTo>
                        <a:pt x="8" y="226"/>
                      </a:lnTo>
                      <a:lnTo>
                        <a:pt x="2" y="217"/>
                      </a:lnTo>
                      <a:lnTo>
                        <a:pt x="0" y="205"/>
                      </a:lnTo>
                      <a:lnTo>
                        <a:pt x="0" y="31"/>
                      </a:lnTo>
                      <a:lnTo>
                        <a:pt x="2" y="19"/>
                      </a:lnTo>
                      <a:lnTo>
                        <a:pt x="8" y="8"/>
                      </a:lnTo>
                      <a:lnTo>
                        <a:pt x="18" y="2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0" name="Gruppierung 152">
                <a:extLst>
                  <a:ext uri="{FF2B5EF4-FFF2-40B4-BE49-F238E27FC236}">
                    <a16:creationId xmlns:a16="http://schemas.microsoft.com/office/drawing/2014/main" id="{A544A919-7913-CDA2-268F-A22FAEBEB43F}"/>
                  </a:ext>
                </a:extLst>
              </p:cNvPr>
              <p:cNvGrpSpPr/>
              <p:nvPr/>
            </p:nvGrpSpPr>
            <p:grpSpPr>
              <a:xfrm>
                <a:off x="10199795" y="2214103"/>
                <a:ext cx="693646" cy="335194"/>
                <a:chOff x="874713" y="2365375"/>
                <a:chExt cx="804863" cy="388938"/>
              </a:xfrm>
            </p:grpSpPr>
            <p:sp>
              <p:nvSpPr>
                <p:cNvPr id="1031" name="Freeform 64">
                  <a:extLst>
                    <a:ext uri="{FF2B5EF4-FFF2-40B4-BE49-F238E27FC236}">
                      <a16:creationId xmlns:a16="http://schemas.microsoft.com/office/drawing/2014/main" id="{2B2423FA-D1F1-DD72-8078-B24D51EA1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4713" y="2406650"/>
                  <a:ext cx="38100" cy="61913"/>
                </a:xfrm>
                <a:custGeom>
                  <a:avLst/>
                  <a:gdLst>
                    <a:gd name="T0" fmla="*/ 0 w 48"/>
                    <a:gd name="T1" fmla="*/ 0 h 77"/>
                    <a:gd name="T2" fmla="*/ 48 w 48"/>
                    <a:gd name="T3" fmla="*/ 0 h 77"/>
                    <a:gd name="T4" fmla="*/ 48 w 48"/>
                    <a:gd name="T5" fmla="*/ 14 h 77"/>
                    <a:gd name="T6" fmla="*/ 18 w 48"/>
                    <a:gd name="T7" fmla="*/ 14 h 77"/>
                    <a:gd name="T8" fmla="*/ 18 w 48"/>
                    <a:gd name="T9" fmla="*/ 32 h 77"/>
                    <a:gd name="T10" fmla="*/ 46 w 48"/>
                    <a:gd name="T11" fmla="*/ 32 h 77"/>
                    <a:gd name="T12" fmla="*/ 46 w 48"/>
                    <a:gd name="T13" fmla="*/ 46 h 77"/>
                    <a:gd name="T14" fmla="*/ 18 w 48"/>
                    <a:gd name="T15" fmla="*/ 46 h 77"/>
                    <a:gd name="T16" fmla="*/ 18 w 48"/>
                    <a:gd name="T17" fmla="*/ 77 h 77"/>
                    <a:gd name="T18" fmla="*/ 0 w 48"/>
                    <a:gd name="T19" fmla="*/ 77 h 77"/>
                    <a:gd name="T20" fmla="*/ 0 w 48"/>
                    <a:gd name="T21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8" h="77">
                      <a:moveTo>
                        <a:pt x="0" y="0"/>
                      </a:moveTo>
                      <a:lnTo>
                        <a:pt x="48" y="0"/>
                      </a:lnTo>
                      <a:lnTo>
                        <a:pt x="48" y="14"/>
                      </a:lnTo>
                      <a:lnTo>
                        <a:pt x="18" y="14"/>
                      </a:lnTo>
                      <a:lnTo>
                        <a:pt x="18" y="32"/>
                      </a:lnTo>
                      <a:lnTo>
                        <a:pt x="46" y="32"/>
                      </a:lnTo>
                      <a:lnTo>
                        <a:pt x="46" y="46"/>
                      </a:lnTo>
                      <a:lnTo>
                        <a:pt x="18" y="46"/>
                      </a:lnTo>
                      <a:lnTo>
                        <a:pt x="18" y="77"/>
                      </a:lnTo>
                      <a:lnTo>
                        <a:pt x="0" y="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2" name="Freeform 65">
                  <a:extLst>
                    <a:ext uri="{FF2B5EF4-FFF2-40B4-BE49-F238E27FC236}">
                      <a16:creationId xmlns:a16="http://schemas.microsoft.com/office/drawing/2014/main" id="{64A1FCF1-EAAB-2E19-5689-5708BB9CC4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0751" y="2406650"/>
                  <a:ext cx="66675" cy="61913"/>
                </a:xfrm>
                <a:custGeom>
                  <a:avLst/>
                  <a:gdLst>
                    <a:gd name="T0" fmla="*/ 5 w 86"/>
                    <a:gd name="T1" fmla="*/ 0 h 77"/>
                    <a:gd name="T2" fmla="*/ 28 w 86"/>
                    <a:gd name="T3" fmla="*/ 0 h 77"/>
                    <a:gd name="T4" fmla="*/ 36 w 86"/>
                    <a:gd name="T5" fmla="*/ 26 h 77"/>
                    <a:gd name="T6" fmla="*/ 42 w 86"/>
                    <a:gd name="T7" fmla="*/ 54 h 77"/>
                    <a:gd name="T8" fmla="*/ 43 w 86"/>
                    <a:gd name="T9" fmla="*/ 54 h 77"/>
                    <a:gd name="T10" fmla="*/ 46 w 86"/>
                    <a:gd name="T11" fmla="*/ 39 h 77"/>
                    <a:gd name="T12" fmla="*/ 50 w 86"/>
                    <a:gd name="T13" fmla="*/ 26 h 77"/>
                    <a:gd name="T14" fmla="*/ 59 w 86"/>
                    <a:gd name="T15" fmla="*/ 0 h 77"/>
                    <a:gd name="T16" fmla="*/ 81 w 86"/>
                    <a:gd name="T17" fmla="*/ 0 h 77"/>
                    <a:gd name="T18" fmla="*/ 86 w 86"/>
                    <a:gd name="T19" fmla="*/ 77 h 77"/>
                    <a:gd name="T20" fmla="*/ 69 w 86"/>
                    <a:gd name="T21" fmla="*/ 77 h 77"/>
                    <a:gd name="T22" fmla="*/ 67 w 86"/>
                    <a:gd name="T23" fmla="*/ 47 h 77"/>
                    <a:gd name="T24" fmla="*/ 67 w 86"/>
                    <a:gd name="T25" fmla="*/ 33 h 77"/>
                    <a:gd name="T26" fmla="*/ 67 w 86"/>
                    <a:gd name="T27" fmla="*/ 16 h 77"/>
                    <a:gd name="T28" fmla="*/ 66 w 86"/>
                    <a:gd name="T29" fmla="*/ 16 h 77"/>
                    <a:gd name="T30" fmla="*/ 62 w 86"/>
                    <a:gd name="T31" fmla="*/ 32 h 77"/>
                    <a:gd name="T32" fmla="*/ 58 w 86"/>
                    <a:gd name="T33" fmla="*/ 46 h 77"/>
                    <a:gd name="T34" fmla="*/ 48 w 86"/>
                    <a:gd name="T35" fmla="*/ 76 h 77"/>
                    <a:gd name="T36" fmla="*/ 35 w 86"/>
                    <a:gd name="T37" fmla="*/ 76 h 77"/>
                    <a:gd name="T38" fmla="*/ 26 w 86"/>
                    <a:gd name="T39" fmla="*/ 46 h 77"/>
                    <a:gd name="T40" fmla="*/ 22 w 86"/>
                    <a:gd name="T41" fmla="*/ 32 h 77"/>
                    <a:gd name="T42" fmla="*/ 19 w 86"/>
                    <a:gd name="T43" fmla="*/ 16 h 77"/>
                    <a:gd name="T44" fmla="*/ 19 w 86"/>
                    <a:gd name="T45" fmla="*/ 16 h 77"/>
                    <a:gd name="T46" fmla="*/ 18 w 86"/>
                    <a:gd name="T47" fmla="*/ 33 h 77"/>
                    <a:gd name="T48" fmla="*/ 18 w 86"/>
                    <a:gd name="T49" fmla="*/ 48 h 77"/>
                    <a:gd name="T50" fmla="*/ 16 w 86"/>
                    <a:gd name="T51" fmla="*/ 77 h 77"/>
                    <a:gd name="T52" fmla="*/ 0 w 86"/>
                    <a:gd name="T53" fmla="*/ 77 h 77"/>
                    <a:gd name="T54" fmla="*/ 5 w 86"/>
                    <a:gd name="T5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6" h="77">
                      <a:moveTo>
                        <a:pt x="5" y="0"/>
                      </a:moveTo>
                      <a:lnTo>
                        <a:pt x="28" y="0"/>
                      </a:lnTo>
                      <a:lnTo>
                        <a:pt x="36" y="26"/>
                      </a:lnTo>
                      <a:lnTo>
                        <a:pt x="42" y="54"/>
                      </a:lnTo>
                      <a:lnTo>
                        <a:pt x="43" y="54"/>
                      </a:lnTo>
                      <a:lnTo>
                        <a:pt x="46" y="39"/>
                      </a:lnTo>
                      <a:lnTo>
                        <a:pt x="50" y="26"/>
                      </a:lnTo>
                      <a:lnTo>
                        <a:pt x="59" y="0"/>
                      </a:lnTo>
                      <a:lnTo>
                        <a:pt x="81" y="0"/>
                      </a:lnTo>
                      <a:lnTo>
                        <a:pt x="86" y="77"/>
                      </a:lnTo>
                      <a:lnTo>
                        <a:pt x="69" y="77"/>
                      </a:lnTo>
                      <a:lnTo>
                        <a:pt x="67" y="47"/>
                      </a:lnTo>
                      <a:lnTo>
                        <a:pt x="67" y="33"/>
                      </a:lnTo>
                      <a:lnTo>
                        <a:pt x="67" y="16"/>
                      </a:lnTo>
                      <a:lnTo>
                        <a:pt x="66" y="16"/>
                      </a:lnTo>
                      <a:lnTo>
                        <a:pt x="62" y="32"/>
                      </a:lnTo>
                      <a:lnTo>
                        <a:pt x="58" y="46"/>
                      </a:lnTo>
                      <a:lnTo>
                        <a:pt x="48" y="76"/>
                      </a:lnTo>
                      <a:lnTo>
                        <a:pt x="35" y="76"/>
                      </a:lnTo>
                      <a:lnTo>
                        <a:pt x="26" y="46"/>
                      </a:lnTo>
                      <a:lnTo>
                        <a:pt x="22" y="32"/>
                      </a:lnTo>
                      <a:lnTo>
                        <a:pt x="19" y="16"/>
                      </a:lnTo>
                      <a:lnTo>
                        <a:pt x="19" y="16"/>
                      </a:lnTo>
                      <a:lnTo>
                        <a:pt x="18" y="33"/>
                      </a:lnTo>
                      <a:lnTo>
                        <a:pt x="18" y="48"/>
                      </a:lnTo>
                      <a:lnTo>
                        <a:pt x="16" y="77"/>
                      </a:lnTo>
                      <a:lnTo>
                        <a:pt x="0" y="7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3" name="Freeform 66">
                  <a:extLst>
                    <a:ext uri="{FF2B5EF4-FFF2-40B4-BE49-F238E27FC236}">
                      <a16:creationId xmlns:a16="http://schemas.microsoft.com/office/drawing/2014/main" id="{78B088CA-5220-E956-0662-533B91BD93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613" y="2390775"/>
                  <a:ext cx="139700" cy="38100"/>
                </a:xfrm>
                <a:custGeom>
                  <a:avLst/>
                  <a:gdLst>
                    <a:gd name="T0" fmla="*/ 84 w 178"/>
                    <a:gd name="T1" fmla="*/ 0 h 49"/>
                    <a:gd name="T2" fmla="*/ 100 w 178"/>
                    <a:gd name="T3" fmla="*/ 0 h 49"/>
                    <a:gd name="T4" fmla="*/ 116 w 178"/>
                    <a:gd name="T5" fmla="*/ 3 h 49"/>
                    <a:gd name="T6" fmla="*/ 136 w 178"/>
                    <a:gd name="T7" fmla="*/ 8 h 49"/>
                    <a:gd name="T8" fmla="*/ 154 w 178"/>
                    <a:gd name="T9" fmla="*/ 17 h 49"/>
                    <a:gd name="T10" fmla="*/ 170 w 178"/>
                    <a:gd name="T11" fmla="*/ 29 h 49"/>
                    <a:gd name="T12" fmla="*/ 171 w 178"/>
                    <a:gd name="T13" fmla="*/ 31 h 49"/>
                    <a:gd name="T14" fmla="*/ 173 w 178"/>
                    <a:gd name="T15" fmla="*/ 32 h 49"/>
                    <a:gd name="T16" fmla="*/ 176 w 178"/>
                    <a:gd name="T17" fmla="*/ 34 h 49"/>
                    <a:gd name="T18" fmla="*/ 177 w 178"/>
                    <a:gd name="T19" fmla="*/ 35 h 49"/>
                    <a:gd name="T20" fmla="*/ 178 w 178"/>
                    <a:gd name="T21" fmla="*/ 36 h 49"/>
                    <a:gd name="T22" fmla="*/ 178 w 178"/>
                    <a:gd name="T23" fmla="*/ 36 h 49"/>
                    <a:gd name="T24" fmla="*/ 166 w 178"/>
                    <a:gd name="T25" fmla="*/ 49 h 49"/>
                    <a:gd name="T26" fmla="*/ 149 w 178"/>
                    <a:gd name="T27" fmla="*/ 35 h 49"/>
                    <a:gd name="T28" fmla="*/ 131 w 178"/>
                    <a:gd name="T29" fmla="*/ 26 h 49"/>
                    <a:gd name="T30" fmla="*/ 111 w 178"/>
                    <a:gd name="T31" fmla="*/ 20 h 49"/>
                    <a:gd name="T32" fmla="*/ 89 w 178"/>
                    <a:gd name="T33" fmla="*/ 17 h 49"/>
                    <a:gd name="T34" fmla="*/ 68 w 178"/>
                    <a:gd name="T35" fmla="*/ 20 h 49"/>
                    <a:gd name="T36" fmla="*/ 48 w 178"/>
                    <a:gd name="T37" fmla="*/ 26 h 49"/>
                    <a:gd name="T38" fmla="*/ 29 w 178"/>
                    <a:gd name="T39" fmla="*/ 35 h 49"/>
                    <a:gd name="T40" fmla="*/ 13 w 178"/>
                    <a:gd name="T41" fmla="*/ 49 h 49"/>
                    <a:gd name="T42" fmla="*/ 0 w 178"/>
                    <a:gd name="T43" fmla="*/ 36 h 49"/>
                    <a:gd name="T44" fmla="*/ 1 w 178"/>
                    <a:gd name="T45" fmla="*/ 36 h 49"/>
                    <a:gd name="T46" fmla="*/ 1 w 178"/>
                    <a:gd name="T47" fmla="*/ 35 h 49"/>
                    <a:gd name="T48" fmla="*/ 2 w 178"/>
                    <a:gd name="T49" fmla="*/ 35 h 49"/>
                    <a:gd name="T50" fmla="*/ 13 w 178"/>
                    <a:gd name="T51" fmla="*/ 26 h 49"/>
                    <a:gd name="T52" fmla="*/ 24 w 178"/>
                    <a:gd name="T53" fmla="*/ 19 h 49"/>
                    <a:gd name="T54" fmla="*/ 38 w 178"/>
                    <a:gd name="T55" fmla="*/ 10 h 49"/>
                    <a:gd name="T56" fmla="*/ 52 w 178"/>
                    <a:gd name="T57" fmla="*/ 5 h 49"/>
                    <a:gd name="T58" fmla="*/ 68 w 178"/>
                    <a:gd name="T59" fmla="*/ 1 h 49"/>
                    <a:gd name="T60" fmla="*/ 84 w 178"/>
                    <a:gd name="T6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8" h="49">
                      <a:moveTo>
                        <a:pt x="84" y="0"/>
                      </a:moveTo>
                      <a:lnTo>
                        <a:pt x="100" y="0"/>
                      </a:lnTo>
                      <a:lnTo>
                        <a:pt x="116" y="3"/>
                      </a:lnTo>
                      <a:lnTo>
                        <a:pt x="136" y="8"/>
                      </a:lnTo>
                      <a:lnTo>
                        <a:pt x="154" y="17"/>
                      </a:lnTo>
                      <a:lnTo>
                        <a:pt x="170" y="29"/>
                      </a:lnTo>
                      <a:lnTo>
                        <a:pt x="171" y="31"/>
                      </a:lnTo>
                      <a:lnTo>
                        <a:pt x="173" y="32"/>
                      </a:lnTo>
                      <a:lnTo>
                        <a:pt x="176" y="34"/>
                      </a:lnTo>
                      <a:lnTo>
                        <a:pt x="177" y="35"/>
                      </a:lnTo>
                      <a:lnTo>
                        <a:pt x="178" y="36"/>
                      </a:lnTo>
                      <a:lnTo>
                        <a:pt x="178" y="36"/>
                      </a:lnTo>
                      <a:lnTo>
                        <a:pt x="166" y="49"/>
                      </a:lnTo>
                      <a:lnTo>
                        <a:pt x="149" y="35"/>
                      </a:lnTo>
                      <a:lnTo>
                        <a:pt x="131" y="26"/>
                      </a:lnTo>
                      <a:lnTo>
                        <a:pt x="111" y="20"/>
                      </a:lnTo>
                      <a:lnTo>
                        <a:pt x="89" y="17"/>
                      </a:lnTo>
                      <a:lnTo>
                        <a:pt x="68" y="20"/>
                      </a:lnTo>
                      <a:lnTo>
                        <a:pt x="48" y="26"/>
                      </a:lnTo>
                      <a:lnTo>
                        <a:pt x="29" y="35"/>
                      </a:lnTo>
                      <a:lnTo>
                        <a:pt x="13" y="49"/>
                      </a:lnTo>
                      <a:lnTo>
                        <a:pt x="0" y="36"/>
                      </a:lnTo>
                      <a:lnTo>
                        <a:pt x="1" y="36"/>
                      </a:lnTo>
                      <a:lnTo>
                        <a:pt x="1" y="35"/>
                      </a:lnTo>
                      <a:lnTo>
                        <a:pt x="2" y="35"/>
                      </a:lnTo>
                      <a:lnTo>
                        <a:pt x="13" y="26"/>
                      </a:lnTo>
                      <a:lnTo>
                        <a:pt x="24" y="19"/>
                      </a:lnTo>
                      <a:lnTo>
                        <a:pt x="38" y="10"/>
                      </a:lnTo>
                      <a:lnTo>
                        <a:pt x="52" y="5"/>
                      </a:lnTo>
                      <a:lnTo>
                        <a:pt x="68" y="1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4" name="Freeform 67">
                  <a:extLst>
                    <a:ext uri="{FF2B5EF4-FFF2-40B4-BE49-F238E27FC236}">
                      <a16:creationId xmlns:a16="http://schemas.microsoft.com/office/drawing/2014/main" id="{914C75AB-5ABA-D927-87BE-B8F63F9CE4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1251" y="2419350"/>
                  <a:ext cx="100013" cy="30163"/>
                </a:xfrm>
                <a:custGeom>
                  <a:avLst/>
                  <a:gdLst>
                    <a:gd name="T0" fmla="*/ 73 w 127"/>
                    <a:gd name="T1" fmla="*/ 0 h 39"/>
                    <a:gd name="T2" fmla="*/ 91 w 127"/>
                    <a:gd name="T3" fmla="*/ 4 h 39"/>
                    <a:gd name="T4" fmla="*/ 110 w 127"/>
                    <a:gd name="T5" fmla="*/ 13 h 39"/>
                    <a:gd name="T6" fmla="*/ 127 w 127"/>
                    <a:gd name="T7" fmla="*/ 26 h 39"/>
                    <a:gd name="T8" fmla="*/ 114 w 127"/>
                    <a:gd name="T9" fmla="*/ 39 h 39"/>
                    <a:gd name="T10" fmla="*/ 100 w 127"/>
                    <a:gd name="T11" fmla="*/ 27 h 39"/>
                    <a:gd name="T12" fmla="*/ 82 w 127"/>
                    <a:gd name="T13" fmla="*/ 20 h 39"/>
                    <a:gd name="T14" fmla="*/ 63 w 127"/>
                    <a:gd name="T15" fmla="*/ 18 h 39"/>
                    <a:gd name="T16" fmla="*/ 45 w 127"/>
                    <a:gd name="T17" fmla="*/ 20 h 39"/>
                    <a:gd name="T18" fmla="*/ 27 w 127"/>
                    <a:gd name="T19" fmla="*/ 27 h 39"/>
                    <a:gd name="T20" fmla="*/ 13 w 127"/>
                    <a:gd name="T21" fmla="*/ 39 h 39"/>
                    <a:gd name="T22" fmla="*/ 0 w 127"/>
                    <a:gd name="T23" fmla="*/ 26 h 39"/>
                    <a:gd name="T24" fmla="*/ 16 w 127"/>
                    <a:gd name="T25" fmla="*/ 14 h 39"/>
                    <a:gd name="T26" fmla="*/ 33 w 127"/>
                    <a:gd name="T27" fmla="*/ 5 h 39"/>
                    <a:gd name="T28" fmla="*/ 52 w 127"/>
                    <a:gd name="T29" fmla="*/ 0 h 39"/>
                    <a:gd name="T30" fmla="*/ 73 w 127"/>
                    <a:gd name="T3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7" h="39">
                      <a:moveTo>
                        <a:pt x="73" y="0"/>
                      </a:moveTo>
                      <a:lnTo>
                        <a:pt x="91" y="4"/>
                      </a:lnTo>
                      <a:lnTo>
                        <a:pt x="110" y="13"/>
                      </a:lnTo>
                      <a:lnTo>
                        <a:pt x="127" y="26"/>
                      </a:lnTo>
                      <a:lnTo>
                        <a:pt x="114" y="39"/>
                      </a:lnTo>
                      <a:lnTo>
                        <a:pt x="100" y="27"/>
                      </a:lnTo>
                      <a:lnTo>
                        <a:pt x="82" y="20"/>
                      </a:lnTo>
                      <a:lnTo>
                        <a:pt x="63" y="18"/>
                      </a:lnTo>
                      <a:lnTo>
                        <a:pt x="45" y="20"/>
                      </a:lnTo>
                      <a:lnTo>
                        <a:pt x="27" y="27"/>
                      </a:lnTo>
                      <a:lnTo>
                        <a:pt x="13" y="39"/>
                      </a:lnTo>
                      <a:lnTo>
                        <a:pt x="0" y="26"/>
                      </a:lnTo>
                      <a:lnTo>
                        <a:pt x="16" y="14"/>
                      </a:lnTo>
                      <a:lnTo>
                        <a:pt x="33" y="5"/>
                      </a:lnTo>
                      <a:lnTo>
                        <a:pt x="52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5" name="Freeform 68">
                  <a:extLst>
                    <a:ext uri="{FF2B5EF4-FFF2-40B4-BE49-F238E27FC236}">
                      <a16:creationId xmlns:a16="http://schemas.microsoft.com/office/drawing/2014/main" id="{5F802E87-F56E-A26A-F808-B722F81077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0301" y="2446338"/>
                  <a:ext cx="60325" cy="22225"/>
                </a:xfrm>
                <a:custGeom>
                  <a:avLst/>
                  <a:gdLst>
                    <a:gd name="T0" fmla="*/ 37 w 77"/>
                    <a:gd name="T1" fmla="*/ 0 h 28"/>
                    <a:gd name="T2" fmla="*/ 51 w 77"/>
                    <a:gd name="T3" fmla="*/ 1 h 28"/>
                    <a:gd name="T4" fmla="*/ 64 w 77"/>
                    <a:gd name="T5" fmla="*/ 7 h 28"/>
                    <a:gd name="T6" fmla="*/ 77 w 77"/>
                    <a:gd name="T7" fmla="*/ 16 h 28"/>
                    <a:gd name="T8" fmla="*/ 64 w 77"/>
                    <a:gd name="T9" fmla="*/ 28 h 28"/>
                    <a:gd name="T10" fmla="*/ 52 w 77"/>
                    <a:gd name="T11" fmla="*/ 20 h 28"/>
                    <a:gd name="T12" fmla="*/ 38 w 77"/>
                    <a:gd name="T13" fmla="*/ 18 h 28"/>
                    <a:gd name="T14" fmla="*/ 25 w 77"/>
                    <a:gd name="T15" fmla="*/ 20 h 28"/>
                    <a:gd name="T16" fmla="*/ 11 w 77"/>
                    <a:gd name="T17" fmla="*/ 28 h 28"/>
                    <a:gd name="T18" fmla="*/ 0 w 77"/>
                    <a:gd name="T19" fmla="*/ 16 h 28"/>
                    <a:gd name="T20" fmla="*/ 10 w 77"/>
                    <a:gd name="T21" fmla="*/ 8 h 28"/>
                    <a:gd name="T22" fmla="*/ 24 w 77"/>
                    <a:gd name="T23" fmla="*/ 2 h 28"/>
                    <a:gd name="T24" fmla="*/ 37 w 77"/>
                    <a:gd name="T2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7" h="28">
                      <a:moveTo>
                        <a:pt x="37" y="0"/>
                      </a:moveTo>
                      <a:lnTo>
                        <a:pt x="51" y="1"/>
                      </a:lnTo>
                      <a:lnTo>
                        <a:pt x="64" y="7"/>
                      </a:lnTo>
                      <a:lnTo>
                        <a:pt x="77" y="16"/>
                      </a:lnTo>
                      <a:lnTo>
                        <a:pt x="64" y="28"/>
                      </a:lnTo>
                      <a:lnTo>
                        <a:pt x="52" y="20"/>
                      </a:lnTo>
                      <a:lnTo>
                        <a:pt x="38" y="18"/>
                      </a:lnTo>
                      <a:lnTo>
                        <a:pt x="25" y="20"/>
                      </a:lnTo>
                      <a:lnTo>
                        <a:pt x="11" y="28"/>
                      </a:lnTo>
                      <a:lnTo>
                        <a:pt x="0" y="16"/>
                      </a:lnTo>
                      <a:lnTo>
                        <a:pt x="10" y="8"/>
                      </a:lnTo>
                      <a:lnTo>
                        <a:pt x="24" y="2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6" name="Freeform 69">
                  <a:extLst>
                    <a:ext uri="{FF2B5EF4-FFF2-40B4-BE49-F238E27FC236}">
                      <a16:creationId xmlns:a16="http://schemas.microsoft.com/office/drawing/2014/main" id="{5F43FE98-CACC-053C-9DAF-B4502454FD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9351" y="2478088"/>
                  <a:ext cx="22225" cy="22225"/>
                </a:xfrm>
                <a:custGeom>
                  <a:avLst/>
                  <a:gdLst>
                    <a:gd name="T0" fmla="*/ 14 w 29"/>
                    <a:gd name="T1" fmla="*/ 0 h 28"/>
                    <a:gd name="T2" fmla="*/ 19 w 29"/>
                    <a:gd name="T3" fmla="*/ 1 h 28"/>
                    <a:gd name="T4" fmla="*/ 23 w 29"/>
                    <a:gd name="T5" fmla="*/ 3 h 28"/>
                    <a:gd name="T6" fmla="*/ 26 w 29"/>
                    <a:gd name="T7" fmla="*/ 6 h 28"/>
                    <a:gd name="T8" fmla="*/ 28 w 29"/>
                    <a:gd name="T9" fmla="*/ 10 h 28"/>
                    <a:gd name="T10" fmla="*/ 29 w 29"/>
                    <a:gd name="T11" fmla="*/ 14 h 28"/>
                    <a:gd name="T12" fmla="*/ 28 w 29"/>
                    <a:gd name="T13" fmla="*/ 19 h 28"/>
                    <a:gd name="T14" fmla="*/ 26 w 29"/>
                    <a:gd name="T15" fmla="*/ 23 h 28"/>
                    <a:gd name="T16" fmla="*/ 23 w 29"/>
                    <a:gd name="T17" fmla="*/ 26 h 28"/>
                    <a:gd name="T18" fmla="*/ 19 w 29"/>
                    <a:gd name="T19" fmla="*/ 28 h 28"/>
                    <a:gd name="T20" fmla="*/ 14 w 29"/>
                    <a:gd name="T21" fmla="*/ 28 h 28"/>
                    <a:gd name="T22" fmla="*/ 10 w 29"/>
                    <a:gd name="T23" fmla="*/ 28 h 28"/>
                    <a:gd name="T24" fmla="*/ 6 w 29"/>
                    <a:gd name="T25" fmla="*/ 26 h 28"/>
                    <a:gd name="T26" fmla="*/ 3 w 29"/>
                    <a:gd name="T27" fmla="*/ 23 h 28"/>
                    <a:gd name="T28" fmla="*/ 1 w 29"/>
                    <a:gd name="T29" fmla="*/ 19 h 28"/>
                    <a:gd name="T30" fmla="*/ 0 w 29"/>
                    <a:gd name="T31" fmla="*/ 14 h 28"/>
                    <a:gd name="T32" fmla="*/ 1 w 29"/>
                    <a:gd name="T33" fmla="*/ 10 h 28"/>
                    <a:gd name="T34" fmla="*/ 3 w 29"/>
                    <a:gd name="T35" fmla="*/ 6 h 28"/>
                    <a:gd name="T36" fmla="*/ 6 w 29"/>
                    <a:gd name="T37" fmla="*/ 3 h 28"/>
                    <a:gd name="T38" fmla="*/ 10 w 29"/>
                    <a:gd name="T39" fmla="*/ 1 h 28"/>
                    <a:gd name="T40" fmla="*/ 14 w 29"/>
                    <a:gd name="T4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9" h="28">
                      <a:moveTo>
                        <a:pt x="14" y="0"/>
                      </a:moveTo>
                      <a:lnTo>
                        <a:pt x="19" y="1"/>
                      </a:lnTo>
                      <a:lnTo>
                        <a:pt x="23" y="3"/>
                      </a:lnTo>
                      <a:lnTo>
                        <a:pt x="26" y="6"/>
                      </a:lnTo>
                      <a:lnTo>
                        <a:pt x="28" y="10"/>
                      </a:lnTo>
                      <a:lnTo>
                        <a:pt x="29" y="14"/>
                      </a:lnTo>
                      <a:lnTo>
                        <a:pt x="28" y="19"/>
                      </a:lnTo>
                      <a:lnTo>
                        <a:pt x="26" y="23"/>
                      </a:lnTo>
                      <a:lnTo>
                        <a:pt x="23" y="26"/>
                      </a:lnTo>
                      <a:lnTo>
                        <a:pt x="19" y="28"/>
                      </a:lnTo>
                      <a:lnTo>
                        <a:pt x="14" y="28"/>
                      </a:lnTo>
                      <a:lnTo>
                        <a:pt x="10" y="28"/>
                      </a:lnTo>
                      <a:lnTo>
                        <a:pt x="6" y="26"/>
                      </a:lnTo>
                      <a:lnTo>
                        <a:pt x="3" y="23"/>
                      </a:lnTo>
                      <a:lnTo>
                        <a:pt x="1" y="19"/>
                      </a:lnTo>
                      <a:lnTo>
                        <a:pt x="0" y="14"/>
                      </a:lnTo>
                      <a:lnTo>
                        <a:pt x="1" y="10"/>
                      </a:lnTo>
                      <a:lnTo>
                        <a:pt x="3" y="6"/>
                      </a:lnTo>
                      <a:lnTo>
                        <a:pt x="6" y="3"/>
                      </a:lnTo>
                      <a:lnTo>
                        <a:pt x="10" y="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7" name="Freeform 70">
                  <a:extLst>
                    <a:ext uri="{FF2B5EF4-FFF2-40B4-BE49-F238E27FC236}">
                      <a16:creationId xmlns:a16="http://schemas.microsoft.com/office/drawing/2014/main" id="{7FA3AB2D-A887-0229-C20F-2DCDCA08F37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62076" y="2365375"/>
                  <a:ext cx="74613" cy="146050"/>
                </a:xfrm>
                <a:custGeom>
                  <a:avLst/>
                  <a:gdLst>
                    <a:gd name="T0" fmla="*/ 48 w 94"/>
                    <a:gd name="T1" fmla="*/ 101 h 183"/>
                    <a:gd name="T2" fmla="*/ 48 w 94"/>
                    <a:gd name="T3" fmla="*/ 163 h 183"/>
                    <a:gd name="T4" fmla="*/ 79 w 94"/>
                    <a:gd name="T5" fmla="*/ 134 h 183"/>
                    <a:gd name="T6" fmla="*/ 48 w 94"/>
                    <a:gd name="T7" fmla="*/ 101 h 183"/>
                    <a:gd name="T8" fmla="*/ 48 w 94"/>
                    <a:gd name="T9" fmla="*/ 21 h 183"/>
                    <a:gd name="T10" fmla="*/ 48 w 94"/>
                    <a:gd name="T11" fmla="*/ 82 h 183"/>
                    <a:gd name="T12" fmla="*/ 77 w 94"/>
                    <a:gd name="T13" fmla="*/ 53 h 183"/>
                    <a:gd name="T14" fmla="*/ 48 w 94"/>
                    <a:gd name="T15" fmla="*/ 21 h 183"/>
                    <a:gd name="T16" fmla="*/ 42 w 94"/>
                    <a:gd name="T17" fmla="*/ 0 h 183"/>
                    <a:gd name="T18" fmla="*/ 44 w 94"/>
                    <a:gd name="T19" fmla="*/ 1 h 183"/>
                    <a:gd name="T20" fmla="*/ 46 w 94"/>
                    <a:gd name="T21" fmla="*/ 2 h 183"/>
                    <a:gd name="T22" fmla="*/ 91 w 94"/>
                    <a:gd name="T23" fmla="*/ 47 h 183"/>
                    <a:gd name="T24" fmla="*/ 92 w 94"/>
                    <a:gd name="T25" fmla="*/ 49 h 183"/>
                    <a:gd name="T26" fmla="*/ 93 w 94"/>
                    <a:gd name="T27" fmla="*/ 53 h 183"/>
                    <a:gd name="T28" fmla="*/ 92 w 94"/>
                    <a:gd name="T29" fmla="*/ 55 h 183"/>
                    <a:gd name="T30" fmla="*/ 91 w 94"/>
                    <a:gd name="T31" fmla="*/ 57 h 183"/>
                    <a:gd name="T32" fmla="*/ 56 w 94"/>
                    <a:gd name="T33" fmla="*/ 92 h 183"/>
                    <a:gd name="T34" fmla="*/ 93 w 94"/>
                    <a:gd name="T35" fmla="*/ 128 h 183"/>
                    <a:gd name="T36" fmla="*/ 94 w 94"/>
                    <a:gd name="T37" fmla="*/ 130 h 183"/>
                    <a:gd name="T38" fmla="*/ 94 w 94"/>
                    <a:gd name="T39" fmla="*/ 134 h 183"/>
                    <a:gd name="T40" fmla="*/ 94 w 94"/>
                    <a:gd name="T41" fmla="*/ 136 h 183"/>
                    <a:gd name="T42" fmla="*/ 93 w 94"/>
                    <a:gd name="T43" fmla="*/ 138 h 183"/>
                    <a:gd name="T44" fmla="*/ 46 w 94"/>
                    <a:gd name="T45" fmla="*/ 181 h 183"/>
                    <a:gd name="T46" fmla="*/ 44 w 94"/>
                    <a:gd name="T47" fmla="*/ 183 h 183"/>
                    <a:gd name="T48" fmla="*/ 42 w 94"/>
                    <a:gd name="T49" fmla="*/ 183 h 183"/>
                    <a:gd name="T50" fmla="*/ 39 w 94"/>
                    <a:gd name="T51" fmla="*/ 183 h 183"/>
                    <a:gd name="T52" fmla="*/ 37 w 94"/>
                    <a:gd name="T53" fmla="*/ 181 h 183"/>
                    <a:gd name="T54" fmla="*/ 36 w 94"/>
                    <a:gd name="T55" fmla="*/ 179 h 183"/>
                    <a:gd name="T56" fmla="*/ 36 w 94"/>
                    <a:gd name="T57" fmla="*/ 177 h 183"/>
                    <a:gd name="T58" fmla="*/ 36 w 94"/>
                    <a:gd name="T59" fmla="*/ 112 h 183"/>
                    <a:gd name="T60" fmla="*/ 10 w 94"/>
                    <a:gd name="T61" fmla="*/ 137 h 183"/>
                    <a:gd name="T62" fmla="*/ 9 w 94"/>
                    <a:gd name="T63" fmla="*/ 139 h 183"/>
                    <a:gd name="T64" fmla="*/ 6 w 94"/>
                    <a:gd name="T65" fmla="*/ 139 h 183"/>
                    <a:gd name="T66" fmla="*/ 4 w 94"/>
                    <a:gd name="T67" fmla="*/ 139 h 183"/>
                    <a:gd name="T68" fmla="*/ 2 w 94"/>
                    <a:gd name="T69" fmla="*/ 137 h 183"/>
                    <a:gd name="T70" fmla="*/ 1 w 94"/>
                    <a:gd name="T71" fmla="*/ 135 h 183"/>
                    <a:gd name="T72" fmla="*/ 0 w 94"/>
                    <a:gd name="T73" fmla="*/ 132 h 183"/>
                    <a:gd name="T74" fmla="*/ 1 w 94"/>
                    <a:gd name="T75" fmla="*/ 130 h 183"/>
                    <a:gd name="T76" fmla="*/ 2 w 94"/>
                    <a:gd name="T77" fmla="*/ 128 h 183"/>
                    <a:gd name="T78" fmla="*/ 36 w 94"/>
                    <a:gd name="T79" fmla="*/ 94 h 183"/>
                    <a:gd name="T80" fmla="*/ 36 w 94"/>
                    <a:gd name="T81" fmla="*/ 89 h 183"/>
                    <a:gd name="T82" fmla="*/ 2 w 94"/>
                    <a:gd name="T83" fmla="*/ 54 h 183"/>
                    <a:gd name="T84" fmla="*/ 0 w 94"/>
                    <a:gd name="T85" fmla="*/ 52 h 183"/>
                    <a:gd name="T86" fmla="*/ 0 w 94"/>
                    <a:gd name="T87" fmla="*/ 49 h 183"/>
                    <a:gd name="T88" fmla="*/ 0 w 94"/>
                    <a:gd name="T89" fmla="*/ 47 h 183"/>
                    <a:gd name="T90" fmla="*/ 2 w 94"/>
                    <a:gd name="T91" fmla="*/ 45 h 183"/>
                    <a:gd name="T92" fmla="*/ 4 w 94"/>
                    <a:gd name="T93" fmla="*/ 44 h 183"/>
                    <a:gd name="T94" fmla="*/ 6 w 94"/>
                    <a:gd name="T95" fmla="*/ 43 h 183"/>
                    <a:gd name="T96" fmla="*/ 8 w 94"/>
                    <a:gd name="T97" fmla="*/ 44 h 183"/>
                    <a:gd name="T98" fmla="*/ 10 w 94"/>
                    <a:gd name="T99" fmla="*/ 45 h 183"/>
                    <a:gd name="T100" fmla="*/ 36 w 94"/>
                    <a:gd name="T101" fmla="*/ 71 h 183"/>
                    <a:gd name="T102" fmla="*/ 36 w 94"/>
                    <a:gd name="T103" fmla="*/ 6 h 183"/>
                    <a:gd name="T104" fmla="*/ 36 w 94"/>
                    <a:gd name="T105" fmla="*/ 4 h 183"/>
                    <a:gd name="T106" fmla="*/ 37 w 94"/>
                    <a:gd name="T107" fmla="*/ 2 h 183"/>
                    <a:gd name="T108" fmla="*/ 39 w 94"/>
                    <a:gd name="T109" fmla="*/ 1 h 183"/>
                    <a:gd name="T110" fmla="*/ 42 w 94"/>
                    <a:gd name="T111" fmla="*/ 0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4" h="183">
                      <a:moveTo>
                        <a:pt x="48" y="101"/>
                      </a:moveTo>
                      <a:lnTo>
                        <a:pt x="48" y="163"/>
                      </a:lnTo>
                      <a:lnTo>
                        <a:pt x="79" y="134"/>
                      </a:lnTo>
                      <a:lnTo>
                        <a:pt x="48" y="101"/>
                      </a:lnTo>
                      <a:close/>
                      <a:moveTo>
                        <a:pt x="48" y="21"/>
                      </a:moveTo>
                      <a:lnTo>
                        <a:pt x="48" y="82"/>
                      </a:lnTo>
                      <a:lnTo>
                        <a:pt x="77" y="53"/>
                      </a:lnTo>
                      <a:lnTo>
                        <a:pt x="48" y="21"/>
                      </a:lnTo>
                      <a:close/>
                      <a:moveTo>
                        <a:pt x="42" y="0"/>
                      </a:moveTo>
                      <a:lnTo>
                        <a:pt x="44" y="1"/>
                      </a:lnTo>
                      <a:lnTo>
                        <a:pt x="46" y="2"/>
                      </a:lnTo>
                      <a:lnTo>
                        <a:pt x="91" y="47"/>
                      </a:lnTo>
                      <a:lnTo>
                        <a:pt x="92" y="49"/>
                      </a:lnTo>
                      <a:lnTo>
                        <a:pt x="93" y="53"/>
                      </a:lnTo>
                      <a:lnTo>
                        <a:pt x="92" y="55"/>
                      </a:lnTo>
                      <a:lnTo>
                        <a:pt x="91" y="57"/>
                      </a:lnTo>
                      <a:lnTo>
                        <a:pt x="56" y="92"/>
                      </a:lnTo>
                      <a:lnTo>
                        <a:pt x="93" y="128"/>
                      </a:lnTo>
                      <a:lnTo>
                        <a:pt x="94" y="130"/>
                      </a:lnTo>
                      <a:lnTo>
                        <a:pt x="94" y="134"/>
                      </a:lnTo>
                      <a:lnTo>
                        <a:pt x="94" y="136"/>
                      </a:lnTo>
                      <a:lnTo>
                        <a:pt x="93" y="138"/>
                      </a:lnTo>
                      <a:lnTo>
                        <a:pt x="46" y="181"/>
                      </a:lnTo>
                      <a:lnTo>
                        <a:pt x="44" y="183"/>
                      </a:lnTo>
                      <a:lnTo>
                        <a:pt x="42" y="183"/>
                      </a:lnTo>
                      <a:lnTo>
                        <a:pt x="39" y="183"/>
                      </a:lnTo>
                      <a:lnTo>
                        <a:pt x="37" y="181"/>
                      </a:lnTo>
                      <a:lnTo>
                        <a:pt x="36" y="179"/>
                      </a:lnTo>
                      <a:lnTo>
                        <a:pt x="36" y="177"/>
                      </a:lnTo>
                      <a:lnTo>
                        <a:pt x="36" y="112"/>
                      </a:lnTo>
                      <a:lnTo>
                        <a:pt x="10" y="137"/>
                      </a:lnTo>
                      <a:lnTo>
                        <a:pt x="9" y="139"/>
                      </a:lnTo>
                      <a:lnTo>
                        <a:pt x="6" y="139"/>
                      </a:lnTo>
                      <a:lnTo>
                        <a:pt x="4" y="139"/>
                      </a:lnTo>
                      <a:lnTo>
                        <a:pt x="2" y="137"/>
                      </a:lnTo>
                      <a:lnTo>
                        <a:pt x="1" y="135"/>
                      </a:lnTo>
                      <a:lnTo>
                        <a:pt x="0" y="132"/>
                      </a:lnTo>
                      <a:lnTo>
                        <a:pt x="1" y="130"/>
                      </a:lnTo>
                      <a:lnTo>
                        <a:pt x="2" y="128"/>
                      </a:lnTo>
                      <a:lnTo>
                        <a:pt x="36" y="94"/>
                      </a:lnTo>
                      <a:lnTo>
                        <a:pt x="36" y="89"/>
                      </a:lnTo>
                      <a:lnTo>
                        <a:pt x="2" y="54"/>
                      </a:lnTo>
                      <a:lnTo>
                        <a:pt x="0" y="52"/>
                      </a:lnTo>
                      <a:lnTo>
                        <a:pt x="0" y="49"/>
                      </a:lnTo>
                      <a:lnTo>
                        <a:pt x="0" y="47"/>
                      </a:lnTo>
                      <a:lnTo>
                        <a:pt x="2" y="45"/>
                      </a:lnTo>
                      <a:lnTo>
                        <a:pt x="4" y="44"/>
                      </a:lnTo>
                      <a:lnTo>
                        <a:pt x="6" y="43"/>
                      </a:lnTo>
                      <a:lnTo>
                        <a:pt x="8" y="44"/>
                      </a:lnTo>
                      <a:lnTo>
                        <a:pt x="10" y="45"/>
                      </a:lnTo>
                      <a:lnTo>
                        <a:pt x="36" y="71"/>
                      </a:lnTo>
                      <a:lnTo>
                        <a:pt x="36" y="6"/>
                      </a:lnTo>
                      <a:lnTo>
                        <a:pt x="36" y="4"/>
                      </a:lnTo>
                      <a:lnTo>
                        <a:pt x="37" y="2"/>
                      </a:lnTo>
                      <a:lnTo>
                        <a:pt x="39" y="1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8" name="Freeform 71">
                  <a:extLst>
                    <a:ext uri="{FF2B5EF4-FFF2-40B4-BE49-F238E27FC236}">
                      <a16:creationId xmlns:a16="http://schemas.microsoft.com/office/drawing/2014/main" id="{4ACCC713-72D3-54BC-2C70-C47E8D6B98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93851" y="2373313"/>
                  <a:ext cx="71438" cy="138113"/>
                </a:xfrm>
                <a:custGeom>
                  <a:avLst/>
                  <a:gdLst>
                    <a:gd name="T0" fmla="*/ 31 w 89"/>
                    <a:gd name="T1" fmla="*/ 156 h 173"/>
                    <a:gd name="T2" fmla="*/ 30 w 89"/>
                    <a:gd name="T3" fmla="*/ 157 h 173"/>
                    <a:gd name="T4" fmla="*/ 30 w 89"/>
                    <a:gd name="T5" fmla="*/ 157 h 173"/>
                    <a:gd name="T6" fmla="*/ 30 w 89"/>
                    <a:gd name="T7" fmla="*/ 164 h 173"/>
                    <a:gd name="T8" fmla="*/ 30 w 89"/>
                    <a:gd name="T9" fmla="*/ 164 h 173"/>
                    <a:gd name="T10" fmla="*/ 31 w 89"/>
                    <a:gd name="T11" fmla="*/ 165 h 173"/>
                    <a:gd name="T12" fmla="*/ 58 w 89"/>
                    <a:gd name="T13" fmla="*/ 165 h 173"/>
                    <a:gd name="T14" fmla="*/ 59 w 89"/>
                    <a:gd name="T15" fmla="*/ 164 h 173"/>
                    <a:gd name="T16" fmla="*/ 59 w 89"/>
                    <a:gd name="T17" fmla="*/ 164 h 173"/>
                    <a:gd name="T18" fmla="*/ 59 w 89"/>
                    <a:gd name="T19" fmla="*/ 157 h 173"/>
                    <a:gd name="T20" fmla="*/ 59 w 89"/>
                    <a:gd name="T21" fmla="*/ 157 h 173"/>
                    <a:gd name="T22" fmla="*/ 58 w 89"/>
                    <a:gd name="T23" fmla="*/ 156 h 173"/>
                    <a:gd name="T24" fmla="*/ 31 w 89"/>
                    <a:gd name="T25" fmla="*/ 156 h 173"/>
                    <a:gd name="T26" fmla="*/ 12 w 89"/>
                    <a:gd name="T27" fmla="*/ 15 h 173"/>
                    <a:gd name="T28" fmla="*/ 12 w 89"/>
                    <a:gd name="T29" fmla="*/ 15 h 173"/>
                    <a:gd name="T30" fmla="*/ 12 w 89"/>
                    <a:gd name="T31" fmla="*/ 148 h 173"/>
                    <a:gd name="T32" fmla="*/ 12 w 89"/>
                    <a:gd name="T33" fmla="*/ 148 h 173"/>
                    <a:gd name="T34" fmla="*/ 79 w 89"/>
                    <a:gd name="T35" fmla="*/ 148 h 173"/>
                    <a:gd name="T36" fmla="*/ 79 w 89"/>
                    <a:gd name="T37" fmla="*/ 148 h 173"/>
                    <a:gd name="T38" fmla="*/ 79 w 89"/>
                    <a:gd name="T39" fmla="*/ 15 h 173"/>
                    <a:gd name="T40" fmla="*/ 79 w 89"/>
                    <a:gd name="T41" fmla="*/ 15 h 173"/>
                    <a:gd name="T42" fmla="*/ 12 w 89"/>
                    <a:gd name="T43" fmla="*/ 15 h 173"/>
                    <a:gd name="T44" fmla="*/ 12 w 89"/>
                    <a:gd name="T45" fmla="*/ 0 h 173"/>
                    <a:gd name="T46" fmla="*/ 79 w 89"/>
                    <a:gd name="T47" fmla="*/ 0 h 173"/>
                    <a:gd name="T48" fmla="*/ 82 w 89"/>
                    <a:gd name="T49" fmla="*/ 1 h 173"/>
                    <a:gd name="T50" fmla="*/ 85 w 89"/>
                    <a:gd name="T51" fmla="*/ 2 h 173"/>
                    <a:gd name="T52" fmla="*/ 87 w 89"/>
                    <a:gd name="T53" fmla="*/ 4 h 173"/>
                    <a:gd name="T54" fmla="*/ 88 w 89"/>
                    <a:gd name="T55" fmla="*/ 7 h 173"/>
                    <a:gd name="T56" fmla="*/ 89 w 89"/>
                    <a:gd name="T57" fmla="*/ 11 h 173"/>
                    <a:gd name="T58" fmla="*/ 89 w 89"/>
                    <a:gd name="T59" fmla="*/ 163 h 173"/>
                    <a:gd name="T60" fmla="*/ 88 w 89"/>
                    <a:gd name="T61" fmla="*/ 166 h 173"/>
                    <a:gd name="T62" fmla="*/ 87 w 89"/>
                    <a:gd name="T63" fmla="*/ 169 h 173"/>
                    <a:gd name="T64" fmla="*/ 85 w 89"/>
                    <a:gd name="T65" fmla="*/ 171 h 173"/>
                    <a:gd name="T66" fmla="*/ 82 w 89"/>
                    <a:gd name="T67" fmla="*/ 173 h 173"/>
                    <a:gd name="T68" fmla="*/ 79 w 89"/>
                    <a:gd name="T69" fmla="*/ 173 h 173"/>
                    <a:gd name="T70" fmla="*/ 12 w 89"/>
                    <a:gd name="T71" fmla="*/ 173 h 173"/>
                    <a:gd name="T72" fmla="*/ 7 w 89"/>
                    <a:gd name="T73" fmla="*/ 173 h 173"/>
                    <a:gd name="T74" fmla="*/ 5 w 89"/>
                    <a:gd name="T75" fmla="*/ 171 h 173"/>
                    <a:gd name="T76" fmla="*/ 2 w 89"/>
                    <a:gd name="T77" fmla="*/ 169 h 173"/>
                    <a:gd name="T78" fmla="*/ 1 w 89"/>
                    <a:gd name="T79" fmla="*/ 166 h 173"/>
                    <a:gd name="T80" fmla="*/ 0 w 89"/>
                    <a:gd name="T81" fmla="*/ 163 h 173"/>
                    <a:gd name="T82" fmla="*/ 0 w 89"/>
                    <a:gd name="T83" fmla="*/ 11 h 173"/>
                    <a:gd name="T84" fmla="*/ 1 w 89"/>
                    <a:gd name="T85" fmla="*/ 7 h 173"/>
                    <a:gd name="T86" fmla="*/ 2 w 89"/>
                    <a:gd name="T87" fmla="*/ 4 h 173"/>
                    <a:gd name="T88" fmla="*/ 5 w 89"/>
                    <a:gd name="T89" fmla="*/ 2 h 173"/>
                    <a:gd name="T90" fmla="*/ 7 w 89"/>
                    <a:gd name="T91" fmla="*/ 1 h 173"/>
                    <a:gd name="T92" fmla="*/ 12 w 89"/>
                    <a:gd name="T93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9" h="173">
                      <a:moveTo>
                        <a:pt x="31" y="156"/>
                      </a:moveTo>
                      <a:lnTo>
                        <a:pt x="30" y="157"/>
                      </a:lnTo>
                      <a:lnTo>
                        <a:pt x="30" y="157"/>
                      </a:lnTo>
                      <a:lnTo>
                        <a:pt x="30" y="164"/>
                      </a:lnTo>
                      <a:lnTo>
                        <a:pt x="30" y="164"/>
                      </a:lnTo>
                      <a:lnTo>
                        <a:pt x="31" y="165"/>
                      </a:lnTo>
                      <a:lnTo>
                        <a:pt x="58" y="165"/>
                      </a:lnTo>
                      <a:lnTo>
                        <a:pt x="59" y="164"/>
                      </a:lnTo>
                      <a:lnTo>
                        <a:pt x="59" y="164"/>
                      </a:lnTo>
                      <a:lnTo>
                        <a:pt x="59" y="157"/>
                      </a:lnTo>
                      <a:lnTo>
                        <a:pt x="59" y="157"/>
                      </a:lnTo>
                      <a:lnTo>
                        <a:pt x="58" y="156"/>
                      </a:lnTo>
                      <a:lnTo>
                        <a:pt x="31" y="156"/>
                      </a:lnTo>
                      <a:close/>
                      <a:moveTo>
                        <a:pt x="12" y="15"/>
                      </a:moveTo>
                      <a:lnTo>
                        <a:pt x="12" y="15"/>
                      </a:lnTo>
                      <a:lnTo>
                        <a:pt x="12" y="148"/>
                      </a:lnTo>
                      <a:lnTo>
                        <a:pt x="12" y="148"/>
                      </a:lnTo>
                      <a:lnTo>
                        <a:pt x="79" y="148"/>
                      </a:lnTo>
                      <a:lnTo>
                        <a:pt x="79" y="148"/>
                      </a:lnTo>
                      <a:lnTo>
                        <a:pt x="79" y="15"/>
                      </a:lnTo>
                      <a:lnTo>
                        <a:pt x="79" y="15"/>
                      </a:lnTo>
                      <a:lnTo>
                        <a:pt x="12" y="15"/>
                      </a:lnTo>
                      <a:close/>
                      <a:moveTo>
                        <a:pt x="12" y="0"/>
                      </a:moveTo>
                      <a:lnTo>
                        <a:pt x="79" y="0"/>
                      </a:lnTo>
                      <a:lnTo>
                        <a:pt x="82" y="1"/>
                      </a:lnTo>
                      <a:lnTo>
                        <a:pt x="85" y="2"/>
                      </a:lnTo>
                      <a:lnTo>
                        <a:pt x="87" y="4"/>
                      </a:lnTo>
                      <a:lnTo>
                        <a:pt x="88" y="7"/>
                      </a:lnTo>
                      <a:lnTo>
                        <a:pt x="89" y="11"/>
                      </a:lnTo>
                      <a:lnTo>
                        <a:pt x="89" y="163"/>
                      </a:lnTo>
                      <a:lnTo>
                        <a:pt x="88" y="166"/>
                      </a:lnTo>
                      <a:lnTo>
                        <a:pt x="87" y="169"/>
                      </a:lnTo>
                      <a:lnTo>
                        <a:pt x="85" y="171"/>
                      </a:lnTo>
                      <a:lnTo>
                        <a:pt x="82" y="173"/>
                      </a:lnTo>
                      <a:lnTo>
                        <a:pt x="79" y="173"/>
                      </a:lnTo>
                      <a:lnTo>
                        <a:pt x="12" y="173"/>
                      </a:lnTo>
                      <a:lnTo>
                        <a:pt x="7" y="173"/>
                      </a:lnTo>
                      <a:lnTo>
                        <a:pt x="5" y="171"/>
                      </a:lnTo>
                      <a:lnTo>
                        <a:pt x="2" y="169"/>
                      </a:lnTo>
                      <a:lnTo>
                        <a:pt x="1" y="166"/>
                      </a:lnTo>
                      <a:lnTo>
                        <a:pt x="0" y="163"/>
                      </a:lnTo>
                      <a:lnTo>
                        <a:pt x="0" y="11"/>
                      </a:lnTo>
                      <a:lnTo>
                        <a:pt x="1" y="7"/>
                      </a:lnTo>
                      <a:lnTo>
                        <a:pt x="2" y="4"/>
                      </a:lnTo>
                      <a:lnTo>
                        <a:pt x="5" y="2"/>
                      </a:lnTo>
                      <a:lnTo>
                        <a:pt x="7" y="1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9" name="Freeform 72">
                  <a:extLst>
                    <a:ext uri="{FF2B5EF4-FFF2-40B4-BE49-F238E27FC236}">
                      <a16:creationId xmlns:a16="http://schemas.microsoft.com/office/drawing/2014/main" id="{25C08580-8571-8812-A030-780F53EB6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9213" y="2668588"/>
                  <a:ext cx="31750" cy="39688"/>
                </a:xfrm>
                <a:custGeom>
                  <a:avLst/>
                  <a:gdLst>
                    <a:gd name="T0" fmla="*/ 0 w 40"/>
                    <a:gd name="T1" fmla="*/ 0 h 48"/>
                    <a:gd name="T2" fmla="*/ 10 w 40"/>
                    <a:gd name="T3" fmla="*/ 0 h 48"/>
                    <a:gd name="T4" fmla="*/ 10 w 40"/>
                    <a:gd name="T5" fmla="*/ 18 h 48"/>
                    <a:gd name="T6" fmla="*/ 29 w 40"/>
                    <a:gd name="T7" fmla="*/ 18 h 48"/>
                    <a:gd name="T8" fmla="*/ 29 w 40"/>
                    <a:gd name="T9" fmla="*/ 0 h 48"/>
                    <a:gd name="T10" fmla="*/ 40 w 40"/>
                    <a:gd name="T11" fmla="*/ 0 h 48"/>
                    <a:gd name="T12" fmla="*/ 40 w 40"/>
                    <a:gd name="T13" fmla="*/ 48 h 48"/>
                    <a:gd name="T14" fmla="*/ 29 w 40"/>
                    <a:gd name="T15" fmla="*/ 48 h 48"/>
                    <a:gd name="T16" fmla="*/ 29 w 40"/>
                    <a:gd name="T17" fmla="*/ 29 h 48"/>
                    <a:gd name="T18" fmla="*/ 10 w 40"/>
                    <a:gd name="T19" fmla="*/ 29 h 48"/>
                    <a:gd name="T20" fmla="*/ 10 w 40"/>
                    <a:gd name="T21" fmla="*/ 48 h 48"/>
                    <a:gd name="T22" fmla="*/ 0 w 40"/>
                    <a:gd name="T23" fmla="*/ 48 h 48"/>
                    <a:gd name="T24" fmla="*/ 0 w 40"/>
                    <a:gd name="T2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48">
                      <a:moveTo>
                        <a:pt x="0" y="0"/>
                      </a:moveTo>
                      <a:lnTo>
                        <a:pt x="10" y="0"/>
                      </a:lnTo>
                      <a:lnTo>
                        <a:pt x="10" y="18"/>
                      </a:lnTo>
                      <a:lnTo>
                        <a:pt x="29" y="18"/>
                      </a:lnTo>
                      <a:lnTo>
                        <a:pt x="29" y="0"/>
                      </a:lnTo>
                      <a:lnTo>
                        <a:pt x="40" y="0"/>
                      </a:lnTo>
                      <a:lnTo>
                        <a:pt x="40" y="48"/>
                      </a:lnTo>
                      <a:lnTo>
                        <a:pt x="29" y="48"/>
                      </a:lnTo>
                      <a:lnTo>
                        <a:pt x="29" y="29"/>
                      </a:lnTo>
                      <a:lnTo>
                        <a:pt x="10" y="29"/>
                      </a:lnTo>
                      <a:lnTo>
                        <a:pt x="10" y="48"/>
                      </a:lnTo>
                      <a:lnTo>
                        <a:pt x="0" y="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0" name="Freeform 73">
                  <a:extLst>
                    <a:ext uri="{FF2B5EF4-FFF2-40B4-BE49-F238E27FC236}">
                      <a16:creationId xmlns:a16="http://schemas.microsoft.com/office/drawing/2014/main" id="{82B1F768-65C9-2917-1E43-321358010EF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57313" y="2668588"/>
                  <a:ext cx="36513" cy="39688"/>
                </a:xfrm>
                <a:custGeom>
                  <a:avLst/>
                  <a:gdLst>
                    <a:gd name="T0" fmla="*/ 24 w 47"/>
                    <a:gd name="T1" fmla="*/ 9 h 50"/>
                    <a:gd name="T2" fmla="*/ 17 w 47"/>
                    <a:gd name="T3" fmla="*/ 11 h 50"/>
                    <a:gd name="T4" fmla="*/ 14 w 47"/>
                    <a:gd name="T5" fmla="*/ 17 h 50"/>
                    <a:gd name="T6" fmla="*/ 12 w 47"/>
                    <a:gd name="T7" fmla="*/ 25 h 50"/>
                    <a:gd name="T8" fmla="*/ 13 w 47"/>
                    <a:gd name="T9" fmla="*/ 30 h 50"/>
                    <a:gd name="T10" fmla="*/ 14 w 47"/>
                    <a:gd name="T11" fmla="*/ 34 h 50"/>
                    <a:gd name="T12" fmla="*/ 15 w 47"/>
                    <a:gd name="T13" fmla="*/ 37 h 50"/>
                    <a:gd name="T14" fmla="*/ 18 w 47"/>
                    <a:gd name="T15" fmla="*/ 40 h 50"/>
                    <a:gd name="T16" fmla="*/ 20 w 47"/>
                    <a:gd name="T17" fmla="*/ 41 h 50"/>
                    <a:gd name="T18" fmla="*/ 24 w 47"/>
                    <a:gd name="T19" fmla="*/ 42 h 50"/>
                    <a:gd name="T20" fmla="*/ 30 w 47"/>
                    <a:gd name="T21" fmla="*/ 40 h 50"/>
                    <a:gd name="T22" fmla="*/ 35 w 47"/>
                    <a:gd name="T23" fmla="*/ 34 h 50"/>
                    <a:gd name="T24" fmla="*/ 36 w 47"/>
                    <a:gd name="T25" fmla="*/ 25 h 50"/>
                    <a:gd name="T26" fmla="*/ 36 w 47"/>
                    <a:gd name="T27" fmla="*/ 20 h 50"/>
                    <a:gd name="T28" fmla="*/ 35 w 47"/>
                    <a:gd name="T29" fmla="*/ 17 h 50"/>
                    <a:gd name="T30" fmla="*/ 33 w 47"/>
                    <a:gd name="T31" fmla="*/ 13 h 50"/>
                    <a:gd name="T32" fmla="*/ 30 w 47"/>
                    <a:gd name="T33" fmla="*/ 11 h 50"/>
                    <a:gd name="T34" fmla="*/ 27 w 47"/>
                    <a:gd name="T35" fmla="*/ 9 h 50"/>
                    <a:gd name="T36" fmla="*/ 24 w 47"/>
                    <a:gd name="T37" fmla="*/ 9 h 50"/>
                    <a:gd name="T38" fmla="*/ 24 w 47"/>
                    <a:gd name="T39" fmla="*/ 0 h 50"/>
                    <a:gd name="T40" fmla="*/ 35 w 47"/>
                    <a:gd name="T41" fmla="*/ 2 h 50"/>
                    <a:gd name="T42" fmla="*/ 42 w 47"/>
                    <a:gd name="T43" fmla="*/ 7 h 50"/>
                    <a:gd name="T44" fmla="*/ 46 w 47"/>
                    <a:gd name="T45" fmla="*/ 15 h 50"/>
                    <a:gd name="T46" fmla="*/ 47 w 47"/>
                    <a:gd name="T47" fmla="*/ 24 h 50"/>
                    <a:gd name="T48" fmla="*/ 46 w 47"/>
                    <a:gd name="T49" fmla="*/ 36 h 50"/>
                    <a:gd name="T50" fmla="*/ 41 w 47"/>
                    <a:gd name="T51" fmla="*/ 44 h 50"/>
                    <a:gd name="T52" fmla="*/ 34 w 47"/>
                    <a:gd name="T53" fmla="*/ 48 h 50"/>
                    <a:gd name="T54" fmla="*/ 23 w 47"/>
                    <a:gd name="T55" fmla="*/ 50 h 50"/>
                    <a:gd name="T56" fmla="*/ 14 w 47"/>
                    <a:gd name="T57" fmla="*/ 48 h 50"/>
                    <a:gd name="T58" fmla="*/ 7 w 47"/>
                    <a:gd name="T59" fmla="*/ 43 h 50"/>
                    <a:gd name="T60" fmla="*/ 1 w 47"/>
                    <a:gd name="T61" fmla="*/ 36 h 50"/>
                    <a:gd name="T62" fmla="*/ 0 w 47"/>
                    <a:gd name="T63" fmla="*/ 25 h 50"/>
                    <a:gd name="T64" fmla="*/ 2 w 47"/>
                    <a:gd name="T65" fmla="*/ 15 h 50"/>
                    <a:gd name="T66" fmla="*/ 7 w 47"/>
                    <a:gd name="T67" fmla="*/ 7 h 50"/>
                    <a:gd name="T68" fmla="*/ 14 w 47"/>
                    <a:gd name="T69" fmla="*/ 2 h 50"/>
                    <a:gd name="T70" fmla="*/ 24 w 47"/>
                    <a:gd name="T7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7" h="50">
                      <a:moveTo>
                        <a:pt x="24" y="9"/>
                      </a:moveTo>
                      <a:lnTo>
                        <a:pt x="17" y="11"/>
                      </a:lnTo>
                      <a:lnTo>
                        <a:pt x="14" y="17"/>
                      </a:lnTo>
                      <a:lnTo>
                        <a:pt x="12" y="25"/>
                      </a:lnTo>
                      <a:lnTo>
                        <a:pt x="13" y="30"/>
                      </a:lnTo>
                      <a:lnTo>
                        <a:pt x="14" y="34"/>
                      </a:lnTo>
                      <a:lnTo>
                        <a:pt x="15" y="37"/>
                      </a:lnTo>
                      <a:lnTo>
                        <a:pt x="18" y="40"/>
                      </a:lnTo>
                      <a:lnTo>
                        <a:pt x="20" y="41"/>
                      </a:lnTo>
                      <a:lnTo>
                        <a:pt x="24" y="42"/>
                      </a:lnTo>
                      <a:lnTo>
                        <a:pt x="30" y="40"/>
                      </a:lnTo>
                      <a:lnTo>
                        <a:pt x="35" y="34"/>
                      </a:lnTo>
                      <a:lnTo>
                        <a:pt x="36" y="25"/>
                      </a:lnTo>
                      <a:lnTo>
                        <a:pt x="36" y="20"/>
                      </a:lnTo>
                      <a:lnTo>
                        <a:pt x="35" y="17"/>
                      </a:lnTo>
                      <a:lnTo>
                        <a:pt x="33" y="13"/>
                      </a:lnTo>
                      <a:lnTo>
                        <a:pt x="30" y="11"/>
                      </a:lnTo>
                      <a:lnTo>
                        <a:pt x="27" y="9"/>
                      </a:lnTo>
                      <a:lnTo>
                        <a:pt x="24" y="9"/>
                      </a:lnTo>
                      <a:close/>
                      <a:moveTo>
                        <a:pt x="24" y="0"/>
                      </a:moveTo>
                      <a:lnTo>
                        <a:pt x="35" y="2"/>
                      </a:lnTo>
                      <a:lnTo>
                        <a:pt x="42" y="7"/>
                      </a:lnTo>
                      <a:lnTo>
                        <a:pt x="46" y="15"/>
                      </a:lnTo>
                      <a:lnTo>
                        <a:pt x="47" y="24"/>
                      </a:lnTo>
                      <a:lnTo>
                        <a:pt x="46" y="36"/>
                      </a:lnTo>
                      <a:lnTo>
                        <a:pt x="41" y="44"/>
                      </a:lnTo>
                      <a:lnTo>
                        <a:pt x="34" y="48"/>
                      </a:lnTo>
                      <a:lnTo>
                        <a:pt x="23" y="50"/>
                      </a:lnTo>
                      <a:lnTo>
                        <a:pt x="14" y="48"/>
                      </a:lnTo>
                      <a:lnTo>
                        <a:pt x="7" y="43"/>
                      </a:lnTo>
                      <a:lnTo>
                        <a:pt x="1" y="36"/>
                      </a:lnTo>
                      <a:lnTo>
                        <a:pt x="0" y="25"/>
                      </a:lnTo>
                      <a:lnTo>
                        <a:pt x="2" y="15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1" name="Freeform 74">
                  <a:extLst>
                    <a:ext uri="{FF2B5EF4-FFF2-40B4-BE49-F238E27FC236}">
                      <a16:creationId xmlns:a16="http://schemas.microsoft.com/office/drawing/2014/main" id="{BEB6451C-566F-9F05-D6A7-7FAF190B6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588" y="2668588"/>
                  <a:ext cx="44450" cy="39688"/>
                </a:xfrm>
                <a:custGeom>
                  <a:avLst/>
                  <a:gdLst>
                    <a:gd name="T0" fmla="*/ 3 w 55"/>
                    <a:gd name="T1" fmla="*/ 0 h 48"/>
                    <a:gd name="T2" fmla="*/ 19 w 55"/>
                    <a:gd name="T3" fmla="*/ 0 h 48"/>
                    <a:gd name="T4" fmla="*/ 23 w 55"/>
                    <a:gd name="T5" fmla="*/ 16 h 48"/>
                    <a:gd name="T6" fmla="*/ 27 w 55"/>
                    <a:gd name="T7" fmla="*/ 34 h 48"/>
                    <a:gd name="T8" fmla="*/ 28 w 55"/>
                    <a:gd name="T9" fmla="*/ 34 h 48"/>
                    <a:gd name="T10" fmla="*/ 32 w 55"/>
                    <a:gd name="T11" fmla="*/ 16 h 48"/>
                    <a:gd name="T12" fmla="*/ 38 w 55"/>
                    <a:gd name="T13" fmla="*/ 0 h 48"/>
                    <a:gd name="T14" fmla="*/ 52 w 55"/>
                    <a:gd name="T15" fmla="*/ 0 h 48"/>
                    <a:gd name="T16" fmla="*/ 55 w 55"/>
                    <a:gd name="T17" fmla="*/ 48 h 48"/>
                    <a:gd name="T18" fmla="*/ 44 w 55"/>
                    <a:gd name="T19" fmla="*/ 48 h 48"/>
                    <a:gd name="T20" fmla="*/ 44 w 55"/>
                    <a:gd name="T21" fmla="*/ 30 h 48"/>
                    <a:gd name="T22" fmla="*/ 43 w 55"/>
                    <a:gd name="T23" fmla="*/ 10 h 48"/>
                    <a:gd name="T24" fmla="*/ 43 w 55"/>
                    <a:gd name="T25" fmla="*/ 10 h 48"/>
                    <a:gd name="T26" fmla="*/ 40 w 55"/>
                    <a:gd name="T27" fmla="*/ 19 h 48"/>
                    <a:gd name="T28" fmla="*/ 38 w 55"/>
                    <a:gd name="T29" fmla="*/ 29 h 48"/>
                    <a:gd name="T30" fmla="*/ 31 w 55"/>
                    <a:gd name="T31" fmla="*/ 48 h 48"/>
                    <a:gd name="T32" fmla="*/ 23 w 55"/>
                    <a:gd name="T33" fmla="*/ 48 h 48"/>
                    <a:gd name="T34" fmla="*/ 17 w 55"/>
                    <a:gd name="T35" fmla="*/ 29 h 48"/>
                    <a:gd name="T36" fmla="*/ 13 w 55"/>
                    <a:gd name="T37" fmla="*/ 10 h 48"/>
                    <a:gd name="T38" fmla="*/ 13 w 55"/>
                    <a:gd name="T39" fmla="*/ 10 h 48"/>
                    <a:gd name="T40" fmla="*/ 13 w 55"/>
                    <a:gd name="T41" fmla="*/ 20 h 48"/>
                    <a:gd name="T42" fmla="*/ 12 w 55"/>
                    <a:gd name="T43" fmla="*/ 30 h 48"/>
                    <a:gd name="T44" fmla="*/ 11 w 55"/>
                    <a:gd name="T45" fmla="*/ 48 h 48"/>
                    <a:gd name="T46" fmla="*/ 0 w 55"/>
                    <a:gd name="T47" fmla="*/ 48 h 48"/>
                    <a:gd name="T48" fmla="*/ 3 w 55"/>
                    <a:gd name="T4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5" h="48">
                      <a:moveTo>
                        <a:pt x="3" y="0"/>
                      </a:moveTo>
                      <a:lnTo>
                        <a:pt x="19" y="0"/>
                      </a:lnTo>
                      <a:lnTo>
                        <a:pt x="23" y="16"/>
                      </a:lnTo>
                      <a:lnTo>
                        <a:pt x="27" y="34"/>
                      </a:lnTo>
                      <a:lnTo>
                        <a:pt x="28" y="34"/>
                      </a:lnTo>
                      <a:lnTo>
                        <a:pt x="32" y="16"/>
                      </a:lnTo>
                      <a:lnTo>
                        <a:pt x="38" y="0"/>
                      </a:lnTo>
                      <a:lnTo>
                        <a:pt x="52" y="0"/>
                      </a:lnTo>
                      <a:lnTo>
                        <a:pt x="55" y="48"/>
                      </a:lnTo>
                      <a:lnTo>
                        <a:pt x="44" y="48"/>
                      </a:lnTo>
                      <a:lnTo>
                        <a:pt x="44" y="30"/>
                      </a:lnTo>
                      <a:lnTo>
                        <a:pt x="43" y="10"/>
                      </a:lnTo>
                      <a:lnTo>
                        <a:pt x="43" y="10"/>
                      </a:lnTo>
                      <a:lnTo>
                        <a:pt x="40" y="19"/>
                      </a:lnTo>
                      <a:lnTo>
                        <a:pt x="38" y="29"/>
                      </a:lnTo>
                      <a:lnTo>
                        <a:pt x="31" y="48"/>
                      </a:lnTo>
                      <a:lnTo>
                        <a:pt x="23" y="48"/>
                      </a:lnTo>
                      <a:lnTo>
                        <a:pt x="17" y="29"/>
                      </a:lnTo>
                      <a:lnTo>
                        <a:pt x="13" y="10"/>
                      </a:lnTo>
                      <a:lnTo>
                        <a:pt x="13" y="10"/>
                      </a:lnTo>
                      <a:lnTo>
                        <a:pt x="13" y="20"/>
                      </a:lnTo>
                      <a:lnTo>
                        <a:pt x="12" y="30"/>
                      </a:lnTo>
                      <a:lnTo>
                        <a:pt x="11" y="48"/>
                      </a:lnTo>
                      <a:lnTo>
                        <a:pt x="0" y="48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2" name="Freeform 75">
                  <a:extLst>
                    <a:ext uri="{FF2B5EF4-FFF2-40B4-BE49-F238E27FC236}">
                      <a16:creationId xmlns:a16="http://schemas.microsoft.com/office/drawing/2014/main" id="{A677009C-C3C5-59CD-08A3-96F6D4BAD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9388" y="2668588"/>
                  <a:ext cx="23813" cy="39688"/>
                </a:xfrm>
                <a:custGeom>
                  <a:avLst/>
                  <a:gdLst>
                    <a:gd name="T0" fmla="*/ 0 w 31"/>
                    <a:gd name="T1" fmla="*/ 0 h 48"/>
                    <a:gd name="T2" fmla="*/ 30 w 31"/>
                    <a:gd name="T3" fmla="*/ 0 h 48"/>
                    <a:gd name="T4" fmla="*/ 30 w 31"/>
                    <a:gd name="T5" fmla="*/ 9 h 48"/>
                    <a:gd name="T6" fmla="*/ 11 w 31"/>
                    <a:gd name="T7" fmla="*/ 9 h 48"/>
                    <a:gd name="T8" fmla="*/ 11 w 31"/>
                    <a:gd name="T9" fmla="*/ 19 h 48"/>
                    <a:gd name="T10" fmla="*/ 29 w 31"/>
                    <a:gd name="T11" fmla="*/ 19 h 48"/>
                    <a:gd name="T12" fmla="*/ 29 w 31"/>
                    <a:gd name="T13" fmla="*/ 28 h 48"/>
                    <a:gd name="T14" fmla="*/ 11 w 31"/>
                    <a:gd name="T15" fmla="*/ 28 h 48"/>
                    <a:gd name="T16" fmla="*/ 11 w 31"/>
                    <a:gd name="T17" fmla="*/ 40 h 48"/>
                    <a:gd name="T18" fmla="*/ 31 w 31"/>
                    <a:gd name="T19" fmla="*/ 40 h 48"/>
                    <a:gd name="T20" fmla="*/ 31 w 31"/>
                    <a:gd name="T21" fmla="*/ 48 h 48"/>
                    <a:gd name="T22" fmla="*/ 0 w 31"/>
                    <a:gd name="T23" fmla="*/ 48 h 48"/>
                    <a:gd name="T24" fmla="*/ 0 w 31"/>
                    <a:gd name="T2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" h="48">
                      <a:moveTo>
                        <a:pt x="0" y="0"/>
                      </a:moveTo>
                      <a:lnTo>
                        <a:pt x="30" y="0"/>
                      </a:lnTo>
                      <a:lnTo>
                        <a:pt x="30" y="9"/>
                      </a:lnTo>
                      <a:lnTo>
                        <a:pt x="11" y="9"/>
                      </a:lnTo>
                      <a:lnTo>
                        <a:pt x="11" y="19"/>
                      </a:lnTo>
                      <a:lnTo>
                        <a:pt x="29" y="19"/>
                      </a:lnTo>
                      <a:lnTo>
                        <a:pt x="29" y="28"/>
                      </a:lnTo>
                      <a:lnTo>
                        <a:pt x="11" y="28"/>
                      </a:lnTo>
                      <a:lnTo>
                        <a:pt x="11" y="40"/>
                      </a:lnTo>
                      <a:lnTo>
                        <a:pt x="31" y="40"/>
                      </a:lnTo>
                      <a:lnTo>
                        <a:pt x="31" y="48"/>
                      </a:lnTo>
                      <a:lnTo>
                        <a:pt x="0" y="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3" name="Freeform 76">
                  <a:extLst>
                    <a:ext uri="{FF2B5EF4-FFF2-40B4-BE49-F238E27FC236}">
                      <a16:creationId xmlns:a16="http://schemas.microsoft.com/office/drawing/2014/main" id="{7C6E55EB-AFC3-80F1-676B-292DE14AE8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9476" y="2617788"/>
                  <a:ext cx="114300" cy="136525"/>
                </a:xfrm>
                <a:custGeom>
                  <a:avLst/>
                  <a:gdLst>
                    <a:gd name="T0" fmla="*/ 87 w 144"/>
                    <a:gd name="T1" fmla="*/ 0 h 172"/>
                    <a:gd name="T2" fmla="*/ 144 w 144"/>
                    <a:gd name="T3" fmla="*/ 56 h 172"/>
                    <a:gd name="T4" fmla="*/ 87 w 144"/>
                    <a:gd name="T5" fmla="*/ 113 h 172"/>
                    <a:gd name="T6" fmla="*/ 87 w 144"/>
                    <a:gd name="T7" fmla="*/ 74 h 172"/>
                    <a:gd name="T8" fmla="*/ 57 w 144"/>
                    <a:gd name="T9" fmla="*/ 74 h 172"/>
                    <a:gd name="T10" fmla="*/ 47 w 144"/>
                    <a:gd name="T11" fmla="*/ 76 h 172"/>
                    <a:gd name="T12" fmla="*/ 40 w 144"/>
                    <a:gd name="T13" fmla="*/ 80 h 172"/>
                    <a:gd name="T14" fmla="*/ 36 w 144"/>
                    <a:gd name="T15" fmla="*/ 85 h 172"/>
                    <a:gd name="T16" fmla="*/ 34 w 144"/>
                    <a:gd name="T17" fmla="*/ 92 h 172"/>
                    <a:gd name="T18" fmla="*/ 34 w 144"/>
                    <a:gd name="T19" fmla="*/ 98 h 172"/>
                    <a:gd name="T20" fmla="*/ 34 w 144"/>
                    <a:gd name="T21" fmla="*/ 172 h 172"/>
                    <a:gd name="T22" fmla="*/ 0 w 144"/>
                    <a:gd name="T23" fmla="*/ 172 h 172"/>
                    <a:gd name="T24" fmla="*/ 0 w 144"/>
                    <a:gd name="T25" fmla="*/ 98 h 172"/>
                    <a:gd name="T26" fmla="*/ 0 w 144"/>
                    <a:gd name="T27" fmla="*/ 94 h 172"/>
                    <a:gd name="T28" fmla="*/ 1 w 144"/>
                    <a:gd name="T29" fmla="*/ 86 h 172"/>
                    <a:gd name="T30" fmla="*/ 3 w 144"/>
                    <a:gd name="T31" fmla="*/ 77 h 172"/>
                    <a:gd name="T32" fmla="*/ 8 w 144"/>
                    <a:gd name="T33" fmla="*/ 66 h 172"/>
                    <a:gd name="T34" fmla="*/ 16 w 144"/>
                    <a:gd name="T35" fmla="*/ 55 h 172"/>
                    <a:gd name="T36" fmla="*/ 22 w 144"/>
                    <a:gd name="T37" fmla="*/ 50 h 172"/>
                    <a:gd name="T38" fmla="*/ 31 w 144"/>
                    <a:gd name="T39" fmla="*/ 45 h 172"/>
                    <a:gd name="T40" fmla="*/ 42 w 144"/>
                    <a:gd name="T41" fmla="*/ 41 h 172"/>
                    <a:gd name="T42" fmla="*/ 57 w 144"/>
                    <a:gd name="T43" fmla="*/ 40 h 172"/>
                    <a:gd name="T44" fmla="*/ 87 w 144"/>
                    <a:gd name="T45" fmla="*/ 40 h 172"/>
                    <a:gd name="T46" fmla="*/ 87 w 144"/>
                    <a:gd name="T47" fmla="*/ 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44" h="172">
                      <a:moveTo>
                        <a:pt x="87" y="0"/>
                      </a:moveTo>
                      <a:lnTo>
                        <a:pt x="144" y="56"/>
                      </a:lnTo>
                      <a:lnTo>
                        <a:pt x="87" y="113"/>
                      </a:lnTo>
                      <a:lnTo>
                        <a:pt x="87" y="74"/>
                      </a:lnTo>
                      <a:lnTo>
                        <a:pt x="57" y="74"/>
                      </a:lnTo>
                      <a:lnTo>
                        <a:pt x="47" y="76"/>
                      </a:lnTo>
                      <a:lnTo>
                        <a:pt x="40" y="80"/>
                      </a:lnTo>
                      <a:lnTo>
                        <a:pt x="36" y="85"/>
                      </a:lnTo>
                      <a:lnTo>
                        <a:pt x="34" y="92"/>
                      </a:lnTo>
                      <a:lnTo>
                        <a:pt x="34" y="98"/>
                      </a:lnTo>
                      <a:lnTo>
                        <a:pt x="34" y="172"/>
                      </a:lnTo>
                      <a:lnTo>
                        <a:pt x="0" y="172"/>
                      </a:lnTo>
                      <a:lnTo>
                        <a:pt x="0" y="98"/>
                      </a:lnTo>
                      <a:lnTo>
                        <a:pt x="0" y="94"/>
                      </a:lnTo>
                      <a:lnTo>
                        <a:pt x="1" y="86"/>
                      </a:lnTo>
                      <a:lnTo>
                        <a:pt x="3" y="77"/>
                      </a:lnTo>
                      <a:lnTo>
                        <a:pt x="8" y="66"/>
                      </a:lnTo>
                      <a:lnTo>
                        <a:pt x="16" y="55"/>
                      </a:lnTo>
                      <a:lnTo>
                        <a:pt x="22" y="50"/>
                      </a:lnTo>
                      <a:lnTo>
                        <a:pt x="31" y="45"/>
                      </a:lnTo>
                      <a:lnTo>
                        <a:pt x="42" y="41"/>
                      </a:lnTo>
                      <a:lnTo>
                        <a:pt x="57" y="40"/>
                      </a:lnTo>
                      <a:lnTo>
                        <a:pt x="87" y="40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4" name="Freeform 77">
                  <a:extLst>
                    <a:ext uri="{FF2B5EF4-FFF2-40B4-BE49-F238E27FC236}">
                      <a16:creationId xmlns:a16="http://schemas.microsoft.com/office/drawing/2014/main" id="{329EB641-8933-5BA8-39F6-A6EC2DC09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6076" y="2654300"/>
                  <a:ext cx="26988" cy="31750"/>
                </a:xfrm>
                <a:custGeom>
                  <a:avLst/>
                  <a:gdLst>
                    <a:gd name="T0" fmla="*/ 12 w 33"/>
                    <a:gd name="T1" fmla="*/ 0 h 39"/>
                    <a:gd name="T2" fmla="*/ 21 w 33"/>
                    <a:gd name="T3" fmla="*/ 2 h 39"/>
                    <a:gd name="T4" fmla="*/ 28 w 33"/>
                    <a:gd name="T5" fmla="*/ 5 h 39"/>
                    <a:gd name="T6" fmla="*/ 32 w 33"/>
                    <a:gd name="T7" fmla="*/ 11 h 39"/>
                    <a:gd name="T8" fmla="*/ 33 w 33"/>
                    <a:gd name="T9" fmla="*/ 19 h 39"/>
                    <a:gd name="T10" fmla="*/ 32 w 33"/>
                    <a:gd name="T11" fmla="*/ 27 h 39"/>
                    <a:gd name="T12" fmla="*/ 27 w 33"/>
                    <a:gd name="T13" fmla="*/ 34 h 39"/>
                    <a:gd name="T14" fmla="*/ 20 w 33"/>
                    <a:gd name="T15" fmla="*/ 38 h 39"/>
                    <a:gd name="T16" fmla="*/ 10 w 33"/>
                    <a:gd name="T17" fmla="*/ 39 h 39"/>
                    <a:gd name="T18" fmla="*/ 4 w 33"/>
                    <a:gd name="T19" fmla="*/ 39 h 39"/>
                    <a:gd name="T20" fmla="*/ 0 w 33"/>
                    <a:gd name="T21" fmla="*/ 38 h 39"/>
                    <a:gd name="T22" fmla="*/ 0 w 33"/>
                    <a:gd name="T23" fmla="*/ 1 h 39"/>
                    <a:gd name="T24" fmla="*/ 2 w 33"/>
                    <a:gd name="T25" fmla="*/ 1 h 39"/>
                    <a:gd name="T26" fmla="*/ 6 w 33"/>
                    <a:gd name="T27" fmla="*/ 1 h 39"/>
                    <a:gd name="T28" fmla="*/ 12 w 33"/>
                    <a:gd name="T2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" h="39">
                      <a:moveTo>
                        <a:pt x="12" y="0"/>
                      </a:moveTo>
                      <a:lnTo>
                        <a:pt x="21" y="2"/>
                      </a:lnTo>
                      <a:lnTo>
                        <a:pt x="28" y="5"/>
                      </a:lnTo>
                      <a:lnTo>
                        <a:pt x="32" y="11"/>
                      </a:lnTo>
                      <a:lnTo>
                        <a:pt x="33" y="19"/>
                      </a:lnTo>
                      <a:lnTo>
                        <a:pt x="32" y="27"/>
                      </a:lnTo>
                      <a:lnTo>
                        <a:pt x="27" y="34"/>
                      </a:lnTo>
                      <a:lnTo>
                        <a:pt x="20" y="38"/>
                      </a:lnTo>
                      <a:lnTo>
                        <a:pt x="10" y="39"/>
                      </a:lnTo>
                      <a:lnTo>
                        <a:pt x="4" y="39"/>
                      </a:lnTo>
                      <a:lnTo>
                        <a:pt x="0" y="38"/>
                      </a:lnTo>
                      <a:lnTo>
                        <a:pt x="0" y="1"/>
                      </a:lnTo>
                      <a:lnTo>
                        <a:pt x="2" y="1"/>
                      </a:lnTo>
                      <a:lnTo>
                        <a:pt x="6" y="1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5" name="Freeform 78">
                  <a:extLst>
                    <a:ext uri="{FF2B5EF4-FFF2-40B4-BE49-F238E27FC236}">
                      <a16:creationId xmlns:a16="http://schemas.microsoft.com/office/drawing/2014/main" id="{9B48F996-1D15-F4B7-F6B7-B88A8C0DD9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79563" y="2622550"/>
                  <a:ext cx="100013" cy="128588"/>
                </a:xfrm>
                <a:custGeom>
                  <a:avLst/>
                  <a:gdLst>
                    <a:gd name="T0" fmla="*/ 57 w 126"/>
                    <a:gd name="T1" fmla="*/ 20 h 162"/>
                    <a:gd name="T2" fmla="*/ 41 w 126"/>
                    <a:gd name="T3" fmla="*/ 20 h 162"/>
                    <a:gd name="T4" fmla="*/ 28 w 126"/>
                    <a:gd name="T5" fmla="*/ 21 h 162"/>
                    <a:gd name="T6" fmla="*/ 18 w 126"/>
                    <a:gd name="T7" fmla="*/ 22 h 162"/>
                    <a:gd name="T8" fmla="*/ 18 w 126"/>
                    <a:gd name="T9" fmla="*/ 147 h 162"/>
                    <a:gd name="T10" fmla="*/ 46 w 126"/>
                    <a:gd name="T11" fmla="*/ 147 h 162"/>
                    <a:gd name="T12" fmla="*/ 46 w 126"/>
                    <a:gd name="T13" fmla="*/ 101 h 162"/>
                    <a:gd name="T14" fmla="*/ 50 w 126"/>
                    <a:gd name="T15" fmla="*/ 102 h 162"/>
                    <a:gd name="T16" fmla="*/ 56 w 126"/>
                    <a:gd name="T17" fmla="*/ 102 h 162"/>
                    <a:gd name="T18" fmla="*/ 71 w 126"/>
                    <a:gd name="T19" fmla="*/ 101 h 162"/>
                    <a:gd name="T20" fmla="*/ 86 w 126"/>
                    <a:gd name="T21" fmla="*/ 96 h 162"/>
                    <a:gd name="T22" fmla="*/ 96 w 126"/>
                    <a:gd name="T23" fmla="*/ 89 h 162"/>
                    <a:gd name="T24" fmla="*/ 103 w 126"/>
                    <a:gd name="T25" fmla="*/ 80 h 162"/>
                    <a:gd name="T26" fmla="*/ 106 w 126"/>
                    <a:gd name="T27" fmla="*/ 71 h 162"/>
                    <a:gd name="T28" fmla="*/ 108 w 126"/>
                    <a:gd name="T29" fmla="*/ 59 h 162"/>
                    <a:gd name="T30" fmla="*/ 106 w 126"/>
                    <a:gd name="T31" fmla="*/ 47 h 162"/>
                    <a:gd name="T32" fmla="*/ 101 w 126"/>
                    <a:gd name="T33" fmla="*/ 38 h 162"/>
                    <a:gd name="T34" fmla="*/ 95 w 126"/>
                    <a:gd name="T35" fmla="*/ 30 h 162"/>
                    <a:gd name="T36" fmla="*/ 85 w 126"/>
                    <a:gd name="T37" fmla="*/ 24 h 162"/>
                    <a:gd name="T38" fmla="*/ 72 w 126"/>
                    <a:gd name="T39" fmla="*/ 21 h 162"/>
                    <a:gd name="T40" fmla="*/ 57 w 126"/>
                    <a:gd name="T41" fmla="*/ 20 h 162"/>
                    <a:gd name="T42" fmla="*/ 0 w 126"/>
                    <a:gd name="T43" fmla="*/ 0 h 162"/>
                    <a:gd name="T44" fmla="*/ 126 w 126"/>
                    <a:gd name="T45" fmla="*/ 0 h 162"/>
                    <a:gd name="T46" fmla="*/ 126 w 126"/>
                    <a:gd name="T47" fmla="*/ 162 h 162"/>
                    <a:gd name="T48" fmla="*/ 0 w 126"/>
                    <a:gd name="T49" fmla="*/ 162 h 162"/>
                    <a:gd name="T50" fmla="*/ 0 w 126"/>
                    <a:gd name="T51" fmla="*/ 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6" h="162">
                      <a:moveTo>
                        <a:pt x="57" y="20"/>
                      </a:moveTo>
                      <a:lnTo>
                        <a:pt x="41" y="20"/>
                      </a:lnTo>
                      <a:lnTo>
                        <a:pt x="28" y="21"/>
                      </a:lnTo>
                      <a:lnTo>
                        <a:pt x="18" y="22"/>
                      </a:lnTo>
                      <a:lnTo>
                        <a:pt x="18" y="147"/>
                      </a:lnTo>
                      <a:lnTo>
                        <a:pt x="46" y="147"/>
                      </a:lnTo>
                      <a:lnTo>
                        <a:pt x="46" y="101"/>
                      </a:lnTo>
                      <a:lnTo>
                        <a:pt x="50" y="102"/>
                      </a:lnTo>
                      <a:lnTo>
                        <a:pt x="56" y="102"/>
                      </a:lnTo>
                      <a:lnTo>
                        <a:pt x="71" y="101"/>
                      </a:lnTo>
                      <a:lnTo>
                        <a:pt x="86" y="96"/>
                      </a:lnTo>
                      <a:lnTo>
                        <a:pt x="96" y="89"/>
                      </a:lnTo>
                      <a:lnTo>
                        <a:pt x="103" y="80"/>
                      </a:lnTo>
                      <a:lnTo>
                        <a:pt x="106" y="71"/>
                      </a:lnTo>
                      <a:lnTo>
                        <a:pt x="108" y="59"/>
                      </a:lnTo>
                      <a:lnTo>
                        <a:pt x="106" y="47"/>
                      </a:lnTo>
                      <a:lnTo>
                        <a:pt x="101" y="38"/>
                      </a:lnTo>
                      <a:lnTo>
                        <a:pt x="95" y="30"/>
                      </a:lnTo>
                      <a:lnTo>
                        <a:pt x="85" y="24"/>
                      </a:lnTo>
                      <a:lnTo>
                        <a:pt x="72" y="21"/>
                      </a:lnTo>
                      <a:lnTo>
                        <a:pt x="57" y="20"/>
                      </a:lnTo>
                      <a:close/>
                      <a:moveTo>
                        <a:pt x="0" y="0"/>
                      </a:moveTo>
                      <a:lnTo>
                        <a:pt x="126" y="0"/>
                      </a:lnTo>
                      <a:lnTo>
                        <a:pt x="126" y="162"/>
                      </a:lnTo>
                      <a:lnTo>
                        <a:pt x="0" y="1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6" name="Freeform 79">
                  <a:extLst>
                    <a:ext uri="{FF2B5EF4-FFF2-40B4-BE49-F238E27FC236}">
                      <a16:creationId xmlns:a16="http://schemas.microsoft.com/office/drawing/2014/main" id="{185E5791-9FFC-4105-FF12-5EFEC1DDA1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1726" y="2665413"/>
                  <a:ext cx="41275" cy="46038"/>
                </a:xfrm>
                <a:custGeom>
                  <a:avLst/>
                  <a:gdLst>
                    <a:gd name="T0" fmla="*/ 26 w 53"/>
                    <a:gd name="T1" fmla="*/ 11 h 58"/>
                    <a:gd name="T2" fmla="*/ 24 w 53"/>
                    <a:gd name="T3" fmla="*/ 16 h 58"/>
                    <a:gd name="T4" fmla="*/ 23 w 53"/>
                    <a:gd name="T5" fmla="*/ 22 h 58"/>
                    <a:gd name="T6" fmla="*/ 19 w 53"/>
                    <a:gd name="T7" fmla="*/ 34 h 58"/>
                    <a:gd name="T8" fmla="*/ 32 w 53"/>
                    <a:gd name="T9" fmla="*/ 34 h 58"/>
                    <a:gd name="T10" fmla="*/ 29 w 53"/>
                    <a:gd name="T11" fmla="*/ 22 h 58"/>
                    <a:gd name="T12" fmla="*/ 27 w 53"/>
                    <a:gd name="T13" fmla="*/ 16 h 58"/>
                    <a:gd name="T14" fmla="*/ 26 w 53"/>
                    <a:gd name="T15" fmla="*/ 11 h 58"/>
                    <a:gd name="T16" fmla="*/ 26 w 53"/>
                    <a:gd name="T17" fmla="*/ 11 h 58"/>
                    <a:gd name="T18" fmla="*/ 17 w 53"/>
                    <a:gd name="T19" fmla="*/ 0 h 58"/>
                    <a:gd name="T20" fmla="*/ 34 w 53"/>
                    <a:gd name="T21" fmla="*/ 0 h 58"/>
                    <a:gd name="T22" fmla="*/ 53 w 53"/>
                    <a:gd name="T23" fmla="*/ 58 h 58"/>
                    <a:gd name="T24" fmla="*/ 38 w 53"/>
                    <a:gd name="T25" fmla="*/ 58 h 58"/>
                    <a:gd name="T26" fmla="*/ 34 w 53"/>
                    <a:gd name="T27" fmla="*/ 44 h 58"/>
                    <a:gd name="T28" fmla="*/ 17 w 53"/>
                    <a:gd name="T29" fmla="*/ 44 h 58"/>
                    <a:gd name="T30" fmla="*/ 13 w 53"/>
                    <a:gd name="T31" fmla="*/ 58 h 58"/>
                    <a:gd name="T32" fmla="*/ 0 w 53"/>
                    <a:gd name="T33" fmla="*/ 58 h 58"/>
                    <a:gd name="T34" fmla="*/ 17 w 53"/>
                    <a:gd name="T3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3" h="58">
                      <a:moveTo>
                        <a:pt x="26" y="11"/>
                      </a:moveTo>
                      <a:lnTo>
                        <a:pt x="24" y="16"/>
                      </a:lnTo>
                      <a:lnTo>
                        <a:pt x="23" y="22"/>
                      </a:lnTo>
                      <a:lnTo>
                        <a:pt x="19" y="34"/>
                      </a:lnTo>
                      <a:lnTo>
                        <a:pt x="32" y="34"/>
                      </a:lnTo>
                      <a:lnTo>
                        <a:pt x="29" y="22"/>
                      </a:lnTo>
                      <a:lnTo>
                        <a:pt x="27" y="16"/>
                      </a:lnTo>
                      <a:lnTo>
                        <a:pt x="26" y="11"/>
                      </a:lnTo>
                      <a:lnTo>
                        <a:pt x="26" y="11"/>
                      </a:lnTo>
                      <a:close/>
                      <a:moveTo>
                        <a:pt x="17" y="0"/>
                      </a:moveTo>
                      <a:lnTo>
                        <a:pt x="34" y="0"/>
                      </a:lnTo>
                      <a:lnTo>
                        <a:pt x="53" y="58"/>
                      </a:lnTo>
                      <a:lnTo>
                        <a:pt x="38" y="58"/>
                      </a:lnTo>
                      <a:lnTo>
                        <a:pt x="34" y="44"/>
                      </a:lnTo>
                      <a:lnTo>
                        <a:pt x="17" y="44"/>
                      </a:lnTo>
                      <a:lnTo>
                        <a:pt x="13" y="58"/>
                      </a:lnTo>
                      <a:lnTo>
                        <a:pt x="0" y="5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7" name="Freeform 80">
                  <a:extLst>
                    <a:ext uri="{FF2B5EF4-FFF2-40B4-BE49-F238E27FC236}">
                      <a16:creationId xmlns:a16="http://schemas.microsoft.com/office/drawing/2014/main" id="{DEA5E62D-8E5E-C30A-B167-276AA82779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176" y="2665413"/>
                  <a:ext cx="38100" cy="46038"/>
                </a:xfrm>
                <a:custGeom>
                  <a:avLst/>
                  <a:gdLst>
                    <a:gd name="T0" fmla="*/ 0 w 48"/>
                    <a:gd name="T1" fmla="*/ 0 h 60"/>
                    <a:gd name="T2" fmla="*/ 13 w 48"/>
                    <a:gd name="T3" fmla="*/ 0 h 60"/>
                    <a:gd name="T4" fmla="*/ 13 w 48"/>
                    <a:gd name="T5" fmla="*/ 34 h 60"/>
                    <a:gd name="T6" fmla="*/ 13 w 48"/>
                    <a:gd name="T7" fmla="*/ 39 h 60"/>
                    <a:gd name="T8" fmla="*/ 14 w 48"/>
                    <a:gd name="T9" fmla="*/ 43 h 60"/>
                    <a:gd name="T10" fmla="*/ 16 w 48"/>
                    <a:gd name="T11" fmla="*/ 45 h 60"/>
                    <a:gd name="T12" fmla="*/ 18 w 48"/>
                    <a:gd name="T13" fmla="*/ 47 h 60"/>
                    <a:gd name="T14" fmla="*/ 21 w 48"/>
                    <a:gd name="T15" fmla="*/ 49 h 60"/>
                    <a:gd name="T16" fmla="*/ 24 w 48"/>
                    <a:gd name="T17" fmla="*/ 49 h 60"/>
                    <a:gd name="T18" fmla="*/ 27 w 48"/>
                    <a:gd name="T19" fmla="*/ 49 h 60"/>
                    <a:gd name="T20" fmla="*/ 30 w 48"/>
                    <a:gd name="T21" fmla="*/ 47 h 60"/>
                    <a:gd name="T22" fmla="*/ 32 w 48"/>
                    <a:gd name="T23" fmla="*/ 45 h 60"/>
                    <a:gd name="T24" fmla="*/ 33 w 48"/>
                    <a:gd name="T25" fmla="*/ 43 h 60"/>
                    <a:gd name="T26" fmla="*/ 34 w 48"/>
                    <a:gd name="T27" fmla="*/ 39 h 60"/>
                    <a:gd name="T28" fmla="*/ 34 w 48"/>
                    <a:gd name="T29" fmla="*/ 34 h 60"/>
                    <a:gd name="T30" fmla="*/ 34 w 48"/>
                    <a:gd name="T31" fmla="*/ 0 h 60"/>
                    <a:gd name="T32" fmla="*/ 48 w 48"/>
                    <a:gd name="T33" fmla="*/ 0 h 60"/>
                    <a:gd name="T34" fmla="*/ 48 w 48"/>
                    <a:gd name="T35" fmla="*/ 34 h 60"/>
                    <a:gd name="T36" fmla="*/ 46 w 48"/>
                    <a:gd name="T37" fmla="*/ 45 h 60"/>
                    <a:gd name="T38" fmla="*/ 41 w 48"/>
                    <a:gd name="T39" fmla="*/ 53 h 60"/>
                    <a:gd name="T40" fmla="*/ 34 w 48"/>
                    <a:gd name="T41" fmla="*/ 58 h 60"/>
                    <a:gd name="T42" fmla="*/ 24 w 48"/>
                    <a:gd name="T43" fmla="*/ 60 h 60"/>
                    <a:gd name="T44" fmla="*/ 13 w 48"/>
                    <a:gd name="T45" fmla="*/ 58 h 60"/>
                    <a:gd name="T46" fmla="*/ 6 w 48"/>
                    <a:gd name="T47" fmla="*/ 53 h 60"/>
                    <a:gd name="T48" fmla="*/ 2 w 48"/>
                    <a:gd name="T49" fmla="*/ 45 h 60"/>
                    <a:gd name="T50" fmla="*/ 0 w 48"/>
                    <a:gd name="T51" fmla="*/ 33 h 60"/>
                    <a:gd name="T52" fmla="*/ 0 w 48"/>
                    <a:gd name="T5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8" h="60"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34"/>
                      </a:lnTo>
                      <a:lnTo>
                        <a:pt x="13" y="39"/>
                      </a:lnTo>
                      <a:lnTo>
                        <a:pt x="14" y="43"/>
                      </a:lnTo>
                      <a:lnTo>
                        <a:pt x="16" y="45"/>
                      </a:lnTo>
                      <a:lnTo>
                        <a:pt x="18" y="47"/>
                      </a:lnTo>
                      <a:lnTo>
                        <a:pt x="21" y="49"/>
                      </a:lnTo>
                      <a:lnTo>
                        <a:pt x="24" y="49"/>
                      </a:lnTo>
                      <a:lnTo>
                        <a:pt x="27" y="49"/>
                      </a:lnTo>
                      <a:lnTo>
                        <a:pt x="30" y="47"/>
                      </a:lnTo>
                      <a:lnTo>
                        <a:pt x="32" y="45"/>
                      </a:lnTo>
                      <a:lnTo>
                        <a:pt x="33" y="43"/>
                      </a:lnTo>
                      <a:lnTo>
                        <a:pt x="34" y="39"/>
                      </a:lnTo>
                      <a:lnTo>
                        <a:pt x="34" y="34"/>
                      </a:lnTo>
                      <a:lnTo>
                        <a:pt x="34" y="0"/>
                      </a:lnTo>
                      <a:lnTo>
                        <a:pt x="48" y="0"/>
                      </a:lnTo>
                      <a:lnTo>
                        <a:pt x="48" y="34"/>
                      </a:lnTo>
                      <a:lnTo>
                        <a:pt x="46" y="45"/>
                      </a:lnTo>
                      <a:lnTo>
                        <a:pt x="41" y="53"/>
                      </a:lnTo>
                      <a:lnTo>
                        <a:pt x="34" y="58"/>
                      </a:lnTo>
                      <a:lnTo>
                        <a:pt x="24" y="60"/>
                      </a:lnTo>
                      <a:lnTo>
                        <a:pt x="13" y="58"/>
                      </a:lnTo>
                      <a:lnTo>
                        <a:pt x="6" y="53"/>
                      </a:lnTo>
                      <a:lnTo>
                        <a:pt x="2" y="45"/>
                      </a:lnTo>
                      <a:lnTo>
                        <a:pt x="0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8" name="Freeform 81">
                  <a:extLst>
                    <a:ext uri="{FF2B5EF4-FFF2-40B4-BE49-F238E27FC236}">
                      <a16:creationId xmlns:a16="http://schemas.microsoft.com/office/drawing/2014/main" id="{78F7431A-63F1-6F3C-FA41-19F8F2C688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0626" y="2665413"/>
                  <a:ext cx="39688" cy="46038"/>
                </a:xfrm>
                <a:custGeom>
                  <a:avLst/>
                  <a:gdLst>
                    <a:gd name="T0" fmla="*/ 0 w 50"/>
                    <a:gd name="T1" fmla="*/ 0 h 58"/>
                    <a:gd name="T2" fmla="*/ 15 w 50"/>
                    <a:gd name="T3" fmla="*/ 0 h 58"/>
                    <a:gd name="T4" fmla="*/ 21 w 50"/>
                    <a:gd name="T5" fmla="*/ 11 h 58"/>
                    <a:gd name="T6" fmla="*/ 23 w 50"/>
                    <a:gd name="T7" fmla="*/ 16 h 58"/>
                    <a:gd name="T8" fmla="*/ 25 w 50"/>
                    <a:gd name="T9" fmla="*/ 21 h 58"/>
                    <a:gd name="T10" fmla="*/ 25 w 50"/>
                    <a:gd name="T11" fmla="*/ 21 h 58"/>
                    <a:gd name="T12" fmla="*/ 27 w 50"/>
                    <a:gd name="T13" fmla="*/ 16 h 58"/>
                    <a:gd name="T14" fmla="*/ 29 w 50"/>
                    <a:gd name="T15" fmla="*/ 11 h 58"/>
                    <a:gd name="T16" fmla="*/ 34 w 50"/>
                    <a:gd name="T17" fmla="*/ 0 h 58"/>
                    <a:gd name="T18" fmla="*/ 49 w 50"/>
                    <a:gd name="T19" fmla="*/ 0 h 58"/>
                    <a:gd name="T20" fmla="*/ 33 w 50"/>
                    <a:gd name="T21" fmla="*/ 29 h 58"/>
                    <a:gd name="T22" fmla="*/ 50 w 50"/>
                    <a:gd name="T23" fmla="*/ 58 h 58"/>
                    <a:gd name="T24" fmla="*/ 35 w 50"/>
                    <a:gd name="T25" fmla="*/ 58 h 58"/>
                    <a:gd name="T26" fmla="*/ 29 w 50"/>
                    <a:gd name="T27" fmla="*/ 48 h 58"/>
                    <a:gd name="T28" fmla="*/ 28 w 50"/>
                    <a:gd name="T29" fmla="*/ 44 h 58"/>
                    <a:gd name="T30" fmla="*/ 26 w 50"/>
                    <a:gd name="T31" fmla="*/ 41 h 58"/>
                    <a:gd name="T32" fmla="*/ 25 w 50"/>
                    <a:gd name="T33" fmla="*/ 38 h 58"/>
                    <a:gd name="T34" fmla="*/ 24 w 50"/>
                    <a:gd name="T35" fmla="*/ 38 h 58"/>
                    <a:gd name="T36" fmla="*/ 22 w 50"/>
                    <a:gd name="T37" fmla="*/ 43 h 58"/>
                    <a:gd name="T38" fmla="*/ 19 w 50"/>
                    <a:gd name="T39" fmla="*/ 48 h 58"/>
                    <a:gd name="T40" fmla="*/ 14 w 50"/>
                    <a:gd name="T41" fmla="*/ 58 h 58"/>
                    <a:gd name="T42" fmla="*/ 0 w 50"/>
                    <a:gd name="T43" fmla="*/ 58 h 58"/>
                    <a:gd name="T44" fmla="*/ 16 w 50"/>
                    <a:gd name="T45" fmla="*/ 29 h 58"/>
                    <a:gd name="T46" fmla="*/ 0 w 50"/>
                    <a:gd name="T4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0" h="58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21" y="11"/>
                      </a:lnTo>
                      <a:lnTo>
                        <a:pt x="23" y="16"/>
                      </a:lnTo>
                      <a:lnTo>
                        <a:pt x="25" y="21"/>
                      </a:lnTo>
                      <a:lnTo>
                        <a:pt x="25" y="21"/>
                      </a:lnTo>
                      <a:lnTo>
                        <a:pt x="27" y="16"/>
                      </a:lnTo>
                      <a:lnTo>
                        <a:pt x="29" y="11"/>
                      </a:lnTo>
                      <a:lnTo>
                        <a:pt x="34" y="0"/>
                      </a:lnTo>
                      <a:lnTo>
                        <a:pt x="49" y="0"/>
                      </a:lnTo>
                      <a:lnTo>
                        <a:pt x="33" y="29"/>
                      </a:lnTo>
                      <a:lnTo>
                        <a:pt x="50" y="58"/>
                      </a:lnTo>
                      <a:lnTo>
                        <a:pt x="35" y="58"/>
                      </a:lnTo>
                      <a:lnTo>
                        <a:pt x="29" y="48"/>
                      </a:lnTo>
                      <a:lnTo>
                        <a:pt x="28" y="44"/>
                      </a:lnTo>
                      <a:lnTo>
                        <a:pt x="26" y="41"/>
                      </a:lnTo>
                      <a:lnTo>
                        <a:pt x="25" y="38"/>
                      </a:lnTo>
                      <a:lnTo>
                        <a:pt x="24" y="38"/>
                      </a:lnTo>
                      <a:lnTo>
                        <a:pt x="22" y="43"/>
                      </a:lnTo>
                      <a:lnTo>
                        <a:pt x="19" y="48"/>
                      </a:lnTo>
                      <a:lnTo>
                        <a:pt x="14" y="58"/>
                      </a:lnTo>
                      <a:lnTo>
                        <a:pt x="0" y="58"/>
                      </a:lnTo>
                      <a:lnTo>
                        <a:pt x="16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C60F248A-0C90-5194-57DD-F38EC6BE7D1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104361" y="1852038"/>
            <a:ext cx="0" cy="432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65" name="Arrow: Pentagon 1064">
            <a:extLst>
              <a:ext uri="{FF2B5EF4-FFF2-40B4-BE49-F238E27FC236}">
                <a16:creationId xmlns:a16="http://schemas.microsoft.com/office/drawing/2014/main" id="{07146DFE-740F-A013-B65D-FE55EE99B46D}"/>
              </a:ext>
            </a:extLst>
          </p:cNvPr>
          <p:cNvSpPr/>
          <p:nvPr/>
        </p:nvSpPr>
        <p:spPr bwMode="auto">
          <a:xfrm>
            <a:off x="7948999" y="2905208"/>
            <a:ext cx="3420000" cy="972000"/>
          </a:xfrm>
          <a:prstGeom prst="homePlate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2066925" algn="l"/>
                <a:tab pos="3314700" algn="l"/>
                <a:tab pos="3857625" algn="l"/>
                <a:tab pos="4572000" algn="l"/>
              </a:tabLst>
            </a:pPr>
            <a:r>
              <a:rPr lang="en-GB" sz="1200" b="1" dirty="0">
                <a:solidFill>
                  <a:schemeClr val="tx1"/>
                </a:solidFill>
              </a:rPr>
              <a:t>Speed &amp; Power: </a:t>
            </a:r>
            <a:r>
              <a:rPr lang="en-US" sz="1200" dirty="0">
                <a:solidFill>
                  <a:schemeClr val="tx1"/>
                </a:solidFill>
              </a:rPr>
              <a:t>Piezo materials are renowned for their rapid and precise movements. PowerHap translates this advantage </a:t>
            </a:r>
            <a:r>
              <a:rPr lang="en-US" sz="1200" u="sng" dirty="0">
                <a:solidFill>
                  <a:schemeClr val="tx1"/>
                </a:solidFill>
              </a:rPr>
              <a:t>to crisp and sharp haptic feedbacks.</a:t>
            </a:r>
            <a:endParaRPr lang="en-GB" sz="1200" u="sng" dirty="0">
              <a:solidFill>
                <a:schemeClr val="tx1"/>
              </a:solidFill>
            </a:endParaRPr>
          </a:p>
        </p:txBody>
      </p:sp>
      <p:pic>
        <p:nvPicPr>
          <p:cNvPr id="1109" name="Graphic 1108" descr="Gauge with solid fill">
            <a:extLst>
              <a:ext uri="{FF2B5EF4-FFF2-40B4-BE49-F238E27FC236}">
                <a16:creationId xmlns:a16="http://schemas.microsoft.com/office/drawing/2014/main" id="{02708E53-F8E7-4AA3-33E8-191A140467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53195" y="2995208"/>
            <a:ext cx="792000" cy="792000"/>
          </a:xfrm>
          <a:prstGeom prst="rect">
            <a:avLst/>
          </a:prstGeom>
        </p:spPr>
      </p:pic>
      <p:sp>
        <p:nvSpPr>
          <p:cNvPr id="1112" name="Arrow: Pentagon 1111">
            <a:extLst>
              <a:ext uri="{FF2B5EF4-FFF2-40B4-BE49-F238E27FC236}">
                <a16:creationId xmlns:a16="http://schemas.microsoft.com/office/drawing/2014/main" id="{2E1C5C8A-F46E-3001-F5BB-B15CC93011F1}"/>
              </a:ext>
            </a:extLst>
          </p:cNvPr>
          <p:cNvSpPr/>
          <p:nvPr/>
        </p:nvSpPr>
        <p:spPr bwMode="auto">
          <a:xfrm>
            <a:off x="7948998" y="4165061"/>
            <a:ext cx="3420000" cy="972000"/>
          </a:xfrm>
          <a:prstGeom prst="homePlate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2066925" algn="l"/>
                <a:tab pos="3314700" algn="l"/>
                <a:tab pos="3857625" algn="l"/>
                <a:tab pos="4572000" algn="l"/>
              </a:tabLst>
            </a:pPr>
            <a:r>
              <a:rPr lang="en-GB" sz="1200" b="1" dirty="0">
                <a:solidFill>
                  <a:schemeClr val="tx1"/>
                </a:solidFill>
              </a:rPr>
              <a:t>Patented Technology: </a:t>
            </a:r>
            <a:r>
              <a:rPr lang="en-US" sz="1200" dirty="0">
                <a:solidFill>
                  <a:schemeClr val="tx1"/>
                </a:solidFill>
              </a:rPr>
              <a:t>The piezo ceramic in the PowerHap is like no other. Its copper inner electrodes and sophisticated construction </a:t>
            </a:r>
            <a:r>
              <a:rPr lang="en-US" sz="1200" u="sng" dirty="0">
                <a:solidFill>
                  <a:schemeClr val="tx1"/>
                </a:solidFill>
              </a:rPr>
              <a:t>ensure top-tier performance and exceptional resistance to humidity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1116" name="Picture 6">
            <a:extLst>
              <a:ext uri="{FF2B5EF4-FFF2-40B4-BE49-F238E27FC236}">
                <a16:creationId xmlns:a16="http://schemas.microsoft.com/office/drawing/2014/main" id="{B12A98CB-81A2-922A-80B4-307F88C24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5" y="4536574"/>
            <a:ext cx="1080000" cy="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7" name="Title 1">
            <a:extLst>
              <a:ext uri="{FF2B5EF4-FFF2-40B4-BE49-F238E27FC236}">
                <a16:creationId xmlns:a16="http://schemas.microsoft.com/office/drawing/2014/main" id="{BD7A63DB-2E40-80C6-21C6-D15C89937241}"/>
              </a:ext>
            </a:extLst>
          </p:cNvPr>
          <p:cNvSpPr txBox="1">
            <a:spLocks/>
          </p:cNvSpPr>
          <p:nvPr/>
        </p:nvSpPr>
        <p:spPr>
          <a:xfrm>
            <a:off x="405816" y="1399242"/>
            <a:ext cx="11416613" cy="1846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2066925" algn="l"/>
                <a:tab pos="3314700" algn="l"/>
                <a:tab pos="3857625" algn="l"/>
                <a:tab pos="4572000" algn="l"/>
              </a:tabLst>
              <a:defRPr sz="1200" b="1"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dirty="0"/>
              <a:t>PowerHap combines the essential characteristics to deliver a high-definition haptic feedback in various applications, from ICT to automotive systems</a:t>
            </a:r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E559587E-67E9-711A-A1E5-34094965EEF1}"/>
              </a:ext>
            </a:extLst>
          </p:cNvPr>
          <p:cNvSpPr/>
          <p:nvPr/>
        </p:nvSpPr>
        <p:spPr bwMode="auto">
          <a:xfrm>
            <a:off x="4983005" y="3558594"/>
            <a:ext cx="836317" cy="802065"/>
          </a:xfrm>
          <a:prstGeom prst="ellipse">
            <a:avLst/>
          </a:prstGeom>
          <a:solidFill>
            <a:schemeClr val="lt1"/>
          </a:solidFill>
          <a:ln w="666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  <a:tab pos="3314700" algn="l"/>
                <a:tab pos="3857625" algn="l"/>
                <a:tab pos="4572000" algn="l"/>
              </a:tabLst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4" name="Gruppieren 63">
            <a:extLst>
              <a:ext uri="{FF2B5EF4-FFF2-40B4-BE49-F238E27FC236}">
                <a16:creationId xmlns:a16="http://schemas.microsoft.com/office/drawing/2014/main" id="{25CB3E71-071D-8CA7-9518-13FCCD0426F0}"/>
              </a:ext>
            </a:extLst>
          </p:cNvPr>
          <p:cNvGrpSpPr>
            <a:grpSpLocks noChangeAspect="1"/>
          </p:cNvGrpSpPr>
          <p:nvPr/>
        </p:nvGrpSpPr>
        <p:grpSpPr>
          <a:xfrm>
            <a:off x="5235249" y="3700050"/>
            <a:ext cx="330489" cy="532829"/>
            <a:chOff x="9755188" y="3933825"/>
            <a:chExt cx="1400176" cy="2257426"/>
          </a:xfrm>
          <a:solidFill>
            <a:srgbClr val="0046AD"/>
          </a:solidFill>
        </p:grpSpPr>
        <p:grpSp>
          <p:nvGrpSpPr>
            <p:cNvPr id="26" name="Gruppieren 42">
              <a:extLst>
                <a:ext uri="{FF2B5EF4-FFF2-40B4-BE49-F238E27FC236}">
                  <a16:creationId xmlns:a16="http://schemas.microsoft.com/office/drawing/2014/main" id="{328ADDB7-6594-595E-F22E-B79C81A4B7E4}"/>
                </a:ext>
              </a:extLst>
            </p:cNvPr>
            <p:cNvGrpSpPr/>
            <p:nvPr/>
          </p:nvGrpSpPr>
          <p:grpSpPr>
            <a:xfrm>
              <a:off x="9755188" y="3933825"/>
              <a:ext cx="1035050" cy="1033463"/>
              <a:chOff x="9755188" y="3933825"/>
              <a:chExt cx="1035050" cy="1033463"/>
            </a:xfrm>
            <a:grpFill/>
          </p:grpSpPr>
          <p:sp>
            <p:nvSpPr>
              <p:cNvPr id="29" name="Freeform 16">
                <a:extLst>
                  <a:ext uri="{FF2B5EF4-FFF2-40B4-BE49-F238E27FC236}">
                    <a16:creationId xmlns:a16="http://schemas.microsoft.com/office/drawing/2014/main" id="{3C2F75CD-A133-A572-F887-3A90976FA4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99651" y="4078288"/>
                <a:ext cx="746125" cy="744538"/>
              </a:xfrm>
              <a:custGeom>
                <a:avLst/>
                <a:gdLst>
                  <a:gd name="T0" fmla="*/ 1892 w 3783"/>
                  <a:gd name="T1" fmla="*/ 213 h 3783"/>
                  <a:gd name="T2" fmla="*/ 1892 w 3783"/>
                  <a:gd name="T3" fmla="*/ 213 h 3783"/>
                  <a:gd name="T4" fmla="*/ 213 w 3783"/>
                  <a:gd name="T5" fmla="*/ 1891 h 3783"/>
                  <a:gd name="T6" fmla="*/ 1892 w 3783"/>
                  <a:gd name="T7" fmla="*/ 3569 h 3783"/>
                  <a:gd name="T8" fmla="*/ 3570 w 3783"/>
                  <a:gd name="T9" fmla="*/ 1891 h 3783"/>
                  <a:gd name="T10" fmla="*/ 1892 w 3783"/>
                  <a:gd name="T11" fmla="*/ 213 h 3783"/>
                  <a:gd name="T12" fmla="*/ 1892 w 3783"/>
                  <a:gd name="T13" fmla="*/ 3783 h 3783"/>
                  <a:gd name="T14" fmla="*/ 1892 w 3783"/>
                  <a:gd name="T15" fmla="*/ 3783 h 3783"/>
                  <a:gd name="T16" fmla="*/ 0 w 3783"/>
                  <a:gd name="T17" fmla="*/ 1891 h 3783"/>
                  <a:gd name="T18" fmla="*/ 1892 w 3783"/>
                  <a:gd name="T19" fmla="*/ 0 h 3783"/>
                  <a:gd name="T20" fmla="*/ 3783 w 3783"/>
                  <a:gd name="T21" fmla="*/ 1891 h 3783"/>
                  <a:gd name="T22" fmla="*/ 1892 w 3783"/>
                  <a:gd name="T23" fmla="*/ 3783 h 3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83" h="3783">
                    <a:moveTo>
                      <a:pt x="1892" y="213"/>
                    </a:moveTo>
                    <a:lnTo>
                      <a:pt x="1892" y="213"/>
                    </a:lnTo>
                    <a:cubicBezTo>
                      <a:pt x="966" y="213"/>
                      <a:pt x="213" y="966"/>
                      <a:pt x="213" y="1891"/>
                    </a:cubicBezTo>
                    <a:cubicBezTo>
                      <a:pt x="213" y="2817"/>
                      <a:pt x="966" y="3569"/>
                      <a:pt x="1892" y="3569"/>
                    </a:cubicBezTo>
                    <a:cubicBezTo>
                      <a:pt x="2817" y="3569"/>
                      <a:pt x="3570" y="2817"/>
                      <a:pt x="3570" y="1891"/>
                    </a:cubicBezTo>
                    <a:cubicBezTo>
                      <a:pt x="3570" y="966"/>
                      <a:pt x="2817" y="213"/>
                      <a:pt x="1892" y="213"/>
                    </a:cubicBezTo>
                    <a:close/>
                    <a:moveTo>
                      <a:pt x="1892" y="3783"/>
                    </a:moveTo>
                    <a:lnTo>
                      <a:pt x="1892" y="3783"/>
                    </a:lnTo>
                    <a:cubicBezTo>
                      <a:pt x="849" y="3783"/>
                      <a:pt x="0" y="2934"/>
                      <a:pt x="0" y="1891"/>
                    </a:cubicBezTo>
                    <a:cubicBezTo>
                      <a:pt x="0" y="848"/>
                      <a:pt x="849" y="0"/>
                      <a:pt x="1892" y="0"/>
                    </a:cubicBezTo>
                    <a:cubicBezTo>
                      <a:pt x="2935" y="0"/>
                      <a:pt x="3783" y="848"/>
                      <a:pt x="3783" y="1891"/>
                    </a:cubicBezTo>
                    <a:cubicBezTo>
                      <a:pt x="3783" y="2934"/>
                      <a:pt x="2935" y="3783"/>
                      <a:pt x="1892" y="378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" name="Freeform 17">
                <a:extLst>
                  <a:ext uri="{FF2B5EF4-FFF2-40B4-BE49-F238E27FC236}">
                    <a16:creationId xmlns:a16="http://schemas.microsoft.com/office/drawing/2014/main" id="{63C1A814-F86F-C11D-36DA-6CA584BF87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42526" y="4221163"/>
                <a:ext cx="460375" cy="458788"/>
              </a:xfrm>
              <a:custGeom>
                <a:avLst/>
                <a:gdLst>
                  <a:gd name="T0" fmla="*/ 1165 w 2329"/>
                  <a:gd name="T1" fmla="*/ 213 h 2329"/>
                  <a:gd name="T2" fmla="*/ 1165 w 2329"/>
                  <a:gd name="T3" fmla="*/ 213 h 2329"/>
                  <a:gd name="T4" fmla="*/ 214 w 2329"/>
                  <a:gd name="T5" fmla="*/ 1164 h 2329"/>
                  <a:gd name="T6" fmla="*/ 1165 w 2329"/>
                  <a:gd name="T7" fmla="*/ 2115 h 2329"/>
                  <a:gd name="T8" fmla="*/ 2116 w 2329"/>
                  <a:gd name="T9" fmla="*/ 1164 h 2329"/>
                  <a:gd name="T10" fmla="*/ 1165 w 2329"/>
                  <a:gd name="T11" fmla="*/ 213 h 2329"/>
                  <a:gd name="T12" fmla="*/ 1165 w 2329"/>
                  <a:gd name="T13" fmla="*/ 2329 h 2329"/>
                  <a:gd name="T14" fmla="*/ 1165 w 2329"/>
                  <a:gd name="T15" fmla="*/ 2329 h 2329"/>
                  <a:gd name="T16" fmla="*/ 0 w 2329"/>
                  <a:gd name="T17" fmla="*/ 1164 h 2329"/>
                  <a:gd name="T18" fmla="*/ 1165 w 2329"/>
                  <a:gd name="T19" fmla="*/ 0 h 2329"/>
                  <a:gd name="T20" fmla="*/ 2329 w 2329"/>
                  <a:gd name="T21" fmla="*/ 1164 h 2329"/>
                  <a:gd name="T22" fmla="*/ 1165 w 2329"/>
                  <a:gd name="T23" fmla="*/ 2329 h 2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29" h="2329">
                    <a:moveTo>
                      <a:pt x="1165" y="213"/>
                    </a:moveTo>
                    <a:lnTo>
                      <a:pt x="1165" y="213"/>
                    </a:lnTo>
                    <a:cubicBezTo>
                      <a:pt x="640" y="213"/>
                      <a:pt x="214" y="640"/>
                      <a:pt x="214" y="1164"/>
                    </a:cubicBezTo>
                    <a:cubicBezTo>
                      <a:pt x="214" y="1689"/>
                      <a:pt x="640" y="2115"/>
                      <a:pt x="1165" y="2115"/>
                    </a:cubicBezTo>
                    <a:cubicBezTo>
                      <a:pt x="1689" y="2115"/>
                      <a:pt x="2116" y="1689"/>
                      <a:pt x="2116" y="1164"/>
                    </a:cubicBezTo>
                    <a:cubicBezTo>
                      <a:pt x="2116" y="640"/>
                      <a:pt x="1689" y="213"/>
                      <a:pt x="1165" y="213"/>
                    </a:cubicBezTo>
                    <a:close/>
                    <a:moveTo>
                      <a:pt x="1165" y="2329"/>
                    </a:moveTo>
                    <a:lnTo>
                      <a:pt x="1165" y="2329"/>
                    </a:lnTo>
                    <a:cubicBezTo>
                      <a:pt x="523" y="2329"/>
                      <a:pt x="0" y="1806"/>
                      <a:pt x="0" y="1164"/>
                    </a:cubicBezTo>
                    <a:cubicBezTo>
                      <a:pt x="0" y="522"/>
                      <a:pt x="523" y="0"/>
                      <a:pt x="1165" y="0"/>
                    </a:cubicBezTo>
                    <a:cubicBezTo>
                      <a:pt x="1807" y="0"/>
                      <a:pt x="2329" y="522"/>
                      <a:pt x="2329" y="1164"/>
                    </a:cubicBezTo>
                    <a:cubicBezTo>
                      <a:pt x="2329" y="1806"/>
                      <a:pt x="1807" y="2329"/>
                      <a:pt x="1165" y="232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" name="Freeform 18">
                <a:extLst>
                  <a:ext uri="{FF2B5EF4-FFF2-40B4-BE49-F238E27FC236}">
                    <a16:creationId xmlns:a16="http://schemas.microsoft.com/office/drawing/2014/main" id="{0F043A2A-FE5E-1D8B-7A5F-628FA4A22C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55188" y="3933825"/>
                <a:ext cx="1035050" cy="1033463"/>
              </a:xfrm>
              <a:custGeom>
                <a:avLst/>
                <a:gdLst>
                  <a:gd name="T0" fmla="*/ 2625 w 5250"/>
                  <a:gd name="T1" fmla="*/ 212 h 5249"/>
                  <a:gd name="T2" fmla="*/ 2625 w 5250"/>
                  <a:gd name="T3" fmla="*/ 212 h 5249"/>
                  <a:gd name="T4" fmla="*/ 213 w 5250"/>
                  <a:gd name="T5" fmla="*/ 2624 h 5249"/>
                  <a:gd name="T6" fmla="*/ 2625 w 5250"/>
                  <a:gd name="T7" fmla="*/ 5036 h 5249"/>
                  <a:gd name="T8" fmla="*/ 5036 w 5250"/>
                  <a:gd name="T9" fmla="*/ 2624 h 5249"/>
                  <a:gd name="T10" fmla="*/ 2625 w 5250"/>
                  <a:gd name="T11" fmla="*/ 212 h 5249"/>
                  <a:gd name="T12" fmla="*/ 2625 w 5250"/>
                  <a:gd name="T13" fmla="*/ 5249 h 5249"/>
                  <a:gd name="T14" fmla="*/ 2625 w 5250"/>
                  <a:gd name="T15" fmla="*/ 5249 h 5249"/>
                  <a:gd name="T16" fmla="*/ 0 w 5250"/>
                  <a:gd name="T17" fmla="*/ 2624 h 5249"/>
                  <a:gd name="T18" fmla="*/ 2625 w 5250"/>
                  <a:gd name="T19" fmla="*/ 0 h 5249"/>
                  <a:gd name="T20" fmla="*/ 5250 w 5250"/>
                  <a:gd name="T21" fmla="*/ 2624 h 5249"/>
                  <a:gd name="T22" fmla="*/ 2625 w 5250"/>
                  <a:gd name="T23" fmla="*/ 5249 h 5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50" h="5249">
                    <a:moveTo>
                      <a:pt x="2625" y="212"/>
                    </a:moveTo>
                    <a:lnTo>
                      <a:pt x="2625" y="212"/>
                    </a:lnTo>
                    <a:cubicBezTo>
                      <a:pt x="1295" y="212"/>
                      <a:pt x="213" y="1294"/>
                      <a:pt x="213" y="2624"/>
                    </a:cubicBezTo>
                    <a:cubicBezTo>
                      <a:pt x="213" y="3954"/>
                      <a:pt x="1295" y="5036"/>
                      <a:pt x="2625" y="5036"/>
                    </a:cubicBezTo>
                    <a:cubicBezTo>
                      <a:pt x="3954" y="5036"/>
                      <a:pt x="5036" y="3954"/>
                      <a:pt x="5036" y="2624"/>
                    </a:cubicBezTo>
                    <a:cubicBezTo>
                      <a:pt x="5036" y="1294"/>
                      <a:pt x="3954" y="212"/>
                      <a:pt x="2625" y="212"/>
                    </a:cubicBezTo>
                    <a:close/>
                    <a:moveTo>
                      <a:pt x="2625" y="5249"/>
                    </a:moveTo>
                    <a:lnTo>
                      <a:pt x="2625" y="5249"/>
                    </a:lnTo>
                    <a:cubicBezTo>
                      <a:pt x="1177" y="5249"/>
                      <a:pt x="0" y="4072"/>
                      <a:pt x="0" y="2624"/>
                    </a:cubicBezTo>
                    <a:cubicBezTo>
                      <a:pt x="0" y="1177"/>
                      <a:pt x="1177" y="0"/>
                      <a:pt x="2625" y="0"/>
                    </a:cubicBezTo>
                    <a:cubicBezTo>
                      <a:pt x="4072" y="0"/>
                      <a:pt x="5250" y="1177"/>
                      <a:pt x="5250" y="2624"/>
                    </a:cubicBezTo>
                    <a:cubicBezTo>
                      <a:pt x="5250" y="4072"/>
                      <a:pt x="4072" y="5249"/>
                      <a:pt x="2625" y="524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B5DD143-16F3-A763-223B-45DE5AFCE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8526" y="4452938"/>
              <a:ext cx="1344613" cy="1717675"/>
            </a:xfrm>
            <a:custGeom>
              <a:avLst/>
              <a:gdLst>
                <a:gd name="T0" fmla="*/ 2374 w 6818"/>
                <a:gd name="T1" fmla="*/ 8711 h 8711"/>
                <a:gd name="T2" fmla="*/ 2374 w 6818"/>
                <a:gd name="T3" fmla="*/ 8711 h 8711"/>
                <a:gd name="T4" fmla="*/ 5146 w 6818"/>
                <a:gd name="T5" fmla="*/ 8711 h 8711"/>
                <a:gd name="T6" fmla="*/ 6818 w 6818"/>
                <a:gd name="T7" fmla="*/ 6537 h 8711"/>
                <a:gd name="T8" fmla="*/ 6818 w 6818"/>
                <a:gd name="T9" fmla="*/ 3896 h 8711"/>
                <a:gd name="T10" fmla="*/ 6248 w 6818"/>
                <a:gd name="T11" fmla="*/ 3385 h 8711"/>
                <a:gd name="T12" fmla="*/ 5647 w 6818"/>
                <a:gd name="T13" fmla="*/ 3879 h 8711"/>
                <a:gd name="T14" fmla="*/ 5647 w 6818"/>
                <a:gd name="T15" fmla="*/ 3398 h 8711"/>
                <a:gd name="T16" fmla="*/ 5108 w 6818"/>
                <a:gd name="T17" fmla="*/ 2909 h 8711"/>
                <a:gd name="T18" fmla="*/ 4430 w 6818"/>
                <a:gd name="T19" fmla="*/ 3361 h 8711"/>
                <a:gd name="T20" fmla="*/ 4430 w 6818"/>
                <a:gd name="T21" fmla="*/ 2909 h 8711"/>
                <a:gd name="T22" fmla="*/ 3794 w 6818"/>
                <a:gd name="T23" fmla="*/ 2525 h 8711"/>
                <a:gd name="T24" fmla="*/ 3159 w 6818"/>
                <a:gd name="T25" fmla="*/ 2926 h 8711"/>
                <a:gd name="T26" fmla="*/ 3159 w 6818"/>
                <a:gd name="T27" fmla="*/ 485 h 8711"/>
                <a:gd name="T28" fmla="*/ 2500 w 6818"/>
                <a:gd name="T29" fmla="*/ 0 h 8711"/>
                <a:gd name="T30" fmla="*/ 1872 w 6818"/>
                <a:gd name="T31" fmla="*/ 552 h 8711"/>
                <a:gd name="T32" fmla="*/ 1872 w 6818"/>
                <a:gd name="T33" fmla="*/ 4684 h 8711"/>
                <a:gd name="T34" fmla="*/ 1229 w 6818"/>
                <a:gd name="T35" fmla="*/ 3837 h 8711"/>
                <a:gd name="T36" fmla="*/ 401 w 6818"/>
                <a:gd name="T37" fmla="*/ 3511 h 8711"/>
                <a:gd name="T38" fmla="*/ 83 w 6818"/>
                <a:gd name="T39" fmla="*/ 4334 h 8711"/>
                <a:gd name="T40" fmla="*/ 1788 w 6818"/>
                <a:gd name="T41" fmla="*/ 8025 h 8711"/>
                <a:gd name="T42" fmla="*/ 2374 w 6818"/>
                <a:gd name="T43" fmla="*/ 8711 h 8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18" h="8711">
                  <a:moveTo>
                    <a:pt x="2374" y="8711"/>
                  </a:moveTo>
                  <a:lnTo>
                    <a:pt x="2374" y="8711"/>
                  </a:lnTo>
                  <a:lnTo>
                    <a:pt x="5146" y="8711"/>
                  </a:lnTo>
                  <a:cubicBezTo>
                    <a:pt x="5146" y="8711"/>
                    <a:pt x="6751" y="8092"/>
                    <a:pt x="6818" y="6537"/>
                  </a:cubicBezTo>
                  <a:lnTo>
                    <a:pt x="6818" y="3896"/>
                  </a:lnTo>
                  <a:cubicBezTo>
                    <a:pt x="6818" y="3896"/>
                    <a:pt x="6818" y="3398"/>
                    <a:pt x="6248" y="3385"/>
                  </a:cubicBezTo>
                  <a:cubicBezTo>
                    <a:pt x="5730" y="3373"/>
                    <a:pt x="5647" y="3879"/>
                    <a:pt x="5647" y="3879"/>
                  </a:cubicBezTo>
                  <a:lnTo>
                    <a:pt x="5647" y="3398"/>
                  </a:lnTo>
                  <a:cubicBezTo>
                    <a:pt x="5647" y="3398"/>
                    <a:pt x="5600" y="2922"/>
                    <a:pt x="5108" y="2909"/>
                  </a:cubicBezTo>
                  <a:cubicBezTo>
                    <a:pt x="4489" y="2893"/>
                    <a:pt x="4430" y="3361"/>
                    <a:pt x="4430" y="3361"/>
                  </a:cubicBezTo>
                  <a:lnTo>
                    <a:pt x="4430" y="2909"/>
                  </a:lnTo>
                  <a:cubicBezTo>
                    <a:pt x="4430" y="2909"/>
                    <a:pt x="4329" y="2525"/>
                    <a:pt x="3794" y="2525"/>
                  </a:cubicBezTo>
                  <a:cubicBezTo>
                    <a:pt x="3259" y="2525"/>
                    <a:pt x="3159" y="2926"/>
                    <a:pt x="3159" y="2926"/>
                  </a:cubicBezTo>
                  <a:lnTo>
                    <a:pt x="3159" y="485"/>
                  </a:lnTo>
                  <a:cubicBezTo>
                    <a:pt x="3159" y="485"/>
                    <a:pt x="3090" y="0"/>
                    <a:pt x="2500" y="0"/>
                  </a:cubicBezTo>
                  <a:cubicBezTo>
                    <a:pt x="1883" y="0"/>
                    <a:pt x="1872" y="552"/>
                    <a:pt x="1872" y="552"/>
                  </a:cubicBezTo>
                  <a:lnTo>
                    <a:pt x="1872" y="4684"/>
                  </a:lnTo>
                  <a:cubicBezTo>
                    <a:pt x="1872" y="4684"/>
                    <a:pt x="1454" y="4695"/>
                    <a:pt x="1229" y="3837"/>
                  </a:cubicBezTo>
                  <a:cubicBezTo>
                    <a:pt x="1131" y="3463"/>
                    <a:pt x="802" y="3394"/>
                    <a:pt x="401" y="3511"/>
                  </a:cubicBezTo>
                  <a:cubicBezTo>
                    <a:pt x="0" y="3628"/>
                    <a:pt x="0" y="4070"/>
                    <a:pt x="83" y="4334"/>
                  </a:cubicBezTo>
                  <a:cubicBezTo>
                    <a:pt x="167" y="4598"/>
                    <a:pt x="1354" y="7407"/>
                    <a:pt x="1788" y="8025"/>
                  </a:cubicBezTo>
                  <a:cubicBezTo>
                    <a:pt x="2223" y="8644"/>
                    <a:pt x="2374" y="8711"/>
                    <a:pt x="2374" y="87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376C2A5-97BC-39A7-ED0F-B7BECF0B5C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6" y="4430713"/>
              <a:ext cx="1392238" cy="1760538"/>
            </a:xfrm>
            <a:custGeom>
              <a:avLst/>
              <a:gdLst>
                <a:gd name="T0" fmla="*/ 2539 w 7059"/>
                <a:gd name="T1" fmla="*/ 8710 h 8928"/>
                <a:gd name="T2" fmla="*/ 6023 w 7059"/>
                <a:gd name="T3" fmla="*/ 8228 h 8928"/>
                <a:gd name="T4" fmla="*/ 6841 w 7059"/>
                <a:gd name="T5" fmla="*/ 6643 h 8928"/>
                <a:gd name="T6" fmla="*/ 6780 w 7059"/>
                <a:gd name="T7" fmla="*/ 3800 h 8928"/>
                <a:gd name="T8" fmla="*/ 5975 w 7059"/>
                <a:gd name="T9" fmla="*/ 3797 h 8928"/>
                <a:gd name="T10" fmla="*/ 5771 w 7059"/>
                <a:gd name="T11" fmla="*/ 4096 h 8928"/>
                <a:gd name="T12" fmla="*/ 5670 w 7059"/>
                <a:gd name="T13" fmla="*/ 3513 h 8928"/>
                <a:gd name="T14" fmla="*/ 5237 w 7059"/>
                <a:gd name="T15" fmla="*/ 3126 h 8928"/>
                <a:gd name="T16" fmla="*/ 4670 w 7059"/>
                <a:gd name="T17" fmla="*/ 3483 h 8928"/>
                <a:gd name="T18" fmla="*/ 4453 w 7059"/>
                <a:gd name="T19" fmla="*/ 3469 h 8928"/>
                <a:gd name="T20" fmla="*/ 3926 w 7059"/>
                <a:gd name="T21" fmla="*/ 2742 h 8928"/>
                <a:gd name="T22" fmla="*/ 3278 w 7059"/>
                <a:gd name="T23" fmla="*/ 3142 h 8928"/>
                <a:gd name="T24" fmla="*/ 3182 w 7059"/>
                <a:gd name="T25" fmla="*/ 603 h 8928"/>
                <a:gd name="T26" fmla="*/ 2632 w 7059"/>
                <a:gd name="T27" fmla="*/ 217 h 8928"/>
                <a:gd name="T28" fmla="*/ 2113 w 7059"/>
                <a:gd name="T29" fmla="*/ 662 h 8928"/>
                <a:gd name="T30" fmla="*/ 2007 w 7059"/>
                <a:gd name="T31" fmla="*/ 4900 h 8928"/>
                <a:gd name="T32" fmla="*/ 1255 w 7059"/>
                <a:gd name="T33" fmla="*/ 3972 h 8928"/>
                <a:gd name="T34" fmla="*/ 563 w 7059"/>
                <a:gd name="T35" fmla="*/ 3724 h 8928"/>
                <a:gd name="T36" fmla="*/ 319 w 7059"/>
                <a:gd name="T37" fmla="*/ 4409 h 8928"/>
                <a:gd name="T38" fmla="*/ 2539 w 7059"/>
                <a:gd name="T39" fmla="*/ 8710 h 8928"/>
                <a:gd name="T40" fmla="*/ 5278 w 7059"/>
                <a:gd name="T41" fmla="*/ 8928 h 8928"/>
                <a:gd name="T42" fmla="*/ 2462 w 7059"/>
                <a:gd name="T43" fmla="*/ 8918 h 8928"/>
                <a:gd name="T44" fmla="*/ 111 w 7059"/>
                <a:gd name="T45" fmla="*/ 4475 h 8928"/>
                <a:gd name="T46" fmla="*/ 502 w 7059"/>
                <a:gd name="T47" fmla="*/ 3515 h 8928"/>
                <a:gd name="T48" fmla="*/ 1466 w 7059"/>
                <a:gd name="T49" fmla="*/ 3917 h 8928"/>
                <a:gd name="T50" fmla="*/ 1895 w 7059"/>
                <a:gd name="T51" fmla="*/ 4646 h 8928"/>
                <a:gd name="T52" fmla="*/ 1895 w 7059"/>
                <a:gd name="T53" fmla="*/ 658 h 8928"/>
                <a:gd name="T54" fmla="*/ 2632 w 7059"/>
                <a:gd name="T55" fmla="*/ 0 h 8928"/>
                <a:gd name="T56" fmla="*/ 3399 w 7059"/>
                <a:gd name="T57" fmla="*/ 578 h 8928"/>
                <a:gd name="T58" fmla="*/ 3400 w 7059"/>
                <a:gd name="T59" fmla="*/ 2692 h 8928"/>
                <a:gd name="T60" fmla="*/ 4523 w 7059"/>
                <a:gd name="T61" fmla="*/ 2750 h 8928"/>
                <a:gd name="T62" fmla="*/ 4670 w 7059"/>
                <a:gd name="T63" fmla="*/ 3017 h 8928"/>
                <a:gd name="T64" fmla="*/ 5243 w 7059"/>
                <a:gd name="T65" fmla="*/ 2909 h 8928"/>
                <a:gd name="T66" fmla="*/ 5888 w 7059"/>
                <a:gd name="T67" fmla="*/ 3495 h 8928"/>
                <a:gd name="T68" fmla="*/ 5888 w 7059"/>
                <a:gd name="T69" fmla="*/ 3564 h 8928"/>
                <a:gd name="T70" fmla="*/ 6973 w 7059"/>
                <a:gd name="T71" fmla="*/ 3700 h 8928"/>
                <a:gd name="T72" fmla="*/ 7059 w 7059"/>
                <a:gd name="T73" fmla="*/ 6645 h 8928"/>
                <a:gd name="T74" fmla="*/ 6755 w 7059"/>
                <a:gd name="T75" fmla="*/ 7695 h 8928"/>
                <a:gd name="T76" fmla="*/ 5317 w 7059"/>
                <a:gd name="T77" fmla="*/ 8920 h 8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59" h="8928">
                  <a:moveTo>
                    <a:pt x="2539" y="8710"/>
                  </a:moveTo>
                  <a:lnTo>
                    <a:pt x="2539" y="8710"/>
                  </a:lnTo>
                  <a:lnTo>
                    <a:pt x="5257" y="8710"/>
                  </a:lnTo>
                  <a:cubicBezTo>
                    <a:pt x="5337" y="8676"/>
                    <a:pt x="5680" y="8522"/>
                    <a:pt x="6023" y="8228"/>
                  </a:cubicBezTo>
                  <a:cubicBezTo>
                    <a:pt x="6250" y="8033"/>
                    <a:pt x="6434" y="7816"/>
                    <a:pt x="6568" y="7583"/>
                  </a:cubicBezTo>
                  <a:cubicBezTo>
                    <a:pt x="6734" y="7294"/>
                    <a:pt x="6826" y="6978"/>
                    <a:pt x="6841" y="6643"/>
                  </a:cubicBezTo>
                  <a:lnTo>
                    <a:pt x="6841" y="4004"/>
                  </a:lnTo>
                  <a:cubicBezTo>
                    <a:pt x="6841" y="4003"/>
                    <a:pt x="6839" y="3900"/>
                    <a:pt x="6780" y="3800"/>
                  </a:cubicBezTo>
                  <a:cubicBezTo>
                    <a:pt x="6705" y="3673"/>
                    <a:pt x="6569" y="3606"/>
                    <a:pt x="6377" y="3602"/>
                  </a:cubicBezTo>
                  <a:cubicBezTo>
                    <a:pt x="6202" y="3598"/>
                    <a:pt x="6066" y="3663"/>
                    <a:pt x="5975" y="3797"/>
                  </a:cubicBezTo>
                  <a:cubicBezTo>
                    <a:pt x="5906" y="3899"/>
                    <a:pt x="5887" y="4004"/>
                    <a:pt x="5887" y="4005"/>
                  </a:cubicBezTo>
                  <a:cubicBezTo>
                    <a:pt x="5878" y="4061"/>
                    <a:pt x="5827" y="4100"/>
                    <a:pt x="5771" y="4096"/>
                  </a:cubicBezTo>
                  <a:cubicBezTo>
                    <a:pt x="5714" y="4091"/>
                    <a:pt x="5670" y="4044"/>
                    <a:pt x="5670" y="3987"/>
                  </a:cubicBezTo>
                  <a:lnTo>
                    <a:pt x="5670" y="3513"/>
                  </a:lnTo>
                  <a:cubicBezTo>
                    <a:pt x="5668" y="3493"/>
                    <a:pt x="5652" y="3404"/>
                    <a:pt x="5598" y="3317"/>
                  </a:cubicBezTo>
                  <a:cubicBezTo>
                    <a:pt x="5520" y="3195"/>
                    <a:pt x="5399" y="3131"/>
                    <a:pt x="5237" y="3126"/>
                  </a:cubicBezTo>
                  <a:cubicBezTo>
                    <a:pt x="5016" y="3121"/>
                    <a:pt x="4854" y="3181"/>
                    <a:pt x="4754" y="3305"/>
                  </a:cubicBezTo>
                  <a:cubicBezTo>
                    <a:pt x="4684" y="3392"/>
                    <a:pt x="4670" y="3482"/>
                    <a:pt x="4670" y="3483"/>
                  </a:cubicBezTo>
                  <a:cubicBezTo>
                    <a:pt x="4662" y="3540"/>
                    <a:pt x="4612" y="3581"/>
                    <a:pt x="4555" y="3578"/>
                  </a:cubicBezTo>
                  <a:cubicBezTo>
                    <a:pt x="4497" y="3574"/>
                    <a:pt x="4453" y="3526"/>
                    <a:pt x="4453" y="3469"/>
                  </a:cubicBezTo>
                  <a:lnTo>
                    <a:pt x="4453" y="3035"/>
                  </a:lnTo>
                  <a:cubicBezTo>
                    <a:pt x="4432" y="2978"/>
                    <a:pt x="4321" y="2742"/>
                    <a:pt x="3926" y="2742"/>
                  </a:cubicBezTo>
                  <a:cubicBezTo>
                    <a:pt x="3481" y="2742"/>
                    <a:pt x="3397" y="3057"/>
                    <a:pt x="3397" y="3061"/>
                  </a:cubicBezTo>
                  <a:cubicBezTo>
                    <a:pt x="3383" y="3114"/>
                    <a:pt x="3332" y="3149"/>
                    <a:pt x="3278" y="3142"/>
                  </a:cubicBezTo>
                  <a:cubicBezTo>
                    <a:pt x="3223" y="3136"/>
                    <a:pt x="3182" y="3089"/>
                    <a:pt x="3182" y="3034"/>
                  </a:cubicBezTo>
                  <a:lnTo>
                    <a:pt x="3182" y="603"/>
                  </a:lnTo>
                  <a:cubicBezTo>
                    <a:pt x="3177" y="580"/>
                    <a:pt x="3156" y="493"/>
                    <a:pt x="3090" y="409"/>
                  </a:cubicBezTo>
                  <a:cubicBezTo>
                    <a:pt x="2991" y="282"/>
                    <a:pt x="2837" y="217"/>
                    <a:pt x="2632" y="217"/>
                  </a:cubicBezTo>
                  <a:cubicBezTo>
                    <a:pt x="2421" y="217"/>
                    <a:pt x="2271" y="290"/>
                    <a:pt x="2185" y="432"/>
                  </a:cubicBezTo>
                  <a:cubicBezTo>
                    <a:pt x="2120" y="540"/>
                    <a:pt x="2114" y="651"/>
                    <a:pt x="2113" y="662"/>
                  </a:cubicBezTo>
                  <a:lnTo>
                    <a:pt x="2113" y="4792"/>
                  </a:lnTo>
                  <a:cubicBezTo>
                    <a:pt x="2113" y="4851"/>
                    <a:pt x="2066" y="4899"/>
                    <a:pt x="2007" y="4900"/>
                  </a:cubicBezTo>
                  <a:cubicBezTo>
                    <a:pt x="1992" y="4901"/>
                    <a:pt x="1859" y="4901"/>
                    <a:pt x="1699" y="4776"/>
                  </a:cubicBezTo>
                  <a:cubicBezTo>
                    <a:pt x="1504" y="4622"/>
                    <a:pt x="1355" y="4352"/>
                    <a:pt x="1255" y="3972"/>
                  </a:cubicBezTo>
                  <a:cubicBezTo>
                    <a:pt x="1225" y="3855"/>
                    <a:pt x="1169" y="3775"/>
                    <a:pt x="1086" y="3728"/>
                  </a:cubicBezTo>
                  <a:cubicBezTo>
                    <a:pt x="966" y="3660"/>
                    <a:pt x="786" y="3659"/>
                    <a:pt x="563" y="3724"/>
                  </a:cubicBezTo>
                  <a:cubicBezTo>
                    <a:pt x="458" y="3755"/>
                    <a:pt x="383" y="3813"/>
                    <a:pt x="336" y="3901"/>
                  </a:cubicBezTo>
                  <a:cubicBezTo>
                    <a:pt x="254" y="4055"/>
                    <a:pt x="275" y="4271"/>
                    <a:pt x="319" y="4409"/>
                  </a:cubicBezTo>
                  <a:cubicBezTo>
                    <a:pt x="404" y="4679"/>
                    <a:pt x="1585" y="7466"/>
                    <a:pt x="2010" y="8071"/>
                  </a:cubicBezTo>
                  <a:cubicBezTo>
                    <a:pt x="2333" y="8530"/>
                    <a:pt x="2490" y="8672"/>
                    <a:pt x="2539" y="8710"/>
                  </a:cubicBezTo>
                  <a:close/>
                  <a:moveTo>
                    <a:pt x="5278" y="8928"/>
                  </a:moveTo>
                  <a:lnTo>
                    <a:pt x="5278" y="8928"/>
                  </a:lnTo>
                  <a:lnTo>
                    <a:pt x="2506" y="8928"/>
                  </a:lnTo>
                  <a:cubicBezTo>
                    <a:pt x="2491" y="8928"/>
                    <a:pt x="2476" y="8924"/>
                    <a:pt x="2462" y="8918"/>
                  </a:cubicBezTo>
                  <a:cubicBezTo>
                    <a:pt x="2420" y="8900"/>
                    <a:pt x="2251" y="8793"/>
                    <a:pt x="1831" y="8196"/>
                  </a:cubicBezTo>
                  <a:cubicBezTo>
                    <a:pt x="1377" y="7549"/>
                    <a:pt x="191" y="4727"/>
                    <a:pt x="111" y="4475"/>
                  </a:cubicBezTo>
                  <a:cubicBezTo>
                    <a:pt x="83" y="4384"/>
                    <a:pt x="0" y="4068"/>
                    <a:pt x="144" y="3798"/>
                  </a:cubicBezTo>
                  <a:cubicBezTo>
                    <a:pt x="218" y="3660"/>
                    <a:pt x="342" y="3561"/>
                    <a:pt x="502" y="3515"/>
                  </a:cubicBezTo>
                  <a:cubicBezTo>
                    <a:pt x="786" y="3432"/>
                    <a:pt x="1019" y="3440"/>
                    <a:pt x="1193" y="3538"/>
                  </a:cubicBezTo>
                  <a:cubicBezTo>
                    <a:pt x="1329" y="3615"/>
                    <a:pt x="1420" y="3743"/>
                    <a:pt x="1466" y="3917"/>
                  </a:cubicBezTo>
                  <a:cubicBezTo>
                    <a:pt x="1570" y="4315"/>
                    <a:pt x="1715" y="4503"/>
                    <a:pt x="1817" y="4591"/>
                  </a:cubicBezTo>
                  <a:cubicBezTo>
                    <a:pt x="1845" y="4615"/>
                    <a:pt x="1872" y="4632"/>
                    <a:pt x="1895" y="4646"/>
                  </a:cubicBezTo>
                  <a:lnTo>
                    <a:pt x="1895" y="660"/>
                  </a:lnTo>
                  <a:cubicBezTo>
                    <a:pt x="1895" y="659"/>
                    <a:pt x="1895" y="659"/>
                    <a:pt x="1895" y="658"/>
                  </a:cubicBezTo>
                  <a:cubicBezTo>
                    <a:pt x="1895" y="651"/>
                    <a:pt x="1900" y="490"/>
                    <a:pt x="1992" y="330"/>
                  </a:cubicBezTo>
                  <a:cubicBezTo>
                    <a:pt x="2080" y="179"/>
                    <a:pt x="2261" y="0"/>
                    <a:pt x="2632" y="0"/>
                  </a:cubicBezTo>
                  <a:cubicBezTo>
                    <a:pt x="2982" y="0"/>
                    <a:pt x="3172" y="155"/>
                    <a:pt x="3270" y="286"/>
                  </a:cubicBezTo>
                  <a:cubicBezTo>
                    <a:pt x="3375" y="425"/>
                    <a:pt x="3397" y="563"/>
                    <a:pt x="3399" y="578"/>
                  </a:cubicBezTo>
                  <a:cubicBezTo>
                    <a:pt x="3400" y="583"/>
                    <a:pt x="3400" y="588"/>
                    <a:pt x="3400" y="593"/>
                  </a:cubicBezTo>
                  <a:lnTo>
                    <a:pt x="3400" y="2692"/>
                  </a:lnTo>
                  <a:cubicBezTo>
                    <a:pt x="3508" y="2605"/>
                    <a:pt x="3675" y="2524"/>
                    <a:pt x="3926" y="2524"/>
                  </a:cubicBezTo>
                  <a:cubicBezTo>
                    <a:pt x="4241" y="2524"/>
                    <a:pt x="4425" y="2647"/>
                    <a:pt x="4523" y="2750"/>
                  </a:cubicBezTo>
                  <a:cubicBezTo>
                    <a:pt x="4632" y="2863"/>
                    <a:pt x="4664" y="2977"/>
                    <a:pt x="4667" y="2990"/>
                  </a:cubicBezTo>
                  <a:cubicBezTo>
                    <a:pt x="4669" y="2999"/>
                    <a:pt x="4670" y="3008"/>
                    <a:pt x="4670" y="3017"/>
                  </a:cubicBezTo>
                  <a:lnTo>
                    <a:pt x="4670" y="3080"/>
                  </a:lnTo>
                  <a:cubicBezTo>
                    <a:pt x="4845" y="2933"/>
                    <a:pt x="5072" y="2904"/>
                    <a:pt x="5243" y="2909"/>
                  </a:cubicBezTo>
                  <a:cubicBezTo>
                    <a:pt x="5546" y="2917"/>
                    <a:pt x="5706" y="3077"/>
                    <a:pt x="5787" y="3210"/>
                  </a:cubicBezTo>
                  <a:cubicBezTo>
                    <a:pt x="5871" y="3348"/>
                    <a:pt x="5886" y="3480"/>
                    <a:pt x="5888" y="3495"/>
                  </a:cubicBezTo>
                  <a:cubicBezTo>
                    <a:pt x="5888" y="3499"/>
                    <a:pt x="5888" y="3502"/>
                    <a:pt x="5888" y="3506"/>
                  </a:cubicBezTo>
                  <a:lnTo>
                    <a:pt x="5888" y="3564"/>
                  </a:lnTo>
                  <a:cubicBezTo>
                    <a:pt x="5992" y="3464"/>
                    <a:pt x="6150" y="3379"/>
                    <a:pt x="6382" y="3384"/>
                  </a:cubicBezTo>
                  <a:cubicBezTo>
                    <a:pt x="6728" y="3392"/>
                    <a:pt x="6894" y="3560"/>
                    <a:pt x="6973" y="3700"/>
                  </a:cubicBezTo>
                  <a:cubicBezTo>
                    <a:pt x="7056" y="3846"/>
                    <a:pt x="7059" y="3988"/>
                    <a:pt x="7059" y="4004"/>
                  </a:cubicBezTo>
                  <a:lnTo>
                    <a:pt x="7059" y="6645"/>
                  </a:lnTo>
                  <a:cubicBezTo>
                    <a:pt x="7059" y="6647"/>
                    <a:pt x="7059" y="6648"/>
                    <a:pt x="7058" y="6650"/>
                  </a:cubicBezTo>
                  <a:cubicBezTo>
                    <a:pt x="7042" y="7022"/>
                    <a:pt x="6940" y="7374"/>
                    <a:pt x="6755" y="7695"/>
                  </a:cubicBezTo>
                  <a:cubicBezTo>
                    <a:pt x="6607" y="7951"/>
                    <a:pt x="6407" y="8187"/>
                    <a:pt x="6160" y="8398"/>
                  </a:cubicBezTo>
                  <a:cubicBezTo>
                    <a:pt x="5741" y="8755"/>
                    <a:pt x="5335" y="8914"/>
                    <a:pt x="5317" y="8920"/>
                  </a:cubicBezTo>
                  <a:cubicBezTo>
                    <a:pt x="5305" y="8925"/>
                    <a:pt x="5292" y="8928"/>
                    <a:pt x="5278" y="89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127" name="Rectangle 1126">
            <a:extLst>
              <a:ext uri="{FF2B5EF4-FFF2-40B4-BE49-F238E27FC236}">
                <a16:creationId xmlns:a16="http://schemas.microsoft.com/office/drawing/2014/main" id="{647A35E5-F8A4-A413-2C7C-A82468AA0418}"/>
              </a:ext>
            </a:extLst>
          </p:cNvPr>
          <p:cNvSpPr/>
          <p:nvPr/>
        </p:nvSpPr>
        <p:spPr>
          <a:xfrm>
            <a:off x="1174634" y="2827835"/>
            <a:ext cx="10983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PowerHap 6005</a:t>
            </a:r>
            <a:endParaRPr lang="de-DE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E02ABC58-F317-8242-BCC3-D24B45549A35}"/>
              </a:ext>
            </a:extLst>
          </p:cNvPr>
          <p:cNvSpPr/>
          <p:nvPr/>
        </p:nvSpPr>
        <p:spPr>
          <a:xfrm>
            <a:off x="3831620" y="2933217"/>
            <a:ext cx="141577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PowerHap 1919/1313</a:t>
            </a:r>
            <a:endParaRPr lang="de-DE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A6AAC8CA-F339-1EF4-608C-56DF0FE35604}"/>
              </a:ext>
            </a:extLst>
          </p:cNvPr>
          <p:cNvSpPr/>
          <p:nvPr/>
        </p:nvSpPr>
        <p:spPr>
          <a:xfrm>
            <a:off x="4238087" y="4386140"/>
            <a:ext cx="141577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PowerHap 1313/1204</a:t>
            </a:r>
            <a:endParaRPr lang="de-DE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1B4FCBDC-B8C0-7DE2-C62D-AA3F1BC467AE}"/>
              </a:ext>
            </a:extLst>
          </p:cNvPr>
          <p:cNvSpPr/>
          <p:nvPr/>
        </p:nvSpPr>
        <p:spPr>
          <a:xfrm>
            <a:off x="3764448" y="5820479"/>
            <a:ext cx="109837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PowerHap 1204</a:t>
            </a:r>
            <a:endParaRPr lang="de-DE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80185741-EE05-E65A-F61A-7615AB4D0BD0}"/>
              </a:ext>
            </a:extLst>
          </p:cNvPr>
          <p:cNvSpPr/>
          <p:nvPr/>
        </p:nvSpPr>
        <p:spPr>
          <a:xfrm>
            <a:off x="1356895" y="6148629"/>
            <a:ext cx="109837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PowerHap 0704</a:t>
            </a:r>
            <a:endParaRPr lang="de-DE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34" name="Picture 1133">
            <a:extLst>
              <a:ext uri="{FF2B5EF4-FFF2-40B4-BE49-F238E27FC236}">
                <a16:creationId xmlns:a16="http://schemas.microsoft.com/office/drawing/2014/main" id="{A489568C-99E6-BC24-0314-F223FC0547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98288" y="5560323"/>
            <a:ext cx="754172" cy="7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2075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Standard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066925" algn="l"/>
            <a:tab pos="3314700" algn="l"/>
            <a:tab pos="3857625" algn="l"/>
            <a:tab pos="4572000" algn="l"/>
          </a:tabLst>
          <a:defRPr kumimoji="0" lang="en-US" alt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066925" algn="l"/>
            <a:tab pos="3314700" algn="l"/>
            <a:tab pos="3857625" algn="l"/>
            <a:tab pos="4572000" algn="l"/>
          </a:tabLst>
          <a:defRPr kumimoji="0" lang="en-US" alt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9AAFCB"/>
        </a:lt2>
        <a:accent1>
          <a:srgbClr val="FF6600"/>
        </a:accent1>
        <a:accent2>
          <a:srgbClr val="A21636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921330"/>
        </a:accent6>
        <a:hlink>
          <a:srgbClr val="0046AD"/>
        </a:hlink>
        <a:folHlink>
          <a:srgbClr val="45AC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8ac8f3-347c-43d4-b76d-f7acb59d0d6f">
      <Terms xmlns="http://schemas.microsoft.com/office/infopath/2007/PartnerControls"/>
    </lcf76f155ced4ddcb4097134ff3c332f>
    <TaxCatchAll xmlns="7d75a610-73ea-4774-8b1b-b6e0102b404f" xsi:nil="true"/>
    <SharedWithUsers xmlns="7d75a610-73ea-4774-8b1b-b6e0102b404f">
      <UserInfo>
        <DisplayName>Corinna Little</DisplayName>
        <AccountId>66</AccountId>
        <AccountType/>
      </UserInfo>
      <UserInfo>
        <DisplayName>Jockum Loennberg</DisplayName>
        <AccountId>15</AccountId>
        <AccountType/>
      </UserInfo>
    </SharedWithUsers>
    <Comments xmlns="638ac8f3-347c-43d4-b76d-f7acb59d0d6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7768A95C8C824F9E13ADCEC678512F" ma:contentTypeVersion="19" ma:contentTypeDescription="Create a new document." ma:contentTypeScope="" ma:versionID="1817540ee2feffcc610cb492127fedc8">
  <xsd:schema xmlns:xsd="http://www.w3.org/2001/XMLSchema" xmlns:xs="http://www.w3.org/2001/XMLSchema" xmlns:p="http://schemas.microsoft.com/office/2006/metadata/properties" xmlns:ns2="638ac8f3-347c-43d4-b76d-f7acb59d0d6f" xmlns:ns3="7d75a610-73ea-4774-8b1b-b6e0102b404f" targetNamespace="http://schemas.microsoft.com/office/2006/metadata/properties" ma:root="true" ma:fieldsID="fb9dc1bd803713dc6c9ba259c659ad18" ns2:_="" ns3:_="">
    <xsd:import namespace="638ac8f3-347c-43d4-b76d-f7acb59d0d6f"/>
    <xsd:import namespace="7d75a610-73ea-4774-8b1b-b6e0102b40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ac8f3-347c-43d4-b76d-f7acb59d0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3bdc066-e0e3-4c7c-b8ac-83d7960dc8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omments" ma:index="26" nillable="true" ma:displayName="Comments" ma:format="Dropdown" ma:internalName="Comment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75a610-73ea-4774-8b1b-b6e0102b404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109b086-0a2c-461d-866c-6c96bc0df0ee}" ma:internalName="TaxCatchAll" ma:showField="CatchAllData" ma:web="7d75a610-73ea-4774-8b1b-b6e0102b40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82CFC1-474A-41E7-A341-286CC87259F4}">
  <ds:schemaRefs>
    <ds:schemaRef ds:uri="http://schemas.microsoft.com/office/2006/metadata/properties"/>
    <ds:schemaRef ds:uri="http://purl.org/dc/dcmitype/"/>
    <ds:schemaRef ds:uri="7d75a610-73ea-4774-8b1b-b6e0102b404f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638ac8f3-347c-43d4-b76d-f7acb59d0d6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3173CB6-6C99-4CBC-A2A0-8F5ED2A54E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C06E66-C683-42B4-AD0F-5F4DABC337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8ac8f3-347c-43d4-b76d-f7acb59d0d6f"/>
    <ds:schemaRef ds:uri="7d75a610-73ea-4774-8b1b-b6e0102b40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ca92b90d-8b2c-464d-94f0-5bcfb983aed4}" enabled="1" method="Standard" siteId="{7e452255-946f-4f17-800a-a0fb6835dc6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Symbol</vt:lpstr>
      <vt:lpstr>Standarddesign</vt:lpstr>
      <vt:lpstr>PowerHap enables best-in-class haptic systems PowerHap enables best-in-class haptic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PowerHapTM Piezo Actuators for High-Definition  Haptic Feedback</dc:title>
  <dc:creator/>
  <cp:lastModifiedBy/>
  <cp:revision>20</cp:revision>
  <dcterms:created xsi:type="dcterms:W3CDTF">2022-12-16T09:16:47Z</dcterms:created>
  <dcterms:modified xsi:type="dcterms:W3CDTF">2024-12-16T15:18:25Z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0x010100B27768A95C8C824F9E13ADCEC678512F</vt:lpwstr>
  </property>
  <property fmtid="{D5CDD505-2E9C-101B-9397-08002B2CF9AE}" pid="4" name="ClassificationContentMarkingHeaderLocations">
    <vt:lpwstr>Standarddesign:3</vt:lpwstr>
  </property>
  <property fmtid="{D5CDD505-2E9C-101B-9397-08002B2CF9AE}" pid="5" name="ClassificationContentMarkingHeaderText">
    <vt:lpwstr>L2: Internal use only</vt:lpwstr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_activity">
    <vt:lpwstr>{"FileActivityType":"9","FileActivityTimeStamp":"2024-11-27T09:37:36.673Z","FileActivityUsersOnPage":[{"DisplayName":"Jose DosSantos","Id":"jose.dossantos@tdk.com"},{"DisplayName":"Stefan Benkhof","Id":"stefan.benkhof@tdk.com"},{"DisplayName":"Jockum Loennberg","Id":"jockum.loennberg@tdk.com"},{"DisplayName":"Johannes Burger","Id":"johannes.burger@tdk.com"},{"DisplayName":"Robert Wimmer-Teubenbacher","Id":"robert.wimmer-teubenbacher@tdk.com"},{"DisplayName":"Simone Saile","Id":"simone.saile@tdk.com"},{"DisplayName":"Jose DosSantos","Id":"jose.dossantos@tdk.com"}],"FileActivityNavigationId":null}</vt:lpwstr>
  </property>
  <property fmtid="{D5CDD505-2E9C-101B-9397-08002B2CF9AE}" pid="9" name="TriggerFlowInfo">
    <vt:lpwstr/>
  </property>
</Properties>
</file>