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5FF"/>
    <a:srgbClr val="00AAFF"/>
    <a:srgbClr val="00FFBC"/>
    <a:srgbClr val="00F6FF"/>
    <a:srgbClr val="4DEEEA"/>
    <a:srgbClr val="A6FD29"/>
    <a:srgbClr val="FFFFFF"/>
    <a:srgbClr val="C493FF"/>
    <a:srgbClr val="DBB6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56C7-DA6D-2CEF-40EE-DEAA816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D77-2F24-DCCF-518D-279C2A2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88A-F49A-E7DD-1216-6C6A1D4E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94D3-639D-4D40-45F0-2C173C6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678-526B-1045-32DE-BA32E759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D51-DB77-5B31-3C66-66E571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8ADC-E44F-47F1-52EB-3C0CB498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5F1-0079-324C-7C09-C4846A7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FFC0-867D-A5E1-6DB3-9233EDA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358-465C-2EAB-9639-16C0CE0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BD02-F48F-CF1E-8C56-039A56E9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CD3-4FD5-7AF3-BAAC-7FFA48B7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BDC-7613-CBAF-014A-99E8638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EEFE-8771-61B2-318E-D283E8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0930-3FA3-CA6D-D64B-102F79C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9CD-5F41-4828-C9AB-27EB800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AC44-54C4-42A5-D4CA-F28D089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E4C3-C4D7-C5E6-4B7C-C4DA1EA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B69C-C61F-CE39-2BB4-83FCCD9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F466-AF02-4B86-1D73-8520F87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178-CD62-0B7F-78D5-213164A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7E47-BDE3-B1E1-9452-7679278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46C-44A3-9C39-7BCC-034632B8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749A-D815-E2BC-BD1E-4D59565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318-D03A-C218-74E7-301BAF59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C7B-E77A-81A6-A8FD-1863719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C40-2E52-BB9A-0029-BE3CFE3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C45-1044-1B85-DFD8-5E9AB376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A5D-9B84-FDAB-8DB5-EDF3E04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279-5377-507A-38A9-9C3EC48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34A-3ACF-C8DC-A543-C97CEA8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8FD-EB10-17D4-D05D-A12DF94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C3A1-B970-F38C-1707-6877C211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749-97C9-623C-B7D2-CC08A32E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4F4-50E9-5ADA-5DA3-4898312C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53D3-5A59-BD2B-9E66-D9D84B2D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D9C1A-37D6-85D1-5B29-ACCFAC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9E69-3080-B181-5FD7-44B6117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3F11-430E-6E30-E7AB-8236FC7F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9EA-0FDE-6DF1-DE32-4255F73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65D9-B6ED-D69E-C75A-B646A86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E889-6E6F-37A7-32B4-9AB007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E99A-B4DA-4C9F-4C0E-80B2076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DE24-DE31-1D48-89CD-E1D9663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50086-E501-3FF7-CC6D-2CF473FC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61ED-2CA0-04C0-95FB-DB745E2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DF2-61EC-758E-C532-F52E352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B340-CDA6-7802-8995-1E8298A2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F87-E6B8-021D-DFAB-9926BBF7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F079-32D4-9DEF-C3A5-5F16EDE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6F5-703C-9C55-61AA-D8FB8C3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836-F1D3-D3EC-994D-F801792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0D2-951D-3955-A88D-89AF9DFF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F07B-34F0-4F4E-69B2-012A5AF2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28E7-636E-FA12-BED1-00B48FA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D415-477E-FD7C-754D-A3E926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7693-6E8A-2591-A0ED-77D0E0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CAD9-DCD4-960D-96A8-31F2171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E67E0-6CA2-6FF0-340F-92B2D74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C583-E449-3FF4-A4F1-2FE1425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9BE2-D047-F0A2-0530-4E45B95E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028-78FD-EB54-1049-05BEE273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B382-700D-9270-D324-913C537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BD-3386-F78D-62A9-DBF43F0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IVM6311 Software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494F-2B97-64D1-8027-FEFF02D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ED65-CB2D-4319-3B27-CEE2A6A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92445" y="80259"/>
            <a:ext cx="2264771" cy="1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31B-1DD9-8BDF-4F05-CF78FD8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991"/>
          </a:xfrm>
        </p:spPr>
        <p:txBody>
          <a:bodyPr/>
          <a:lstStyle/>
          <a:p>
            <a:r>
              <a:rPr lang="en-US" dirty="0"/>
              <a:t>Writing DFT Matrix Configuration file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8F82-2AC8-105E-EB19-C0AEF1C4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530"/>
            <a:ext cx="8532265" cy="2888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FBD64-E506-7A9C-538F-C2A62397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809"/>
            <a:ext cx="8532265" cy="2690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517490-3905-B829-7FA0-91FEF11C58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66133" y="3836504"/>
            <a:ext cx="0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3601F-C876-E92D-7ADB-C3B32C3ED72A}"/>
              </a:ext>
            </a:extLst>
          </p:cNvPr>
          <p:cNvSpPr txBox="1"/>
          <p:nvPr/>
        </p:nvSpPr>
        <p:spPr>
          <a:xfrm>
            <a:off x="1524000" y="383736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Signalroot_matrx.json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95B63-508A-9304-3C2E-AB5A413DFD5A}"/>
              </a:ext>
            </a:extLst>
          </p:cNvPr>
          <p:cNvSpPr txBox="1"/>
          <p:nvPr/>
        </p:nvSpPr>
        <p:spPr>
          <a:xfrm>
            <a:off x="1536318" y="63034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SignalConfig.json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A62D5-9A4E-0DEE-46AB-2BD30D2A761E}"/>
              </a:ext>
            </a:extLst>
          </p:cNvPr>
          <p:cNvSpPr txBox="1"/>
          <p:nvPr/>
        </p:nvSpPr>
        <p:spPr>
          <a:xfrm>
            <a:off x="8532265" y="630342"/>
            <a:ext cx="36597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dirty="0" err="1">
                <a:solidFill>
                  <a:srgbClr val="0070C0"/>
                </a:solidFill>
              </a:rPr>
              <a:t>SignalConfig.json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under driver/signals in repository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signal configuration file with respect to matrix number and row/col </a:t>
            </a:r>
            <a:r>
              <a:rPr lang="en-US" dirty="0" err="1"/>
              <a:t>highside</a:t>
            </a:r>
            <a:r>
              <a:rPr lang="en-US" dirty="0"/>
              <a:t>/</a:t>
            </a:r>
            <a:r>
              <a:rPr lang="en-US" dirty="0" err="1"/>
              <a:t>lowside</a:t>
            </a:r>
            <a:r>
              <a:rPr lang="en-US" dirty="0"/>
              <a:t> 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miss respective high and low signals ( if row high signal present and low signal missed, that row or column signal not accounted into configurations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chemeClr val="accent6"/>
                </a:solidFill>
              </a:rPr>
              <a:t>signalRoot.py -&gt; </a:t>
            </a:r>
            <a:r>
              <a:rPr lang="en-US" dirty="0" err="1">
                <a:solidFill>
                  <a:schemeClr val="accent6"/>
                </a:solidFill>
              </a:rPr>
              <a:t>signalPathMapping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to generate low level </a:t>
            </a:r>
            <a:r>
              <a:rPr lang="en-US" dirty="0" err="1">
                <a:solidFill>
                  <a:srgbClr val="00B0F0"/>
                </a:solidFill>
              </a:rPr>
              <a:t>signalroot_matrix.json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signalPathMapping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self,signalConfig_path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'driver\signals\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SignalConfig.json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signalMapfile_path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'driver/signals/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signalroot_matrix.json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2E2E2"/>
              </a:solidFill>
              <a:effectLst/>
              <a:highlight>
                <a:srgbClr val="17181A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signal config/map files paths</a:t>
            </a:r>
          </a:p>
        </p:txBody>
      </p:sp>
    </p:spTree>
    <p:extLst>
      <p:ext uri="{BB962C8B-B14F-4D97-AF65-F5344CB8AC3E}">
        <p14:creationId xmlns:p14="http://schemas.microsoft.com/office/powerpoint/2010/main" val="28758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9D94EE22-D342-0318-9650-75AC0346C109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Setup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B35DC6-C633-F8FC-BCF1-31695AF79922}"/>
              </a:ext>
            </a:extLst>
          </p:cNvPr>
          <p:cNvGrpSpPr/>
          <p:nvPr/>
        </p:nvGrpSpPr>
        <p:grpSpPr>
          <a:xfrm>
            <a:off x="180572" y="926068"/>
            <a:ext cx="11653620" cy="5861688"/>
            <a:chOff x="180572" y="926068"/>
            <a:chExt cx="11653620" cy="58616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5E75DF-8B57-A7F4-45EE-2F0B97C09128}"/>
                </a:ext>
              </a:extLst>
            </p:cNvPr>
            <p:cNvSpPr/>
            <p:nvPr/>
          </p:nvSpPr>
          <p:spPr>
            <a:xfrm>
              <a:off x="4167809" y="1292087"/>
              <a:ext cx="4691269" cy="357808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100051-CFC8-65D6-6BC4-DBDD20115707}"/>
                </a:ext>
              </a:extLst>
            </p:cNvPr>
            <p:cNvGrpSpPr/>
            <p:nvPr/>
          </p:nvGrpSpPr>
          <p:grpSpPr>
            <a:xfrm>
              <a:off x="6075549" y="2322779"/>
              <a:ext cx="1451687" cy="1319743"/>
              <a:chOff x="6075549" y="2322779"/>
              <a:chExt cx="1451687" cy="13197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A5A35A-38C3-84FC-46D8-0A985C9C17E0}"/>
                  </a:ext>
                </a:extLst>
              </p:cNvPr>
              <p:cNvGrpSpPr/>
              <p:nvPr/>
            </p:nvGrpSpPr>
            <p:grpSpPr>
              <a:xfrm>
                <a:off x="6639340" y="2385391"/>
                <a:ext cx="887896" cy="1225825"/>
                <a:chOff x="6175513" y="1967948"/>
                <a:chExt cx="887896" cy="122582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51EAF6E-B941-187F-CFE1-72819F284D0D}"/>
                    </a:ext>
                  </a:extLst>
                </p:cNvPr>
                <p:cNvSpPr/>
                <p:nvPr/>
              </p:nvSpPr>
              <p:spPr>
                <a:xfrm>
                  <a:off x="6175513" y="1967948"/>
                  <a:ext cx="887896" cy="245165"/>
                </a:xfrm>
                <a:prstGeom prst="roundRect">
                  <a:avLst/>
                </a:prstGeom>
                <a:solidFill>
                  <a:srgbClr val="7C12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C12FF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5BF50D3-EE4F-BB79-FAD9-532B7896DFFB}"/>
                    </a:ext>
                  </a:extLst>
                </p:cNvPr>
                <p:cNvSpPr/>
                <p:nvPr/>
              </p:nvSpPr>
              <p:spPr>
                <a:xfrm>
                  <a:off x="6175513" y="2213113"/>
                  <a:ext cx="887896" cy="245165"/>
                </a:xfrm>
                <a:prstGeom prst="roundRect">
                  <a:avLst/>
                </a:prstGeom>
                <a:solidFill>
                  <a:srgbClr val="E7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F7DBD8-FFE2-4E54-B88B-766AB257CA54}"/>
                    </a:ext>
                  </a:extLst>
                </p:cNvPr>
                <p:cNvSpPr/>
                <p:nvPr/>
              </p:nvSpPr>
              <p:spPr>
                <a:xfrm>
                  <a:off x="6175513" y="2458278"/>
                  <a:ext cx="887896" cy="245165"/>
                </a:xfrm>
                <a:prstGeom prst="roundRect">
                  <a:avLst/>
                </a:prstGeom>
                <a:solidFill>
                  <a:srgbClr val="3C8224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5661D5B-F571-85A8-4E4E-8BCD920C8716}"/>
                    </a:ext>
                  </a:extLst>
                </p:cNvPr>
                <p:cNvSpPr/>
                <p:nvPr/>
              </p:nvSpPr>
              <p:spPr>
                <a:xfrm>
                  <a:off x="6175513" y="2703443"/>
                  <a:ext cx="887896" cy="245165"/>
                </a:xfrm>
                <a:prstGeom prst="roundRect">
                  <a:avLst/>
                </a:prstGeom>
                <a:solidFill>
                  <a:srgbClr val="FF409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8151B98-6C35-F44F-9640-12F462698581}"/>
                    </a:ext>
                  </a:extLst>
                </p:cNvPr>
                <p:cNvSpPr/>
                <p:nvPr/>
              </p:nvSpPr>
              <p:spPr>
                <a:xfrm>
                  <a:off x="6175513" y="2948608"/>
                  <a:ext cx="887896" cy="245165"/>
                </a:xfrm>
                <a:prstGeom prst="roundRect">
                  <a:avLst/>
                </a:prstGeom>
                <a:solidFill>
                  <a:srgbClr val="E506FB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3743-AF41-F642-B58E-528594DBA6DC}"/>
                  </a:ext>
                </a:extLst>
              </p:cNvPr>
              <p:cNvSpPr txBox="1"/>
              <p:nvPr/>
            </p:nvSpPr>
            <p:spPr>
              <a:xfrm>
                <a:off x="6096000" y="232277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6F65F-3FF9-1BD0-9DAC-642E33FEA50E}"/>
                  </a:ext>
                </a:extLst>
              </p:cNvPr>
              <p:cNvSpPr txBox="1"/>
              <p:nvPr/>
            </p:nvSpPr>
            <p:spPr>
              <a:xfrm>
                <a:off x="6096000" y="2567944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B481F-9CAA-5AAE-F51D-02267EF5C3FF}"/>
                  </a:ext>
                </a:extLst>
              </p:cNvPr>
              <p:cNvSpPr txBox="1"/>
              <p:nvPr/>
            </p:nvSpPr>
            <p:spPr>
              <a:xfrm>
                <a:off x="6075549" y="281310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D3BBA-D4F2-B512-E9CF-DF84EEA35B40}"/>
                  </a:ext>
                </a:extLst>
              </p:cNvPr>
              <p:cNvSpPr txBox="1"/>
              <p:nvPr/>
            </p:nvSpPr>
            <p:spPr>
              <a:xfrm>
                <a:off x="6081275" y="307632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F2FEA5-9882-CAEE-CEC3-842AE0E7CEE3}"/>
                  </a:ext>
                </a:extLst>
              </p:cNvPr>
              <p:cNvSpPr txBox="1"/>
              <p:nvPr/>
            </p:nvSpPr>
            <p:spPr>
              <a:xfrm>
                <a:off x="6095999" y="3334745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Test5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DA020-9E6F-4449-5317-261E07389C29}"/>
                </a:ext>
              </a:extLst>
            </p:cNvPr>
            <p:cNvSpPr txBox="1"/>
            <p:nvPr/>
          </p:nvSpPr>
          <p:spPr>
            <a:xfrm>
              <a:off x="5853422" y="926068"/>
              <a:ext cx="132004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Test Bench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BC6D5D-F842-9AF1-E7D2-4C0545F1B903}"/>
                </a:ext>
              </a:extLst>
            </p:cNvPr>
            <p:cNvSpPr/>
            <p:nvPr/>
          </p:nvSpPr>
          <p:spPr>
            <a:xfrm>
              <a:off x="4593108" y="1543878"/>
              <a:ext cx="1255557" cy="1040391"/>
            </a:xfrm>
            <a:prstGeom prst="roundRect">
              <a:avLst/>
            </a:prstGeom>
            <a:solidFill>
              <a:srgbClr val="E900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Instruments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620890-9765-67F8-062D-C9E0DB64E5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48665" y="2040835"/>
              <a:ext cx="1234623" cy="344556"/>
            </a:xfrm>
            <a:prstGeom prst="bentConnector2">
              <a:avLst/>
            </a:prstGeom>
            <a:ln>
              <a:solidFill>
                <a:srgbClr val="AB20F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76BD489-A9E8-793F-1705-4A870692A1DD}"/>
                </a:ext>
              </a:extLst>
            </p:cNvPr>
            <p:cNvSpPr/>
            <p:nvPr/>
          </p:nvSpPr>
          <p:spPr>
            <a:xfrm>
              <a:off x="4504126" y="3488633"/>
              <a:ext cx="1255557" cy="1040391"/>
            </a:xfrm>
            <a:prstGeom prst="roundRect">
              <a:avLst/>
            </a:prstGeom>
            <a:solidFill>
              <a:srgbClr val="7D12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BA4173-071E-D12C-D4C2-3B3793BFFE1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 flipV="1">
              <a:off x="5759684" y="3611213"/>
              <a:ext cx="1323607" cy="397615"/>
            </a:xfrm>
            <a:prstGeom prst="bentConnector3">
              <a:avLst>
                <a:gd name="adj1" fmla="val -61"/>
              </a:avLst>
            </a:prstGeom>
            <a:ln>
              <a:solidFill>
                <a:srgbClr val="7C12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4DB487A9-323B-E95A-83FA-A70BE825F4CE}"/>
                </a:ext>
              </a:extLst>
            </p:cNvPr>
            <p:cNvSpPr/>
            <p:nvPr/>
          </p:nvSpPr>
          <p:spPr>
            <a:xfrm>
              <a:off x="7527236" y="1543878"/>
              <a:ext cx="1046920" cy="2985145"/>
            </a:xfrm>
            <a:prstGeom prst="leftArrowCallout">
              <a:avLst>
                <a:gd name="adj1" fmla="val 27500"/>
                <a:gd name="adj2" fmla="val 25000"/>
                <a:gd name="adj3" fmla="val 22500"/>
                <a:gd name="adj4" fmla="val 41227"/>
              </a:avLst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AEC08-D9C2-BFA0-4BD9-F41383586696}"/>
                </a:ext>
              </a:extLst>
            </p:cNvPr>
            <p:cNvSpPr txBox="1"/>
            <p:nvPr/>
          </p:nvSpPr>
          <p:spPr>
            <a:xfrm rot="16200000">
              <a:off x="6935117" y="2881028"/>
              <a:ext cx="281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Instructions / Test Filter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126A0A-166F-1603-2228-DC8AFDBE9AE0}"/>
                </a:ext>
              </a:extLst>
            </p:cNvPr>
            <p:cNvSpPr/>
            <p:nvPr/>
          </p:nvSpPr>
          <p:spPr>
            <a:xfrm>
              <a:off x="9454282" y="2438399"/>
              <a:ext cx="1096906" cy="120412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C4C9CD2-4AD5-7DD4-4082-1152E72F678D}"/>
                </a:ext>
              </a:extLst>
            </p:cNvPr>
            <p:cNvSpPr/>
            <p:nvPr/>
          </p:nvSpPr>
          <p:spPr>
            <a:xfrm rot="10800000">
              <a:off x="8574156" y="2879034"/>
              <a:ext cx="853066" cy="404192"/>
            </a:xfrm>
            <a:prstGeom prst="chevron">
              <a:avLst/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\</a:t>
              </a: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B0F8A692-CF03-0163-C781-CEF9CFF2F8F9}"/>
                </a:ext>
              </a:extLst>
            </p:cNvPr>
            <p:cNvSpPr/>
            <p:nvPr/>
          </p:nvSpPr>
          <p:spPr>
            <a:xfrm>
              <a:off x="9454281" y="2584269"/>
              <a:ext cx="1069848" cy="914400"/>
            </a:xfrm>
            <a:prstGeom prst="bracePair">
              <a:avLst/>
            </a:prstGeom>
            <a:ln>
              <a:solidFill>
                <a:srgbClr val="A920F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F7F13-8474-366A-51D7-15E42C1B1214}"/>
                </a:ext>
              </a:extLst>
            </p:cNvPr>
            <p:cNvSpPr txBox="1"/>
            <p:nvPr/>
          </p:nvSpPr>
          <p:spPr>
            <a:xfrm>
              <a:off x="9618434" y="2688414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00589"/>
                  </a:solidFill>
                </a:rPr>
                <a:t>JSON</a:t>
              </a:r>
            </a:p>
            <a:p>
              <a:r>
                <a:rPr lang="en-US" dirty="0">
                  <a:solidFill>
                    <a:srgbClr val="200589"/>
                  </a:solidFill>
                </a:rPr>
                <a:t>Data</a:t>
              </a:r>
            </a:p>
          </p:txBody>
        </p:sp>
        <p:sp>
          <p:nvSpPr>
            <p:cNvPr id="37" name="Flowchart: Multidocument 36">
              <a:extLst>
                <a:ext uri="{FF2B5EF4-FFF2-40B4-BE49-F238E27FC236}">
                  <a16:creationId xmlns:a16="http://schemas.microsoft.com/office/drawing/2014/main" id="{5F371CBC-D1B9-7782-C225-F7D7AFB5A3E7}"/>
                </a:ext>
              </a:extLst>
            </p:cNvPr>
            <p:cNvSpPr/>
            <p:nvPr/>
          </p:nvSpPr>
          <p:spPr>
            <a:xfrm>
              <a:off x="10626632" y="2385391"/>
              <a:ext cx="1207560" cy="1464366"/>
            </a:xfrm>
            <a:prstGeom prst="flowChartMultidocument">
              <a:avLst/>
            </a:prstGeom>
            <a:solidFill>
              <a:srgbClr val="AA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.excel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D5C28BAD-30C8-0D05-618F-85C7046BA482}"/>
                </a:ext>
              </a:extLst>
            </p:cNvPr>
            <p:cNvSpPr/>
            <p:nvPr/>
          </p:nvSpPr>
          <p:spPr>
            <a:xfrm>
              <a:off x="4999382" y="4543696"/>
              <a:ext cx="265043" cy="778659"/>
            </a:xfrm>
            <a:prstGeom prst="upDownArrow">
              <a:avLst/>
            </a:prstGeom>
            <a:solidFill>
              <a:srgbClr val="7C12FF"/>
            </a:solidFill>
            <a:ln>
              <a:solidFill>
                <a:srgbClr val="7C12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8CF049-BBAF-FDD7-543B-5596AB1C6DE6}"/>
                </a:ext>
              </a:extLst>
            </p:cNvPr>
            <p:cNvSpPr/>
            <p:nvPr/>
          </p:nvSpPr>
          <p:spPr>
            <a:xfrm>
              <a:off x="6075549" y="1729409"/>
              <a:ext cx="1670261" cy="2590800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B8D7D7D2-1EA3-D402-3A0B-30BCED11C5CF}"/>
                </a:ext>
              </a:extLst>
            </p:cNvPr>
            <p:cNvSpPr/>
            <p:nvPr/>
          </p:nvSpPr>
          <p:spPr>
            <a:xfrm>
              <a:off x="4579877" y="5337027"/>
              <a:ext cx="1104051" cy="1265582"/>
            </a:xfrm>
            <a:prstGeom prst="flowChartMultidocument">
              <a:avLst/>
            </a:prstGeom>
            <a:solidFill>
              <a:srgbClr val="7C12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json</a:t>
              </a:r>
              <a:endParaRPr lang="en-US" sz="1400" dirty="0"/>
            </a:p>
            <a:p>
              <a:pPr algn="ctr"/>
              <a:r>
                <a:rPr lang="en-US" sz="1400" dirty="0"/>
                <a:t>.txt</a:t>
              </a:r>
            </a:p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png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B27530-DD13-DB2E-6668-42B3F0839469}"/>
                </a:ext>
              </a:extLst>
            </p:cNvPr>
            <p:cNvGrpSpPr/>
            <p:nvPr/>
          </p:nvGrpSpPr>
          <p:grpSpPr>
            <a:xfrm rot="5400000">
              <a:off x="6493192" y="5093844"/>
              <a:ext cx="1840061" cy="1547764"/>
              <a:chOff x="7770005" y="5174973"/>
              <a:chExt cx="2985808" cy="11768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A11069C-4460-FABE-3B29-4F9E0D554759}"/>
                  </a:ext>
                </a:extLst>
              </p:cNvPr>
              <p:cNvSpPr/>
              <p:nvPr/>
            </p:nvSpPr>
            <p:spPr>
              <a:xfrm>
                <a:off x="7770005" y="5174973"/>
                <a:ext cx="1263504" cy="1176800"/>
              </a:xfrm>
              <a:prstGeom prst="roundRect">
                <a:avLst/>
              </a:prstGeom>
              <a:noFill/>
              <a:ln w="12700">
                <a:solidFill>
                  <a:srgbClr val="F52789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6A3B0E53-57FB-103C-0874-D2EE394C14F7}"/>
                  </a:ext>
                </a:extLst>
              </p:cNvPr>
              <p:cNvSpPr/>
              <p:nvPr/>
            </p:nvSpPr>
            <p:spPr>
              <a:xfrm>
                <a:off x="7843119" y="5330919"/>
                <a:ext cx="1093565" cy="914400"/>
              </a:xfrm>
              <a:prstGeom prst="bracePair">
                <a:avLst/>
              </a:prstGeom>
              <a:ln>
                <a:solidFill>
                  <a:srgbClr val="A920F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9BD28E74-409F-5B9B-54DC-BF8A699408EB}"/>
                  </a:ext>
                </a:extLst>
              </p:cNvPr>
              <p:cNvSpPr/>
              <p:nvPr/>
            </p:nvSpPr>
            <p:spPr>
              <a:xfrm rot="16200000">
                <a:off x="9625978" y="4997479"/>
                <a:ext cx="698541" cy="1561129"/>
              </a:xfrm>
              <a:prstGeom prst="flowChartMultidocument">
                <a:avLst/>
              </a:prstGeom>
              <a:solidFill>
                <a:srgbClr val="AA00FF"/>
              </a:solidFill>
              <a:ln>
                <a:solidFill>
                  <a:srgbClr val="FFFF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DFT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696769-DBA2-312A-BCB9-B61A5FD91595}"/>
                </a:ext>
              </a:extLst>
            </p:cNvPr>
            <p:cNvSpPr txBox="1"/>
            <p:nvPr/>
          </p:nvSpPr>
          <p:spPr>
            <a:xfrm>
              <a:off x="6832981" y="5088739"/>
              <a:ext cx="128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00589"/>
                  </a:solidFill>
                </a:rPr>
                <a:t>Testgenerate</a:t>
              </a:r>
              <a:r>
                <a:rPr lang="en-US" sz="1400" dirty="0">
                  <a:solidFill>
                    <a:srgbClr val="200589"/>
                  </a:solidFill>
                </a:rPr>
                <a:t>/</a:t>
              </a:r>
              <a:r>
                <a:rPr lang="en-US" sz="1400" dirty="0" err="1">
                  <a:solidFill>
                    <a:srgbClr val="200589"/>
                  </a:solidFill>
                </a:rPr>
                <a:t>Test.yaml</a:t>
              </a:r>
              <a:endParaRPr lang="en-US" sz="1400" dirty="0">
                <a:solidFill>
                  <a:srgbClr val="200589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0449B6-8196-3332-C106-5C9EAF98D30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V="1">
              <a:off x="7380676" y="3611213"/>
              <a:ext cx="0" cy="1381541"/>
            </a:xfrm>
            <a:prstGeom prst="straightConnector1">
              <a:avLst/>
            </a:prstGeom>
            <a:ln>
              <a:solidFill>
                <a:srgbClr val="AA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Multidocument 53">
              <a:extLst>
                <a:ext uri="{FF2B5EF4-FFF2-40B4-BE49-F238E27FC236}">
                  <a16:creationId xmlns:a16="http://schemas.microsoft.com/office/drawing/2014/main" id="{DECB3086-D3B5-000C-8C74-535C6A5ED76D}"/>
                </a:ext>
              </a:extLst>
            </p:cNvPr>
            <p:cNvSpPr/>
            <p:nvPr/>
          </p:nvSpPr>
          <p:spPr>
            <a:xfrm>
              <a:off x="1990721" y="1612296"/>
              <a:ext cx="1566652" cy="1159565"/>
            </a:xfrm>
            <a:prstGeom prst="flowChartMultidocument">
              <a:avLst/>
            </a:prstGeom>
            <a:solidFill>
              <a:srgbClr val="E9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Multimeter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PowerSupply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Audio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38F703-D226-6511-1F36-922A9F04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852" y="2064073"/>
              <a:ext cx="1045256" cy="1609"/>
            </a:xfrm>
            <a:prstGeom prst="straightConnector1">
              <a:avLst/>
            </a:prstGeom>
            <a:ln>
              <a:solidFill>
                <a:srgbClr val="AB20F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3EBCCA-059E-4B24-501B-CBB69970842E}"/>
                </a:ext>
              </a:extLst>
            </p:cNvPr>
            <p:cNvSpPr txBox="1"/>
            <p:nvPr/>
          </p:nvSpPr>
          <p:spPr>
            <a:xfrm>
              <a:off x="2311444" y="1318611"/>
              <a:ext cx="1089594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900FF"/>
                  </a:solidFill>
                </a:rPr>
                <a:t>Static Files</a:t>
              </a:r>
            </a:p>
          </p:txBody>
        </p:sp>
        <p:sp>
          <p:nvSpPr>
            <p:cNvPr id="61" name="Flowchart: Predefined Process 60">
              <a:extLst>
                <a:ext uri="{FF2B5EF4-FFF2-40B4-BE49-F238E27FC236}">
                  <a16:creationId xmlns:a16="http://schemas.microsoft.com/office/drawing/2014/main" id="{E24ED757-A601-D3A1-E8C5-2D4CE5D9A7F2}"/>
                </a:ext>
              </a:extLst>
            </p:cNvPr>
            <p:cNvSpPr/>
            <p:nvPr/>
          </p:nvSpPr>
          <p:spPr>
            <a:xfrm>
              <a:off x="2503097" y="3212162"/>
              <a:ext cx="1045256" cy="142778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FF3B94">
                    <a:shade val="30000"/>
                    <a:satMod val="115000"/>
                  </a:srgbClr>
                </a:gs>
                <a:gs pos="50000">
                  <a:srgbClr val="FF3B94">
                    <a:shade val="67500"/>
                    <a:satMod val="115000"/>
                  </a:srgbClr>
                </a:gs>
                <a:gs pos="100000">
                  <a:srgbClr val="FF3B94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pPr algn="ctr"/>
              <a:r>
                <a:rPr lang="en-US" sz="1400" dirty="0"/>
                <a:t>Driver</a:t>
              </a:r>
            </a:p>
          </p:txBody>
        </p: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681F1FAF-0CC0-BF7C-003A-86C2F41DE6BF}"/>
                </a:ext>
              </a:extLst>
            </p:cNvPr>
            <p:cNvSpPr/>
            <p:nvPr/>
          </p:nvSpPr>
          <p:spPr>
            <a:xfrm>
              <a:off x="3594575" y="3770264"/>
              <a:ext cx="573233" cy="255245"/>
            </a:xfrm>
            <a:prstGeom prst="stripedRightArrow">
              <a:avLst>
                <a:gd name="adj1" fmla="val 55192"/>
                <a:gd name="adj2" fmla="val 50000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21EF2518-2A4A-631E-9950-CC48F0F6D0C5}"/>
                </a:ext>
              </a:extLst>
            </p:cNvPr>
            <p:cNvSpPr/>
            <p:nvPr/>
          </p:nvSpPr>
          <p:spPr>
            <a:xfrm>
              <a:off x="1225826" y="3532038"/>
              <a:ext cx="896711" cy="715522"/>
            </a:xfrm>
            <a:prstGeom prst="cloud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signalroot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9CE3BF6D-DFB6-DBF6-A5D5-FABBAF1333DE}"/>
                </a:ext>
              </a:extLst>
            </p:cNvPr>
            <p:cNvSpPr/>
            <p:nvPr/>
          </p:nvSpPr>
          <p:spPr>
            <a:xfrm>
              <a:off x="2161034" y="3770264"/>
              <a:ext cx="323229" cy="213782"/>
            </a:xfrm>
            <a:prstGeom prst="stripedRightArrow">
              <a:avLst>
                <a:gd name="adj1" fmla="val 55192"/>
                <a:gd name="adj2" fmla="val 44767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4">
              <a:extLst>
                <a:ext uri="{FF2B5EF4-FFF2-40B4-BE49-F238E27FC236}">
                  <a16:creationId xmlns:a16="http://schemas.microsoft.com/office/drawing/2014/main" id="{2DA2604F-C393-E710-45C0-2EA0858B476A}"/>
                </a:ext>
              </a:extLst>
            </p:cNvPr>
            <p:cNvSpPr/>
            <p:nvPr/>
          </p:nvSpPr>
          <p:spPr>
            <a:xfrm rot="16200000">
              <a:off x="545663" y="2590144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F6BE278-676D-4696-9FCA-257B8F8D93C0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>
              <a:off x="1225827" y="3112771"/>
              <a:ext cx="448355" cy="460178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56D80-A839-9D45-C058-AE2DC6548394}"/>
                </a:ext>
              </a:extLst>
            </p:cNvPr>
            <p:cNvSpPr txBox="1"/>
            <p:nvPr/>
          </p:nvSpPr>
          <p:spPr>
            <a:xfrm>
              <a:off x="410984" y="2974271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GUI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5BDF1487-11FA-2192-079C-FFCE6D464EE9}"/>
                </a:ext>
              </a:extLst>
            </p:cNvPr>
            <p:cNvSpPr/>
            <p:nvPr/>
          </p:nvSpPr>
          <p:spPr>
            <a:xfrm rot="16200000">
              <a:off x="545662" y="4190011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56746DD8-A4A6-7FE3-A7E5-B472CCD3633E}"/>
                </a:ext>
              </a:extLst>
            </p:cNvPr>
            <p:cNvCxnSpPr>
              <a:cxnSpLocks/>
              <a:stCxn id="71" idx="2"/>
              <a:endCxn id="63" idx="1"/>
            </p:cNvCxnSpPr>
            <p:nvPr/>
          </p:nvCxnSpPr>
          <p:spPr>
            <a:xfrm flipV="1">
              <a:off x="1225826" y="4246798"/>
              <a:ext cx="448356" cy="465840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6A5FFC-14FD-4090-366D-9C39C76FCFA1}"/>
                </a:ext>
              </a:extLst>
            </p:cNvPr>
            <p:cNvSpPr txBox="1"/>
            <p:nvPr/>
          </p:nvSpPr>
          <p:spPr>
            <a:xfrm>
              <a:off x="310741" y="4593175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Manual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7519E4D-1123-0E96-3323-DA3493432AF8}"/>
                </a:ext>
              </a:extLst>
            </p:cNvPr>
            <p:cNvSpPr/>
            <p:nvPr/>
          </p:nvSpPr>
          <p:spPr>
            <a:xfrm>
              <a:off x="1217566" y="3326374"/>
              <a:ext cx="1045255" cy="111707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16E554-2075-E9AA-7CC3-2B427FFAF1D0}"/>
              </a:ext>
            </a:extLst>
          </p:cNvPr>
          <p:cNvGrpSpPr/>
          <p:nvPr/>
        </p:nvGrpSpPr>
        <p:grpSpPr>
          <a:xfrm>
            <a:off x="9947767" y="4887412"/>
            <a:ext cx="1933492" cy="1558544"/>
            <a:chOff x="10233993" y="4167810"/>
            <a:chExt cx="1933492" cy="15585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4AF490-B265-0EE7-A17C-DDC13E5BC2CC}"/>
                </a:ext>
              </a:extLst>
            </p:cNvPr>
            <p:cNvSpPr/>
            <p:nvPr/>
          </p:nvSpPr>
          <p:spPr>
            <a:xfrm>
              <a:off x="10233993" y="4167810"/>
              <a:ext cx="1885120" cy="1558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4744A6-29CE-74CD-65B5-ED8FC7B640F5}"/>
                </a:ext>
              </a:extLst>
            </p:cNvPr>
            <p:cNvGrpSpPr/>
            <p:nvPr/>
          </p:nvGrpSpPr>
          <p:grpSpPr>
            <a:xfrm>
              <a:off x="10400938" y="4254735"/>
              <a:ext cx="775185" cy="307777"/>
              <a:chOff x="10400938" y="4254735"/>
              <a:chExt cx="775185" cy="307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FFCD5C1-A8E6-CBED-9123-C525B856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AA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532AB-70D3-2C5D-0942-A7D4AFF7025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490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AA00FF"/>
                    </a:solidFill>
                  </a:rPr>
                  <a:t>DFT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0B9AB3-612C-3045-95CD-A05136BC759E}"/>
                </a:ext>
              </a:extLst>
            </p:cNvPr>
            <p:cNvGrpSpPr/>
            <p:nvPr/>
          </p:nvGrpSpPr>
          <p:grpSpPr>
            <a:xfrm>
              <a:off x="10400938" y="4455843"/>
              <a:ext cx="832317" cy="307777"/>
              <a:chOff x="10400938" y="4254735"/>
              <a:chExt cx="832317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1356E6-3AB0-D0F6-8E70-48F749D7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7C1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175226-37A3-0655-6DA8-869A7D8D637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C12FF"/>
                    </a:solidFill>
                  </a:rPr>
                  <a:t>Logs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0A33640-0F03-57FA-F940-0CF89AF38163}"/>
                </a:ext>
              </a:extLst>
            </p:cNvPr>
            <p:cNvGrpSpPr/>
            <p:nvPr/>
          </p:nvGrpSpPr>
          <p:grpSpPr>
            <a:xfrm>
              <a:off x="10421240" y="4684976"/>
              <a:ext cx="1410424" cy="307777"/>
              <a:chOff x="10400938" y="4254735"/>
              <a:chExt cx="1410424" cy="3077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5BE30F-8AA8-3F9E-C969-029340A9C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E7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72F4A76-334C-29CB-0F89-EE131E30631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E700FF"/>
                    </a:solidFill>
                  </a:rPr>
                  <a:t>Instruments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5A46B6-F525-4CD0-C845-674DD87EC4ED}"/>
                </a:ext>
              </a:extLst>
            </p:cNvPr>
            <p:cNvGrpSpPr/>
            <p:nvPr/>
          </p:nvGrpSpPr>
          <p:grpSpPr>
            <a:xfrm>
              <a:off x="10418618" y="4897764"/>
              <a:ext cx="1313410" cy="307777"/>
              <a:chOff x="10400938" y="4254735"/>
              <a:chExt cx="1313410" cy="30777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1E17F2-A356-353C-466A-F953A7CBB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52AF3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4321B7-3760-A679-81ED-8540D5D77BC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0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Test Bench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C30E15-7057-998D-EEED-838F51EB7CA2}"/>
                </a:ext>
              </a:extLst>
            </p:cNvPr>
            <p:cNvGrpSpPr/>
            <p:nvPr/>
          </p:nvGrpSpPr>
          <p:grpSpPr>
            <a:xfrm>
              <a:off x="10416826" y="5128408"/>
              <a:ext cx="945681" cy="307777"/>
              <a:chOff x="10400938" y="4254735"/>
              <a:chExt cx="945681" cy="3077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56FBDF-D9DA-EEFB-629B-9D1661EC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664CAB-6AA7-8453-C31B-0A4EBE7EB53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660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409A"/>
                    </a:solidFill>
                  </a:rPr>
                  <a:t>Matrix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B189D7-870C-D029-1583-F549C4617C3E}"/>
                </a:ext>
              </a:extLst>
            </p:cNvPr>
            <p:cNvGrpSpPr/>
            <p:nvPr/>
          </p:nvGrpSpPr>
          <p:grpSpPr>
            <a:xfrm>
              <a:off x="10415750" y="5365211"/>
              <a:ext cx="1751735" cy="276999"/>
              <a:chOff x="10400938" y="4254735"/>
              <a:chExt cx="1751735" cy="2769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1127D3-E17F-C984-D30B-228BB70B3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EF48E-0ABC-3D89-7C99-4E1A5790366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46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409A"/>
                    </a:solidFill>
                  </a:rPr>
                  <a:t>One Time Generate</a:t>
                </a: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1AF7F-7351-7592-79BA-1E19AFC45E25}"/>
              </a:ext>
            </a:extLst>
          </p:cNvPr>
          <p:cNvSpPr txBox="1"/>
          <p:nvPr/>
        </p:nvSpPr>
        <p:spPr>
          <a:xfrm>
            <a:off x="10743293" y="2100738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BA066-C1FD-DFAD-23E7-99EB8794601D}"/>
              </a:ext>
            </a:extLst>
          </p:cNvPr>
          <p:cNvSpPr txBox="1"/>
          <p:nvPr/>
        </p:nvSpPr>
        <p:spPr>
          <a:xfrm>
            <a:off x="7906613" y="6305032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1BD5F-ADC3-84A3-ADD7-DBE2B4B37898}"/>
              </a:ext>
            </a:extLst>
          </p:cNvPr>
          <p:cNvSpPr txBox="1"/>
          <p:nvPr/>
        </p:nvSpPr>
        <p:spPr>
          <a:xfrm>
            <a:off x="2467779" y="4646809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409A"/>
                </a:solidFill>
              </a:rPr>
              <a:t>Static Files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4545E-A245-F119-DB0A-E7D49A05DA8A}"/>
              </a:ext>
            </a:extLst>
          </p:cNvPr>
          <p:cNvSpPr txBox="1"/>
          <p:nvPr/>
        </p:nvSpPr>
        <p:spPr>
          <a:xfrm>
            <a:off x="3232842" y="6184030"/>
            <a:ext cx="12822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C12FF"/>
                </a:solidFill>
              </a:rPr>
              <a:t>Iterative Files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A97252-A726-74B2-E7FE-7FA950009D32}"/>
              </a:ext>
            </a:extLst>
          </p:cNvPr>
          <p:cNvSpPr/>
          <p:nvPr/>
        </p:nvSpPr>
        <p:spPr>
          <a:xfrm>
            <a:off x="79513" y="814378"/>
            <a:ext cx="11931915" cy="6043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601425-7C15-17EC-11E5-8B7DA168DB64}"/>
              </a:ext>
            </a:extLst>
          </p:cNvPr>
          <p:cNvGrpSpPr/>
          <p:nvPr/>
        </p:nvGrpSpPr>
        <p:grpSpPr>
          <a:xfrm>
            <a:off x="143301" y="942654"/>
            <a:ext cx="11188486" cy="5703645"/>
            <a:chOff x="-163774" y="1120076"/>
            <a:chExt cx="11188486" cy="5703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5EA9C-A16A-F623-9765-3C1BD635ECC8}"/>
                </a:ext>
              </a:extLst>
            </p:cNvPr>
            <p:cNvGrpSpPr/>
            <p:nvPr/>
          </p:nvGrpSpPr>
          <p:grpSpPr>
            <a:xfrm>
              <a:off x="1515771" y="1120076"/>
              <a:ext cx="9508941" cy="4267201"/>
              <a:chOff x="1822846" y="1700106"/>
              <a:chExt cx="9508941" cy="426720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29C4FB4-7261-4D48-EBA3-639CB1DD7BE3}"/>
                  </a:ext>
                </a:extLst>
              </p:cNvPr>
              <p:cNvSpPr/>
              <p:nvPr/>
            </p:nvSpPr>
            <p:spPr>
              <a:xfrm>
                <a:off x="2065683" y="2206467"/>
                <a:ext cx="239201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AAFF00">
                      <a:tint val="66000"/>
                      <a:satMod val="160000"/>
                    </a:srgbClr>
                  </a:gs>
                  <a:gs pos="50000">
                    <a:srgbClr val="AAFF00">
                      <a:tint val="44500"/>
                      <a:satMod val="160000"/>
                    </a:srgbClr>
                  </a:gs>
                  <a:gs pos="100000">
                    <a:srgbClr val="AAFF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9CF75F1-D134-ADBD-14BB-F840FC85177F}"/>
                  </a:ext>
                </a:extLst>
              </p:cNvPr>
              <p:cNvSpPr/>
              <p:nvPr/>
            </p:nvSpPr>
            <p:spPr>
              <a:xfrm>
                <a:off x="5259456" y="2140226"/>
                <a:ext cx="259245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C493FF">
                      <a:tint val="66000"/>
                      <a:satMod val="160000"/>
                    </a:srgbClr>
                  </a:gs>
                  <a:gs pos="50000">
                    <a:srgbClr val="C493FF">
                      <a:tint val="44500"/>
                      <a:satMod val="160000"/>
                    </a:srgbClr>
                  </a:gs>
                  <a:gs pos="100000">
                    <a:srgbClr val="C493FF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5F05C5-39B4-8112-2B58-C7288B252971}"/>
                  </a:ext>
                </a:extLst>
              </p:cNvPr>
              <p:cNvSpPr/>
              <p:nvPr/>
            </p:nvSpPr>
            <p:spPr>
              <a:xfrm>
                <a:off x="8653669" y="2140227"/>
                <a:ext cx="2392017" cy="35118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8EA5FF">
                      <a:tint val="66000"/>
                      <a:satMod val="160000"/>
                    </a:srgbClr>
                  </a:gs>
                  <a:gs pos="50000">
                    <a:srgbClr val="8EA5FF">
                      <a:tint val="44500"/>
                      <a:satMod val="160000"/>
                    </a:srgbClr>
                  </a:gs>
                  <a:gs pos="100000">
                    <a:srgbClr val="8EA5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38DBB-6B8B-9689-A76A-770326853CB0}"/>
                  </a:ext>
                </a:extLst>
              </p:cNvPr>
              <p:cNvSpPr txBox="1"/>
              <p:nvPr/>
            </p:nvSpPr>
            <p:spPr>
              <a:xfrm>
                <a:off x="2609618" y="1898690"/>
                <a:ext cx="103445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Setup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185E1-788F-7021-2F57-A621814F8110}"/>
                  </a:ext>
                </a:extLst>
              </p:cNvPr>
              <p:cNvSpPr txBox="1"/>
              <p:nvPr/>
            </p:nvSpPr>
            <p:spPr>
              <a:xfrm>
                <a:off x="5710627" y="1825841"/>
                <a:ext cx="1817677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Test Measurements</a:t>
                </a:r>
                <a:r>
                  <a:rPr lang="en-US" sz="1400" b="1">
                    <a:solidFill>
                      <a:srgbClr val="C493FF"/>
                    </a:solidFill>
                  </a:rPr>
                  <a:t> </a:t>
                </a:r>
                <a:endParaRPr lang="en-US" sz="1400" b="1" dirty="0">
                  <a:solidFill>
                    <a:srgbClr val="C493F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99F97-BD7B-B137-6D80-7F8763D5B0B6}"/>
                  </a:ext>
                </a:extLst>
              </p:cNvPr>
              <p:cNvSpPr txBox="1"/>
              <p:nvPr/>
            </p:nvSpPr>
            <p:spPr>
              <a:xfrm>
                <a:off x="8951843" y="1825840"/>
                <a:ext cx="1417311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Evaluation</a:t>
                </a:r>
              </a:p>
            </p:txBody>
          </p:sp>
          <p:sp>
            <p:nvSpPr>
              <p:cNvPr id="8" name="Arrow: Striped Right 7">
                <a:extLst>
                  <a:ext uri="{FF2B5EF4-FFF2-40B4-BE49-F238E27FC236}">
                    <a16:creationId xmlns:a16="http://schemas.microsoft.com/office/drawing/2014/main" id="{7F45EBC3-5FB1-4C03-B4B0-85AD2A0875E8}"/>
                  </a:ext>
                </a:extLst>
              </p:cNvPr>
              <p:cNvSpPr/>
              <p:nvPr/>
            </p:nvSpPr>
            <p:spPr>
              <a:xfrm>
                <a:off x="4457700" y="3624470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52AF31"/>
                  </a:gs>
                  <a:gs pos="48000">
                    <a:srgbClr val="AAFF00"/>
                  </a:gs>
                  <a:gs pos="100000">
                    <a:srgbClr val="92D050"/>
                  </a:gs>
                </a:gsLst>
                <a:lin ang="162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Striped Right 8">
                <a:extLst>
                  <a:ext uri="{FF2B5EF4-FFF2-40B4-BE49-F238E27FC236}">
                    <a16:creationId xmlns:a16="http://schemas.microsoft.com/office/drawing/2014/main" id="{59272202-EFD4-2425-5C2A-E26EF9844AC1}"/>
                  </a:ext>
                </a:extLst>
              </p:cNvPr>
              <p:cNvSpPr/>
              <p:nvPr/>
            </p:nvSpPr>
            <p:spPr>
              <a:xfrm>
                <a:off x="7851913" y="3617844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AA00FF"/>
                  </a:gs>
                  <a:gs pos="48000">
                    <a:srgbClr val="C493FF"/>
                  </a:gs>
                  <a:gs pos="100000">
                    <a:srgbClr val="7C12FF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C405A89-47F3-15E9-00CF-3180250EC5A0}"/>
                  </a:ext>
                </a:extLst>
              </p:cNvPr>
              <p:cNvSpPr/>
              <p:nvPr/>
            </p:nvSpPr>
            <p:spPr>
              <a:xfrm>
                <a:off x="2612774" y="2442176"/>
                <a:ext cx="1178560" cy="853440"/>
              </a:xfrm>
              <a:prstGeom prst="roundRect">
                <a:avLst/>
              </a:prstGeom>
              <a:solidFill>
                <a:srgbClr val="A6FD29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Write Registers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46CF0-0A3A-226B-B792-735E7BFBB4DE}"/>
                  </a:ext>
                </a:extLst>
              </p:cNvPr>
              <p:cNvSpPr/>
              <p:nvPr/>
            </p:nvSpPr>
            <p:spPr>
              <a:xfrm>
                <a:off x="2604038" y="3539994"/>
                <a:ext cx="1178560" cy="853440"/>
              </a:xfrm>
              <a:prstGeom prst="roundRect">
                <a:avLst/>
              </a:prstGeom>
              <a:solidFill>
                <a:srgbClr val="A6FD29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Init Instrument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objects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519734-A814-577D-706F-3D98B9767362}"/>
                  </a:ext>
                </a:extLst>
              </p:cNvPr>
              <p:cNvSpPr/>
              <p:nvPr/>
            </p:nvSpPr>
            <p:spPr>
              <a:xfrm>
                <a:off x="2612774" y="4611820"/>
                <a:ext cx="1178560" cy="853440"/>
              </a:xfrm>
              <a:prstGeom prst="roundRect">
                <a:avLst/>
              </a:prstGeom>
              <a:solidFill>
                <a:srgbClr val="A6FD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Collect Variables, Trim, Trim sweep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38876E-58FD-F953-2EBB-ABFB97A5B77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319331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86658F-566F-0D23-6F2B-7E3D821B9E99}"/>
                  </a:ext>
                </a:extLst>
              </p:cNvPr>
              <p:cNvCxnSpPr/>
              <p:nvPr/>
            </p:nvCxnSpPr>
            <p:spPr>
              <a:xfrm flipH="1">
                <a:off x="312684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F2D9B19-37F8-1CC7-B067-35E5D11CCB09}"/>
                  </a:ext>
                </a:extLst>
              </p:cNvPr>
              <p:cNvSpPr/>
              <p:nvPr/>
            </p:nvSpPr>
            <p:spPr>
              <a:xfrm>
                <a:off x="5962036" y="2442176"/>
                <a:ext cx="1178560" cy="853440"/>
              </a:xfrm>
              <a:prstGeom prst="roundRect">
                <a:avLst/>
              </a:prstGeom>
              <a:solidFill>
                <a:srgbClr val="C49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Configure Instruments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5C9726-AE49-1257-D787-EB9A9796D044}"/>
                  </a:ext>
                </a:extLst>
              </p:cNvPr>
              <p:cNvSpPr/>
              <p:nvPr/>
            </p:nvSpPr>
            <p:spPr>
              <a:xfrm>
                <a:off x="5953300" y="3539994"/>
                <a:ext cx="1178560" cy="853440"/>
              </a:xfrm>
              <a:prstGeom prst="roundRect">
                <a:avLst/>
              </a:prstGeom>
              <a:solidFill>
                <a:srgbClr val="D297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Operate DFT matrix switches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5E17B9D-0BDD-F7AA-D2E3-5F33E9B24478}"/>
                  </a:ext>
                </a:extLst>
              </p:cNvPr>
              <p:cNvSpPr/>
              <p:nvPr/>
            </p:nvSpPr>
            <p:spPr>
              <a:xfrm>
                <a:off x="5962036" y="4611820"/>
                <a:ext cx="1178560" cy="853440"/>
              </a:xfrm>
              <a:prstGeom prst="roundRect">
                <a:avLst/>
              </a:prstGeom>
              <a:solidFill>
                <a:srgbClr val="D2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Sweep/Apply instrument parameters,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Collectvalues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87B290-47B0-1D54-5C3F-68D79359D4F7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6542580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12F386-3332-66F5-BD73-F0DA765B9E0A}"/>
                  </a:ext>
                </a:extLst>
              </p:cNvPr>
              <p:cNvCxnSpPr/>
              <p:nvPr/>
            </p:nvCxnSpPr>
            <p:spPr>
              <a:xfrm flipH="1">
                <a:off x="6476105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38DB263-3BF1-7FAC-CFB8-02E0FBFA10E7}"/>
                  </a:ext>
                </a:extLst>
              </p:cNvPr>
              <p:cNvSpPr/>
              <p:nvPr/>
            </p:nvSpPr>
            <p:spPr>
              <a:xfrm>
                <a:off x="9190594" y="2442176"/>
                <a:ext cx="1178560" cy="853440"/>
              </a:xfrm>
              <a:prstGeom prst="roundRect">
                <a:avLst/>
              </a:prstGeom>
              <a:solidFill>
                <a:srgbClr val="8EA5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 limits/ set limits manually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A7A666-E046-2A61-B871-605C66E24A40}"/>
                  </a:ext>
                </a:extLst>
              </p:cNvPr>
              <p:cNvSpPr/>
              <p:nvPr/>
            </p:nvSpPr>
            <p:spPr>
              <a:xfrm>
                <a:off x="9181858" y="3539994"/>
                <a:ext cx="1178560" cy="853440"/>
              </a:xfrm>
              <a:prstGeom prst="roundRect">
                <a:avLst/>
              </a:prstGeom>
              <a:solidFill>
                <a:srgbClr val="8EA5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Evaluate limits / write respective registers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0CE55AE-4B05-7407-C52B-EFB846899529}"/>
                  </a:ext>
                </a:extLst>
              </p:cNvPr>
              <p:cNvSpPr/>
              <p:nvPr/>
            </p:nvSpPr>
            <p:spPr>
              <a:xfrm>
                <a:off x="9190594" y="4611820"/>
                <a:ext cx="1178560" cy="853440"/>
              </a:xfrm>
              <a:prstGeom prst="roundRect">
                <a:avLst/>
              </a:prstGeom>
              <a:solidFill>
                <a:srgbClr val="8EA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Clean Variables / return log data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F56697-C435-ED42-4750-11420AF9F84D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977113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70F3E5F-6514-B130-98C0-5D13799B1610}"/>
                  </a:ext>
                </a:extLst>
              </p:cNvPr>
              <p:cNvCxnSpPr/>
              <p:nvPr/>
            </p:nvCxnSpPr>
            <p:spPr>
              <a:xfrm flipH="1">
                <a:off x="970466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B395329-B947-FF47-9064-F5EC65E987A3}"/>
                  </a:ext>
                </a:extLst>
              </p:cNvPr>
              <p:cNvSpPr/>
              <p:nvPr/>
            </p:nvSpPr>
            <p:spPr>
              <a:xfrm>
                <a:off x="1822846" y="1700106"/>
                <a:ext cx="9508941" cy="426720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7831367-FC44-A979-3566-0708BAE705BA}"/>
                </a:ext>
              </a:extLst>
            </p:cNvPr>
            <p:cNvSpPr/>
            <p:nvPr/>
          </p:nvSpPr>
          <p:spPr>
            <a:xfrm>
              <a:off x="5607122" y="5540010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C493FF">
                    <a:tint val="66000"/>
                    <a:satMod val="160000"/>
                  </a:srgbClr>
                </a:gs>
                <a:gs pos="50000">
                  <a:srgbClr val="C493FF">
                    <a:tint val="44500"/>
                    <a:satMod val="160000"/>
                  </a:srgbClr>
                </a:gs>
                <a:gs pos="100000">
                  <a:srgbClr val="C493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Switches</a:t>
              </a:r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E81A13BD-69D3-6B56-C099-F82732C6B05D}"/>
                </a:ext>
              </a:extLst>
            </p:cNvPr>
            <p:cNvSpPr/>
            <p:nvPr/>
          </p:nvSpPr>
          <p:spPr>
            <a:xfrm>
              <a:off x="5553115" y="6125130"/>
              <a:ext cx="1364777" cy="693320"/>
            </a:xfrm>
            <a:prstGeom prst="flowChartMultidocument">
              <a:avLst/>
            </a:prstGeom>
            <a:solidFill>
              <a:srgbClr val="C493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Instruments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340272-8833-8E96-6783-D96E4912DB63}"/>
                </a:ext>
              </a:extLst>
            </p:cNvPr>
            <p:cNvCxnSpPr>
              <a:cxnSpLocks/>
              <a:stCxn id="3" idx="2"/>
              <a:endCxn id="31" idx="3"/>
            </p:cNvCxnSpPr>
            <p:nvPr/>
          </p:nvCxnSpPr>
          <p:spPr>
            <a:xfrm flipH="1">
              <a:off x="6235505" y="5072022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1A4E9C-751C-E58D-9404-D6F5D5F3822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77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AD4F86-1089-E552-DB1A-35120831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65E865-AD19-18EF-CD29-060E9F1D86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2057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8CEFDD-3461-5D73-7CC8-2C89B41BDB9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10" y="591029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6E491D-95AE-02FA-046D-46F08ED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6386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E8006F-36E5-65F6-EBE7-9B63E5C4B4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8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7BDDE4-E4A5-1B84-17B0-296AECF5D79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5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22BFB-8059-A18D-B813-975D65BC16A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961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DA282059-4361-C4E7-B396-0C10FFAB1E4B}"/>
                </a:ext>
              </a:extLst>
            </p:cNvPr>
            <p:cNvSpPr/>
            <p:nvPr/>
          </p:nvSpPr>
          <p:spPr>
            <a:xfrm>
              <a:off x="-163774" y="1931158"/>
              <a:ext cx="1453487" cy="295407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4DEEEA">
                    <a:tint val="66000"/>
                    <a:satMod val="160000"/>
                  </a:srgbClr>
                </a:gs>
                <a:gs pos="50000">
                  <a:srgbClr val="4DEEEA">
                    <a:tint val="44500"/>
                    <a:satMod val="160000"/>
                  </a:srgbClr>
                </a:gs>
                <a:gs pos="100000">
                  <a:srgbClr val="4DEEE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Instructions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Setup files </a:t>
              </a:r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E5402596-7AD0-C783-D5DF-07B67A7DD2A7}"/>
                </a:ext>
              </a:extLst>
            </p:cNvPr>
            <p:cNvSpPr/>
            <p:nvPr/>
          </p:nvSpPr>
          <p:spPr>
            <a:xfrm>
              <a:off x="1306805" y="3044440"/>
              <a:ext cx="461969" cy="273332"/>
            </a:xfrm>
            <a:prstGeom prst="stripedRightArrow">
              <a:avLst>
                <a:gd name="adj1" fmla="val 42372"/>
                <a:gd name="adj2" fmla="val 55722"/>
              </a:avLst>
            </a:prstGeom>
            <a:gradFill>
              <a:gsLst>
                <a:gs pos="0">
                  <a:srgbClr val="4DEEEA"/>
                </a:gs>
                <a:gs pos="48000">
                  <a:srgbClr val="00AAFF"/>
                </a:gs>
                <a:gs pos="100000">
                  <a:srgbClr val="00FFBC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7A88F1-0507-B659-B505-BB0EDE992EAE}"/>
                </a:ext>
              </a:extLst>
            </p:cNvPr>
            <p:cNvSpPr txBox="1"/>
            <p:nvPr/>
          </p:nvSpPr>
          <p:spPr>
            <a:xfrm>
              <a:off x="13082" y="1407938"/>
              <a:ext cx="9752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From Test</a:t>
              </a:r>
            </a:p>
            <a:p>
              <a:pPr algn="ctr"/>
              <a:r>
                <a:rPr lang="en-US" sz="1400" b="1" dirty="0"/>
                <a:t>Bench 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4A5360FF-765A-82C8-47AE-67D94852220C}"/>
                </a:ext>
              </a:extLst>
            </p:cNvPr>
            <p:cNvSpPr/>
            <p:nvPr/>
          </p:nvSpPr>
          <p:spPr>
            <a:xfrm>
              <a:off x="8835680" y="5545281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8EA5FF">
                    <a:tint val="66000"/>
                    <a:satMod val="160000"/>
                  </a:srgbClr>
                </a:gs>
                <a:gs pos="50000">
                  <a:srgbClr val="8EA5FF">
                    <a:tint val="44500"/>
                    <a:satMod val="160000"/>
                  </a:srgbClr>
                </a:gs>
                <a:gs pos="100000">
                  <a:srgbClr val="8EA5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Logger</a:t>
              </a: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2FE070AA-74FC-3D52-2BAF-F7D10A32E14B}"/>
                </a:ext>
              </a:extLst>
            </p:cNvPr>
            <p:cNvSpPr/>
            <p:nvPr/>
          </p:nvSpPr>
          <p:spPr>
            <a:xfrm>
              <a:off x="8781673" y="6130401"/>
              <a:ext cx="1364777" cy="693320"/>
            </a:xfrm>
            <a:prstGeom prst="flowChartMultidocument">
              <a:avLst/>
            </a:prstGeom>
            <a:solidFill>
              <a:srgbClr val="8EA5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json</a:t>
              </a:r>
              <a:r>
                <a:rPr lang="en-US" sz="1400" dirty="0">
                  <a:solidFill>
                    <a:schemeClr val="tx1"/>
                  </a:solidFill>
                </a:rPr>
                <a:t>, .txt, .</a:t>
              </a:r>
              <a:r>
                <a:rPr lang="en-US" sz="1400" dirty="0" err="1">
                  <a:solidFill>
                    <a:schemeClr val="tx1"/>
                  </a:solidFill>
                </a:rPr>
                <a:t>png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325151-1E42-035D-5087-0FBE6106F908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9464063" y="5077293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D1367F-4B38-2029-2336-F4F4A68E1B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9735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48BA9A-33C5-9DAE-6C1C-0154361095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58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F3DA774-D07F-1872-D511-96D62B22D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5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5304F1-676B-03B3-FCB5-A125C0C05C7C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68" y="591556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452D10-2ADD-B65B-6F91-AC887A8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9754944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40A8AC-0AB4-E231-ABA4-DCE39CAABBD6}"/>
                </a:ext>
              </a:extLst>
            </p:cNvPr>
            <p:cNvCxnSpPr>
              <a:cxnSpLocks/>
            </p:cNvCxnSpPr>
            <p:nvPr/>
          </p:nvCxnSpPr>
          <p:spPr>
            <a:xfrm>
              <a:off x="990734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BF3052-7124-E2C6-F385-2D898C9A69C8}"/>
                </a:ext>
              </a:extLst>
            </p:cNvPr>
            <p:cNvCxnSpPr>
              <a:cxnSpLocks/>
            </p:cNvCxnSpPr>
            <p:nvPr/>
          </p:nvCxnSpPr>
          <p:spPr>
            <a:xfrm>
              <a:off x="902251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AF9F6F-E557-1734-40E5-A3681343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98F6A295-D77A-5FB4-161E-061B4BD53D12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6361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B948-35A1-EF4D-D92A-0E66F55E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1879-333E-5272-F6E5-FDD65662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1174896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400" dirty="0"/>
              <a:t>Add test in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IVM6311_Testing_scripts.xlsx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matrix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testCreate.py </a:t>
            </a:r>
            <a:r>
              <a:rPr lang="en-US" sz="1400" dirty="0"/>
              <a:t>will take </a:t>
            </a:r>
            <a:r>
              <a:rPr lang="en-US" sz="1400" dirty="0" err="1"/>
              <a:t>dft</a:t>
            </a:r>
            <a:r>
              <a:rPr lang="en-US" sz="1400" dirty="0"/>
              <a:t> matrix pages/sheets as input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TestCreate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sheets </a:t>
            </a:r>
            <a:r>
              <a:rPr lang="en-US" sz="105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 [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Digital'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'Reference'</a:t>
            </a:r>
            <a:r>
              <a:rPr lang="en-US" sz="1050" b="0" dirty="0" err="1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'Boost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/>
              <a:t> </a:t>
            </a:r>
          </a:p>
          <a:p>
            <a:r>
              <a:rPr lang="en-US" sz="1400" dirty="0"/>
              <a:t>Generate the </a:t>
            </a:r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/>
              <a:t> file from TestBecnh/testCreate.py -&gt;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dump_test_names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testscript_generate_config.yaml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contains test names in DFT, each </a:t>
            </a:r>
            <a:r>
              <a:rPr lang="en-US" sz="1400" dirty="0" err="1"/>
              <a:t>testname</a:t>
            </a:r>
            <a:r>
              <a:rPr lang="en-US" sz="1400" dirty="0"/>
              <a:t> created as </a:t>
            </a:r>
            <a:r>
              <a:rPr lang="en-US" sz="1400" dirty="0" err="1"/>
              <a:t>testscript</a:t>
            </a:r>
            <a:r>
              <a:rPr lang="en-US" sz="1400" dirty="0"/>
              <a:t> under the respective directories(test page name)</a:t>
            </a:r>
          </a:p>
          <a:p>
            <a:r>
              <a:rPr lang="en-US" sz="1400" dirty="0"/>
              <a:t>to generate test script run </a:t>
            </a:r>
            <a:r>
              <a:rPr lang="en-US" sz="105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create_test_scripts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TestBench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testscript_generate_config.yaml</a:t>
            </a:r>
            <a:r>
              <a:rPr lang="en-US" sz="105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050" b="0" dirty="0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chemeClr val="bg1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from testCreate.py</a:t>
            </a:r>
          </a:p>
          <a:p>
            <a:r>
              <a:rPr lang="en-US" sz="1400" dirty="0"/>
              <a:t>Custom test script template can be written inside each test script </a:t>
            </a:r>
          </a:p>
          <a:p>
            <a:r>
              <a:rPr lang="en-US" sz="1400" dirty="0"/>
              <a:t>If Test script already exists mean program won’t overwrite the test script until you force manually </a:t>
            </a:r>
          </a:p>
          <a:p>
            <a:r>
              <a:rPr lang="en-US" sz="1400" dirty="0"/>
              <a:t>Test can be bypassed if you mention the test name in the </a:t>
            </a:r>
            <a:r>
              <a:rPr lang="en-US" sz="1400" dirty="0" err="1">
                <a:solidFill>
                  <a:srgbClr val="0070C0"/>
                </a:solidFill>
              </a:rPr>
              <a:t>test_ignore.yaml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file with respect to the page, test wont compiled ( bypassed)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5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2F-D252-9B53-9BDA-C1CF29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DFT syntax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9A41-072F-1841-FDEA-6743B571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" y="974035"/>
            <a:ext cx="1891018" cy="2479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701C7-154A-3348-2912-203C040EA8DD}"/>
              </a:ext>
            </a:extLst>
          </p:cNvPr>
          <p:cNvSpPr txBox="1"/>
          <p:nvPr/>
        </p:nvSpPr>
        <p:spPr>
          <a:xfrm>
            <a:off x="2397761" y="974035"/>
            <a:ext cx="97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DFT key words extracted and tested ( designated keywords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better how the patterns are extracted referee the notebook of the respective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Notebook container all forms of instruction exists in the DFT document, parsing the instruction and testing the parsing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instruction raw and clean data available under {repository}/ </a:t>
            </a:r>
            <a:r>
              <a:rPr lang="en-US" dirty="0" err="1"/>
              <a:t>raw_data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( you can see different forms of raw instruction and their respective parsing)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instructions syntax parser available under component/dft_syntaxparser.py – import the script to parse any DFT instruction in test program ( all the tested instruction under notebook data copied into single class with different methods of respective instruction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7DAA-2EE7-697A-ABD4-3CA07FDC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7" y="3826933"/>
            <a:ext cx="1878493" cy="2962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153E9-B736-6B1E-E9E6-AF18EED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483948"/>
            <a:ext cx="9435253" cy="22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97C07-C4DA-EA78-DB5D-D4977472D933}"/>
              </a:ext>
            </a:extLst>
          </p:cNvPr>
          <p:cNvSpPr txBox="1"/>
          <p:nvPr/>
        </p:nvSpPr>
        <p:spPr>
          <a:xfrm>
            <a:off x="96594" y="651014"/>
            <a:ext cx="260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Raw_instruction</a:t>
            </a:r>
            <a:r>
              <a:rPr lang="en-US" sz="1600" dirty="0">
                <a:solidFill>
                  <a:srgbClr val="00B0F0"/>
                </a:solidFill>
              </a:rPr>
              <a:t> notebooks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F197-69A4-7EDB-92D6-4F30F8D7AE5B}"/>
              </a:ext>
            </a:extLst>
          </p:cNvPr>
          <p:cNvSpPr txBox="1"/>
          <p:nvPr/>
        </p:nvSpPr>
        <p:spPr>
          <a:xfrm>
            <a:off x="96594" y="3478272"/>
            <a:ext cx="269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Raw/clean instructions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76A7-9DA5-F900-2A4F-D7D08650511C}"/>
              </a:ext>
            </a:extLst>
          </p:cNvPr>
          <p:cNvSpPr txBox="1"/>
          <p:nvPr/>
        </p:nvSpPr>
        <p:spPr>
          <a:xfrm>
            <a:off x="2397761" y="4098598"/>
            <a:ext cx="319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Parser object for DFT test program</a:t>
            </a:r>
          </a:p>
        </p:txBody>
      </p:sp>
    </p:spTree>
    <p:extLst>
      <p:ext uri="{BB962C8B-B14F-4D97-AF65-F5344CB8AC3E}">
        <p14:creationId xmlns:p14="http://schemas.microsoft.com/office/powerpoint/2010/main" val="37155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2019-33C6-1557-3B33-DC7176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6DB1-CA96-3871-D5D8-48CB7045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A0-D6FB-AB1D-D66E-BA4AE5BE2F7C}"/>
              </a:ext>
            </a:extLst>
          </p:cNvPr>
          <p:cNvSpPr/>
          <p:nvPr/>
        </p:nvSpPr>
        <p:spPr>
          <a:xfrm flipH="1">
            <a:off x="1075690" y="2387176"/>
            <a:ext cx="146049" cy="527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F63F7-FC08-4865-0499-78DF5E24DD37}"/>
              </a:ext>
            </a:extLst>
          </p:cNvPr>
          <p:cNvCxnSpPr/>
          <p:nvPr/>
        </p:nvCxnSpPr>
        <p:spPr>
          <a:xfrm>
            <a:off x="612140" y="2482426"/>
            <a:ext cx="463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763499-FFF1-7BBA-B93B-678E37B7452A}"/>
              </a:ext>
            </a:extLst>
          </p:cNvPr>
          <p:cNvCxnSpPr/>
          <p:nvPr/>
        </p:nvCxnSpPr>
        <p:spPr>
          <a:xfrm>
            <a:off x="612140" y="25840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8AA74-07DB-3025-861F-36BF85216266}"/>
              </a:ext>
            </a:extLst>
          </p:cNvPr>
          <p:cNvCxnSpPr/>
          <p:nvPr/>
        </p:nvCxnSpPr>
        <p:spPr>
          <a:xfrm>
            <a:off x="612140" y="26856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3C410-8ECF-C89F-7E7F-B05731754D60}"/>
              </a:ext>
            </a:extLst>
          </p:cNvPr>
          <p:cNvCxnSpPr/>
          <p:nvPr/>
        </p:nvCxnSpPr>
        <p:spPr>
          <a:xfrm>
            <a:off x="612140" y="2793666"/>
            <a:ext cx="4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C54D1B-A448-FE90-EFCD-A4C69BA1DF5E}"/>
              </a:ext>
            </a:extLst>
          </p:cNvPr>
          <p:cNvSpPr txBox="1"/>
          <p:nvPr/>
        </p:nvSpPr>
        <p:spPr>
          <a:xfrm>
            <a:off x="158408" y="23294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Vdd</a:t>
            </a:r>
            <a:endParaRPr lang="en-US" sz="800" cap="all" dirty="0"/>
          </a:p>
          <a:p>
            <a:r>
              <a:rPr lang="en-US" sz="800" cap="all" dirty="0" err="1"/>
              <a:t>Sda_in</a:t>
            </a:r>
            <a:endParaRPr lang="en-US" sz="800" cap="all" dirty="0"/>
          </a:p>
          <a:p>
            <a:r>
              <a:rPr lang="en-US" sz="800" cap="all" dirty="0" err="1"/>
              <a:t>Scl_in</a:t>
            </a:r>
            <a:endParaRPr lang="en-US" sz="800" cap="all" dirty="0"/>
          </a:p>
          <a:p>
            <a:r>
              <a:rPr lang="en-US" sz="800" cap="all" dirty="0" err="1"/>
              <a:t>gnd</a:t>
            </a:r>
            <a:endParaRPr lang="en-US" sz="800" cap="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B59F0-0A2F-D11F-AD57-FA18143351E3}"/>
              </a:ext>
            </a:extLst>
          </p:cNvPr>
          <p:cNvSpPr/>
          <p:nvPr/>
        </p:nvSpPr>
        <p:spPr>
          <a:xfrm>
            <a:off x="2812060" y="3041654"/>
            <a:ext cx="1376969" cy="9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0E1D37-9352-5A8B-5C74-E049564E723B}"/>
              </a:ext>
            </a:extLst>
          </p:cNvPr>
          <p:cNvSpPr/>
          <p:nvPr/>
        </p:nvSpPr>
        <p:spPr>
          <a:xfrm>
            <a:off x="1057274" y="3391741"/>
            <a:ext cx="369115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82076-557D-7866-5CD7-FA6E1620B316}"/>
              </a:ext>
            </a:extLst>
          </p:cNvPr>
          <p:cNvSpPr txBox="1"/>
          <p:nvPr/>
        </p:nvSpPr>
        <p:spPr>
          <a:xfrm>
            <a:off x="477949" y="33061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5563F-2FA1-9950-D44D-E29278E905E5}"/>
              </a:ext>
            </a:extLst>
          </p:cNvPr>
          <p:cNvGrpSpPr/>
          <p:nvPr/>
        </p:nvGrpSpPr>
        <p:grpSpPr>
          <a:xfrm>
            <a:off x="1426389" y="3228520"/>
            <a:ext cx="714305" cy="610777"/>
            <a:chOff x="1849483" y="3880431"/>
            <a:chExt cx="714305" cy="6107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35B16-62B0-09FC-76CA-AC8219A25B0A}"/>
                </a:ext>
              </a:extLst>
            </p:cNvPr>
            <p:cNvSpPr/>
            <p:nvPr/>
          </p:nvSpPr>
          <p:spPr>
            <a:xfrm>
              <a:off x="1849483" y="3880431"/>
              <a:ext cx="714305" cy="61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717FC7-A355-790B-12E1-9FF089E45473}"/>
                </a:ext>
              </a:extLst>
            </p:cNvPr>
            <p:cNvSpPr txBox="1"/>
            <p:nvPr/>
          </p:nvSpPr>
          <p:spPr>
            <a:xfrm>
              <a:off x="1864160" y="4065996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cap="all" dirty="0"/>
                <a:t>MCP2221A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74800-3D30-F426-992C-F8F3D53DB999}"/>
              </a:ext>
            </a:extLst>
          </p:cNvPr>
          <p:cNvCxnSpPr>
            <a:cxnSpLocks/>
          </p:cNvCxnSpPr>
          <p:nvPr/>
        </p:nvCxnSpPr>
        <p:spPr>
          <a:xfrm>
            <a:off x="2140694" y="3502159"/>
            <a:ext cx="971524" cy="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655FF-5849-A8CE-C660-448EDFEB970C}"/>
              </a:ext>
            </a:extLst>
          </p:cNvPr>
          <p:cNvSpPr txBox="1"/>
          <p:nvPr/>
        </p:nvSpPr>
        <p:spPr>
          <a:xfrm>
            <a:off x="2713738" y="282989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LTC4316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FADCBE-E96B-CACC-A379-46AC9F9705EB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115400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1B036C3-7E33-17CC-3877-278A42185845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232944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936A642-B1DF-1CB1-15BF-4C23C123090D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3512313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6CBE7C-6EF2-E8C5-5BBB-3BE98D538778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4695180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EFD8303-40BF-54F9-D6C7-99191FC1D465}"/>
              </a:ext>
            </a:extLst>
          </p:cNvPr>
          <p:cNvSpPr/>
          <p:nvPr/>
        </p:nvSpPr>
        <p:spPr>
          <a:xfrm>
            <a:off x="6339567" y="1284703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C284CE-9175-5CEF-E79D-FA2A620139B9}"/>
              </a:ext>
            </a:extLst>
          </p:cNvPr>
          <p:cNvSpPr/>
          <p:nvPr/>
        </p:nvSpPr>
        <p:spPr>
          <a:xfrm>
            <a:off x="6339567" y="2449760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788FE-4C4F-3FD6-C007-2A1AA1AA8D67}"/>
              </a:ext>
            </a:extLst>
          </p:cNvPr>
          <p:cNvSpPr/>
          <p:nvPr/>
        </p:nvSpPr>
        <p:spPr>
          <a:xfrm>
            <a:off x="6339567" y="3606252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B15BC-62B5-B759-EE11-658E1BC8FB13}"/>
              </a:ext>
            </a:extLst>
          </p:cNvPr>
          <p:cNvSpPr/>
          <p:nvPr/>
        </p:nvSpPr>
        <p:spPr>
          <a:xfrm>
            <a:off x="6339567" y="4771309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14D5AD4-7C3A-C577-CB11-CE41102DE553}"/>
              </a:ext>
            </a:extLst>
          </p:cNvPr>
          <p:cNvGraphicFramePr>
            <a:graphicFrameLocks noGrp="1"/>
          </p:cNvGraphicFramePr>
          <p:nvPr/>
        </p:nvGraphicFramePr>
        <p:xfrm>
          <a:off x="1854026" y="335401"/>
          <a:ext cx="2611492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334">
                  <a:extLst>
                    <a:ext uri="{9D8B030D-6E8A-4147-A177-3AD203B41FA5}">
                      <a16:colId xmlns:a16="http://schemas.microsoft.com/office/drawing/2014/main" val="2536801076"/>
                    </a:ext>
                  </a:extLst>
                </a:gridCol>
                <a:gridCol w="83742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184708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  <a:gridCol w="228840">
                  <a:extLst>
                    <a:ext uri="{9D8B030D-6E8A-4147-A177-3AD203B41FA5}">
                      <a16:colId xmlns:a16="http://schemas.microsoft.com/office/drawing/2014/main" val="2825804847"/>
                    </a:ext>
                  </a:extLst>
                </a:gridCol>
                <a:gridCol w="296856">
                  <a:extLst>
                    <a:ext uri="{9D8B030D-6E8A-4147-A177-3AD203B41FA5}">
                      <a16:colId xmlns:a16="http://schemas.microsoft.com/office/drawing/2014/main" val="22775102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MCP23017 – 16bit IO Expander</a:t>
                      </a:r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6766395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RW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7 bit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8 bit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Control rows 1 and 2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3 and 4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42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9130919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5 and 6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44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8685319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7 and 8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23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46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77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31300856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24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48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2612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4A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92173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4C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9777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4E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8962934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F7D0B33-5FC7-4E3A-7721-0ABB8E4EA790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128860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87119032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F873DDE-3D03-1061-3720-BBA9D9DC0E8C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2464351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49956076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E4D09CA3-EB7A-2D7D-6281-BAA057306A34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360625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8446515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36AB277-8532-4923-6D90-2BDBDBF7DB75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4776136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5552446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DE41194-2285-D85D-FCAF-F12EA4F02E9D}"/>
              </a:ext>
            </a:extLst>
          </p:cNvPr>
          <p:cNvGraphicFramePr>
            <a:graphicFrameLocks noGrp="1"/>
          </p:cNvGraphicFramePr>
          <p:nvPr/>
        </p:nvGraphicFramePr>
        <p:xfrm>
          <a:off x="1148714" y="4125527"/>
          <a:ext cx="137065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08">
                  <a:extLst>
                    <a:ext uri="{9D8B030D-6E8A-4147-A177-3AD203B41FA5}">
                      <a16:colId xmlns:a16="http://schemas.microsoft.com/office/drawing/2014/main" val="4011542719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792611434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811662827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974817772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7 bit </a:t>
                      </a:r>
                      <a:r>
                        <a:rPr lang="en-US" sz="800" cap="none" baseline="0" dirty="0" err="1"/>
                        <a:t>TRanslation</a:t>
                      </a:r>
                      <a:r>
                        <a:rPr lang="en-US" sz="800" cap="none" baseline="0" dirty="0"/>
                        <a:t> BYTE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50990"/>
                  </a:ext>
                </a:extLst>
              </a:tr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MSB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LSB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fixed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71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a6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a5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a4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a3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a2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a1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a0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B17EB290-8E4A-4E75-4479-F09C1074141B}"/>
              </a:ext>
            </a:extLst>
          </p:cNvPr>
          <p:cNvGrpSpPr/>
          <p:nvPr/>
        </p:nvGrpSpPr>
        <p:grpSpPr>
          <a:xfrm>
            <a:off x="2681070" y="3289132"/>
            <a:ext cx="898138" cy="574558"/>
            <a:chOff x="3976703" y="3100907"/>
            <a:chExt cx="898138" cy="5745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DC8749-C949-2979-0D65-F8005A5A10B7}"/>
                </a:ext>
              </a:extLst>
            </p:cNvPr>
            <p:cNvGrpSpPr/>
            <p:nvPr/>
          </p:nvGrpSpPr>
          <p:grpSpPr>
            <a:xfrm>
              <a:off x="4173765" y="3100907"/>
              <a:ext cx="348805" cy="574558"/>
              <a:chOff x="4173765" y="3100907"/>
              <a:chExt cx="348805" cy="57455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E24AB3C-11AE-79A0-9034-29A6E419D670}"/>
                  </a:ext>
                </a:extLst>
              </p:cNvPr>
              <p:cNvSpPr/>
              <p:nvPr/>
            </p:nvSpPr>
            <p:spPr>
              <a:xfrm>
                <a:off x="4173765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100BD95-9978-8BAD-AAAC-F5BE9FD852DC}"/>
                  </a:ext>
                </a:extLst>
              </p:cNvPr>
              <p:cNvSpPr/>
              <p:nvPr/>
            </p:nvSpPr>
            <p:spPr>
              <a:xfrm>
                <a:off x="4281481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D83C9A-1C14-03B9-B89A-D97F39A3221D}"/>
                </a:ext>
              </a:extLst>
            </p:cNvPr>
            <p:cNvSpPr/>
            <p:nvPr/>
          </p:nvSpPr>
          <p:spPr>
            <a:xfrm flipV="1"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DF76CA1-B27E-560E-7D30-4C5DEB28EF58}"/>
                </a:ext>
              </a:extLst>
            </p:cNvPr>
            <p:cNvSpPr/>
            <p:nvPr/>
          </p:nvSpPr>
          <p:spPr>
            <a:xfrm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48B88-2B10-B308-371B-7DAE557564EA}"/>
              </a:ext>
            </a:extLst>
          </p:cNvPr>
          <p:cNvCxnSpPr>
            <a:cxnSpLocks/>
          </p:cNvCxnSpPr>
          <p:nvPr/>
        </p:nvCxnSpPr>
        <p:spPr>
          <a:xfrm>
            <a:off x="2512556" y="4580237"/>
            <a:ext cx="18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760C9E-784A-3BCD-0F91-FED51D76F9B3}"/>
              </a:ext>
            </a:extLst>
          </p:cNvPr>
          <p:cNvCxnSpPr>
            <a:cxnSpLocks/>
          </p:cNvCxnSpPr>
          <p:nvPr/>
        </p:nvCxnSpPr>
        <p:spPr>
          <a:xfrm flipV="1">
            <a:off x="2691726" y="3696251"/>
            <a:ext cx="0" cy="87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B3FA1E-F0F2-D1A7-E5C8-94CC3E1B40AB}"/>
              </a:ext>
            </a:extLst>
          </p:cNvPr>
          <p:cNvCxnSpPr/>
          <p:nvPr/>
        </p:nvCxnSpPr>
        <p:spPr>
          <a:xfrm>
            <a:off x="2691726" y="3702600"/>
            <a:ext cx="389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E6C22B-09C1-A099-4B08-A7AEE29F582E}"/>
              </a:ext>
            </a:extLst>
          </p:cNvPr>
          <p:cNvSpPr txBox="1"/>
          <p:nvPr/>
        </p:nvSpPr>
        <p:spPr>
          <a:xfrm>
            <a:off x="3535959" y="33830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endParaRPr lang="en-US" sz="800" cap="all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0DF287-4BF2-5B7F-3778-053041EA21FB}"/>
              </a:ext>
            </a:extLst>
          </p:cNvPr>
          <p:cNvSpPr txBox="1"/>
          <p:nvPr/>
        </p:nvSpPr>
        <p:spPr>
          <a:xfrm>
            <a:off x="2277147" y="3326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addr_in</a:t>
            </a:r>
            <a:endParaRPr lang="en-US" sz="800" cap="all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6DC1A3-82A9-D245-7FB9-A30B9EC856F4}"/>
              </a:ext>
            </a:extLst>
          </p:cNvPr>
          <p:cNvSpPr txBox="1"/>
          <p:nvPr/>
        </p:nvSpPr>
        <p:spPr>
          <a:xfrm>
            <a:off x="2667942" y="4059976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r>
              <a:rPr lang="en-US" sz="800" cap="all" dirty="0"/>
              <a:t> =XOR(</a:t>
            </a:r>
            <a:r>
              <a:rPr lang="en-US" sz="800" cap="all" dirty="0" err="1"/>
              <a:t>ADDR_in,tr_byte</a:t>
            </a:r>
            <a:r>
              <a:rPr lang="en-US" sz="800" cap="all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9C4ECB-8230-5268-C3E1-166CD7820E94}"/>
              </a:ext>
            </a:extLst>
          </p:cNvPr>
          <p:cNvSpPr txBox="1"/>
          <p:nvPr/>
        </p:nvSpPr>
        <p:spPr>
          <a:xfrm>
            <a:off x="6221534" y="102883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8329F-6114-2719-57F6-77468C8BD40E}"/>
              </a:ext>
            </a:extLst>
          </p:cNvPr>
          <p:cNvSpPr txBox="1"/>
          <p:nvPr/>
        </p:nvSpPr>
        <p:spPr>
          <a:xfrm>
            <a:off x="6221533" y="22298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F36E95-C058-3995-B9FE-4341775E4E84}"/>
              </a:ext>
            </a:extLst>
          </p:cNvPr>
          <p:cNvSpPr txBox="1"/>
          <p:nvPr/>
        </p:nvSpPr>
        <p:spPr>
          <a:xfrm>
            <a:off x="6221533" y="338419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424B2E-F43B-28F7-D211-70C980A9C49B}"/>
              </a:ext>
            </a:extLst>
          </p:cNvPr>
          <p:cNvSpPr txBox="1"/>
          <p:nvPr/>
        </p:nvSpPr>
        <p:spPr>
          <a:xfrm>
            <a:off x="6221533" y="455035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3F4B3B-F66A-98ED-2335-89B31474A029}"/>
              </a:ext>
            </a:extLst>
          </p:cNvPr>
          <p:cNvSpPr txBox="1"/>
          <p:nvPr/>
        </p:nvSpPr>
        <p:spPr>
          <a:xfrm>
            <a:off x="736530" y="7969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board matrix</a:t>
            </a:r>
          </a:p>
          <a:p>
            <a:r>
              <a:rPr lang="en-US" sz="800" cap="all" dirty="0"/>
              <a:t>default 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320F6-D8AA-FCB0-44C3-C06066EE100B}"/>
              </a:ext>
            </a:extLst>
          </p:cNvPr>
          <p:cNvSpPr txBox="1"/>
          <p:nvPr/>
        </p:nvSpPr>
        <p:spPr>
          <a:xfrm>
            <a:off x="702166" y="170196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2nd board matrix</a:t>
            </a:r>
          </a:p>
          <a:p>
            <a:r>
              <a:rPr lang="en-US" sz="800" cap="all" dirty="0"/>
              <a:t>Optional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F1B893-969B-4B88-B412-C72F12C3FEA3}"/>
              </a:ext>
            </a:extLst>
          </p:cNvPr>
          <p:cNvSpPr txBox="1"/>
          <p:nvPr/>
        </p:nvSpPr>
        <p:spPr>
          <a:xfrm>
            <a:off x="1051782" y="4788955"/>
            <a:ext cx="248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Using the translator and 5 bits of the translation byte, it is possible to handle 2</a:t>
            </a:r>
            <a:r>
              <a:rPr lang="en-US" sz="900" baseline="30000" dirty="0"/>
              <a:t>5</a:t>
            </a:r>
            <a:r>
              <a:rPr lang="en-US" sz="900" dirty="0"/>
              <a:t> = 32 matrix boards, each one with the default I2C addresses</a:t>
            </a:r>
          </a:p>
          <a:p>
            <a:endParaRPr lang="en-US" sz="900" dirty="0"/>
          </a:p>
          <a:p>
            <a:r>
              <a:rPr lang="en-US" sz="900" dirty="0"/>
              <a:t>Using the second matrix board with the optional addresses we can have 2</a:t>
            </a:r>
            <a:r>
              <a:rPr lang="en-US" sz="900" baseline="30000" dirty="0"/>
              <a:t>4</a:t>
            </a:r>
            <a:r>
              <a:rPr lang="en-US" sz="900" dirty="0"/>
              <a:t>x2=32 matrix boards 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EDF72E4-DBAC-DE76-85E8-D424CBF5E3CD}"/>
              </a:ext>
            </a:extLst>
          </p:cNvPr>
          <p:cNvGrpSpPr/>
          <p:nvPr/>
        </p:nvGrpSpPr>
        <p:grpSpPr>
          <a:xfrm>
            <a:off x="6522486" y="1330651"/>
            <a:ext cx="541822" cy="630865"/>
            <a:chOff x="6522486" y="1330651"/>
            <a:chExt cx="541822" cy="63086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81B444-D61E-A25D-B7EF-3B28CDED2BB9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2DBFFF5-55CD-C402-9910-F28AA667751D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50370A0-4A9D-BD87-6810-CEABAF1FD6B0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1431DD3-3CBB-673A-85C5-043B1EEA06EE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B4127-0917-A181-497A-77C9D443A537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6C2F978-D0B8-DB2A-23CF-65B409158CFC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B2FCC6C-5ED2-2B49-AE27-3B3E5E561728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894812-0D46-96DA-AFFD-92146D22B392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E69E3C6-F426-2F2D-4D42-9F41CEC578E1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0102222-A1AD-B239-FC74-49A314BC7C4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A12F6F-0F3B-51E7-FF0F-2366F2EB32E5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EE3315-AED8-9C11-F899-965418F56CA0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B0CCE90-040A-B561-F2B0-6B21B7271CF3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9B6582-8730-79A3-C6EE-35CA5FB1FCCD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CE345E-3BB9-0550-2A68-5BB5D7B83020}"/>
              </a:ext>
            </a:extLst>
          </p:cNvPr>
          <p:cNvGrpSpPr/>
          <p:nvPr/>
        </p:nvGrpSpPr>
        <p:grpSpPr>
          <a:xfrm>
            <a:off x="6522486" y="2576669"/>
            <a:ext cx="541822" cy="630865"/>
            <a:chOff x="6522486" y="1330651"/>
            <a:chExt cx="541822" cy="630865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4447CF-8D58-3C46-8387-0382C4145292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65F8D38-35BB-F1D5-3C9B-AC6CB735978E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B894BF5-3707-8D62-9C89-FF39D0E9E7EC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CC98D0-9249-A758-F44B-BF5F2C6A25AA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640DC-0C7F-7DFD-1347-CE9ED53E37C0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597C12-CF62-B8E2-A48B-27D912BBDA40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53E7551-229B-6472-2B7C-DFABAB4A080F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F802A94-E3D4-D38E-2838-0010C6829B78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10881A-9265-7960-C4A2-D95E8754CCE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F9A29C7-CD26-1360-B53A-352703ACB4F2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BE75F01-7CA7-612E-3705-D4868D49C66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F2B2B6B-FE19-F90C-D1CF-E412D5EDD9F8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EDFDE8B-0F9D-CBED-1DFF-C1FFF0CCEB7D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54D8DF-917F-C6D9-87E6-549355192D05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95D609-06A5-BA11-2A00-F22781CF801A}"/>
              </a:ext>
            </a:extLst>
          </p:cNvPr>
          <p:cNvGrpSpPr/>
          <p:nvPr/>
        </p:nvGrpSpPr>
        <p:grpSpPr>
          <a:xfrm>
            <a:off x="6520525" y="3744543"/>
            <a:ext cx="546585" cy="630865"/>
            <a:chOff x="6522486" y="1330651"/>
            <a:chExt cx="546585" cy="630865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DD50DF-6800-1AAA-154C-A02725CB2374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0B363A-5905-FEDC-F599-BCDE3615D171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0D5072-2DD6-8EE2-321E-10F5A3CD20D6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7AD4756-E478-CBBC-85BC-F9D4D7C88C60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0CEB9A1-6039-1AE2-C831-886D102F12E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7FE2FCF-435D-3C7D-C52A-4860A2CDF098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81F510-BDD4-C9EA-F8D0-A5FB2D46A6E7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A09F05-BEEA-C668-5847-C730EE2A71B1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CB2B5A0-8205-29E7-5504-E89AEE77FB2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D71E71-7898-0E1D-A355-D36E07641E45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B754EB7-18E9-FFBB-1BF4-46B47ED72FAB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8D0411-2F80-D74F-BF74-2A0821798215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4B2668-6B77-0A45-6279-6AE47FC92E25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07DFF8-ACAE-C596-FA7E-1F4D9AC3C2F3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FA1855-79C5-0CDD-F2A8-A3DB079F55E3}"/>
              </a:ext>
            </a:extLst>
          </p:cNvPr>
          <p:cNvGrpSpPr/>
          <p:nvPr/>
        </p:nvGrpSpPr>
        <p:grpSpPr>
          <a:xfrm>
            <a:off x="6520525" y="4870820"/>
            <a:ext cx="546585" cy="630865"/>
            <a:chOff x="6522486" y="1330651"/>
            <a:chExt cx="546585" cy="63086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471CEEF-3165-7C7F-3EAA-8B9EC726F9D8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7164BD-4D5A-03C0-424F-8A320ED53DF4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ADE9D2E-D9FA-AF3E-F84A-2B596A5C6C11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15A42BB-6CFD-09D1-CB32-66A6402843FC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3DC3177-4DD6-F855-651C-DD6CC294221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F55B9BB-D509-5122-2729-0591BCDD2845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C90EAC1-FA08-8542-C6BF-80736B69CE84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669FC8-F106-A8A3-ACE4-F3DE52F8B6F5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E3E842A-3359-79F3-82E4-57CE07F41CEE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C3A62CB-BC69-0F96-1E3A-9998A413651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6EBF812-1454-FB81-8BF7-BCFD6A6CF51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8F83A7E-C3EB-95DF-710A-33FE17ECC59C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72688F8-388F-806B-ACBB-D54C8D089C7F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6E9DE8F-B500-8487-EB61-F7360EE09BDE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BA16CB-7083-2502-3B1B-45BE15EEF67C}"/>
              </a:ext>
            </a:extLst>
          </p:cNvPr>
          <p:cNvGrpSpPr/>
          <p:nvPr/>
        </p:nvGrpSpPr>
        <p:grpSpPr>
          <a:xfrm>
            <a:off x="7222750" y="5117785"/>
            <a:ext cx="3987744" cy="625455"/>
            <a:chOff x="7222750" y="5117785"/>
            <a:chExt cx="3987744" cy="62545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28EEAD-94E6-61AE-70E4-E4B3039CE281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4121A50-18B9-8ACF-7D6A-F0799A8B3040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E73F234-2750-2CE0-FDB9-891DC44ADE7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07B80DF-7E0E-BB9B-719B-3F6FD2E5ED8C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304231-C7A9-5DCC-260A-1FF2BFB88A72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14F53BD-689C-B30F-A8A7-6C9BEB121A30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A4EB3C-EA70-9E45-5861-7AAEC0B0A7F4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A6FBC5-C9F4-3B70-4F7C-501B0CE4A63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BDC36D6-81D2-2071-CC8E-987007560BFE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3D289E6-212B-3443-D12D-D9E2E20717A1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2F97D2-BC51-6494-CB50-17E4429DEC02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EE89E96-7D4D-03EC-199B-97E8B636D18B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B838E09-063B-34A7-9B60-54173576C4E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66DBC0B-980C-358F-06CA-32EC520A5B57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295A2A-AFA7-AC1A-5563-A13F7ECEE16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8D4C60E-DE66-C2E3-D299-CD2B62173927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1BA880-01B6-5C00-DE5E-9A5BB961C2B5}"/>
              </a:ext>
            </a:extLst>
          </p:cNvPr>
          <p:cNvGrpSpPr/>
          <p:nvPr/>
        </p:nvGrpSpPr>
        <p:grpSpPr>
          <a:xfrm>
            <a:off x="7222750" y="3933589"/>
            <a:ext cx="3987744" cy="625455"/>
            <a:chOff x="7222750" y="5117785"/>
            <a:chExt cx="3987744" cy="62545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502DC3-B25B-A72D-63FE-72C6186E3905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F7B9E25-42A8-2460-21C6-9257F182EA0E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3FD074-A426-74B4-499D-AA16D4774A9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C07CAA-BD5D-F4C0-FB68-9B66AA7D8A45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7AB0956-03D7-E764-AF24-7385BC68500F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045AC24-9AC0-0A36-FC71-B5FAC50E05A2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012EE86-B822-BB72-1929-8B8507A0693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D1B5B9-6763-C24C-1939-793675AAB4C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11B11F8-FF16-1049-62C8-895306419223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CF9D1CE-40BC-C6B6-DE4D-C21A4BEBA058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7A88B3-5327-8336-FFE2-842CC0E8150D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83B1AC-A9B4-47C9-BCE2-4146CE24526A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B89BF4E-A4C3-E3E9-11AD-B3E19E2D324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C6D617-AA09-436C-7CDF-F633BBE9EABE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B9254F2-1D20-8023-5F28-DB69E976F7CB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4E07A3-2A19-F640-B918-02E24AC2C01D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94385D4-67AA-A4DE-B82E-4257BD71AD33}"/>
              </a:ext>
            </a:extLst>
          </p:cNvPr>
          <p:cNvGrpSpPr/>
          <p:nvPr/>
        </p:nvGrpSpPr>
        <p:grpSpPr>
          <a:xfrm>
            <a:off x="7212280" y="2763033"/>
            <a:ext cx="3987744" cy="625455"/>
            <a:chOff x="7222750" y="5117785"/>
            <a:chExt cx="3987744" cy="62545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563AE62-2F5D-3364-C4E4-A476A3CA12D7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799302B-8972-BC29-49EF-F1A4886AA096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ADA727-4D1C-B3B8-DE53-D6BBB3647A2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50C89D2-9308-B37E-EADB-3D7D51A83D50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4E68456-011F-1FAE-C054-94796E4F63EA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8F5882A-4A45-9A61-B750-E516A848A457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6F3E04-D72A-90BD-863F-28B31C7342B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D28B2EA-0E07-E678-7C82-5DC22E80EBE6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382639-1EC5-F67A-467B-112ECC32E8EB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819E0C5-F27C-5DCC-C3F2-65E41DE43DB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A14AC13-F336-8067-A604-784A4F25F913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D8DA04-DB8E-97FD-CE2D-A80B0C9AE9E3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979454D-49F5-23E2-2AC8-21F72D7406B6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3424C8D-8C7F-992A-0B02-35DA9C859C01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2DCD94C-30CB-7D28-6F95-6CF72A429122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81E636-0639-9278-BF27-CF5851921143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CFA28CC-3C7B-1DE4-1930-D15429A62947}"/>
              </a:ext>
            </a:extLst>
          </p:cNvPr>
          <p:cNvGrpSpPr/>
          <p:nvPr/>
        </p:nvGrpSpPr>
        <p:grpSpPr>
          <a:xfrm>
            <a:off x="7210710" y="1584809"/>
            <a:ext cx="3987744" cy="625455"/>
            <a:chOff x="7222750" y="5117785"/>
            <a:chExt cx="3987744" cy="62545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63DD294-7A4E-4676-D237-4B9A75DF0CEA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BEFE9B-C17A-6402-2EC4-F3E7B7C107E4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0168374-09CD-2A82-E219-671D200D668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27416E0-83C7-B4A4-E4B4-EE58343E6652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6BF079C-018A-C6B5-7225-622FA3474F9C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1C86C27-FA60-7F6D-7B2B-0BEEB555E64B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07E6980-1682-5C29-68DF-6495AA0E25FD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B925664-2006-7285-A017-BFCC2D142C07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C479BA8-7FFB-3BF0-BB81-85AAF2F18759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0ADCA12-ECCD-EC51-57AC-F9B87031879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8B284-F487-D27F-8555-7689B65114B8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6526BA-1870-0E9C-3AD0-EBEAC2E9DCF0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BFA34C5-6185-C20C-C9CE-D4AB0B6A80D2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0861950-4366-36B2-56C1-FDDA091C29C3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B6E035-8C28-DA09-AAC2-B1B79F3BCC8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E181AA-C8EC-EE10-C3AF-B85F9ACE020C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1D09751-8C31-E604-FE3A-31CB0F29ABD1}"/>
              </a:ext>
            </a:extLst>
          </p:cNvPr>
          <p:cNvSpPr/>
          <p:nvPr/>
        </p:nvSpPr>
        <p:spPr>
          <a:xfrm>
            <a:off x="4246224" y="3238849"/>
            <a:ext cx="467560" cy="291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53C715-9CE3-3359-F06C-E82D22CDC742}"/>
              </a:ext>
            </a:extLst>
          </p:cNvPr>
          <p:cNvCxnSpPr>
            <a:stCxn id="14" idx="1"/>
          </p:cNvCxnSpPr>
          <p:nvPr/>
        </p:nvCxnSpPr>
        <p:spPr>
          <a:xfrm>
            <a:off x="1221739" y="2650699"/>
            <a:ext cx="1072131" cy="4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77F154C-7509-3337-B0C4-035E60A82960}"/>
              </a:ext>
            </a:extLst>
          </p:cNvPr>
          <p:cNvCxnSpPr>
            <a:cxnSpLocks/>
          </p:cNvCxnSpPr>
          <p:nvPr/>
        </p:nvCxnSpPr>
        <p:spPr>
          <a:xfrm>
            <a:off x="2281170" y="2637288"/>
            <a:ext cx="0" cy="864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33782FC-3269-CBCE-847A-A3A2A764959C}"/>
              </a:ext>
            </a:extLst>
          </p:cNvPr>
          <p:cNvCxnSpPr>
            <a:cxnSpLocks/>
          </p:cNvCxnSpPr>
          <p:nvPr/>
        </p:nvCxnSpPr>
        <p:spPr>
          <a:xfrm>
            <a:off x="2281170" y="3165314"/>
            <a:ext cx="530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9E509EC-FC86-2549-1EF4-50103A240B06}"/>
              </a:ext>
            </a:extLst>
          </p:cNvPr>
          <p:cNvCxnSpPr>
            <a:cxnSpLocks/>
          </p:cNvCxnSpPr>
          <p:nvPr/>
        </p:nvCxnSpPr>
        <p:spPr>
          <a:xfrm>
            <a:off x="4681615" y="2914221"/>
            <a:ext cx="0" cy="84937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BF4BB21-A7AB-4756-95BA-0FE28EE6B9E1}"/>
              </a:ext>
            </a:extLst>
          </p:cNvPr>
          <p:cNvCxnSpPr>
            <a:cxnSpLocks/>
          </p:cNvCxnSpPr>
          <p:nvPr/>
        </p:nvCxnSpPr>
        <p:spPr>
          <a:xfrm>
            <a:off x="3579208" y="3576411"/>
            <a:ext cx="1062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5045B-8165-3FC6-C482-B007B39BADB6}"/>
              </a:ext>
            </a:extLst>
          </p:cNvPr>
          <p:cNvSpPr txBox="1"/>
          <p:nvPr/>
        </p:nvSpPr>
        <p:spPr>
          <a:xfrm>
            <a:off x="2337156" y="295963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SCL_in</a:t>
            </a:r>
            <a:endParaRPr lang="en-US" sz="800" cap="all" dirty="0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6C5F370-BDD4-5E77-D51F-9E8489D9A1EE}"/>
              </a:ext>
            </a:extLst>
          </p:cNvPr>
          <p:cNvCxnSpPr>
            <a:cxnSpLocks/>
          </p:cNvCxnSpPr>
          <p:nvPr/>
        </p:nvCxnSpPr>
        <p:spPr>
          <a:xfrm>
            <a:off x="4202295" y="3172343"/>
            <a:ext cx="43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6291088-8462-1C7B-AF21-62F3B7A2BC95}"/>
              </a:ext>
            </a:extLst>
          </p:cNvPr>
          <p:cNvSpPr txBox="1"/>
          <p:nvPr/>
        </p:nvSpPr>
        <p:spPr>
          <a:xfrm>
            <a:off x="4124025" y="300105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SCL_out</a:t>
            </a:r>
            <a:endParaRPr lang="en-US" sz="800" cap="all" dirty="0"/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8CBD185A-40DC-EF56-BD18-96F51C696550}"/>
              </a:ext>
            </a:extLst>
          </p:cNvPr>
          <p:cNvCxnSpPr>
            <a:stCxn id="350" idx="3"/>
            <a:endCxn id="70" idx="1"/>
          </p:cNvCxnSpPr>
          <p:nvPr/>
        </p:nvCxnSpPr>
        <p:spPr>
          <a:xfrm flipV="1">
            <a:off x="4713784" y="1468602"/>
            <a:ext cx="733650" cy="191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95457B7-3737-660F-1B44-27143772D332}"/>
              </a:ext>
            </a:extLst>
          </p:cNvPr>
          <p:cNvCxnSpPr>
            <a:stCxn id="350" idx="3"/>
            <a:endCxn id="71" idx="1"/>
          </p:cNvCxnSpPr>
          <p:nvPr/>
        </p:nvCxnSpPr>
        <p:spPr>
          <a:xfrm flipV="1">
            <a:off x="4713784" y="2644351"/>
            <a:ext cx="733650" cy="740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3BB837-378C-1048-392E-0FC03063A8BA}"/>
              </a:ext>
            </a:extLst>
          </p:cNvPr>
          <p:cNvCxnSpPr>
            <a:stCxn id="350" idx="3"/>
            <a:endCxn id="72" idx="1"/>
          </p:cNvCxnSpPr>
          <p:nvPr/>
        </p:nvCxnSpPr>
        <p:spPr>
          <a:xfrm>
            <a:off x="4713784" y="3384728"/>
            <a:ext cx="733650" cy="401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FC9C5F0-1A0D-386E-9EEA-19E9BE9D7D26}"/>
              </a:ext>
            </a:extLst>
          </p:cNvPr>
          <p:cNvCxnSpPr>
            <a:stCxn id="350" idx="3"/>
            <a:endCxn id="73" idx="1"/>
          </p:cNvCxnSpPr>
          <p:nvPr/>
        </p:nvCxnSpPr>
        <p:spPr>
          <a:xfrm>
            <a:off x="4713784" y="3384728"/>
            <a:ext cx="733650" cy="1571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E7A1-B81D-D31B-EDD3-1BD51F7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68" y="119519"/>
            <a:ext cx="2507436" cy="59166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</a:t>
            </a:r>
          </a:p>
        </p:txBody>
      </p:sp>
    </p:spTree>
    <p:extLst>
      <p:ext uri="{BB962C8B-B14F-4D97-AF65-F5344CB8AC3E}">
        <p14:creationId xmlns:p14="http://schemas.microsoft.com/office/powerpoint/2010/main" val="268222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957-DA6F-B170-8E8E-130EA959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325563"/>
          </a:xfrm>
        </p:spPr>
        <p:txBody>
          <a:bodyPr/>
          <a:lstStyle/>
          <a:p>
            <a:r>
              <a:rPr lang="en-US" dirty="0"/>
              <a:t>DFT Matrix Software support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101D-DAAD-F557-B91F-F3C35C3A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8" y="1446317"/>
            <a:ext cx="6889801" cy="5164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490E0-7AF0-3938-6C3D-3816F73FF65F}"/>
              </a:ext>
            </a:extLst>
          </p:cNvPr>
          <p:cNvSpPr txBox="1"/>
          <p:nvPr/>
        </p:nvSpPr>
        <p:spPr>
          <a:xfrm>
            <a:off x="7189304" y="1537252"/>
            <a:ext cx="5002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Switch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new matrix added by default switches opened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Configure the row and Columns signals / Instruments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Lock the Configuration to operate Relays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Without locking the configurations relays can’t be operated ( signals /Instruments configurations can’t be changed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 lock release all the switches opened automatically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all the configurations works fine, we can generate the configuration file with Generate Config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Generate Configurations, </a:t>
            </a:r>
            <a:r>
              <a:rPr lang="en-US" sz="1400" dirty="0" err="1"/>
              <a:t>lockconfig</a:t>
            </a:r>
            <a:r>
              <a:rPr lang="en-US" sz="1400" dirty="0"/>
              <a:t> button needs to be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matrix should not be added, when matrix configurations in 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lock config release all the relays and check in status of the </a:t>
            </a:r>
            <a:r>
              <a:rPr lang="en-US" sz="1400" dirty="0" err="1"/>
              <a:t>gui</a:t>
            </a:r>
            <a:r>
              <a:rPr lang="en-US" sz="1400" dirty="0"/>
              <a:t> relay buttons will be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configuration is locked you can no longer edit the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add N-number of the matrixes, </a:t>
            </a:r>
            <a:r>
              <a:rPr lang="en-US" sz="1400" dirty="0" err="1"/>
              <a:t>gpio</a:t>
            </a:r>
            <a:r>
              <a:rPr lang="en-US" sz="1400" dirty="0"/>
              <a:t> expander address will be assigned automatically</a:t>
            </a:r>
          </a:p>
          <a:p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D4B1-9DC0-C2BF-983B-EDB31675FBD1}"/>
              </a:ext>
            </a:extLst>
          </p:cNvPr>
          <p:cNvSpPr txBox="1"/>
          <p:nvPr/>
        </p:nvSpPr>
        <p:spPr>
          <a:xfrm>
            <a:off x="1221474" y="1076985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mainDriver.py</a:t>
            </a:r>
          </a:p>
        </p:txBody>
      </p:sp>
    </p:spTree>
    <p:extLst>
      <p:ext uri="{BB962C8B-B14F-4D97-AF65-F5344CB8AC3E}">
        <p14:creationId xmlns:p14="http://schemas.microsoft.com/office/powerpoint/2010/main" val="38744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C48-6249-F1C7-64C7-7C5EC0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Configuration file from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40A8B-9F91-1705-B972-6D3530CF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69592"/>
            <a:ext cx="10722269" cy="4747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B094A-3A69-5BF9-E51B-37B85570F1E0}"/>
              </a:ext>
            </a:extLst>
          </p:cNvPr>
          <p:cNvCxnSpPr/>
          <p:nvPr/>
        </p:nvCxnSpPr>
        <p:spPr>
          <a:xfrm flipV="1">
            <a:off x="1159565" y="1272209"/>
            <a:ext cx="1318591" cy="85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EE9376-330D-5C99-4EF8-21C4F61DA52A}"/>
              </a:ext>
            </a:extLst>
          </p:cNvPr>
          <p:cNvSpPr txBox="1"/>
          <p:nvPr/>
        </p:nvSpPr>
        <p:spPr>
          <a:xfrm>
            <a:off x="2405269" y="103712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Matrix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291E8-4940-A9F0-9352-33BDC6D09EAF}"/>
              </a:ext>
            </a:extLst>
          </p:cNvPr>
          <p:cNvCxnSpPr>
            <a:cxnSpLocks/>
          </p:cNvCxnSpPr>
          <p:nvPr/>
        </p:nvCxnSpPr>
        <p:spPr>
          <a:xfrm flipV="1">
            <a:off x="3187147" y="1345096"/>
            <a:ext cx="1895062" cy="1297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1DD85-23E3-FDDF-212A-29181F8D76E2}"/>
              </a:ext>
            </a:extLst>
          </p:cNvPr>
          <p:cNvSpPr txBox="1"/>
          <p:nvPr/>
        </p:nvSpPr>
        <p:spPr>
          <a:xfrm>
            <a:off x="4478633" y="1042168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GPIO expander device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AB793-AC45-0047-7B5A-570971FB9B26}"/>
              </a:ext>
            </a:extLst>
          </p:cNvPr>
          <p:cNvCxnSpPr>
            <a:cxnSpLocks/>
          </p:cNvCxnSpPr>
          <p:nvPr/>
        </p:nvCxnSpPr>
        <p:spPr>
          <a:xfrm flipV="1">
            <a:off x="7977807" y="1406458"/>
            <a:ext cx="1358350" cy="96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226774-8775-E61B-1E96-144E54834515}"/>
              </a:ext>
            </a:extLst>
          </p:cNvPr>
          <p:cNvSpPr txBox="1"/>
          <p:nvPr/>
        </p:nvSpPr>
        <p:spPr>
          <a:xfrm>
            <a:off x="8096476" y="1042168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and Destination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860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1145</Words>
  <Application>Microsoft Office PowerPoint</Application>
  <PresentationFormat>Widescreen</PresentationFormat>
  <Paragraphs>423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Consolas</vt:lpstr>
      <vt:lpstr>Times New Roman</vt:lpstr>
      <vt:lpstr>Office Theme</vt:lpstr>
      <vt:lpstr>IVM6311 Software flow</vt:lpstr>
      <vt:lpstr>PowerPoint Presentation</vt:lpstr>
      <vt:lpstr>PowerPoint Presentation</vt:lpstr>
      <vt:lpstr>Test Script Generate</vt:lpstr>
      <vt:lpstr>DFT syntax parser</vt:lpstr>
      <vt:lpstr>DFT Matrix </vt:lpstr>
      <vt:lpstr>DFT Matrix </vt:lpstr>
      <vt:lpstr>DFT Matrix Software support </vt:lpstr>
      <vt:lpstr>DFT Matrix Configuration file from gui </vt:lpstr>
      <vt:lpstr>Writing DFT Matrix Configuration file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Shivaramappa</dc:creator>
  <cp:lastModifiedBy>Harish Kumar Shivaramappa</cp:lastModifiedBy>
  <cp:revision>18</cp:revision>
  <dcterms:created xsi:type="dcterms:W3CDTF">2024-05-06T07:53:26Z</dcterms:created>
  <dcterms:modified xsi:type="dcterms:W3CDTF">2024-05-06T15:46:04Z</dcterms:modified>
</cp:coreProperties>
</file>