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Lst>
  <p:notesMasterIdLst>
    <p:notesMasterId r:id="rId39"/>
  </p:notesMasterIdLst>
  <p:handoutMasterIdLst>
    <p:handoutMasterId r:id="rId40"/>
  </p:handoutMasterIdLst>
  <p:sldIdLst>
    <p:sldId id="2953" r:id="rId5"/>
    <p:sldId id="2950" r:id="rId6"/>
    <p:sldId id="3007" r:id="rId7"/>
    <p:sldId id="3017" r:id="rId8"/>
    <p:sldId id="2979" r:id="rId9"/>
    <p:sldId id="2949" r:id="rId10"/>
    <p:sldId id="3016" r:id="rId11"/>
    <p:sldId id="3008" r:id="rId12"/>
    <p:sldId id="3005" r:id="rId13"/>
    <p:sldId id="3006" r:id="rId14"/>
    <p:sldId id="2983" r:id="rId15"/>
    <p:sldId id="3009" r:id="rId16"/>
    <p:sldId id="3011" r:id="rId17"/>
    <p:sldId id="3012" r:id="rId18"/>
    <p:sldId id="3013" r:id="rId19"/>
    <p:sldId id="3014" r:id="rId20"/>
    <p:sldId id="2996" r:id="rId21"/>
    <p:sldId id="2978" r:id="rId22"/>
    <p:sldId id="2985" r:id="rId23"/>
    <p:sldId id="3015" r:id="rId24"/>
    <p:sldId id="2977" r:id="rId25"/>
    <p:sldId id="2988" r:id="rId26"/>
    <p:sldId id="2987" r:id="rId27"/>
    <p:sldId id="3000" r:id="rId28"/>
    <p:sldId id="2948" r:id="rId29"/>
    <p:sldId id="2955" r:id="rId30"/>
    <p:sldId id="2966" r:id="rId31"/>
    <p:sldId id="2958" r:id="rId32"/>
    <p:sldId id="2989" r:id="rId33"/>
    <p:sldId id="2990" r:id="rId34"/>
    <p:sldId id="2991" r:id="rId35"/>
    <p:sldId id="2992" r:id="rId36"/>
    <p:sldId id="2993" r:id="rId37"/>
    <p:sldId id="2965" r:id="rId38"/>
  </p:sldIdLst>
  <p:sldSz cx="12192000" cy="6858000"/>
  <p:notesSz cx="6805613" cy="9939338"/>
  <p:custDataLst>
    <p:tags r:id="rId41"/>
  </p:custDataLst>
  <p:defaultTextStyle>
    <a:defPPr>
      <a:defRPr lang="de-DE"/>
    </a:defPPr>
    <a:lvl1pPr marL="0" algn="l" defTabSz="1088239" rtl="0" eaLnBrk="1" latinLnBrk="0" hangingPunct="1">
      <a:defRPr sz="2133" kern="1200">
        <a:solidFill>
          <a:schemeClr val="tx1"/>
        </a:solidFill>
        <a:latin typeface="+mn-lt"/>
        <a:ea typeface="+mn-ea"/>
        <a:cs typeface="+mn-cs"/>
      </a:defRPr>
    </a:lvl1pPr>
    <a:lvl2pPr marL="544120" algn="l" defTabSz="1088239" rtl="0" eaLnBrk="1" latinLnBrk="0" hangingPunct="1">
      <a:defRPr sz="2133" kern="1200">
        <a:solidFill>
          <a:schemeClr val="tx1"/>
        </a:solidFill>
        <a:latin typeface="+mn-lt"/>
        <a:ea typeface="+mn-ea"/>
        <a:cs typeface="+mn-cs"/>
      </a:defRPr>
    </a:lvl2pPr>
    <a:lvl3pPr marL="1088239" algn="l" defTabSz="1088239" rtl="0" eaLnBrk="1" latinLnBrk="0" hangingPunct="1">
      <a:defRPr sz="2133" kern="1200">
        <a:solidFill>
          <a:schemeClr val="tx1"/>
        </a:solidFill>
        <a:latin typeface="+mn-lt"/>
        <a:ea typeface="+mn-ea"/>
        <a:cs typeface="+mn-cs"/>
      </a:defRPr>
    </a:lvl3pPr>
    <a:lvl4pPr marL="1632358" algn="l" defTabSz="1088239" rtl="0" eaLnBrk="1" latinLnBrk="0" hangingPunct="1">
      <a:defRPr sz="2133" kern="1200">
        <a:solidFill>
          <a:schemeClr val="tx1"/>
        </a:solidFill>
        <a:latin typeface="+mn-lt"/>
        <a:ea typeface="+mn-ea"/>
        <a:cs typeface="+mn-cs"/>
      </a:defRPr>
    </a:lvl4pPr>
    <a:lvl5pPr marL="2176476" algn="l" defTabSz="1088239" rtl="0" eaLnBrk="1" latinLnBrk="0" hangingPunct="1">
      <a:defRPr sz="2133" kern="1200">
        <a:solidFill>
          <a:schemeClr val="tx1"/>
        </a:solidFill>
        <a:latin typeface="+mn-lt"/>
        <a:ea typeface="+mn-ea"/>
        <a:cs typeface="+mn-cs"/>
      </a:defRPr>
    </a:lvl5pPr>
    <a:lvl6pPr marL="2720595" algn="l" defTabSz="1088239" rtl="0" eaLnBrk="1" latinLnBrk="0" hangingPunct="1">
      <a:defRPr sz="2133" kern="1200">
        <a:solidFill>
          <a:schemeClr val="tx1"/>
        </a:solidFill>
        <a:latin typeface="+mn-lt"/>
        <a:ea typeface="+mn-ea"/>
        <a:cs typeface="+mn-cs"/>
      </a:defRPr>
    </a:lvl6pPr>
    <a:lvl7pPr marL="3264713" algn="l" defTabSz="1088239" rtl="0" eaLnBrk="1" latinLnBrk="0" hangingPunct="1">
      <a:defRPr sz="2133" kern="1200">
        <a:solidFill>
          <a:schemeClr val="tx1"/>
        </a:solidFill>
        <a:latin typeface="+mn-lt"/>
        <a:ea typeface="+mn-ea"/>
        <a:cs typeface="+mn-cs"/>
      </a:defRPr>
    </a:lvl7pPr>
    <a:lvl8pPr marL="3808833" algn="l" defTabSz="1088239" rtl="0" eaLnBrk="1" latinLnBrk="0" hangingPunct="1">
      <a:defRPr sz="2133" kern="1200">
        <a:solidFill>
          <a:schemeClr val="tx1"/>
        </a:solidFill>
        <a:latin typeface="+mn-lt"/>
        <a:ea typeface="+mn-ea"/>
        <a:cs typeface="+mn-cs"/>
      </a:defRPr>
    </a:lvl8pPr>
    <a:lvl9pPr marL="4352953" algn="l" defTabSz="1088239" rtl="0" eaLnBrk="1" latinLnBrk="0" hangingPunct="1">
      <a:defRPr sz="21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illiams" initials="DBW" lastIdx="3" clrIdx="0"/>
  <p:cmAuthor id="1" name="Ezlakowski, Mat" initials="EM" lastIdx="1" clrIdx="1"/>
  <p:cmAuthor id="2" name="Deekshitula, Sreekanth" initials="D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0B48"/>
    <a:srgbClr val="8EC63E"/>
    <a:srgbClr val="12E707"/>
    <a:srgbClr val="AF1C63"/>
    <a:srgbClr val="FF9933"/>
    <a:srgbClr val="691E7C"/>
    <a:srgbClr val="EDEDED"/>
    <a:srgbClr val="EE7713"/>
    <a:srgbClr val="F9BE01"/>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26" autoAdjust="0"/>
    <p:restoredTop sz="93957" autoAdjust="0"/>
  </p:normalViewPr>
  <p:slideViewPr>
    <p:cSldViewPr snapToGrid="0" snapToObjects="1">
      <p:cViewPr varScale="1">
        <p:scale>
          <a:sx n="86" d="100"/>
          <a:sy n="86" d="100"/>
        </p:scale>
        <p:origin x="672" y="96"/>
      </p:cViewPr>
      <p:guideLst>
        <p:guide orient="horz" pos="4032"/>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062"/>
    </p:cViewPr>
  </p:sorterViewPr>
  <p:notesViewPr>
    <p:cSldViewPr snapToGrid="0" snapToObjects="1">
      <p:cViewPr varScale="1">
        <p:scale>
          <a:sx n="71" d="100"/>
          <a:sy n="71" d="100"/>
        </p:scale>
        <p:origin x="-3372"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AF3EDE-AFDC-46FF-80B3-04384CA05EF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D84588F4-1B53-4823-81FD-A851C5EB72BB}">
      <dgm:prSet phldrT="[Text]" custT="1"/>
      <dgm:spPr/>
      <dgm:t>
        <a:bodyPr/>
        <a:lstStyle/>
        <a:p>
          <a:r>
            <a:rPr lang="en-US" sz="900" dirty="0"/>
            <a:t>Feasibility </a:t>
          </a:r>
        </a:p>
      </dgm:t>
    </dgm:pt>
    <dgm:pt modelId="{107BC37D-677B-4FBF-A587-702921F2E99B}" type="parTrans" cxnId="{24B370F5-BA50-4086-8ED3-FCD03451A9F5}">
      <dgm:prSet/>
      <dgm:spPr/>
      <dgm:t>
        <a:bodyPr/>
        <a:lstStyle/>
        <a:p>
          <a:endParaRPr lang="en-US" sz="900"/>
        </a:p>
      </dgm:t>
    </dgm:pt>
    <dgm:pt modelId="{0E96C76E-B547-4AA0-AC3C-8EB3ECC1240E}" type="sibTrans" cxnId="{24B370F5-BA50-4086-8ED3-FCD03451A9F5}">
      <dgm:prSet/>
      <dgm:spPr/>
      <dgm:t>
        <a:bodyPr/>
        <a:lstStyle/>
        <a:p>
          <a:endParaRPr lang="en-US" sz="900"/>
        </a:p>
      </dgm:t>
    </dgm:pt>
    <dgm:pt modelId="{EA52330C-CEBA-45D7-AA5F-2AE3DFE2DAA4}">
      <dgm:prSet phldrT="[Text]" custT="1"/>
      <dgm:spPr/>
      <dgm:t>
        <a:bodyPr/>
        <a:lstStyle/>
        <a:p>
          <a:r>
            <a:rPr lang="en-US" sz="900" dirty="0" smtClean="0"/>
            <a:t>BRD and FSD’s </a:t>
          </a:r>
          <a:r>
            <a:rPr lang="en-US" sz="900" dirty="0"/>
            <a:t>the baseline to start for automation feasibility </a:t>
          </a:r>
        </a:p>
      </dgm:t>
    </dgm:pt>
    <dgm:pt modelId="{3B72AFE1-7105-449E-9B98-09302DCFCC45}" type="parTrans" cxnId="{81F8ADFA-CE16-484C-A8F5-7CCC0E0FB074}">
      <dgm:prSet/>
      <dgm:spPr/>
      <dgm:t>
        <a:bodyPr/>
        <a:lstStyle/>
        <a:p>
          <a:endParaRPr lang="en-US" sz="900"/>
        </a:p>
      </dgm:t>
    </dgm:pt>
    <dgm:pt modelId="{E433746F-1158-494C-993A-BD4798BFAC11}" type="sibTrans" cxnId="{81F8ADFA-CE16-484C-A8F5-7CCC0E0FB074}">
      <dgm:prSet/>
      <dgm:spPr/>
      <dgm:t>
        <a:bodyPr/>
        <a:lstStyle/>
        <a:p>
          <a:endParaRPr lang="en-US" sz="900"/>
        </a:p>
      </dgm:t>
    </dgm:pt>
    <dgm:pt modelId="{0D879454-B555-465A-A8B8-53E7BF8F27B8}">
      <dgm:prSet phldrT="[Text]" custT="1"/>
      <dgm:spPr/>
      <dgm:t>
        <a:bodyPr/>
        <a:lstStyle/>
        <a:p>
          <a:r>
            <a:rPr lang="en-US" sz="900" dirty="0"/>
            <a:t>Impact assessment  can be done </a:t>
          </a:r>
          <a:r>
            <a:rPr lang="en-US" sz="900" dirty="0" smtClean="0"/>
            <a:t>at SIT level where TC’s are written</a:t>
          </a:r>
          <a:endParaRPr lang="en-US" sz="900" dirty="0"/>
        </a:p>
      </dgm:t>
    </dgm:pt>
    <dgm:pt modelId="{AA822E78-1BCE-4799-B6A1-148D9B275DD0}" type="parTrans" cxnId="{F3CDCAE1-FBE5-409B-824A-FC4DE73B9019}">
      <dgm:prSet/>
      <dgm:spPr/>
      <dgm:t>
        <a:bodyPr/>
        <a:lstStyle/>
        <a:p>
          <a:endParaRPr lang="en-US" sz="900"/>
        </a:p>
      </dgm:t>
    </dgm:pt>
    <dgm:pt modelId="{F0B092D9-87B4-4DE9-B213-F8C0C5F38E35}" type="sibTrans" cxnId="{F3CDCAE1-FBE5-409B-824A-FC4DE73B9019}">
      <dgm:prSet/>
      <dgm:spPr/>
      <dgm:t>
        <a:bodyPr/>
        <a:lstStyle/>
        <a:p>
          <a:endParaRPr lang="en-US" sz="900"/>
        </a:p>
      </dgm:t>
    </dgm:pt>
    <dgm:pt modelId="{F0E41B22-063D-4D39-BBD4-63077A6DEA62}">
      <dgm:prSet phldrT="[Text]" custT="1"/>
      <dgm:spPr/>
      <dgm:t>
        <a:bodyPr/>
        <a:lstStyle/>
        <a:p>
          <a:r>
            <a:rPr lang="en-US" sz="900" dirty="0"/>
            <a:t>Priority </a:t>
          </a:r>
        </a:p>
      </dgm:t>
    </dgm:pt>
    <dgm:pt modelId="{936BE1DE-0B70-43EB-8547-0AE393151420}" type="parTrans" cxnId="{CECCD384-5EB3-4EA5-9498-4E37FE4E1AA2}">
      <dgm:prSet/>
      <dgm:spPr/>
      <dgm:t>
        <a:bodyPr/>
        <a:lstStyle/>
        <a:p>
          <a:endParaRPr lang="en-US" sz="900"/>
        </a:p>
      </dgm:t>
    </dgm:pt>
    <dgm:pt modelId="{50A343C2-F9B5-458D-949A-7A85E4534DF3}" type="sibTrans" cxnId="{CECCD384-5EB3-4EA5-9498-4E37FE4E1AA2}">
      <dgm:prSet/>
      <dgm:spPr/>
      <dgm:t>
        <a:bodyPr/>
        <a:lstStyle/>
        <a:p>
          <a:endParaRPr lang="en-US" sz="900"/>
        </a:p>
      </dgm:t>
    </dgm:pt>
    <dgm:pt modelId="{14CFCA0A-9074-493D-8CAC-4DE6CC939AAB}">
      <dgm:prSet phldrT="[Text]" custT="1"/>
      <dgm:spPr/>
      <dgm:t>
        <a:bodyPr/>
        <a:lstStyle/>
        <a:p>
          <a:pPr algn="l"/>
          <a:r>
            <a:rPr lang="en-US" sz="900" dirty="0" smtClean="0"/>
            <a:t>For TMS we are automating the test cases at high priority to support SIT.</a:t>
          </a:r>
          <a:endParaRPr lang="en-US" sz="900" dirty="0"/>
        </a:p>
      </dgm:t>
    </dgm:pt>
    <dgm:pt modelId="{D3BD2A7B-FB4D-4186-8BB0-22BE85D8A577}" type="parTrans" cxnId="{CD706F78-10E6-48E2-A3D8-3F2BF1D2193F}">
      <dgm:prSet/>
      <dgm:spPr/>
      <dgm:t>
        <a:bodyPr/>
        <a:lstStyle/>
        <a:p>
          <a:endParaRPr lang="en-US" sz="900"/>
        </a:p>
      </dgm:t>
    </dgm:pt>
    <dgm:pt modelId="{3E5C7802-C3E0-4F67-9819-A1EE50EE1B45}" type="sibTrans" cxnId="{CD706F78-10E6-48E2-A3D8-3F2BF1D2193F}">
      <dgm:prSet/>
      <dgm:spPr/>
      <dgm:t>
        <a:bodyPr/>
        <a:lstStyle/>
        <a:p>
          <a:endParaRPr lang="en-US" sz="900"/>
        </a:p>
      </dgm:t>
    </dgm:pt>
    <dgm:pt modelId="{1EBEC491-C6B8-473F-A475-6CFE669A14E5}">
      <dgm:prSet phldrT="[Text]" custT="1"/>
      <dgm:spPr/>
      <dgm:t>
        <a:bodyPr/>
        <a:lstStyle/>
        <a:p>
          <a:r>
            <a:rPr lang="en-US" sz="900" dirty="0"/>
            <a:t>Deliverables</a:t>
          </a:r>
        </a:p>
      </dgm:t>
    </dgm:pt>
    <dgm:pt modelId="{FE90DE07-0AD4-403E-A3AE-86FF413EA768}" type="parTrans" cxnId="{BAC3AC07-BBC1-4261-9282-C8EAEDCDA7F8}">
      <dgm:prSet/>
      <dgm:spPr/>
      <dgm:t>
        <a:bodyPr/>
        <a:lstStyle/>
        <a:p>
          <a:endParaRPr lang="en-US" sz="900"/>
        </a:p>
      </dgm:t>
    </dgm:pt>
    <dgm:pt modelId="{E75FA073-3153-4558-8B2A-FE7631DB6357}" type="sibTrans" cxnId="{BAC3AC07-BBC1-4261-9282-C8EAEDCDA7F8}">
      <dgm:prSet/>
      <dgm:spPr/>
      <dgm:t>
        <a:bodyPr/>
        <a:lstStyle/>
        <a:p>
          <a:endParaRPr lang="en-US" sz="900"/>
        </a:p>
      </dgm:t>
    </dgm:pt>
    <dgm:pt modelId="{128507CF-2121-44C4-B9CE-02956C21856C}">
      <dgm:prSet phldrT="[Text]" custT="1"/>
      <dgm:spPr/>
      <dgm:t>
        <a:bodyPr/>
        <a:lstStyle/>
        <a:p>
          <a:r>
            <a:rPr lang="en-US" sz="900" dirty="0"/>
            <a:t>Automation  Feasibility </a:t>
          </a:r>
          <a:r>
            <a:rPr lang="en-US" sz="900" dirty="0" smtClean="0"/>
            <a:t>Report and scope of automation. </a:t>
          </a:r>
          <a:endParaRPr lang="en-US" sz="900" dirty="0"/>
        </a:p>
      </dgm:t>
    </dgm:pt>
    <dgm:pt modelId="{63487DF3-D569-4D4A-AB63-CB83365BCA44}" type="parTrans" cxnId="{BA689067-0F84-4722-BBCC-45C7616107D3}">
      <dgm:prSet/>
      <dgm:spPr/>
      <dgm:t>
        <a:bodyPr/>
        <a:lstStyle/>
        <a:p>
          <a:endParaRPr lang="en-US" sz="900"/>
        </a:p>
      </dgm:t>
    </dgm:pt>
    <dgm:pt modelId="{7548F021-3CB5-4149-90C2-9184692EC523}" type="sibTrans" cxnId="{BA689067-0F84-4722-BBCC-45C7616107D3}">
      <dgm:prSet/>
      <dgm:spPr/>
      <dgm:t>
        <a:bodyPr/>
        <a:lstStyle/>
        <a:p>
          <a:endParaRPr lang="en-US" sz="900"/>
        </a:p>
      </dgm:t>
    </dgm:pt>
    <dgm:pt modelId="{65CAB1AD-F8B8-4E87-9DA3-C5FB464CC343}">
      <dgm:prSet phldrT="[Text]" custT="1"/>
      <dgm:spPr/>
      <dgm:t>
        <a:bodyPr/>
        <a:lstStyle/>
        <a:p>
          <a:r>
            <a:rPr lang="en-US" sz="900" dirty="0"/>
            <a:t>Where Used  Report from SAP </a:t>
          </a:r>
          <a:r>
            <a:rPr lang="en-US" sz="900" dirty="0" smtClean="0"/>
            <a:t>ECC</a:t>
          </a:r>
          <a:endParaRPr lang="en-US" sz="900" dirty="0"/>
        </a:p>
      </dgm:t>
    </dgm:pt>
    <dgm:pt modelId="{B7B0460E-A647-4F79-9F60-22922692EB85}" type="parTrans" cxnId="{82039EBA-05F9-43D1-84B7-1EFE63DF6662}">
      <dgm:prSet/>
      <dgm:spPr/>
      <dgm:t>
        <a:bodyPr/>
        <a:lstStyle/>
        <a:p>
          <a:endParaRPr lang="en-US" sz="900"/>
        </a:p>
      </dgm:t>
    </dgm:pt>
    <dgm:pt modelId="{D3C501C8-DA97-4E20-8B84-C796A25489D6}" type="sibTrans" cxnId="{82039EBA-05F9-43D1-84B7-1EFE63DF6662}">
      <dgm:prSet/>
      <dgm:spPr/>
      <dgm:t>
        <a:bodyPr/>
        <a:lstStyle/>
        <a:p>
          <a:endParaRPr lang="en-US" sz="900"/>
        </a:p>
      </dgm:t>
    </dgm:pt>
    <dgm:pt modelId="{BF57D492-0D6F-4022-906F-1CE10BE978C0}">
      <dgm:prSet custT="1"/>
      <dgm:spPr/>
      <dgm:t>
        <a:bodyPr/>
        <a:lstStyle/>
        <a:p>
          <a:pPr algn="l"/>
          <a:r>
            <a:rPr lang="en-US" sz="900" dirty="0">
              <a:solidFill>
                <a:schemeClr val="tx1"/>
              </a:solidFill>
              <a:latin typeface="Arial" pitchFamily="34" charset="0"/>
              <a:cs typeface="Arial" pitchFamily="34" charset="0"/>
            </a:rPr>
            <a:t>Automate  business processes and end-to-end flows used frequently.</a:t>
          </a:r>
        </a:p>
      </dgm:t>
    </dgm:pt>
    <dgm:pt modelId="{22F5B9D9-31A8-4D5D-8B26-E96DFF84C1F6}" type="parTrans" cxnId="{8E8A2BBB-F9BE-4C6D-A5F4-170DB2701B5C}">
      <dgm:prSet/>
      <dgm:spPr/>
      <dgm:t>
        <a:bodyPr/>
        <a:lstStyle/>
        <a:p>
          <a:endParaRPr lang="en-US" sz="900"/>
        </a:p>
      </dgm:t>
    </dgm:pt>
    <dgm:pt modelId="{07254536-E1B2-4453-891D-59C5B4D4BC33}" type="sibTrans" cxnId="{8E8A2BBB-F9BE-4C6D-A5F4-170DB2701B5C}">
      <dgm:prSet/>
      <dgm:spPr/>
      <dgm:t>
        <a:bodyPr/>
        <a:lstStyle/>
        <a:p>
          <a:endParaRPr lang="en-US" sz="900"/>
        </a:p>
      </dgm:t>
    </dgm:pt>
    <dgm:pt modelId="{F1CC7921-A95E-450C-8B0A-0B92526ABDCE}">
      <dgm:prSet custT="1"/>
      <dgm:spPr/>
      <dgm:t>
        <a:bodyPr/>
        <a:lstStyle/>
        <a:p>
          <a:pPr algn="l"/>
          <a:r>
            <a:rPr lang="en-US" sz="900" dirty="0" smtClean="0">
              <a:solidFill>
                <a:schemeClr val="tx1"/>
              </a:solidFill>
              <a:latin typeface="Arial" pitchFamily="34" charset="0"/>
              <a:cs typeface="Arial" pitchFamily="34" charset="0"/>
            </a:rPr>
            <a:t>For Alchemy, automate test sets  and test cases that needs to be executed with multiple sets of data variants to support SIT as well regression. </a:t>
          </a:r>
          <a:endParaRPr lang="en-US" sz="900" dirty="0">
            <a:solidFill>
              <a:schemeClr val="tx1"/>
            </a:solidFill>
            <a:latin typeface="Arial" pitchFamily="34" charset="0"/>
            <a:cs typeface="Arial" pitchFamily="34" charset="0"/>
          </a:endParaRPr>
        </a:p>
      </dgm:t>
    </dgm:pt>
    <dgm:pt modelId="{52708E75-124A-42C4-9384-0B3F55FABD76}" type="parTrans" cxnId="{021852BB-16E0-425E-A83C-DEC96BD1E64D}">
      <dgm:prSet/>
      <dgm:spPr/>
      <dgm:t>
        <a:bodyPr/>
        <a:lstStyle/>
        <a:p>
          <a:endParaRPr lang="en-US" sz="900"/>
        </a:p>
      </dgm:t>
    </dgm:pt>
    <dgm:pt modelId="{E59D674F-1AAA-4213-8539-5BF6A2BB15C9}" type="sibTrans" cxnId="{021852BB-16E0-425E-A83C-DEC96BD1E64D}">
      <dgm:prSet/>
      <dgm:spPr/>
      <dgm:t>
        <a:bodyPr/>
        <a:lstStyle/>
        <a:p>
          <a:endParaRPr lang="en-US" sz="900"/>
        </a:p>
      </dgm:t>
    </dgm:pt>
    <dgm:pt modelId="{DE0A84E5-E427-47E8-AEAC-EC26B604E3A8}">
      <dgm:prSet phldrT="[Text]" custT="1"/>
      <dgm:spPr/>
      <dgm:t>
        <a:bodyPr/>
        <a:lstStyle/>
        <a:p>
          <a:r>
            <a:rPr lang="en-US" sz="900" dirty="0"/>
            <a:t>High Impact </a:t>
          </a:r>
          <a:r>
            <a:rPr lang="en-US" sz="900" dirty="0" smtClean="0"/>
            <a:t>Objects and Related </a:t>
          </a:r>
          <a:r>
            <a:rPr lang="en-US" sz="900" dirty="0"/>
            <a:t>Test </a:t>
          </a:r>
          <a:r>
            <a:rPr lang="en-US" sz="900" dirty="0" smtClean="0"/>
            <a:t>cases along with execution reports </a:t>
          </a:r>
          <a:r>
            <a:rPr lang="en-US" sz="900" dirty="0"/>
            <a:t>in </a:t>
          </a:r>
          <a:r>
            <a:rPr lang="en-US" sz="900" dirty="0" smtClean="0"/>
            <a:t>JIRA. </a:t>
          </a:r>
          <a:endParaRPr lang="en-US" sz="900" dirty="0"/>
        </a:p>
      </dgm:t>
    </dgm:pt>
    <dgm:pt modelId="{D877CA28-8B6D-4CA2-98A1-4A502456693D}" type="parTrans" cxnId="{2F55A775-5ADF-4EF9-B6CF-B61B32337136}">
      <dgm:prSet/>
      <dgm:spPr/>
      <dgm:t>
        <a:bodyPr/>
        <a:lstStyle/>
        <a:p>
          <a:endParaRPr lang="en-US" sz="900"/>
        </a:p>
      </dgm:t>
    </dgm:pt>
    <dgm:pt modelId="{98736B35-7B9E-4C57-98DC-7424C936F6D7}" type="sibTrans" cxnId="{2F55A775-5ADF-4EF9-B6CF-B61B32337136}">
      <dgm:prSet/>
      <dgm:spPr/>
      <dgm:t>
        <a:bodyPr/>
        <a:lstStyle/>
        <a:p>
          <a:endParaRPr lang="en-US" sz="900"/>
        </a:p>
      </dgm:t>
    </dgm:pt>
    <dgm:pt modelId="{1E18E77F-D319-4152-B866-67DADDDB35E0}">
      <dgm:prSet phldrT="[Text]" custT="1"/>
      <dgm:spPr/>
      <dgm:t>
        <a:bodyPr/>
        <a:lstStyle/>
        <a:p>
          <a:r>
            <a:rPr lang="en-US" sz="900" dirty="0"/>
            <a:t>Change Impact assessment report  </a:t>
          </a:r>
        </a:p>
      </dgm:t>
    </dgm:pt>
    <dgm:pt modelId="{0F9B3CD7-67DA-4116-97F4-C3280D706500}" type="parTrans" cxnId="{459C1E50-DE26-408E-B21C-60CD2E037023}">
      <dgm:prSet/>
      <dgm:spPr/>
      <dgm:t>
        <a:bodyPr/>
        <a:lstStyle/>
        <a:p>
          <a:endParaRPr lang="en-US" sz="900"/>
        </a:p>
      </dgm:t>
    </dgm:pt>
    <dgm:pt modelId="{D403942E-7E5F-4872-BDFA-B188BE491DC8}" type="sibTrans" cxnId="{459C1E50-DE26-408E-B21C-60CD2E037023}">
      <dgm:prSet/>
      <dgm:spPr/>
      <dgm:t>
        <a:bodyPr/>
        <a:lstStyle/>
        <a:p>
          <a:endParaRPr lang="en-US" sz="900"/>
        </a:p>
      </dgm:t>
    </dgm:pt>
    <dgm:pt modelId="{1ADFB648-E3B6-48F2-BAD6-A2BC6A862F83}">
      <dgm:prSet phldrT="[Text]" custT="1"/>
      <dgm:spPr/>
      <dgm:t>
        <a:bodyPr/>
        <a:lstStyle/>
        <a:p>
          <a:r>
            <a:rPr lang="en-US" sz="900" dirty="0" smtClean="0"/>
            <a:t>Criticality (Risk score) is one of the basic factor to prioritize automation</a:t>
          </a:r>
          <a:endParaRPr lang="en-US" sz="900" dirty="0"/>
        </a:p>
      </dgm:t>
    </dgm:pt>
    <dgm:pt modelId="{6BF6166E-A337-4DDD-905B-0494D9F3D204}" type="parTrans" cxnId="{DB2F9150-C264-4A1B-B511-FB433BD66D0C}">
      <dgm:prSet/>
      <dgm:spPr/>
      <dgm:t>
        <a:bodyPr/>
        <a:lstStyle/>
        <a:p>
          <a:endParaRPr lang="en-US"/>
        </a:p>
      </dgm:t>
    </dgm:pt>
    <dgm:pt modelId="{8C01E684-9E6E-4186-99CA-3EF85903ADBE}" type="sibTrans" cxnId="{DB2F9150-C264-4A1B-B511-FB433BD66D0C}">
      <dgm:prSet/>
      <dgm:spPr/>
      <dgm:t>
        <a:bodyPr/>
        <a:lstStyle/>
        <a:p>
          <a:endParaRPr lang="en-US"/>
        </a:p>
      </dgm:t>
    </dgm:pt>
    <dgm:pt modelId="{6F43E766-9FF4-4A45-82AF-D8B8A75264DB}">
      <dgm:prSet phldrT="[Text]" custT="1"/>
      <dgm:spPr/>
      <dgm:t>
        <a:bodyPr/>
        <a:lstStyle/>
        <a:p>
          <a:r>
            <a:rPr lang="en-US" sz="900" dirty="0" smtClean="0"/>
            <a:t>Automation team is involve in the initial discussion of requirement understanding</a:t>
          </a:r>
          <a:endParaRPr lang="en-US" sz="900" dirty="0"/>
        </a:p>
      </dgm:t>
    </dgm:pt>
    <dgm:pt modelId="{2A80CAF0-B7B5-4930-BDD5-F72B2B287FCB}" type="parTrans" cxnId="{DB45B637-E67E-452E-AEEA-DC16306CD4A2}">
      <dgm:prSet/>
      <dgm:spPr/>
      <dgm:t>
        <a:bodyPr/>
        <a:lstStyle/>
        <a:p>
          <a:endParaRPr lang="en-US"/>
        </a:p>
      </dgm:t>
    </dgm:pt>
    <dgm:pt modelId="{B221F7DD-F7AD-4109-8F37-CC9844F0693E}" type="sibTrans" cxnId="{DB45B637-E67E-452E-AEEA-DC16306CD4A2}">
      <dgm:prSet/>
      <dgm:spPr/>
      <dgm:t>
        <a:bodyPr/>
        <a:lstStyle/>
        <a:p>
          <a:endParaRPr lang="en-US"/>
        </a:p>
      </dgm:t>
    </dgm:pt>
    <dgm:pt modelId="{93E99752-728F-4787-9A5A-78EA2253707D}">
      <dgm:prSet phldrT="[Text]" custT="1"/>
      <dgm:spPr/>
      <dgm:t>
        <a:bodyPr/>
        <a:lstStyle/>
        <a:p>
          <a:r>
            <a:rPr lang="en-US" sz="900" dirty="0" smtClean="0"/>
            <a:t>For ARG and Legal documents Project, it includes new functionalities and </a:t>
          </a:r>
          <a:r>
            <a:rPr lang="en-US" sz="900" dirty="0" err="1" smtClean="0"/>
            <a:t>tc’s</a:t>
          </a:r>
          <a:r>
            <a:rPr lang="en-US" sz="900" dirty="0" smtClean="0"/>
            <a:t> can be added to existing regression suite.</a:t>
          </a:r>
          <a:endParaRPr lang="en-US" sz="900" dirty="0"/>
        </a:p>
      </dgm:t>
    </dgm:pt>
    <dgm:pt modelId="{AB6CACDF-BC3D-42B9-94AC-8EFC1AE2771C}" type="parTrans" cxnId="{BE72E537-D045-44EE-83D6-9FD74903514F}">
      <dgm:prSet/>
      <dgm:spPr/>
      <dgm:t>
        <a:bodyPr/>
        <a:lstStyle/>
        <a:p>
          <a:endParaRPr lang="en-US"/>
        </a:p>
      </dgm:t>
    </dgm:pt>
    <dgm:pt modelId="{11FACD7C-3DA6-4DFD-B28F-8F39B768AE35}" type="sibTrans" cxnId="{BE72E537-D045-44EE-83D6-9FD74903514F}">
      <dgm:prSet/>
      <dgm:spPr/>
      <dgm:t>
        <a:bodyPr/>
        <a:lstStyle/>
        <a:p>
          <a:endParaRPr lang="en-US"/>
        </a:p>
      </dgm:t>
    </dgm:pt>
    <dgm:pt modelId="{B19BDC98-1E2B-4A35-91F7-27C359A11FAD}" type="pres">
      <dgm:prSet presAssocID="{41AF3EDE-AFDC-46FF-80B3-04384CA05EFE}" presName="Name0" presStyleCnt="0">
        <dgm:presLayoutVars>
          <dgm:dir/>
          <dgm:animLvl val="lvl"/>
          <dgm:resizeHandles val="exact"/>
        </dgm:presLayoutVars>
      </dgm:prSet>
      <dgm:spPr/>
      <dgm:t>
        <a:bodyPr/>
        <a:lstStyle/>
        <a:p>
          <a:endParaRPr lang="en-US"/>
        </a:p>
      </dgm:t>
    </dgm:pt>
    <dgm:pt modelId="{DAB4CC0F-BC53-4C9A-9E77-5F328D47E5BF}" type="pres">
      <dgm:prSet presAssocID="{41AF3EDE-AFDC-46FF-80B3-04384CA05EFE}" presName="tSp" presStyleCnt="0"/>
      <dgm:spPr/>
    </dgm:pt>
    <dgm:pt modelId="{0EBD7B88-AD50-4FD0-AB94-9FEF50659CC9}" type="pres">
      <dgm:prSet presAssocID="{41AF3EDE-AFDC-46FF-80B3-04384CA05EFE}" presName="bSp" presStyleCnt="0"/>
      <dgm:spPr/>
    </dgm:pt>
    <dgm:pt modelId="{1EF21D5C-2E81-4B7D-A15F-20B2DED2AAFB}" type="pres">
      <dgm:prSet presAssocID="{41AF3EDE-AFDC-46FF-80B3-04384CA05EFE}" presName="process" presStyleCnt="0"/>
      <dgm:spPr/>
    </dgm:pt>
    <dgm:pt modelId="{5BD22039-7B90-45AA-8DF0-E2F71712647B}" type="pres">
      <dgm:prSet presAssocID="{D84588F4-1B53-4823-81FD-A851C5EB72BB}" presName="composite1" presStyleCnt="0"/>
      <dgm:spPr/>
    </dgm:pt>
    <dgm:pt modelId="{DACA80E8-1C8A-4137-95E5-782D8F6029B1}" type="pres">
      <dgm:prSet presAssocID="{D84588F4-1B53-4823-81FD-A851C5EB72BB}" presName="dummyNode1" presStyleLbl="node1" presStyleIdx="0" presStyleCnt="3"/>
      <dgm:spPr/>
    </dgm:pt>
    <dgm:pt modelId="{0B3B8D65-9BF5-4976-BC0A-E158E472802A}" type="pres">
      <dgm:prSet presAssocID="{D84588F4-1B53-4823-81FD-A851C5EB72BB}" presName="childNode1" presStyleLbl="bgAcc1" presStyleIdx="0" presStyleCnt="3" custScaleX="560813" custScaleY="487146" custLinFactNeighborX="-1097" custLinFactNeighborY="17859">
        <dgm:presLayoutVars>
          <dgm:bulletEnabled val="1"/>
        </dgm:presLayoutVars>
      </dgm:prSet>
      <dgm:spPr/>
      <dgm:t>
        <a:bodyPr/>
        <a:lstStyle/>
        <a:p>
          <a:endParaRPr lang="en-US"/>
        </a:p>
      </dgm:t>
    </dgm:pt>
    <dgm:pt modelId="{110EC1B3-589B-41CD-951B-6F25A5A1EEBB}" type="pres">
      <dgm:prSet presAssocID="{D84588F4-1B53-4823-81FD-A851C5EB72BB}" presName="childNode1tx" presStyleLbl="bgAcc1" presStyleIdx="0" presStyleCnt="3">
        <dgm:presLayoutVars>
          <dgm:bulletEnabled val="1"/>
        </dgm:presLayoutVars>
      </dgm:prSet>
      <dgm:spPr/>
      <dgm:t>
        <a:bodyPr/>
        <a:lstStyle/>
        <a:p>
          <a:endParaRPr lang="en-US"/>
        </a:p>
      </dgm:t>
    </dgm:pt>
    <dgm:pt modelId="{D8AE9548-241E-425C-ABD0-AA7FB5E4D4D9}" type="pres">
      <dgm:prSet presAssocID="{D84588F4-1B53-4823-81FD-A851C5EB72BB}" presName="parentNode1" presStyleLbl="node1" presStyleIdx="0" presStyleCnt="3" custScaleX="206095" custScaleY="115215" custLinFactY="200000" custLinFactNeighborX="1528" custLinFactNeighborY="277648">
        <dgm:presLayoutVars>
          <dgm:chMax val="1"/>
          <dgm:bulletEnabled val="1"/>
        </dgm:presLayoutVars>
      </dgm:prSet>
      <dgm:spPr/>
      <dgm:t>
        <a:bodyPr/>
        <a:lstStyle/>
        <a:p>
          <a:endParaRPr lang="en-US"/>
        </a:p>
      </dgm:t>
    </dgm:pt>
    <dgm:pt modelId="{30E6630A-B3D0-4F6A-AB3D-925D1516C4E6}" type="pres">
      <dgm:prSet presAssocID="{D84588F4-1B53-4823-81FD-A851C5EB72BB}" presName="connSite1" presStyleCnt="0"/>
      <dgm:spPr/>
    </dgm:pt>
    <dgm:pt modelId="{F75C51B8-79CB-4F66-B262-4E4428C9377C}" type="pres">
      <dgm:prSet presAssocID="{0E96C76E-B547-4AA0-AC3C-8EB3ECC1240E}" presName="Name9" presStyleLbl="sibTrans2D1" presStyleIdx="0" presStyleCnt="2"/>
      <dgm:spPr/>
      <dgm:t>
        <a:bodyPr/>
        <a:lstStyle/>
        <a:p>
          <a:endParaRPr lang="en-US"/>
        </a:p>
      </dgm:t>
    </dgm:pt>
    <dgm:pt modelId="{32276453-EF23-46C0-8250-A6AC3EF4F6C0}" type="pres">
      <dgm:prSet presAssocID="{F0E41B22-063D-4D39-BBD4-63077A6DEA62}" presName="composite2" presStyleCnt="0"/>
      <dgm:spPr/>
    </dgm:pt>
    <dgm:pt modelId="{FB493C1F-7066-4F9D-B571-21C8A6352405}" type="pres">
      <dgm:prSet presAssocID="{F0E41B22-063D-4D39-BBD4-63077A6DEA62}" presName="dummyNode2" presStyleLbl="node1" presStyleIdx="0" presStyleCnt="3"/>
      <dgm:spPr/>
    </dgm:pt>
    <dgm:pt modelId="{8FFBB004-2F98-4698-BC21-BF73975A7684}" type="pres">
      <dgm:prSet presAssocID="{F0E41B22-063D-4D39-BBD4-63077A6DEA62}" presName="childNode2" presStyleLbl="bgAcc1" presStyleIdx="1" presStyleCnt="3" custScaleX="524191" custScaleY="495214">
        <dgm:presLayoutVars>
          <dgm:bulletEnabled val="1"/>
        </dgm:presLayoutVars>
      </dgm:prSet>
      <dgm:spPr/>
      <dgm:t>
        <a:bodyPr/>
        <a:lstStyle/>
        <a:p>
          <a:endParaRPr lang="en-US"/>
        </a:p>
      </dgm:t>
    </dgm:pt>
    <dgm:pt modelId="{22A99758-56B9-44E1-9EC0-75FB135039A1}" type="pres">
      <dgm:prSet presAssocID="{F0E41B22-063D-4D39-BBD4-63077A6DEA62}" presName="childNode2tx" presStyleLbl="bgAcc1" presStyleIdx="1" presStyleCnt="3">
        <dgm:presLayoutVars>
          <dgm:bulletEnabled val="1"/>
        </dgm:presLayoutVars>
      </dgm:prSet>
      <dgm:spPr/>
      <dgm:t>
        <a:bodyPr/>
        <a:lstStyle/>
        <a:p>
          <a:endParaRPr lang="en-US"/>
        </a:p>
      </dgm:t>
    </dgm:pt>
    <dgm:pt modelId="{C4AE294A-C1B6-44B1-9357-65FC8357A47A}" type="pres">
      <dgm:prSet presAssocID="{F0E41B22-063D-4D39-BBD4-63077A6DEA62}" presName="parentNode2" presStyleLbl="node1" presStyleIdx="1" presStyleCnt="3" custScaleX="166453" custScaleY="97533" custLinFactY="-200000" custLinFactNeighborX="-53877" custLinFactNeighborY="-251662">
        <dgm:presLayoutVars>
          <dgm:chMax val="0"/>
          <dgm:bulletEnabled val="1"/>
        </dgm:presLayoutVars>
      </dgm:prSet>
      <dgm:spPr/>
      <dgm:t>
        <a:bodyPr/>
        <a:lstStyle/>
        <a:p>
          <a:endParaRPr lang="en-US"/>
        </a:p>
      </dgm:t>
    </dgm:pt>
    <dgm:pt modelId="{3A7EF50A-63C4-4194-8B46-9D789091A3C3}" type="pres">
      <dgm:prSet presAssocID="{F0E41B22-063D-4D39-BBD4-63077A6DEA62}" presName="connSite2" presStyleCnt="0"/>
      <dgm:spPr/>
    </dgm:pt>
    <dgm:pt modelId="{8B88955B-D71C-4988-8EB4-9F4E7A6B7ADA}" type="pres">
      <dgm:prSet presAssocID="{50A343C2-F9B5-458D-949A-7A85E4534DF3}" presName="Name18" presStyleLbl="sibTrans2D1" presStyleIdx="1" presStyleCnt="2" custFlipVert="1" custScaleY="17411"/>
      <dgm:spPr/>
      <dgm:t>
        <a:bodyPr/>
        <a:lstStyle/>
        <a:p>
          <a:endParaRPr lang="en-US"/>
        </a:p>
      </dgm:t>
    </dgm:pt>
    <dgm:pt modelId="{190C9E7F-9AA3-4BD0-B02D-7F7B51140A88}" type="pres">
      <dgm:prSet presAssocID="{1EBEC491-C6B8-473F-A475-6CFE669A14E5}" presName="composite1" presStyleCnt="0"/>
      <dgm:spPr/>
    </dgm:pt>
    <dgm:pt modelId="{A3ADB981-F6C9-4C96-B833-09F45934141A}" type="pres">
      <dgm:prSet presAssocID="{1EBEC491-C6B8-473F-A475-6CFE669A14E5}" presName="dummyNode1" presStyleLbl="node1" presStyleIdx="1" presStyleCnt="3"/>
      <dgm:spPr/>
    </dgm:pt>
    <dgm:pt modelId="{3EE5B276-074F-4B21-8738-753401D069A1}" type="pres">
      <dgm:prSet presAssocID="{1EBEC491-C6B8-473F-A475-6CFE669A14E5}" presName="childNode1" presStyleLbl="bgAcc1" presStyleIdx="2" presStyleCnt="3" custScaleX="577506" custScaleY="283498">
        <dgm:presLayoutVars>
          <dgm:bulletEnabled val="1"/>
        </dgm:presLayoutVars>
      </dgm:prSet>
      <dgm:spPr/>
      <dgm:t>
        <a:bodyPr/>
        <a:lstStyle/>
        <a:p>
          <a:endParaRPr lang="en-US"/>
        </a:p>
      </dgm:t>
    </dgm:pt>
    <dgm:pt modelId="{197DBB18-ACAA-4DE7-AB08-F184D3935795}" type="pres">
      <dgm:prSet presAssocID="{1EBEC491-C6B8-473F-A475-6CFE669A14E5}" presName="childNode1tx" presStyleLbl="bgAcc1" presStyleIdx="2" presStyleCnt="3">
        <dgm:presLayoutVars>
          <dgm:bulletEnabled val="1"/>
        </dgm:presLayoutVars>
      </dgm:prSet>
      <dgm:spPr/>
      <dgm:t>
        <a:bodyPr/>
        <a:lstStyle/>
        <a:p>
          <a:endParaRPr lang="en-US"/>
        </a:p>
      </dgm:t>
    </dgm:pt>
    <dgm:pt modelId="{928E331A-4F46-4AE6-9B1A-CDBA715CBF3F}" type="pres">
      <dgm:prSet presAssocID="{1EBEC491-C6B8-473F-A475-6CFE669A14E5}" presName="parentNode1" presStyleLbl="node1" presStyleIdx="2" presStyleCnt="3" custScaleX="182704" custLinFactY="-200000" custLinFactNeighborX="-47922" custLinFactNeighborY="-241917">
        <dgm:presLayoutVars>
          <dgm:chMax val="1"/>
          <dgm:bulletEnabled val="1"/>
        </dgm:presLayoutVars>
      </dgm:prSet>
      <dgm:spPr/>
      <dgm:t>
        <a:bodyPr/>
        <a:lstStyle/>
        <a:p>
          <a:endParaRPr lang="en-US"/>
        </a:p>
      </dgm:t>
    </dgm:pt>
    <dgm:pt modelId="{4001560E-42BB-4346-B58F-3B4265230725}" type="pres">
      <dgm:prSet presAssocID="{1EBEC491-C6B8-473F-A475-6CFE669A14E5}" presName="connSite1" presStyleCnt="0"/>
      <dgm:spPr/>
    </dgm:pt>
  </dgm:ptLst>
  <dgm:cxnLst>
    <dgm:cxn modelId="{24B370F5-BA50-4086-8ED3-FCD03451A9F5}" srcId="{41AF3EDE-AFDC-46FF-80B3-04384CA05EFE}" destId="{D84588F4-1B53-4823-81FD-A851C5EB72BB}" srcOrd="0" destOrd="0" parTransId="{107BC37D-677B-4FBF-A587-702921F2E99B}" sibTransId="{0E96C76E-B547-4AA0-AC3C-8EB3ECC1240E}"/>
    <dgm:cxn modelId="{8E8A2BBB-F9BE-4C6D-A5F4-170DB2701B5C}" srcId="{F0E41B22-063D-4D39-BBD4-63077A6DEA62}" destId="{BF57D492-0D6F-4022-906F-1CE10BE978C0}" srcOrd="1" destOrd="0" parTransId="{22F5B9D9-31A8-4D5D-8B26-E96DFF84C1F6}" sibTransId="{07254536-E1B2-4453-891D-59C5B4D4BC33}"/>
    <dgm:cxn modelId="{B81BAD9B-0E7E-43D7-8CEE-6981B716205E}" type="presOf" srcId="{50A343C2-F9B5-458D-949A-7A85E4534DF3}" destId="{8B88955B-D71C-4988-8EB4-9F4E7A6B7ADA}" srcOrd="0" destOrd="0" presId="urn:microsoft.com/office/officeart/2005/8/layout/hProcess4"/>
    <dgm:cxn modelId="{16537988-6E61-416F-9EDA-24E49015C0BE}" type="presOf" srcId="{F1CC7921-A95E-450C-8B0A-0B92526ABDCE}" destId="{8FFBB004-2F98-4698-BC21-BF73975A7684}" srcOrd="0" destOrd="2" presId="urn:microsoft.com/office/officeart/2005/8/layout/hProcess4"/>
    <dgm:cxn modelId="{846EF9B3-0E64-4E22-A8B4-8A9C29A419D6}" type="presOf" srcId="{F1CC7921-A95E-450C-8B0A-0B92526ABDCE}" destId="{22A99758-56B9-44E1-9EC0-75FB135039A1}" srcOrd="1" destOrd="2" presId="urn:microsoft.com/office/officeart/2005/8/layout/hProcess4"/>
    <dgm:cxn modelId="{53DF9A81-F126-479E-B6F4-94A218E63364}" type="presOf" srcId="{1E18E77F-D319-4152-B866-67DADDDB35E0}" destId="{3EE5B276-074F-4B21-8738-753401D069A1}" srcOrd="0" destOrd="3" presId="urn:microsoft.com/office/officeart/2005/8/layout/hProcess4"/>
    <dgm:cxn modelId="{E03E73C1-7635-4ECE-A3FA-00CDB6F391D9}" type="presOf" srcId="{EA52330C-CEBA-45D7-AA5F-2AE3DFE2DAA4}" destId="{110EC1B3-589B-41CD-951B-6F25A5A1EEBB}" srcOrd="1" destOrd="0" presId="urn:microsoft.com/office/officeart/2005/8/layout/hProcess4"/>
    <dgm:cxn modelId="{1A7595E9-7E82-4EBF-A09D-11CDF8DA2A03}" type="presOf" srcId="{0D879454-B555-465A-A8B8-53E7BF8F27B8}" destId="{110EC1B3-589B-41CD-951B-6F25A5A1EEBB}" srcOrd="1" destOrd="3" presId="urn:microsoft.com/office/officeart/2005/8/layout/hProcess4"/>
    <dgm:cxn modelId="{6BF2CBD2-E44A-4826-BB37-F07597DC2765}" type="presOf" srcId="{0E96C76E-B547-4AA0-AC3C-8EB3ECC1240E}" destId="{F75C51B8-79CB-4F66-B262-4E4428C9377C}" srcOrd="0" destOrd="0" presId="urn:microsoft.com/office/officeart/2005/8/layout/hProcess4"/>
    <dgm:cxn modelId="{2F55A775-5ADF-4EF9-B6CF-B61B32337136}" srcId="{1EBEC491-C6B8-473F-A475-6CFE669A14E5}" destId="{DE0A84E5-E427-47E8-AEAC-EC26B604E3A8}" srcOrd="1" destOrd="0" parTransId="{D877CA28-8B6D-4CA2-98A1-4A502456693D}" sibTransId="{98736B35-7B9E-4C57-98DC-7424C936F6D7}"/>
    <dgm:cxn modelId="{DE6A796E-56EE-439A-BD10-7216B0DF98B3}" type="presOf" srcId="{128507CF-2121-44C4-B9CE-02956C21856C}" destId="{197DBB18-ACAA-4DE7-AB08-F184D3935795}" srcOrd="1" destOrd="0" presId="urn:microsoft.com/office/officeart/2005/8/layout/hProcess4"/>
    <dgm:cxn modelId="{241789A9-4EA8-4028-99DF-EF97E6C4277C}" type="presOf" srcId="{128507CF-2121-44C4-B9CE-02956C21856C}" destId="{3EE5B276-074F-4B21-8738-753401D069A1}" srcOrd="0" destOrd="0" presId="urn:microsoft.com/office/officeart/2005/8/layout/hProcess4"/>
    <dgm:cxn modelId="{23B63B91-0913-4241-A7F5-3B4114051027}" type="presOf" srcId="{0D879454-B555-465A-A8B8-53E7BF8F27B8}" destId="{0B3B8D65-9BF5-4976-BC0A-E158E472802A}" srcOrd="0" destOrd="3" presId="urn:microsoft.com/office/officeart/2005/8/layout/hProcess4"/>
    <dgm:cxn modelId="{D35BECBF-49E0-4517-857C-5AF8731A935F}" type="presOf" srcId="{1ADFB648-E3B6-48F2-BAD6-A2BC6A862F83}" destId="{0B3B8D65-9BF5-4976-BC0A-E158E472802A}" srcOrd="0" destOrd="2" presId="urn:microsoft.com/office/officeart/2005/8/layout/hProcess4"/>
    <dgm:cxn modelId="{DB114E9F-6984-46FE-B1D5-B4F11FD34767}" type="presOf" srcId="{EA52330C-CEBA-45D7-AA5F-2AE3DFE2DAA4}" destId="{0B3B8D65-9BF5-4976-BC0A-E158E472802A}" srcOrd="0" destOrd="0" presId="urn:microsoft.com/office/officeart/2005/8/layout/hProcess4"/>
    <dgm:cxn modelId="{021852BB-16E0-425E-A83C-DEC96BD1E64D}" srcId="{F0E41B22-063D-4D39-BBD4-63077A6DEA62}" destId="{F1CC7921-A95E-450C-8B0A-0B92526ABDCE}" srcOrd="2" destOrd="0" parTransId="{52708E75-124A-42C4-9384-0B3F55FABD76}" sibTransId="{E59D674F-1AAA-4213-8539-5BF6A2BB15C9}"/>
    <dgm:cxn modelId="{2E0EE985-D91E-4A10-88AB-2F66CFAFF345}" type="presOf" srcId="{6F43E766-9FF4-4A45-82AF-D8B8A75264DB}" destId="{110EC1B3-589B-41CD-951B-6F25A5A1EEBB}" srcOrd="1" destOrd="1" presId="urn:microsoft.com/office/officeart/2005/8/layout/hProcess4"/>
    <dgm:cxn modelId="{CD706F78-10E6-48E2-A3D8-3F2BF1D2193F}" srcId="{F0E41B22-063D-4D39-BBD4-63077A6DEA62}" destId="{14CFCA0A-9074-493D-8CAC-4DE6CC939AAB}" srcOrd="0" destOrd="0" parTransId="{D3BD2A7B-FB4D-4186-8BB0-22BE85D8A577}" sibTransId="{3E5C7802-C3E0-4F67-9819-A1EE50EE1B45}"/>
    <dgm:cxn modelId="{65BB0506-1642-472C-8FF7-AB85E4DC42B2}" type="presOf" srcId="{1EBEC491-C6B8-473F-A475-6CFE669A14E5}" destId="{928E331A-4F46-4AE6-9B1A-CDBA715CBF3F}" srcOrd="0" destOrd="0" presId="urn:microsoft.com/office/officeart/2005/8/layout/hProcess4"/>
    <dgm:cxn modelId="{FB466B81-6E8E-44FF-99DF-B3F1E2B907DA}" type="presOf" srcId="{93E99752-728F-4787-9A5A-78EA2253707D}" destId="{0B3B8D65-9BF5-4976-BC0A-E158E472802A}" srcOrd="0" destOrd="4" presId="urn:microsoft.com/office/officeart/2005/8/layout/hProcess4"/>
    <dgm:cxn modelId="{0A5EC30D-1E54-4CFF-BF40-ABEC63FE1538}" type="presOf" srcId="{BF57D492-0D6F-4022-906F-1CE10BE978C0}" destId="{22A99758-56B9-44E1-9EC0-75FB135039A1}" srcOrd="1" destOrd="1" presId="urn:microsoft.com/office/officeart/2005/8/layout/hProcess4"/>
    <dgm:cxn modelId="{E10F1EC9-A67D-4444-9526-1D5F7E6963C2}" type="presOf" srcId="{14CFCA0A-9074-493D-8CAC-4DE6CC939AAB}" destId="{22A99758-56B9-44E1-9EC0-75FB135039A1}" srcOrd="1" destOrd="0" presId="urn:microsoft.com/office/officeart/2005/8/layout/hProcess4"/>
    <dgm:cxn modelId="{708817F6-B374-43DC-A0DA-49A9053B036A}" type="presOf" srcId="{65CAB1AD-F8B8-4E87-9DA3-C5FB464CC343}" destId="{197DBB18-ACAA-4DE7-AB08-F184D3935795}" srcOrd="1" destOrd="2" presId="urn:microsoft.com/office/officeart/2005/8/layout/hProcess4"/>
    <dgm:cxn modelId="{F3508E65-BB3A-4C54-8A4F-5675C5FABCA9}" type="presOf" srcId="{DE0A84E5-E427-47E8-AEAC-EC26B604E3A8}" destId="{197DBB18-ACAA-4DE7-AB08-F184D3935795}" srcOrd="1" destOrd="1" presId="urn:microsoft.com/office/officeart/2005/8/layout/hProcess4"/>
    <dgm:cxn modelId="{BA689067-0F84-4722-BBCC-45C7616107D3}" srcId="{1EBEC491-C6B8-473F-A475-6CFE669A14E5}" destId="{128507CF-2121-44C4-B9CE-02956C21856C}" srcOrd="0" destOrd="0" parTransId="{63487DF3-D569-4D4A-AB63-CB83365BCA44}" sibTransId="{7548F021-3CB5-4149-90C2-9184692EC523}"/>
    <dgm:cxn modelId="{DB45B637-E67E-452E-AEEA-DC16306CD4A2}" srcId="{D84588F4-1B53-4823-81FD-A851C5EB72BB}" destId="{6F43E766-9FF4-4A45-82AF-D8B8A75264DB}" srcOrd="1" destOrd="0" parTransId="{2A80CAF0-B7B5-4930-BDD5-F72B2B287FCB}" sibTransId="{B221F7DD-F7AD-4109-8F37-CC9844F0693E}"/>
    <dgm:cxn modelId="{DB2F9150-C264-4A1B-B511-FB433BD66D0C}" srcId="{D84588F4-1B53-4823-81FD-A851C5EB72BB}" destId="{1ADFB648-E3B6-48F2-BAD6-A2BC6A862F83}" srcOrd="2" destOrd="0" parTransId="{6BF6166E-A337-4DDD-905B-0494D9F3D204}" sibTransId="{8C01E684-9E6E-4186-99CA-3EF85903ADBE}"/>
    <dgm:cxn modelId="{2C11BA81-8F80-4B4A-A938-39411B17A1FC}" type="presOf" srcId="{6F43E766-9FF4-4A45-82AF-D8B8A75264DB}" destId="{0B3B8D65-9BF5-4976-BC0A-E158E472802A}" srcOrd="0" destOrd="1" presId="urn:microsoft.com/office/officeart/2005/8/layout/hProcess4"/>
    <dgm:cxn modelId="{0DDF9313-970A-4804-A547-EF6B15807C6E}" type="presOf" srcId="{F0E41B22-063D-4D39-BBD4-63077A6DEA62}" destId="{C4AE294A-C1B6-44B1-9357-65FC8357A47A}" srcOrd="0" destOrd="0" presId="urn:microsoft.com/office/officeart/2005/8/layout/hProcess4"/>
    <dgm:cxn modelId="{8540784E-9377-4508-A2AC-697666ECA824}" type="presOf" srcId="{65CAB1AD-F8B8-4E87-9DA3-C5FB464CC343}" destId="{3EE5B276-074F-4B21-8738-753401D069A1}" srcOrd="0" destOrd="2" presId="urn:microsoft.com/office/officeart/2005/8/layout/hProcess4"/>
    <dgm:cxn modelId="{4FA2E3FB-CC32-4D3F-973C-76E4C7DF8A88}" type="presOf" srcId="{DE0A84E5-E427-47E8-AEAC-EC26B604E3A8}" destId="{3EE5B276-074F-4B21-8738-753401D069A1}" srcOrd="0" destOrd="1" presId="urn:microsoft.com/office/officeart/2005/8/layout/hProcess4"/>
    <dgm:cxn modelId="{E93BFF74-1336-4AFC-AFC4-96635F9AE82A}" type="presOf" srcId="{D84588F4-1B53-4823-81FD-A851C5EB72BB}" destId="{D8AE9548-241E-425C-ABD0-AA7FB5E4D4D9}" srcOrd="0" destOrd="0" presId="urn:microsoft.com/office/officeart/2005/8/layout/hProcess4"/>
    <dgm:cxn modelId="{82039EBA-05F9-43D1-84B7-1EFE63DF6662}" srcId="{1EBEC491-C6B8-473F-A475-6CFE669A14E5}" destId="{65CAB1AD-F8B8-4E87-9DA3-C5FB464CC343}" srcOrd="2" destOrd="0" parTransId="{B7B0460E-A647-4F79-9F60-22922692EB85}" sibTransId="{D3C501C8-DA97-4E20-8B84-C796A25489D6}"/>
    <dgm:cxn modelId="{9D77D689-A8D0-416B-944E-94B461049659}" type="presOf" srcId="{1ADFB648-E3B6-48F2-BAD6-A2BC6A862F83}" destId="{110EC1B3-589B-41CD-951B-6F25A5A1EEBB}" srcOrd="1" destOrd="2" presId="urn:microsoft.com/office/officeart/2005/8/layout/hProcess4"/>
    <dgm:cxn modelId="{459C1E50-DE26-408E-B21C-60CD2E037023}" srcId="{1EBEC491-C6B8-473F-A475-6CFE669A14E5}" destId="{1E18E77F-D319-4152-B866-67DADDDB35E0}" srcOrd="3" destOrd="0" parTransId="{0F9B3CD7-67DA-4116-97F4-C3280D706500}" sibTransId="{D403942E-7E5F-4872-BDFA-B188BE491DC8}"/>
    <dgm:cxn modelId="{38891E94-6387-4B2D-A119-BF1E0CC0861A}" type="presOf" srcId="{93E99752-728F-4787-9A5A-78EA2253707D}" destId="{110EC1B3-589B-41CD-951B-6F25A5A1EEBB}" srcOrd="1" destOrd="4" presId="urn:microsoft.com/office/officeart/2005/8/layout/hProcess4"/>
    <dgm:cxn modelId="{81F8ADFA-CE16-484C-A8F5-7CCC0E0FB074}" srcId="{D84588F4-1B53-4823-81FD-A851C5EB72BB}" destId="{EA52330C-CEBA-45D7-AA5F-2AE3DFE2DAA4}" srcOrd="0" destOrd="0" parTransId="{3B72AFE1-7105-449E-9B98-09302DCFCC45}" sibTransId="{E433746F-1158-494C-993A-BD4798BFAC11}"/>
    <dgm:cxn modelId="{35C39E1A-4E61-48FA-8447-0E4A5C6E4150}" type="presOf" srcId="{41AF3EDE-AFDC-46FF-80B3-04384CA05EFE}" destId="{B19BDC98-1E2B-4A35-91F7-27C359A11FAD}" srcOrd="0" destOrd="0" presId="urn:microsoft.com/office/officeart/2005/8/layout/hProcess4"/>
    <dgm:cxn modelId="{BAC3AC07-BBC1-4261-9282-C8EAEDCDA7F8}" srcId="{41AF3EDE-AFDC-46FF-80B3-04384CA05EFE}" destId="{1EBEC491-C6B8-473F-A475-6CFE669A14E5}" srcOrd="2" destOrd="0" parTransId="{FE90DE07-0AD4-403E-A3AE-86FF413EA768}" sibTransId="{E75FA073-3153-4558-8B2A-FE7631DB6357}"/>
    <dgm:cxn modelId="{E35D4806-E807-4A44-98F8-4FADE668C4C0}" type="presOf" srcId="{BF57D492-0D6F-4022-906F-1CE10BE978C0}" destId="{8FFBB004-2F98-4698-BC21-BF73975A7684}" srcOrd="0" destOrd="1" presId="urn:microsoft.com/office/officeart/2005/8/layout/hProcess4"/>
    <dgm:cxn modelId="{4FFA7B43-61F3-40AC-B59D-5A841CE8B15A}" type="presOf" srcId="{1E18E77F-D319-4152-B866-67DADDDB35E0}" destId="{197DBB18-ACAA-4DE7-AB08-F184D3935795}" srcOrd="1" destOrd="3" presId="urn:microsoft.com/office/officeart/2005/8/layout/hProcess4"/>
    <dgm:cxn modelId="{CECCD384-5EB3-4EA5-9498-4E37FE4E1AA2}" srcId="{41AF3EDE-AFDC-46FF-80B3-04384CA05EFE}" destId="{F0E41B22-063D-4D39-BBD4-63077A6DEA62}" srcOrd="1" destOrd="0" parTransId="{936BE1DE-0B70-43EB-8547-0AE393151420}" sibTransId="{50A343C2-F9B5-458D-949A-7A85E4534DF3}"/>
    <dgm:cxn modelId="{BE72E537-D045-44EE-83D6-9FD74903514F}" srcId="{D84588F4-1B53-4823-81FD-A851C5EB72BB}" destId="{93E99752-728F-4787-9A5A-78EA2253707D}" srcOrd="4" destOrd="0" parTransId="{AB6CACDF-BC3D-42B9-94AC-8EFC1AE2771C}" sibTransId="{11FACD7C-3DA6-4DFD-B28F-8F39B768AE35}"/>
    <dgm:cxn modelId="{488EE4C3-C76B-40AD-ACE2-B2F7157F2280}" type="presOf" srcId="{14CFCA0A-9074-493D-8CAC-4DE6CC939AAB}" destId="{8FFBB004-2F98-4698-BC21-BF73975A7684}" srcOrd="0" destOrd="0" presId="urn:microsoft.com/office/officeart/2005/8/layout/hProcess4"/>
    <dgm:cxn modelId="{F3CDCAE1-FBE5-409B-824A-FC4DE73B9019}" srcId="{D84588F4-1B53-4823-81FD-A851C5EB72BB}" destId="{0D879454-B555-465A-A8B8-53E7BF8F27B8}" srcOrd="3" destOrd="0" parTransId="{AA822E78-1BCE-4799-B6A1-148D9B275DD0}" sibTransId="{F0B092D9-87B4-4DE9-B213-F8C0C5F38E35}"/>
    <dgm:cxn modelId="{9D3EC42A-216B-4970-89CA-D180A8260AE8}" type="presParOf" srcId="{B19BDC98-1E2B-4A35-91F7-27C359A11FAD}" destId="{DAB4CC0F-BC53-4C9A-9E77-5F328D47E5BF}" srcOrd="0" destOrd="0" presId="urn:microsoft.com/office/officeart/2005/8/layout/hProcess4"/>
    <dgm:cxn modelId="{AF06B59B-417D-4108-835A-D3EB4C616424}" type="presParOf" srcId="{B19BDC98-1E2B-4A35-91F7-27C359A11FAD}" destId="{0EBD7B88-AD50-4FD0-AB94-9FEF50659CC9}" srcOrd="1" destOrd="0" presId="urn:microsoft.com/office/officeart/2005/8/layout/hProcess4"/>
    <dgm:cxn modelId="{8F0A5624-69B1-4329-BA4F-96F39478DA59}" type="presParOf" srcId="{B19BDC98-1E2B-4A35-91F7-27C359A11FAD}" destId="{1EF21D5C-2E81-4B7D-A15F-20B2DED2AAFB}" srcOrd="2" destOrd="0" presId="urn:microsoft.com/office/officeart/2005/8/layout/hProcess4"/>
    <dgm:cxn modelId="{29B465A9-8DA9-4795-9F09-157ACF99E566}" type="presParOf" srcId="{1EF21D5C-2E81-4B7D-A15F-20B2DED2AAFB}" destId="{5BD22039-7B90-45AA-8DF0-E2F71712647B}" srcOrd="0" destOrd="0" presId="urn:microsoft.com/office/officeart/2005/8/layout/hProcess4"/>
    <dgm:cxn modelId="{7AF442DD-B74A-436B-8B5A-8F0272BAB5DB}" type="presParOf" srcId="{5BD22039-7B90-45AA-8DF0-E2F71712647B}" destId="{DACA80E8-1C8A-4137-95E5-782D8F6029B1}" srcOrd="0" destOrd="0" presId="urn:microsoft.com/office/officeart/2005/8/layout/hProcess4"/>
    <dgm:cxn modelId="{2075A2B7-5244-4BAE-94BC-93CBE454FD00}" type="presParOf" srcId="{5BD22039-7B90-45AA-8DF0-E2F71712647B}" destId="{0B3B8D65-9BF5-4976-BC0A-E158E472802A}" srcOrd="1" destOrd="0" presId="urn:microsoft.com/office/officeart/2005/8/layout/hProcess4"/>
    <dgm:cxn modelId="{EE9F2C56-E674-4007-B978-BA5A34B85F34}" type="presParOf" srcId="{5BD22039-7B90-45AA-8DF0-E2F71712647B}" destId="{110EC1B3-589B-41CD-951B-6F25A5A1EEBB}" srcOrd="2" destOrd="0" presId="urn:microsoft.com/office/officeart/2005/8/layout/hProcess4"/>
    <dgm:cxn modelId="{3B06B2EF-1A29-433F-AEA6-239109AA4211}" type="presParOf" srcId="{5BD22039-7B90-45AA-8DF0-E2F71712647B}" destId="{D8AE9548-241E-425C-ABD0-AA7FB5E4D4D9}" srcOrd="3" destOrd="0" presId="urn:microsoft.com/office/officeart/2005/8/layout/hProcess4"/>
    <dgm:cxn modelId="{04B26B43-6394-47FA-B8D9-82FAF9AFC85B}" type="presParOf" srcId="{5BD22039-7B90-45AA-8DF0-E2F71712647B}" destId="{30E6630A-B3D0-4F6A-AB3D-925D1516C4E6}" srcOrd="4" destOrd="0" presId="urn:microsoft.com/office/officeart/2005/8/layout/hProcess4"/>
    <dgm:cxn modelId="{FEED5513-4C46-4519-B151-5C36CAA6AF96}" type="presParOf" srcId="{1EF21D5C-2E81-4B7D-A15F-20B2DED2AAFB}" destId="{F75C51B8-79CB-4F66-B262-4E4428C9377C}" srcOrd="1" destOrd="0" presId="urn:microsoft.com/office/officeart/2005/8/layout/hProcess4"/>
    <dgm:cxn modelId="{C1D38609-960C-4FE4-A040-E7903E73C69F}" type="presParOf" srcId="{1EF21D5C-2E81-4B7D-A15F-20B2DED2AAFB}" destId="{32276453-EF23-46C0-8250-A6AC3EF4F6C0}" srcOrd="2" destOrd="0" presId="urn:microsoft.com/office/officeart/2005/8/layout/hProcess4"/>
    <dgm:cxn modelId="{ACFAEE4F-9BE3-45B4-983A-C76683972614}" type="presParOf" srcId="{32276453-EF23-46C0-8250-A6AC3EF4F6C0}" destId="{FB493C1F-7066-4F9D-B571-21C8A6352405}" srcOrd="0" destOrd="0" presId="urn:microsoft.com/office/officeart/2005/8/layout/hProcess4"/>
    <dgm:cxn modelId="{2080AF62-1ACA-4ABB-A1F3-D7ACECA864AC}" type="presParOf" srcId="{32276453-EF23-46C0-8250-A6AC3EF4F6C0}" destId="{8FFBB004-2F98-4698-BC21-BF73975A7684}" srcOrd="1" destOrd="0" presId="urn:microsoft.com/office/officeart/2005/8/layout/hProcess4"/>
    <dgm:cxn modelId="{2284CB43-BB82-4DA6-A64F-45EF8D7F5F99}" type="presParOf" srcId="{32276453-EF23-46C0-8250-A6AC3EF4F6C0}" destId="{22A99758-56B9-44E1-9EC0-75FB135039A1}" srcOrd="2" destOrd="0" presId="urn:microsoft.com/office/officeart/2005/8/layout/hProcess4"/>
    <dgm:cxn modelId="{23F25EFE-47CB-432B-9F9B-A16192D2F96D}" type="presParOf" srcId="{32276453-EF23-46C0-8250-A6AC3EF4F6C0}" destId="{C4AE294A-C1B6-44B1-9357-65FC8357A47A}" srcOrd="3" destOrd="0" presId="urn:microsoft.com/office/officeart/2005/8/layout/hProcess4"/>
    <dgm:cxn modelId="{CC5C7F4A-962E-4F4B-9648-8C14BE828BFE}" type="presParOf" srcId="{32276453-EF23-46C0-8250-A6AC3EF4F6C0}" destId="{3A7EF50A-63C4-4194-8B46-9D789091A3C3}" srcOrd="4" destOrd="0" presId="urn:microsoft.com/office/officeart/2005/8/layout/hProcess4"/>
    <dgm:cxn modelId="{D54F7703-5B32-485C-B284-7A358EC2FD87}" type="presParOf" srcId="{1EF21D5C-2E81-4B7D-A15F-20B2DED2AAFB}" destId="{8B88955B-D71C-4988-8EB4-9F4E7A6B7ADA}" srcOrd="3" destOrd="0" presId="urn:microsoft.com/office/officeart/2005/8/layout/hProcess4"/>
    <dgm:cxn modelId="{1933D83D-31F4-4C60-A098-5FCCA820CF5C}" type="presParOf" srcId="{1EF21D5C-2E81-4B7D-A15F-20B2DED2AAFB}" destId="{190C9E7F-9AA3-4BD0-B02D-7F7B51140A88}" srcOrd="4" destOrd="0" presId="urn:microsoft.com/office/officeart/2005/8/layout/hProcess4"/>
    <dgm:cxn modelId="{17B8A097-D545-48E3-8340-FDD7F0759A8A}" type="presParOf" srcId="{190C9E7F-9AA3-4BD0-B02D-7F7B51140A88}" destId="{A3ADB981-F6C9-4C96-B833-09F45934141A}" srcOrd="0" destOrd="0" presId="urn:microsoft.com/office/officeart/2005/8/layout/hProcess4"/>
    <dgm:cxn modelId="{527A4BED-2BE6-45D6-A9C6-477C5F2A16A6}" type="presParOf" srcId="{190C9E7F-9AA3-4BD0-B02D-7F7B51140A88}" destId="{3EE5B276-074F-4B21-8738-753401D069A1}" srcOrd="1" destOrd="0" presId="urn:microsoft.com/office/officeart/2005/8/layout/hProcess4"/>
    <dgm:cxn modelId="{BBF74CA7-2CCA-4373-BA8F-32DD6238F35F}" type="presParOf" srcId="{190C9E7F-9AA3-4BD0-B02D-7F7B51140A88}" destId="{197DBB18-ACAA-4DE7-AB08-F184D3935795}" srcOrd="2" destOrd="0" presId="urn:microsoft.com/office/officeart/2005/8/layout/hProcess4"/>
    <dgm:cxn modelId="{0E232DF1-8D11-45DF-A223-C44444D2AEA2}" type="presParOf" srcId="{190C9E7F-9AA3-4BD0-B02D-7F7B51140A88}" destId="{928E331A-4F46-4AE6-9B1A-CDBA715CBF3F}" srcOrd="3" destOrd="0" presId="urn:microsoft.com/office/officeart/2005/8/layout/hProcess4"/>
    <dgm:cxn modelId="{3EF69DC4-CCB6-46D8-BE12-F560DDE862A5}" type="presParOf" srcId="{190C9E7F-9AA3-4BD0-B02D-7F7B51140A88}" destId="{4001560E-42BB-4346-B58F-3B4265230725}"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6805613" cy="496427"/>
          </a:xfrm>
          <a:prstGeom prst="rect">
            <a:avLst/>
          </a:prstGeom>
        </p:spPr>
        <p:txBody>
          <a:bodyPr vert="horz" lIns="34774" tIns="34774" rIns="243416" bIns="3477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441369"/>
            <a:ext cx="2949302" cy="496427"/>
          </a:xfrm>
          <a:prstGeom prst="rect">
            <a:avLst/>
          </a:prstGeom>
        </p:spPr>
        <p:txBody>
          <a:bodyPr vert="horz" lIns="88325" tIns="44162" rIns="88325" bIns="44162"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854790" y="9441369"/>
            <a:ext cx="2949302" cy="496427"/>
          </a:xfrm>
          <a:prstGeom prst="rect">
            <a:avLst/>
          </a:prstGeom>
        </p:spPr>
        <p:txBody>
          <a:bodyPr vert="horz" lIns="88325" tIns="44162" rIns="88325" bIns="44162"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773354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6967"/>
          </a:xfrm>
          <a:prstGeom prst="rect">
            <a:avLst/>
          </a:prstGeom>
        </p:spPr>
        <p:txBody>
          <a:bodyPr vert="horz" lIns="95674" tIns="47837" rIns="95674" bIns="47837" rtlCol="0"/>
          <a:lstStyle>
            <a:lvl1pPr algn="l">
              <a:defRPr sz="1300"/>
            </a:lvl1pPr>
          </a:lstStyle>
          <a:p>
            <a:endParaRPr lang="en-US" dirty="0"/>
          </a:p>
        </p:txBody>
      </p:sp>
      <p:sp>
        <p:nvSpPr>
          <p:cNvPr id="3" name="Date Placeholder 2"/>
          <p:cNvSpPr>
            <a:spLocks noGrp="1"/>
          </p:cNvSpPr>
          <p:nvPr>
            <p:ph type="dt" idx="1"/>
          </p:nvPr>
        </p:nvSpPr>
        <p:spPr>
          <a:xfrm>
            <a:off x="3854940" y="1"/>
            <a:ext cx="2949099" cy="496967"/>
          </a:xfrm>
          <a:prstGeom prst="rect">
            <a:avLst/>
          </a:prstGeom>
        </p:spPr>
        <p:txBody>
          <a:bodyPr vert="horz" lIns="95674" tIns="47837" rIns="95674" bIns="47837" rtlCol="0"/>
          <a:lstStyle>
            <a:lvl1pPr algn="r">
              <a:defRPr sz="1300"/>
            </a:lvl1pPr>
          </a:lstStyle>
          <a:p>
            <a:fld id="{2FB4FF29-EE9A-4D47-9F1A-289A80693C0F}" type="datetimeFigureOut">
              <a:rPr lang="en-US" smtClean="0"/>
              <a:pPr/>
              <a:t>10/16/2019</a:t>
            </a:fld>
            <a:endParaRPr lang="en-US" dirty="0"/>
          </a:p>
        </p:txBody>
      </p:sp>
      <p:sp>
        <p:nvSpPr>
          <p:cNvPr id="4" name="Slide Image Placeholder 3"/>
          <p:cNvSpPr>
            <a:spLocks noGrp="1" noRot="1" noChangeAspect="1"/>
          </p:cNvSpPr>
          <p:nvPr>
            <p:ph type="sldImg" idx="2"/>
          </p:nvPr>
        </p:nvSpPr>
        <p:spPr>
          <a:xfrm>
            <a:off x="92075" y="746125"/>
            <a:ext cx="6621463" cy="3725863"/>
          </a:xfrm>
          <a:prstGeom prst="rect">
            <a:avLst/>
          </a:prstGeom>
          <a:noFill/>
          <a:ln w="12700">
            <a:solidFill>
              <a:prstClr val="black"/>
            </a:solidFill>
          </a:ln>
        </p:spPr>
        <p:txBody>
          <a:bodyPr vert="horz" lIns="95674" tIns="47837" rIns="95674" bIns="47837" rtlCol="0" anchor="ctr"/>
          <a:lstStyle/>
          <a:p>
            <a:endParaRPr lang="de-DE"/>
          </a:p>
        </p:txBody>
      </p:sp>
      <p:sp>
        <p:nvSpPr>
          <p:cNvPr id="5" name="Notes Placeholder 4"/>
          <p:cNvSpPr>
            <a:spLocks noGrp="1"/>
          </p:cNvSpPr>
          <p:nvPr>
            <p:ph type="body" sz="quarter" idx="3"/>
          </p:nvPr>
        </p:nvSpPr>
        <p:spPr>
          <a:xfrm>
            <a:off x="680562" y="4721185"/>
            <a:ext cx="5444490" cy="4472703"/>
          </a:xfrm>
          <a:prstGeom prst="rect">
            <a:avLst/>
          </a:prstGeom>
        </p:spPr>
        <p:txBody>
          <a:bodyPr vert="horz" lIns="95674" tIns="47837" rIns="95674" bIns="478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6967"/>
          </a:xfrm>
          <a:prstGeom prst="rect">
            <a:avLst/>
          </a:prstGeom>
        </p:spPr>
        <p:txBody>
          <a:bodyPr vert="horz" lIns="95674" tIns="47837" rIns="95674" bIns="47837"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4940" y="9440647"/>
            <a:ext cx="2949099" cy="496967"/>
          </a:xfrm>
          <a:prstGeom prst="rect">
            <a:avLst/>
          </a:prstGeom>
        </p:spPr>
        <p:txBody>
          <a:bodyPr vert="horz" lIns="95674" tIns="47837" rIns="95674" bIns="47837"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623213213"/>
      </p:ext>
    </p:extLst>
  </p:cSld>
  <p:clrMap bg1="lt1" tx1="dk1" bg2="lt2" tx2="dk2" accent1="accent1" accent2="accent2" accent3="accent3" accent4="accent4" accent5="accent5" accent6="accent6" hlink="hlink" folHlink="folHlink"/>
  <p:notesStyle>
    <a:lvl1pPr marL="0" algn="l" defTabSz="1038910" rtl="0" eaLnBrk="1" latinLnBrk="0" hangingPunct="1">
      <a:defRPr sz="1333" kern="1200">
        <a:solidFill>
          <a:schemeClr val="tx1"/>
        </a:solidFill>
        <a:latin typeface="+mn-lt"/>
        <a:ea typeface="+mn-ea"/>
        <a:cs typeface="+mn-cs"/>
      </a:defRPr>
    </a:lvl1pPr>
    <a:lvl2pPr marL="519455" algn="l" defTabSz="1038910" rtl="0" eaLnBrk="1" latinLnBrk="0" hangingPunct="1">
      <a:defRPr sz="1333" kern="1200">
        <a:solidFill>
          <a:schemeClr val="tx1"/>
        </a:solidFill>
        <a:latin typeface="+mn-lt"/>
        <a:ea typeface="+mn-ea"/>
        <a:cs typeface="+mn-cs"/>
      </a:defRPr>
    </a:lvl2pPr>
    <a:lvl3pPr marL="1038910" algn="l" defTabSz="1038910" rtl="0" eaLnBrk="1" latinLnBrk="0" hangingPunct="1">
      <a:defRPr sz="1333" kern="1200">
        <a:solidFill>
          <a:schemeClr val="tx1"/>
        </a:solidFill>
        <a:latin typeface="+mn-lt"/>
        <a:ea typeface="+mn-ea"/>
        <a:cs typeface="+mn-cs"/>
      </a:defRPr>
    </a:lvl3pPr>
    <a:lvl4pPr marL="1558365" algn="l" defTabSz="1038910" rtl="0" eaLnBrk="1" latinLnBrk="0" hangingPunct="1">
      <a:defRPr sz="1333" kern="1200">
        <a:solidFill>
          <a:schemeClr val="tx1"/>
        </a:solidFill>
        <a:latin typeface="+mn-lt"/>
        <a:ea typeface="+mn-ea"/>
        <a:cs typeface="+mn-cs"/>
      </a:defRPr>
    </a:lvl4pPr>
    <a:lvl5pPr marL="2077821" algn="l" defTabSz="1038910" rtl="0" eaLnBrk="1" latinLnBrk="0" hangingPunct="1">
      <a:defRPr sz="1333" kern="1200">
        <a:solidFill>
          <a:schemeClr val="tx1"/>
        </a:solidFill>
        <a:latin typeface="+mn-lt"/>
        <a:ea typeface="+mn-ea"/>
        <a:cs typeface="+mn-cs"/>
      </a:defRPr>
    </a:lvl5pPr>
    <a:lvl6pPr marL="2597276" algn="l" defTabSz="1038910" rtl="0" eaLnBrk="1" latinLnBrk="0" hangingPunct="1">
      <a:defRPr sz="1333" kern="1200">
        <a:solidFill>
          <a:schemeClr val="tx1"/>
        </a:solidFill>
        <a:latin typeface="+mn-lt"/>
        <a:ea typeface="+mn-ea"/>
        <a:cs typeface="+mn-cs"/>
      </a:defRPr>
    </a:lvl6pPr>
    <a:lvl7pPr marL="3116731" algn="l" defTabSz="1038910" rtl="0" eaLnBrk="1" latinLnBrk="0" hangingPunct="1">
      <a:defRPr sz="1333" kern="1200">
        <a:solidFill>
          <a:schemeClr val="tx1"/>
        </a:solidFill>
        <a:latin typeface="+mn-lt"/>
        <a:ea typeface="+mn-ea"/>
        <a:cs typeface="+mn-cs"/>
      </a:defRPr>
    </a:lvl7pPr>
    <a:lvl8pPr marL="3636188" algn="l" defTabSz="1038910" rtl="0" eaLnBrk="1" latinLnBrk="0" hangingPunct="1">
      <a:defRPr sz="1333" kern="1200">
        <a:solidFill>
          <a:schemeClr val="tx1"/>
        </a:solidFill>
        <a:latin typeface="+mn-lt"/>
        <a:ea typeface="+mn-ea"/>
        <a:cs typeface="+mn-cs"/>
      </a:defRPr>
    </a:lvl8pPr>
    <a:lvl9pPr marL="4155643" algn="l" defTabSz="1038910" rtl="0" eaLnBrk="1" latinLnBrk="0" hangingPunct="1">
      <a:defRPr sz="13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537897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13</a:t>
            </a:fld>
            <a:endParaRPr lang="en-US" dirty="0"/>
          </a:p>
        </p:txBody>
      </p:sp>
    </p:spTree>
    <p:extLst>
      <p:ext uri="{BB962C8B-B14F-4D97-AF65-F5344CB8AC3E}">
        <p14:creationId xmlns:p14="http://schemas.microsoft.com/office/powerpoint/2010/main" val="1131420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15</a:t>
            </a:fld>
            <a:endParaRPr lang="en-US" dirty="0"/>
          </a:p>
        </p:txBody>
      </p:sp>
    </p:spTree>
    <p:extLst>
      <p:ext uri="{BB962C8B-B14F-4D97-AF65-F5344CB8AC3E}">
        <p14:creationId xmlns:p14="http://schemas.microsoft.com/office/powerpoint/2010/main" val="2500486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16</a:t>
            </a:fld>
            <a:endParaRPr lang="en-US" dirty="0"/>
          </a:p>
        </p:txBody>
      </p:sp>
    </p:spTree>
    <p:extLst>
      <p:ext uri="{BB962C8B-B14F-4D97-AF65-F5344CB8AC3E}">
        <p14:creationId xmlns:p14="http://schemas.microsoft.com/office/powerpoint/2010/main" val="249533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18</a:t>
            </a:fld>
            <a:endParaRPr lang="en-US" dirty="0"/>
          </a:p>
        </p:txBody>
      </p:sp>
    </p:spTree>
    <p:extLst>
      <p:ext uri="{BB962C8B-B14F-4D97-AF65-F5344CB8AC3E}">
        <p14:creationId xmlns:p14="http://schemas.microsoft.com/office/powerpoint/2010/main" val="2162652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0492AA-C698-45A3-92EF-BF98E8A10CDE}" type="slidenum">
              <a:rPr lang="en-GB" smtClean="0">
                <a:solidFill>
                  <a:prstClr val="black"/>
                </a:solidFill>
              </a:rPr>
              <a:pPr>
                <a:defRPr/>
              </a:pPr>
              <a:t>19</a:t>
            </a:fld>
            <a:endParaRPr lang="en-GB" dirty="0">
              <a:solidFill>
                <a:prstClr val="black"/>
              </a:solidFill>
            </a:endParaRPr>
          </a:p>
        </p:txBody>
      </p:sp>
    </p:spTree>
    <p:extLst>
      <p:ext uri="{BB962C8B-B14F-4D97-AF65-F5344CB8AC3E}">
        <p14:creationId xmlns:p14="http://schemas.microsoft.com/office/powerpoint/2010/main" val="4055875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20</a:t>
            </a:fld>
            <a:endParaRPr lang="en-US" dirty="0"/>
          </a:p>
        </p:txBody>
      </p:sp>
    </p:spTree>
    <p:extLst>
      <p:ext uri="{BB962C8B-B14F-4D97-AF65-F5344CB8AC3E}">
        <p14:creationId xmlns:p14="http://schemas.microsoft.com/office/powerpoint/2010/main" val="1115721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22</a:t>
            </a:fld>
            <a:endParaRPr lang="en-US" dirty="0"/>
          </a:p>
        </p:txBody>
      </p:sp>
    </p:spTree>
    <p:extLst>
      <p:ext uri="{BB962C8B-B14F-4D97-AF65-F5344CB8AC3E}">
        <p14:creationId xmlns:p14="http://schemas.microsoft.com/office/powerpoint/2010/main" val="2764311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24</a:t>
            </a:fld>
            <a:endParaRPr lang="en-US" dirty="0"/>
          </a:p>
        </p:txBody>
      </p:sp>
    </p:spTree>
    <p:extLst>
      <p:ext uri="{BB962C8B-B14F-4D97-AF65-F5344CB8AC3E}">
        <p14:creationId xmlns:p14="http://schemas.microsoft.com/office/powerpoint/2010/main" val="2851779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25</a:t>
            </a:fld>
            <a:endParaRPr lang="en-US" dirty="0"/>
          </a:p>
        </p:txBody>
      </p:sp>
    </p:spTree>
    <p:extLst>
      <p:ext uri="{BB962C8B-B14F-4D97-AF65-F5344CB8AC3E}">
        <p14:creationId xmlns:p14="http://schemas.microsoft.com/office/powerpoint/2010/main" val="2366665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26</a:t>
            </a:fld>
            <a:endParaRPr lang="en-US" dirty="0"/>
          </a:p>
        </p:txBody>
      </p:sp>
    </p:spTree>
    <p:extLst>
      <p:ext uri="{BB962C8B-B14F-4D97-AF65-F5344CB8AC3E}">
        <p14:creationId xmlns:p14="http://schemas.microsoft.com/office/powerpoint/2010/main" val="1284287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3</a:t>
            </a:fld>
            <a:endParaRPr lang="en-US" dirty="0"/>
          </a:p>
        </p:txBody>
      </p:sp>
    </p:spTree>
    <p:extLst>
      <p:ext uri="{BB962C8B-B14F-4D97-AF65-F5344CB8AC3E}">
        <p14:creationId xmlns:p14="http://schemas.microsoft.com/office/powerpoint/2010/main" val="232282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27</a:t>
            </a:fld>
            <a:endParaRPr lang="en-US" dirty="0"/>
          </a:p>
        </p:txBody>
      </p:sp>
    </p:spTree>
    <p:extLst>
      <p:ext uri="{BB962C8B-B14F-4D97-AF65-F5344CB8AC3E}">
        <p14:creationId xmlns:p14="http://schemas.microsoft.com/office/powerpoint/2010/main" val="434529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val="123949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6</a:t>
            </a:fld>
            <a:endParaRPr lang="en-US" dirty="0"/>
          </a:p>
        </p:txBody>
      </p:sp>
    </p:spTree>
    <p:extLst>
      <p:ext uri="{BB962C8B-B14F-4D97-AF65-F5344CB8AC3E}">
        <p14:creationId xmlns:p14="http://schemas.microsoft.com/office/powerpoint/2010/main" val="264471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7</a:t>
            </a:fld>
            <a:endParaRPr lang="en-US" dirty="0"/>
          </a:p>
        </p:txBody>
      </p:sp>
    </p:spTree>
    <p:extLst>
      <p:ext uri="{BB962C8B-B14F-4D97-AF65-F5344CB8AC3E}">
        <p14:creationId xmlns:p14="http://schemas.microsoft.com/office/powerpoint/2010/main" val="1662565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8</a:t>
            </a:fld>
            <a:endParaRPr lang="en-US" dirty="0"/>
          </a:p>
        </p:txBody>
      </p:sp>
    </p:spTree>
    <p:extLst>
      <p:ext uri="{BB962C8B-B14F-4D97-AF65-F5344CB8AC3E}">
        <p14:creationId xmlns:p14="http://schemas.microsoft.com/office/powerpoint/2010/main" val="1995840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9</a:t>
            </a:fld>
            <a:endParaRPr lang="en-US" dirty="0"/>
          </a:p>
        </p:txBody>
      </p:sp>
    </p:spTree>
    <p:extLst>
      <p:ext uri="{BB962C8B-B14F-4D97-AF65-F5344CB8AC3E}">
        <p14:creationId xmlns:p14="http://schemas.microsoft.com/office/powerpoint/2010/main" val="1249261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10</a:t>
            </a:fld>
            <a:endParaRPr lang="en-US" dirty="0"/>
          </a:p>
        </p:txBody>
      </p:sp>
    </p:spTree>
    <p:extLst>
      <p:ext uri="{BB962C8B-B14F-4D97-AF65-F5344CB8AC3E}">
        <p14:creationId xmlns:p14="http://schemas.microsoft.com/office/powerpoint/2010/main" val="240736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10" rtl="0" eaLnBrk="1" fontAlgn="auto" latinLnBrk="0" hangingPunct="1">
              <a:lnSpc>
                <a:spcPct val="100000"/>
              </a:lnSpc>
              <a:spcBef>
                <a:spcPts val="0"/>
              </a:spcBef>
              <a:spcAft>
                <a:spcPts val="0"/>
              </a:spcAft>
              <a:buClrTx/>
              <a:buSzTx/>
              <a:buFontTx/>
              <a:buNone/>
              <a:tabLst/>
              <a:defRPr/>
            </a:pPr>
            <a:r>
              <a:rPr lang="en-US" sz="1400" dirty="0">
                <a:solidFill>
                  <a:schemeClr val="tx2">
                    <a:lumMod val="50000"/>
                  </a:schemeClr>
                </a:solidFill>
              </a:rPr>
              <a:t>UFT licenses are expiring on 20 March 19</a:t>
            </a:r>
          </a:p>
          <a:p>
            <a:endParaRPr lang="en-US" dirty="0"/>
          </a:p>
        </p:txBody>
      </p:sp>
      <p:sp>
        <p:nvSpPr>
          <p:cNvPr id="4" name="Slide Number Placeholder 3"/>
          <p:cNvSpPr>
            <a:spLocks noGrp="1"/>
          </p:cNvSpPr>
          <p:nvPr>
            <p:ph type="sldNum" sz="quarter" idx="5"/>
          </p:nvPr>
        </p:nvSpPr>
        <p:spPr/>
        <p:txBody>
          <a:bodyPr/>
          <a:lstStyle/>
          <a:p>
            <a:fld id="{71E7D22E-2FCF-4181-8686-08BDCDF94062}" type="slidenum">
              <a:rPr lang="en-US" smtClean="0"/>
              <a:pPr/>
              <a:t>11</a:t>
            </a:fld>
            <a:endParaRPr lang="en-US" dirty="0"/>
          </a:p>
        </p:txBody>
      </p:sp>
    </p:spTree>
    <p:extLst>
      <p:ext uri="{BB962C8B-B14F-4D97-AF65-F5344CB8AC3E}">
        <p14:creationId xmlns:p14="http://schemas.microsoft.com/office/powerpoint/2010/main" val="1162550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3.sv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5635"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2732304453"/>
      </p:ext>
    </p:extLst>
  </p:cSld>
  <p:clrMapOvr>
    <a:masterClrMapping/>
  </p:clrMapOvr>
  <p:extLst>
    <p:ext uri="{DCECCB84-F9BA-43D5-87BE-67443E8EF086}">
      <p15:sldGuideLst xmlns:p15="http://schemas.microsoft.com/office/powerpoint/2012/main">
        <p15:guide id="1" orient="horz" pos="3960" userDrawn="1">
          <p15:clr>
            <a:srgbClr val="FBAE40"/>
          </p15:clr>
        </p15:guide>
        <p15:guide id="2" pos="168" userDrawn="1">
          <p15:clr>
            <a:srgbClr val="FBAE40"/>
          </p15:clr>
        </p15:guide>
        <p15:guide id="3" pos="7512" userDrawn="1">
          <p15:clr>
            <a:srgbClr val="FBAE40"/>
          </p15:clr>
        </p15:guide>
        <p15:guide id="4" orient="horz" pos="68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11765280" cy="822960"/>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6720" y="1171984"/>
            <a:ext cx="11338560" cy="1277273"/>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30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xmlns=""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258440" y="2515299"/>
            <a:ext cx="3310383" cy="1079500"/>
          </a:xfrm>
        </p:spPr>
        <p:txBody>
          <a:bodyPr anchor="b">
            <a:normAutofit/>
          </a:bodyPr>
          <a:lstStyle>
            <a:lvl1pPr algn="l">
              <a:lnSpc>
                <a:spcPct val="100000"/>
              </a:lnSpc>
              <a:defRPr sz="2600">
                <a:solidFill>
                  <a:schemeClr val="tx2"/>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xmlns="" id="{97620309-84FF-4D53-AD39-936B55216B4B}"/>
              </a:ext>
            </a:extLst>
          </p:cNvPr>
          <p:cNvSpPr>
            <a:spLocks noGrp="1"/>
          </p:cNvSpPr>
          <p:nvPr>
            <p:ph type="body" sz="quarter" idx="11" hasCustomPrompt="1"/>
          </p:nvPr>
        </p:nvSpPr>
        <p:spPr>
          <a:xfrm>
            <a:off x="257080" y="3739112"/>
            <a:ext cx="3311217" cy="1079500"/>
          </a:xfrm>
        </p:spPr>
        <p:txBody>
          <a:bodyPr anchor="t">
            <a:normAutofit/>
          </a:bodyPr>
          <a:lstStyle>
            <a:lvl1pPr marL="0" algn="l">
              <a:lnSpc>
                <a:spcPct val="100000"/>
              </a:lnSpc>
              <a:defRPr sz="1800">
                <a:solidFill>
                  <a:schemeClr val="accent2"/>
                </a:solidFill>
              </a:defRPr>
            </a:lvl1pPr>
          </a:lstStyle>
          <a:p>
            <a:pPr marL="0" lvl="0"/>
            <a:r>
              <a:rPr lang="en-US" dirty="0"/>
              <a:t>Click to insert presenter, location, and date</a:t>
            </a:r>
          </a:p>
        </p:txBody>
      </p:sp>
      <p:pic>
        <p:nvPicPr>
          <p:cNvPr id="8" name="Picture 2" descr="https://prnewswire2-a.akamaihd.net/p/1893751/sp/189375100/thumbnail/entry_id/0_h57l9fti/def_height/2700/def_width/2700/version/100012/type/2/q/100"/>
          <p:cNvPicPr>
            <a:picLocks noChangeAspect="1" noChangeArrowheads="1"/>
          </p:cNvPicPr>
          <p:nvPr userDrawn="1"/>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34619" b="34822"/>
          <a:stretch/>
        </p:blipFill>
        <p:spPr bwMode="auto">
          <a:xfrm>
            <a:off x="3278383" y="239209"/>
            <a:ext cx="2405693" cy="73598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userDrawn="1"/>
        </p:nvCxnSpPr>
        <p:spPr>
          <a:xfrm>
            <a:off x="2990088" y="219184"/>
            <a:ext cx="0" cy="695642"/>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5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 no imag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61023"/>
            <a:ext cx="10363200" cy="1142231"/>
          </a:xfrm>
        </p:spPr>
        <p:txBody>
          <a:bodyPr anchor="b">
            <a:noAutofit/>
          </a:bodyPr>
          <a:lstStyle>
            <a:lvl1pPr algn="ctr">
              <a:defRPr sz="2300" b="1"/>
            </a:lvl1pPr>
          </a:lstStyle>
          <a:p>
            <a:r>
              <a:rPr lang="en-US" dirty="0"/>
              <a:t>Click to edit Master title style</a:t>
            </a:r>
            <a:endParaRPr lang="en-GB" dirty="0"/>
          </a:p>
        </p:txBody>
      </p:sp>
      <p:sp>
        <p:nvSpPr>
          <p:cNvPr id="3" name="Subtitle 2"/>
          <p:cNvSpPr>
            <a:spLocks noGrp="1"/>
          </p:cNvSpPr>
          <p:nvPr>
            <p:ph type="subTitle" idx="1"/>
          </p:nvPr>
        </p:nvSpPr>
        <p:spPr>
          <a:xfrm>
            <a:off x="914400" y="2965350"/>
            <a:ext cx="8534400" cy="1485735"/>
          </a:xfrm>
        </p:spPr>
        <p:txBody>
          <a:bodyPr>
            <a:normAutofit/>
          </a:bodyPr>
          <a:lstStyle>
            <a:lvl1pPr marL="0" indent="0" algn="ctr">
              <a:buNone/>
              <a:defRPr sz="1800" i="0">
                <a:solidFill>
                  <a:schemeClr val="tx2">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Tree>
    <p:extLst>
      <p:ext uri="{BB962C8B-B14F-4D97-AF65-F5344CB8AC3E}">
        <p14:creationId xmlns:p14="http://schemas.microsoft.com/office/powerpoint/2010/main" val="89506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oleObject" Target="../embeddings/oleObject1.bin"/><Relationship Id="rId5" Type="http://schemas.openxmlformats.org/officeDocument/2006/relationships/theme" Target="../theme/theme1.xml"/><Relationship Id="rId15" Type="http://schemas.openxmlformats.org/officeDocument/2006/relationships/image" Target="../media/image3.svg"/><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7"/>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4612" name="think-cell Slide" r:id="rId11" imgW="360" imgH="360" progId="">
                  <p:embed/>
                </p:oleObj>
              </mc:Choice>
              <mc:Fallback>
                <p:oleObj name="think-cell Slide" r:id="rId11" imgW="360" imgH="360" progId="">
                  <p:embed/>
                  <p:pic>
                    <p:nvPicPr>
                      <p:cNvPr id="8" name="Object 7"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8"/>
            </p:custDataLst>
          </p:nvPr>
        </p:nvSpPr>
        <p:spPr>
          <a:xfrm>
            <a:off x="2" y="1"/>
            <a:ext cx="12191999" cy="1062180"/>
          </a:xfrm>
          <a:prstGeom prst="rect">
            <a:avLst/>
          </a:prstGeom>
        </p:spPr>
        <p:txBody>
          <a:bodyPr vert="horz" lIns="253554" tIns="28173" rIns="140864" bIns="28173" rtlCol="0" anchor="ctr">
            <a:noAutofit/>
          </a:bodyPr>
          <a:lstStyle/>
          <a:p>
            <a:r>
              <a:rPr lang="en-US" noProof="0" dirty="0" err="1"/>
              <a:t>Cliquez</a:t>
            </a:r>
            <a:r>
              <a:rPr lang="en-US" noProof="0" dirty="0"/>
              <a:t> pour modifier le style du </a:t>
            </a:r>
            <a:r>
              <a:rPr lang="en-US" noProof="0" dirty="0" err="1"/>
              <a:t>titre</a:t>
            </a:r>
            <a:endParaRPr lang="en-US" noProof="0" dirty="0"/>
          </a:p>
        </p:txBody>
      </p:sp>
      <p:sp>
        <p:nvSpPr>
          <p:cNvPr id="3" name="Text Placeholder 2"/>
          <p:cNvSpPr>
            <a:spLocks noGrp="1"/>
          </p:cNvSpPr>
          <p:nvPr>
            <p:ph type="body" idx="1"/>
            <p:custDataLst>
              <p:tags r:id="rId9"/>
            </p:custDataLst>
          </p:nvPr>
        </p:nvSpPr>
        <p:spPr>
          <a:xfrm>
            <a:off x="398022" y="1501978"/>
            <a:ext cx="11616153" cy="4636540"/>
          </a:xfrm>
          <a:prstGeom prst="rect">
            <a:avLst/>
          </a:prstGeom>
        </p:spPr>
        <p:txBody>
          <a:bodyPr vert="horz" lIns="92038" tIns="61358" rIns="61358" bIns="61358"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3" name="Text Box 5"/>
          <p:cNvSpPr txBox="1">
            <a:spLocks noChangeArrowheads="1"/>
          </p:cNvSpPr>
          <p:nvPr userDrawn="1"/>
        </p:nvSpPr>
        <p:spPr bwMode="gray">
          <a:xfrm>
            <a:off x="1764248" y="6437713"/>
            <a:ext cx="1378904" cy="210058"/>
          </a:xfrm>
          <a:prstGeom prst="rect">
            <a:avLst/>
          </a:prstGeom>
          <a:noFill/>
          <a:ln w="19050">
            <a:noFill/>
            <a:miter lim="800000"/>
            <a:headEnd/>
            <a:tailEnd/>
          </a:ln>
          <a:effectLst/>
        </p:spPr>
        <p:txBody>
          <a:bodyPr wrap="none">
            <a:spAutoFit/>
          </a:bodyPr>
          <a:lstStyle/>
          <a:p>
            <a:pPr eaLnBrk="0" hangingPunct="0">
              <a:lnSpc>
                <a:spcPct val="85000"/>
              </a:lnSpc>
            </a:pPr>
            <a:r>
              <a:rPr lang="en-US" sz="900" dirty="0">
                <a:solidFill>
                  <a:srgbClr val="969696"/>
                </a:solidFill>
                <a:latin typeface="Verdana" panose="020B0604030504040204" pitchFamily="34" charset="0"/>
                <a:ea typeface="Verdana" panose="020B0604030504040204" pitchFamily="34" charset="0"/>
                <a:cs typeface="Verdana" panose="020B0604030504040204" pitchFamily="34" charset="0"/>
              </a:rPr>
              <a:t>In collaboration with</a:t>
            </a:r>
          </a:p>
        </p:txBody>
      </p:sp>
      <p:sp>
        <p:nvSpPr>
          <p:cNvPr id="17" name="Line 7"/>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userDrawn="1"/>
        </p:nvSpPr>
        <p:spPr bwMode="gray">
          <a:xfrm>
            <a:off x="5475818" y="6527561"/>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sp>
        <p:nvSpPr>
          <p:cNvPr id="23" name="Rectangle 22"/>
          <p:cNvSpPr/>
          <p:nvPr userDrawn="1">
            <p:custDataLst>
              <p:tags r:id="rId10"/>
            </p:custDataLst>
          </p:nvPr>
        </p:nvSpPr>
        <p:spPr>
          <a:xfrm>
            <a:off x="8910149" y="6353987"/>
            <a:ext cx="2552739" cy="261085"/>
          </a:xfrm>
          <a:prstGeom prst="rect">
            <a:avLst/>
          </a:prstGeom>
        </p:spPr>
        <p:txBody>
          <a:bodyPr wrap="none" lIns="47996" tIns="47996" rIns="47996" bIns="47996" anchor="b" anchorCtr="0">
            <a:noAutofit/>
          </a:bodyPr>
          <a:lstStyle/>
          <a:p>
            <a:pPr algn="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Clorox QA2.0 | November 2018</a:t>
            </a:r>
          </a:p>
        </p:txBody>
      </p:sp>
      <p:pic>
        <p:nvPicPr>
          <p:cNvPr id="24"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13">
            <a:extLst>
              <a:ext uri="{96DAC541-7B7A-43D3-8B79-37D633B846F1}">
                <asvg:svgBlip xmlns:asvg="http://schemas.microsoft.com/office/drawing/2016/SVG/main" xmlns="" r:embed="rId15"/>
              </a:ext>
            </a:extLst>
          </a:blip>
          <a:stretch>
            <a:fillRect/>
          </a:stretch>
        </p:blipFill>
        <p:spPr>
          <a:xfrm>
            <a:off x="306831" y="6429448"/>
            <a:ext cx="1412968" cy="315237"/>
          </a:xfrm>
          <a:prstGeom prst="rect">
            <a:avLst/>
          </a:prstGeom>
        </p:spPr>
      </p:pic>
      <p:pic>
        <p:nvPicPr>
          <p:cNvPr id="11" name="Picture 2" descr="https://prnewswire2-a.akamaihd.net/p/1893751/sp/189375100/thumbnail/entry_id/0_h57l9fti/def_height/2700/def_width/2700/version/100012/type/2/q/100">
            <a:extLst>
              <a:ext uri="{FF2B5EF4-FFF2-40B4-BE49-F238E27FC236}">
                <a16:creationId xmlns:a16="http://schemas.microsoft.com/office/drawing/2014/main" xmlns="" id="{44C3FE52-8008-4395-9BD5-97F7A43BD2AA}"/>
              </a:ext>
            </a:extLst>
          </p:cNvPr>
          <p:cNvPicPr>
            <a:picLocks noChangeAspect="1" noChangeArrowheads="1"/>
          </p:cNvPicPr>
          <p:nvPr userDrawn="1"/>
        </p:nvPicPr>
        <p:blipFill rotWithShape="1">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rcRect t="34619" b="34822"/>
          <a:stretch/>
        </p:blipFill>
        <p:spPr bwMode="auto">
          <a:xfrm>
            <a:off x="3245980" y="6318980"/>
            <a:ext cx="1444604" cy="44195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021" r:id="rId1"/>
    <p:sldLayoutId id="2147484079" r:id="rId2"/>
    <p:sldLayoutId id="2147484080" r:id="rId3"/>
    <p:sldLayoutId id="2147484081" r:id="rId4"/>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52088" y="4548648"/>
            <a:ext cx="7587459" cy="1079500"/>
          </a:xfrm>
        </p:spPr>
        <p:txBody>
          <a:bodyPr>
            <a:noAutofit/>
          </a:bodyPr>
          <a:lstStyle/>
          <a:p>
            <a:pPr marL="0" indent="0" algn="ctr">
              <a:spcBef>
                <a:spcPts val="0"/>
              </a:spcBef>
              <a:buNone/>
            </a:pPr>
            <a:r>
              <a:rPr lang="en-US" sz="3200">
                <a:solidFill>
                  <a:schemeClr val="bg1"/>
                </a:solidFill>
              </a:rPr>
              <a:t>Automation </a:t>
            </a:r>
            <a:r>
              <a:rPr lang="en-US" sz="3200" smtClean="0">
                <a:solidFill>
                  <a:schemeClr val="bg1"/>
                </a:solidFill>
              </a:rPr>
              <a:t>Transformation-16</a:t>
            </a:r>
            <a:r>
              <a:rPr lang="en-US" sz="3200" baseline="30000" smtClean="0">
                <a:solidFill>
                  <a:schemeClr val="bg1"/>
                </a:solidFill>
              </a:rPr>
              <a:t>th</a:t>
            </a:r>
            <a:r>
              <a:rPr lang="en-US" sz="3200" smtClean="0">
                <a:solidFill>
                  <a:schemeClr val="bg1"/>
                </a:solidFill>
              </a:rPr>
              <a:t> </a:t>
            </a:r>
            <a:r>
              <a:rPr lang="en-US" sz="3200" dirty="0" smtClean="0">
                <a:solidFill>
                  <a:schemeClr val="bg1"/>
                </a:solidFill>
              </a:rPr>
              <a:t>OCT</a:t>
            </a:r>
            <a:endParaRPr lang="en-US" sz="3200" dirty="0">
              <a:solidFill>
                <a:schemeClr val="bg1"/>
              </a:solidFill>
            </a:endParaRPr>
          </a:p>
        </p:txBody>
      </p:sp>
    </p:spTree>
    <p:extLst>
      <p:ext uri="{BB962C8B-B14F-4D97-AF65-F5344CB8AC3E}">
        <p14:creationId xmlns:p14="http://schemas.microsoft.com/office/powerpoint/2010/main" val="3811612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31307"/>
            <a:ext cx="11765280" cy="822960"/>
          </a:xfrm>
        </p:spPr>
        <p:txBody>
          <a:bodyPr/>
          <a:lstStyle/>
          <a:p>
            <a:r>
              <a:rPr lang="en-US" sz="2800" b="1" dirty="0" smtClean="0">
                <a:latin typeface="Candara" panose="020E0502030303020204" pitchFamily="34" charset="0"/>
              </a:rPr>
              <a:t>Rapid Response Estimations</a:t>
            </a:r>
            <a:endParaRPr lang="en-US" sz="2800" b="1" dirty="0">
              <a:latin typeface="Candara" panose="020E0502030303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52953055"/>
              </p:ext>
            </p:extLst>
          </p:nvPr>
        </p:nvGraphicFramePr>
        <p:xfrm>
          <a:off x="549684" y="1199105"/>
          <a:ext cx="9715500" cy="4279900"/>
        </p:xfrm>
        <a:graphic>
          <a:graphicData uri="http://schemas.openxmlformats.org/drawingml/2006/table">
            <a:tbl>
              <a:tblPr/>
              <a:tblGrid>
                <a:gridCol w="266700"/>
                <a:gridCol w="2565400"/>
                <a:gridCol w="723900"/>
                <a:gridCol w="736600"/>
                <a:gridCol w="1460500"/>
                <a:gridCol w="977900"/>
                <a:gridCol w="1587500"/>
                <a:gridCol w="1397000"/>
              </a:tblGrid>
              <a:tr h="368300">
                <a:tc>
                  <a:txBody>
                    <a:bodyPr/>
                    <a:lstStyle/>
                    <a:p>
                      <a:pPr algn="ctr" fontAlgn="b"/>
                      <a:r>
                        <a:rPr lang="en-US" sz="1100" b="1" i="0" u="none" strike="noStrike">
                          <a:solidFill>
                            <a:srgbClr val="FFFFFF"/>
                          </a:solidFill>
                          <a:effectLst/>
                          <a:latin typeface="Calibri" panose="020F0502020204030204" pitchFamily="34" charset="0"/>
                        </a:rPr>
                        <a:t>S/N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B35"/>
                    </a:solidFill>
                  </a:tcPr>
                </a:tc>
                <a:tc>
                  <a:txBody>
                    <a:bodyPr/>
                    <a:lstStyle/>
                    <a:p>
                      <a:pPr algn="ctr" fontAlgn="b"/>
                      <a:r>
                        <a:rPr lang="en-US" sz="1100" b="1" i="0" u="none" strike="noStrike">
                          <a:solidFill>
                            <a:srgbClr val="FFFFFF"/>
                          </a:solidFill>
                          <a:effectLst/>
                          <a:latin typeface="Calibri" panose="020F0502020204030204" pitchFamily="34" charset="0"/>
                        </a:rPr>
                        <a:t>RR Modules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B35"/>
                    </a:solidFill>
                  </a:tcPr>
                </a:tc>
                <a:tc>
                  <a:txBody>
                    <a:bodyPr/>
                    <a:lstStyle/>
                    <a:p>
                      <a:pPr algn="ctr" fontAlgn="b"/>
                      <a:r>
                        <a:rPr lang="en-US" sz="1100" b="1" i="0" u="none" strike="noStrike">
                          <a:solidFill>
                            <a:srgbClr val="FFFFFF"/>
                          </a:solidFill>
                          <a:effectLst/>
                          <a:latin typeface="Calibri" panose="020F0502020204030204" pitchFamily="34" charset="0"/>
                        </a:rPr>
                        <a:t># Test </a:t>
                      </a:r>
                      <a:br>
                        <a:rPr lang="en-US" sz="1100" b="1" i="0" u="none" strike="noStrike">
                          <a:solidFill>
                            <a:srgbClr val="FFFFFF"/>
                          </a:solidFill>
                          <a:effectLst/>
                          <a:latin typeface="Calibri" panose="020F0502020204030204" pitchFamily="34" charset="0"/>
                        </a:rPr>
                      </a:br>
                      <a:r>
                        <a:rPr lang="en-US" sz="1100" b="1" i="0" u="none" strike="noStrike">
                          <a:solidFill>
                            <a:srgbClr val="FFFFFF"/>
                          </a:solidFill>
                          <a:effectLst/>
                          <a:latin typeface="Calibri" panose="020F0502020204030204" pitchFamily="34" charset="0"/>
                        </a:rPr>
                        <a:t>Steps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B35"/>
                    </a:solidFill>
                  </a:tcPr>
                </a:tc>
                <a:tc>
                  <a:txBody>
                    <a:bodyPr/>
                    <a:lstStyle/>
                    <a:p>
                      <a:pPr algn="ctr" fontAlgn="b"/>
                      <a:r>
                        <a:rPr lang="en-US" sz="1100" b="1" i="0" u="none" strike="noStrike">
                          <a:solidFill>
                            <a:srgbClr val="FFFFFF"/>
                          </a:solidFill>
                          <a:effectLst/>
                          <a:latin typeface="Calibri" panose="020F0502020204030204" pitchFamily="34" charset="0"/>
                        </a:rPr>
                        <a:t>Scripts </a:t>
                      </a:r>
                      <a:br>
                        <a:rPr lang="en-US" sz="1100" b="1" i="0" u="none" strike="noStrike">
                          <a:solidFill>
                            <a:srgbClr val="FFFFFF"/>
                          </a:solidFill>
                          <a:effectLst/>
                          <a:latin typeface="Calibri" panose="020F0502020204030204" pitchFamily="34" charset="0"/>
                        </a:rPr>
                      </a:br>
                      <a:r>
                        <a:rPr lang="en-US" sz="1100" b="1" i="0" u="none" strike="noStrike">
                          <a:solidFill>
                            <a:srgbClr val="FFFFFF"/>
                          </a:solidFill>
                          <a:effectLst/>
                          <a:latin typeface="Calibri" panose="020F0502020204030204" pitchFamily="34" charset="0"/>
                        </a:rPr>
                        <a:t>Creation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B35"/>
                    </a:solidFill>
                  </a:tcPr>
                </a:tc>
                <a:tc>
                  <a:txBody>
                    <a:bodyPr/>
                    <a:lstStyle/>
                    <a:p>
                      <a:pPr algn="ctr" fontAlgn="b"/>
                      <a:r>
                        <a:rPr lang="en-US" sz="1100" b="1" i="0" u="none" strike="noStrike">
                          <a:solidFill>
                            <a:srgbClr val="FFFFFF"/>
                          </a:solidFill>
                          <a:effectLst/>
                          <a:latin typeface="Calibri" panose="020F0502020204030204" pitchFamily="34" charset="0"/>
                        </a:rPr>
                        <a:t>Review/ </a:t>
                      </a:r>
                      <a:br>
                        <a:rPr lang="en-US" sz="1100" b="1" i="0" u="none" strike="noStrike">
                          <a:solidFill>
                            <a:srgbClr val="FFFFFF"/>
                          </a:solidFill>
                          <a:effectLst/>
                          <a:latin typeface="Calibri" panose="020F0502020204030204" pitchFamily="34" charset="0"/>
                        </a:rPr>
                      </a:br>
                      <a:r>
                        <a:rPr lang="en-US" sz="1100" b="1" i="0" u="none" strike="noStrike">
                          <a:solidFill>
                            <a:srgbClr val="FFFFFF"/>
                          </a:solidFill>
                          <a:effectLst/>
                          <a:latin typeface="Calibri" panose="020F0502020204030204" pitchFamily="34" charset="0"/>
                        </a:rPr>
                        <a:t>Update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B35"/>
                    </a:solidFill>
                  </a:tcPr>
                </a:tc>
                <a:tc>
                  <a:txBody>
                    <a:bodyPr/>
                    <a:lstStyle/>
                    <a:p>
                      <a:pPr algn="ctr" fontAlgn="b"/>
                      <a:r>
                        <a:rPr lang="en-US" sz="1100" b="1" i="0" u="none" strike="noStrike">
                          <a:solidFill>
                            <a:srgbClr val="FFFFFF"/>
                          </a:solidFill>
                          <a:effectLst/>
                          <a:latin typeface="Calibri" panose="020F0502020204030204" pitchFamily="34" charset="0"/>
                        </a:rPr>
                        <a:t># Test Steps</a:t>
                      </a:r>
                      <a:br>
                        <a:rPr lang="en-US" sz="1100" b="1" i="0" u="none" strike="noStrike">
                          <a:solidFill>
                            <a:srgbClr val="FFFFFF"/>
                          </a:solidFill>
                          <a:effectLst/>
                          <a:latin typeface="Calibri" panose="020F0502020204030204" pitchFamily="34" charset="0"/>
                        </a:rPr>
                      </a:br>
                      <a:r>
                        <a:rPr lang="en-US" sz="1100" b="1" i="0" u="none" strike="noStrike">
                          <a:solidFill>
                            <a:srgbClr val="FFFFFF"/>
                          </a:solidFill>
                          <a:effectLst/>
                          <a:latin typeface="Calibri" panose="020F0502020204030204" pitchFamily="34" charset="0"/>
                        </a:rPr>
                        <a:t>(New Count)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B35"/>
                    </a:solidFill>
                  </a:tcPr>
                </a:tc>
                <a:tc>
                  <a:txBody>
                    <a:bodyPr/>
                    <a:lstStyle/>
                    <a:p>
                      <a:pPr algn="ctr" fontAlgn="b"/>
                      <a:r>
                        <a:rPr lang="en-US" sz="1100" b="1" i="0" u="none" strike="noStrike">
                          <a:solidFill>
                            <a:srgbClr val="FFFFFF"/>
                          </a:solidFill>
                          <a:effectLst/>
                          <a:latin typeface="Calibri" panose="020F0502020204030204" pitchFamily="34" charset="0"/>
                        </a:rPr>
                        <a:t>Automation Estimates (Hrs)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B35"/>
                    </a:solidFill>
                  </a:tcPr>
                </a:tc>
                <a:tc>
                  <a:txBody>
                    <a:bodyPr/>
                    <a:lstStyle/>
                    <a:p>
                      <a:pPr algn="ctr" fontAlgn="b"/>
                      <a:r>
                        <a:rPr lang="en-US" sz="1100" b="1" i="0" u="none" strike="noStrike">
                          <a:solidFill>
                            <a:srgbClr val="FFFFFF"/>
                          </a:solidFill>
                          <a:effectLst/>
                          <a:latin typeface="Calibri" panose="020F0502020204030204" pitchFamily="34" charset="0"/>
                        </a:rPr>
                        <a:t>Automation Estimates (Days)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B35"/>
                    </a:solidFill>
                  </a:tcPr>
                </a:tc>
              </a:tr>
              <a:tr h="184150">
                <a:tc>
                  <a:txBody>
                    <a:bodyPr/>
                    <a:lstStyle/>
                    <a:p>
                      <a:pPr algn="ct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Sales and Operations Planning (S &amp; OP)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9">
                  <a:txBody>
                    <a:bodyPr/>
                    <a:lstStyle/>
                    <a:p>
                      <a:pPr algn="ctr" fontAlgn="ctr"/>
                      <a:r>
                        <a:rPr lang="en-US" sz="1100" b="1" i="0" u="none" strike="noStrike">
                          <a:solidFill>
                            <a:srgbClr val="C00000"/>
                          </a:solidFill>
                          <a:effectLst/>
                          <a:latin typeface="Calibri" panose="020F0502020204030204" pitchFamily="34" charset="0"/>
                        </a:rPr>
                        <a:t>30 hrs effort across 4 weeks schedule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9">
                  <a:txBody>
                    <a:bodyPr/>
                    <a:lstStyle/>
                    <a:p>
                      <a:pPr algn="ctr" fontAlgn="ctr"/>
                      <a:r>
                        <a:rPr lang="en-US" sz="1100" b="0" i="0" u="none" strike="noStrike">
                          <a:solidFill>
                            <a:srgbClr val="000000"/>
                          </a:solidFill>
                          <a:effectLst/>
                          <a:latin typeface="Calibri" panose="020F0502020204030204" pitchFamily="34" charset="0"/>
                        </a:rPr>
                        <a:t>Scripts Review with Julie and Harshil - </a:t>
                      </a:r>
                      <a:r>
                        <a:rPr lang="en-US" sz="1100" b="1" i="0" u="none" strike="noStrike">
                          <a:solidFill>
                            <a:srgbClr val="C00000"/>
                          </a:solidFill>
                          <a:effectLst/>
                          <a:latin typeface="Calibri" panose="020F0502020204030204" pitchFamily="34" charset="0"/>
                        </a:rPr>
                        <a:t>2 weeks depending on their availability</a:t>
                      </a:r>
                      <a:endParaRPr lang="en-US" sz="1100" b="0"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37.5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Demand Planning (DP)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37.5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Aggregated Supply Planning (ASP)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Inventory Management (IM)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36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Inventory Planning and Optimization (IO)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36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Distribution Requirements Planning (DRP)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37.5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Order Fulfilment (OF)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36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Capacity Planning (CP)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36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8600">
                <a:tc>
                  <a:txBody>
                    <a:bodyPr/>
                    <a:lstStyle/>
                    <a:p>
                      <a:pPr algn="ctr" fontAlgn="b"/>
                      <a:r>
                        <a:rPr lang="en-US" sz="1100" b="0"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Master Production Scheduling (MPS)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37.5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FF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1" i="0" u="none" strike="noStrike">
                          <a:solidFill>
                            <a:srgbClr val="FFFFFF"/>
                          </a:solidFill>
                          <a:effectLst/>
                          <a:latin typeface="Calibri" panose="020F0502020204030204" pitchFamily="34" charset="0"/>
                        </a:rPr>
                        <a:t>Automation_Total Hrs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B35"/>
                    </a:solidFill>
                  </a:tcPr>
                </a:tc>
                <a:tc>
                  <a:txBody>
                    <a:bodyPr/>
                    <a:lstStyle/>
                    <a:p>
                      <a:pPr algn="ctr" fontAlgn="b"/>
                      <a:r>
                        <a:rPr lang="en-US" sz="1100" b="0" i="0" u="none" strike="noStrike">
                          <a:solidFill>
                            <a:srgbClr val="000000"/>
                          </a:solidFill>
                          <a:effectLst/>
                          <a:latin typeface="Calibri" panose="020F0502020204030204" pitchFamily="34" charset="0"/>
                        </a:rPr>
                        <a:t>360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1" i="0" u="none" strike="noStrike">
                          <a:solidFill>
                            <a:srgbClr val="FFFFFF"/>
                          </a:solidFill>
                          <a:effectLst/>
                          <a:latin typeface="Calibri" panose="020F0502020204030204" pitchFamily="34" charset="0"/>
                        </a:rPr>
                        <a:t>Automation_Total Days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B35"/>
                    </a:solidFill>
                  </a:tcPr>
                </a:tc>
                <a:tc>
                  <a:txBody>
                    <a:bodyPr/>
                    <a:lstStyle/>
                    <a:p>
                      <a:pPr algn="ctr" fontAlgn="b"/>
                      <a:r>
                        <a:rPr lang="en-US" sz="1100" b="0" i="0" u="none" strike="noStrike">
                          <a:solidFill>
                            <a:srgbClr val="000000"/>
                          </a:solidFill>
                          <a:effectLst/>
                          <a:latin typeface="Calibri" panose="020F0502020204030204" pitchFamily="34" charset="0"/>
                        </a:rPr>
                        <a:t>40.0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r>
              <a:tr h="184150">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184150">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Functional KT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4150">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Manual Dry Run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Automation Script Design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360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Automation Dry Run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Reporting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Total Hrs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581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84150">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Total Days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64.6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93920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31307"/>
            <a:ext cx="11765280" cy="822960"/>
          </a:xfrm>
        </p:spPr>
        <p:txBody>
          <a:bodyPr/>
          <a:lstStyle/>
          <a:p>
            <a:r>
              <a:rPr lang="en-US" sz="2800" b="1" dirty="0" smtClean="0">
                <a:latin typeface="Candara" panose="020E0502030303020204" pitchFamily="34" charset="0"/>
              </a:rPr>
              <a:t>Tools Implementation Updates </a:t>
            </a:r>
            <a:endParaRPr lang="en-US" sz="2800" b="1" dirty="0">
              <a:latin typeface="Candara" panose="020E0502030303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73818670"/>
              </p:ext>
            </p:extLst>
          </p:nvPr>
        </p:nvGraphicFramePr>
        <p:xfrm>
          <a:off x="485742" y="854267"/>
          <a:ext cx="11064573" cy="5091880"/>
        </p:xfrm>
        <a:graphic>
          <a:graphicData uri="http://schemas.openxmlformats.org/drawingml/2006/table">
            <a:tbl>
              <a:tblPr firstRow="1" firstCol="1" bandRow="1">
                <a:tableStyleId>{B301B821-A1FF-4177-AEE7-76D212191A09}</a:tableStyleId>
              </a:tblPr>
              <a:tblGrid>
                <a:gridCol w="393381">
                  <a:extLst>
                    <a:ext uri="{9D8B030D-6E8A-4147-A177-3AD203B41FA5}">
                      <a16:colId xmlns:a16="http://schemas.microsoft.com/office/drawing/2014/main" xmlns="" val="20000"/>
                    </a:ext>
                  </a:extLst>
                </a:gridCol>
                <a:gridCol w="2562778">
                  <a:extLst>
                    <a:ext uri="{9D8B030D-6E8A-4147-A177-3AD203B41FA5}">
                      <a16:colId xmlns:a16="http://schemas.microsoft.com/office/drawing/2014/main" xmlns="" val="20001"/>
                    </a:ext>
                  </a:extLst>
                </a:gridCol>
                <a:gridCol w="1009952">
                  <a:extLst>
                    <a:ext uri="{9D8B030D-6E8A-4147-A177-3AD203B41FA5}">
                      <a16:colId xmlns:a16="http://schemas.microsoft.com/office/drawing/2014/main" xmlns="" val="20002"/>
                    </a:ext>
                  </a:extLst>
                </a:gridCol>
                <a:gridCol w="1009952"/>
                <a:gridCol w="1009952"/>
                <a:gridCol w="5078558">
                  <a:extLst>
                    <a:ext uri="{9D8B030D-6E8A-4147-A177-3AD203B41FA5}">
                      <a16:colId xmlns:a16="http://schemas.microsoft.com/office/drawing/2014/main" xmlns="" val="20003"/>
                    </a:ext>
                  </a:extLst>
                </a:gridCol>
              </a:tblGrid>
              <a:tr h="497020">
                <a:tc>
                  <a:txBody>
                    <a:bodyPr/>
                    <a:lstStyle/>
                    <a:p>
                      <a:pPr algn="ctr" rtl="0" fontAlgn="ctr"/>
                      <a:r>
                        <a:rPr lang="en-US" sz="1400" b="1" u="none" strike="noStrike" dirty="0" smtClean="0">
                          <a:effectLst/>
                          <a:latin typeface="Candara" panose="020E0502030303020204" pitchFamily="34" charset="0"/>
                        </a:rPr>
                        <a:t>S #</a:t>
                      </a:r>
                      <a:endParaRPr lang="en-US" sz="1400" b="1" i="0" u="none" strike="noStrike" dirty="0">
                        <a:solidFill>
                          <a:srgbClr val="FFFFFF"/>
                        </a:solidFill>
                        <a:effectLst/>
                        <a:latin typeface="Candara" panose="020E0502030303020204" pitchFamily="34" charset="0"/>
                      </a:endParaRPr>
                    </a:p>
                  </a:txBody>
                  <a:tcPr marL="6350" marR="6350" marT="6350" marB="0" anchor="ctr">
                    <a:solidFill>
                      <a:schemeClr val="accent2"/>
                    </a:solidFill>
                  </a:tcPr>
                </a:tc>
                <a:tc>
                  <a:txBody>
                    <a:bodyPr/>
                    <a:lstStyle/>
                    <a:p>
                      <a:pPr algn="l" rtl="0" fontAlgn="ctr"/>
                      <a:r>
                        <a:rPr lang="en-US" sz="1400" b="1" u="none" strike="noStrike" dirty="0" smtClean="0">
                          <a:effectLst/>
                          <a:latin typeface="Candara" panose="020E0502030303020204" pitchFamily="34" charset="0"/>
                        </a:rPr>
                        <a:t>Tasks</a:t>
                      </a:r>
                      <a:endParaRPr lang="en-US" sz="1400" b="1" i="0" u="none" strike="noStrike" dirty="0">
                        <a:solidFill>
                          <a:srgbClr val="FFFFFF"/>
                        </a:solidFill>
                        <a:effectLst/>
                        <a:latin typeface="Candara" panose="020E0502030303020204" pitchFamily="34" charset="0"/>
                      </a:endParaRPr>
                    </a:p>
                  </a:txBody>
                  <a:tcPr marL="6350" marR="6350" marT="6350" marB="0" anchor="ctr">
                    <a:solidFill>
                      <a:schemeClr val="accent2"/>
                    </a:solidFill>
                  </a:tcPr>
                </a:tc>
                <a:tc>
                  <a:txBody>
                    <a:bodyPr/>
                    <a:lstStyle/>
                    <a:p>
                      <a:pPr algn="ctr" rtl="0" fontAlgn="ctr"/>
                      <a:r>
                        <a:rPr lang="en-US" sz="1400" b="1" u="none" strike="noStrike" dirty="0">
                          <a:effectLst/>
                          <a:latin typeface="Candara" panose="020E0502030303020204" pitchFamily="34" charset="0"/>
                        </a:rPr>
                        <a:t>Status</a:t>
                      </a:r>
                      <a:endParaRPr lang="en-US" sz="1400" b="1" i="0" u="none" strike="noStrike" dirty="0">
                        <a:solidFill>
                          <a:srgbClr val="FFFFFF"/>
                        </a:solidFill>
                        <a:effectLst/>
                        <a:latin typeface="Candara" panose="020E0502030303020204" pitchFamily="34" charset="0"/>
                      </a:endParaRPr>
                    </a:p>
                  </a:txBody>
                  <a:tcPr marL="6350" marR="6350" marT="6350" marB="0" anchor="ctr">
                    <a:solidFill>
                      <a:schemeClr val="accent2"/>
                    </a:solidFill>
                  </a:tcPr>
                </a:tc>
                <a:tc>
                  <a:txBody>
                    <a:bodyPr/>
                    <a:lstStyle/>
                    <a:p>
                      <a:pPr algn="ctr" rtl="0" fontAlgn="ctr"/>
                      <a:r>
                        <a:rPr lang="en-US" sz="1400" b="1" i="0" u="none" strike="noStrike" dirty="0" smtClean="0">
                          <a:solidFill>
                            <a:srgbClr val="FFFFFF"/>
                          </a:solidFill>
                          <a:effectLst/>
                          <a:latin typeface="Candara" panose="020E0502030303020204" pitchFamily="34" charset="0"/>
                        </a:rPr>
                        <a:t>Impact</a:t>
                      </a:r>
                      <a:endParaRPr lang="en-US" sz="1400" b="1" i="0" u="none" strike="noStrike" dirty="0">
                        <a:solidFill>
                          <a:srgbClr val="FFFFFF"/>
                        </a:solidFill>
                        <a:effectLst/>
                        <a:latin typeface="Candara" panose="020E0502030303020204" pitchFamily="34" charset="0"/>
                      </a:endParaRPr>
                    </a:p>
                  </a:txBody>
                  <a:tcPr marL="6350" marR="6350" marT="6350" marB="0" anchor="ctr">
                    <a:solidFill>
                      <a:schemeClr val="accent2"/>
                    </a:solidFill>
                  </a:tcPr>
                </a:tc>
                <a:tc>
                  <a:txBody>
                    <a:bodyPr/>
                    <a:lstStyle/>
                    <a:p>
                      <a:pPr algn="ctr" rtl="0" fontAlgn="ctr"/>
                      <a:r>
                        <a:rPr lang="en-US" sz="1400" b="1" i="0" u="none" strike="noStrike" dirty="0" smtClean="0">
                          <a:solidFill>
                            <a:srgbClr val="FFFFFF"/>
                          </a:solidFill>
                          <a:effectLst/>
                          <a:latin typeface="Candara" panose="020E0502030303020204" pitchFamily="34" charset="0"/>
                        </a:rPr>
                        <a:t>Work Around</a:t>
                      </a:r>
                      <a:endParaRPr lang="en-US" sz="1400" b="1" i="0" u="none" strike="noStrike" dirty="0">
                        <a:solidFill>
                          <a:srgbClr val="FFFFFF"/>
                        </a:solidFill>
                        <a:effectLst/>
                        <a:latin typeface="Candara" panose="020E0502030303020204" pitchFamily="34" charset="0"/>
                      </a:endParaRPr>
                    </a:p>
                  </a:txBody>
                  <a:tcPr marL="6350" marR="6350" marT="6350" marB="0" anchor="ctr">
                    <a:solidFill>
                      <a:schemeClr val="accent2"/>
                    </a:solidFill>
                  </a:tcPr>
                </a:tc>
                <a:tc>
                  <a:txBody>
                    <a:bodyPr/>
                    <a:lstStyle/>
                    <a:p>
                      <a:pPr algn="l" rtl="0" fontAlgn="ctr"/>
                      <a:r>
                        <a:rPr lang="en-US" sz="1400" b="1" u="none" strike="noStrike" dirty="0">
                          <a:effectLst/>
                          <a:latin typeface="Candara" panose="020E0502030303020204" pitchFamily="34" charset="0"/>
                        </a:rPr>
                        <a:t>Comments</a:t>
                      </a:r>
                      <a:endParaRPr lang="en-US" sz="1400" b="1" i="0" u="none" strike="noStrike" dirty="0">
                        <a:solidFill>
                          <a:srgbClr val="FFFFFF"/>
                        </a:solidFill>
                        <a:effectLst/>
                        <a:latin typeface="Candara" panose="020E0502030303020204" pitchFamily="34" charset="0"/>
                      </a:endParaRPr>
                    </a:p>
                  </a:txBody>
                  <a:tcPr marL="6350" marR="6350" marT="6350" marB="0" anchor="ctr">
                    <a:solidFill>
                      <a:schemeClr val="accent2"/>
                    </a:solidFill>
                  </a:tcPr>
                </a:tc>
                <a:extLst>
                  <a:ext uri="{0D108BD9-81ED-4DB2-BD59-A6C34878D82A}">
                    <a16:rowId xmlns:a16="http://schemas.microsoft.com/office/drawing/2014/main" xmlns="" val="10000"/>
                  </a:ext>
                </a:extLst>
              </a:tr>
              <a:tr h="2129460">
                <a:tc>
                  <a:txBody>
                    <a:bodyPr/>
                    <a:lstStyle/>
                    <a:p>
                      <a:pPr algn="ctr" rtl="0" fontAlgn="ctr"/>
                      <a:r>
                        <a:rPr lang="en-US" sz="1200" b="1" i="0" u="none" strike="noStrike" dirty="0">
                          <a:solidFill>
                            <a:schemeClr val="dk1"/>
                          </a:solidFill>
                          <a:effectLst/>
                          <a:latin typeface="Candara" panose="020E0502030303020204" pitchFamily="34" charset="0"/>
                        </a:rPr>
                        <a:t>1</a:t>
                      </a:r>
                      <a:endParaRPr lang="en-US" sz="1200" b="1" i="0" u="none" strike="noStrike" dirty="0">
                        <a:solidFill>
                          <a:srgbClr val="FFFFFF"/>
                        </a:solidFill>
                        <a:effectLst/>
                        <a:latin typeface="Candara" panose="020E0502030303020204" pitchFamily="34" charset="0"/>
                      </a:endParaRPr>
                    </a:p>
                  </a:txBody>
                  <a:tcPr marL="6350" marR="6350" marT="6350" marB="0" anchor="ctr"/>
                </a:tc>
                <a:tc>
                  <a:txBody>
                    <a:bodyPr/>
                    <a:lstStyle/>
                    <a:p>
                      <a:pPr algn="l" fontAlgn="ctr"/>
                      <a:r>
                        <a:rPr lang="en-US" sz="1200" b="1" u="none" strike="noStrike" kern="1200" dirty="0" smtClean="0">
                          <a:effectLst/>
                          <a:latin typeface="Candara" panose="020E0502030303020204" pitchFamily="34" charset="0"/>
                        </a:rPr>
                        <a:t>Worksoft</a:t>
                      </a:r>
                      <a:r>
                        <a:rPr lang="en-US" sz="1200" b="1" u="none" strike="noStrike" kern="1200" baseline="0" dirty="0" smtClean="0">
                          <a:effectLst/>
                          <a:latin typeface="Candara" panose="020E0502030303020204" pitchFamily="34" charset="0"/>
                        </a:rPr>
                        <a:t> </a:t>
                      </a:r>
                      <a:r>
                        <a:rPr lang="en-US" sz="1200" b="1" u="none" strike="noStrike" kern="1200" dirty="0" smtClean="0">
                          <a:effectLst/>
                          <a:latin typeface="Candara" panose="020E0502030303020204" pitchFamily="34" charset="0"/>
                        </a:rPr>
                        <a:t>Execution </a:t>
                      </a:r>
                      <a:r>
                        <a:rPr lang="en-US" sz="1200" b="1" u="none" strike="noStrike" kern="1200" dirty="0">
                          <a:effectLst/>
                          <a:latin typeface="Candara" panose="020E0502030303020204" pitchFamily="34" charset="0"/>
                        </a:rPr>
                        <a:t>Manager Set Up/Lights Out Testing</a:t>
                      </a:r>
                      <a:endParaRPr lang="en-US" sz="1200" b="1"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algn="ctr" fontAlgn="ctr"/>
                      <a:r>
                        <a:rPr lang="en-US" sz="1200" u="none" strike="noStrike" kern="1200" dirty="0" smtClean="0">
                          <a:solidFill>
                            <a:schemeClr val="dk1"/>
                          </a:solidFill>
                          <a:effectLst/>
                          <a:latin typeface="Candara" panose="020E0502030303020204" pitchFamily="34" charset="0"/>
                          <a:ea typeface="+mn-ea"/>
                          <a:cs typeface="+mn-cs"/>
                        </a:rPr>
                        <a:t>Issue</a:t>
                      </a:r>
                      <a:endParaRPr lang="en-US" sz="1200"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algn="ctr" fontAlgn="ctr"/>
                      <a:r>
                        <a:rPr lang="en-US" sz="1200" u="none" strike="noStrike" kern="1200" dirty="0" smtClean="0">
                          <a:solidFill>
                            <a:schemeClr val="dk1"/>
                          </a:solidFill>
                          <a:effectLst/>
                          <a:latin typeface="Candara" panose="020E0502030303020204" pitchFamily="34" charset="0"/>
                          <a:ea typeface="+mn-ea"/>
                          <a:cs typeface="+mn-cs"/>
                        </a:rPr>
                        <a:t>Medium</a:t>
                      </a:r>
                      <a:endParaRPr lang="en-US" sz="1200"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algn="ctr" fontAlgn="ctr"/>
                      <a:r>
                        <a:rPr lang="en-US" sz="1200" u="none" strike="noStrike" kern="1200" dirty="0" smtClean="0">
                          <a:solidFill>
                            <a:schemeClr val="dk1"/>
                          </a:solidFill>
                          <a:effectLst/>
                          <a:latin typeface="Candara" panose="020E0502030303020204" pitchFamily="34" charset="0"/>
                          <a:ea typeface="+mn-ea"/>
                          <a:cs typeface="+mn-cs"/>
                        </a:rPr>
                        <a:t>Un-attended execution can also be achieved by CMD</a:t>
                      </a:r>
                      <a:r>
                        <a:rPr lang="en-US" sz="1200" u="none" strike="noStrike" kern="1200" baseline="0" dirty="0" smtClean="0">
                          <a:solidFill>
                            <a:schemeClr val="dk1"/>
                          </a:solidFill>
                          <a:effectLst/>
                          <a:latin typeface="Candara" panose="020E0502030303020204" pitchFamily="34" charset="0"/>
                          <a:ea typeface="+mn-ea"/>
                          <a:cs typeface="+mn-cs"/>
                        </a:rPr>
                        <a:t> batch execution. </a:t>
                      </a:r>
                      <a:endParaRPr lang="en-US" sz="1200"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dirty="0" smtClean="0">
                          <a:solidFill>
                            <a:schemeClr val="dk1"/>
                          </a:solidFill>
                          <a:effectLst/>
                          <a:latin typeface="Candara" panose="020E0502030303020204" pitchFamily="34" charset="0"/>
                          <a:ea typeface="+mn-ea"/>
                          <a:cs typeface="+mn-cs"/>
                        </a:rPr>
                        <a:t>08/28-</a:t>
                      </a:r>
                      <a:r>
                        <a:rPr lang="en-US" sz="1200" u="none" strike="noStrike" kern="1200" baseline="0" dirty="0" smtClean="0">
                          <a:solidFill>
                            <a:schemeClr val="dk1"/>
                          </a:solidFill>
                          <a:effectLst/>
                          <a:latin typeface="Candara" panose="020E0502030303020204" pitchFamily="34" charset="0"/>
                          <a:ea typeface="+mn-ea"/>
                          <a:cs typeface="+mn-cs"/>
                        </a:rPr>
                        <a:t> </a:t>
                      </a:r>
                      <a:r>
                        <a:rPr lang="en-US" sz="1200" u="none" strike="noStrike" kern="1200" dirty="0" smtClean="0">
                          <a:solidFill>
                            <a:schemeClr val="dk1"/>
                          </a:solidFill>
                          <a:effectLst/>
                          <a:latin typeface="Candara" panose="020E0502030303020204" pitchFamily="34" charset="0"/>
                          <a:ea typeface="+mn-ea"/>
                          <a:cs typeface="+mn-cs"/>
                        </a:rPr>
                        <a:t>Batches are getting aborted</a:t>
                      </a:r>
                      <a:r>
                        <a:rPr lang="en-US" sz="1200" u="none" strike="noStrike" kern="1200" baseline="0" dirty="0" smtClean="0">
                          <a:solidFill>
                            <a:schemeClr val="dk1"/>
                          </a:solidFill>
                          <a:effectLst/>
                          <a:latin typeface="Candara" panose="020E0502030303020204" pitchFamily="34" charset="0"/>
                          <a:ea typeface="+mn-ea"/>
                          <a:cs typeface="+mn-cs"/>
                        </a:rPr>
                        <a:t> automatically. Raised a ticket with Worksoft Support team(Ticket Number- 00035045).</a:t>
                      </a:r>
                      <a:r>
                        <a:rPr lang="en-US" sz="1200" u="none" strike="noStrike" kern="1200" dirty="0" smtClean="0">
                          <a:solidFill>
                            <a:schemeClr val="dk1"/>
                          </a:solidFill>
                          <a:effectLst/>
                          <a:latin typeface="Candara" panose="020E0502030303020204" pitchFamily="34" charset="0"/>
                          <a:ea typeface="+mn-ea"/>
                          <a:cs typeface="+mn-cs"/>
                        </a:rPr>
                        <a:t> </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dirty="0" smtClean="0">
                          <a:solidFill>
                            <a:schemeClr val="dk1"/>
                          </a:solidFill>
                          <a:effectLst/>
                          <a:latin typeface="Candara" panose="020E0502030303020204" pitchFamily="34" charset="0"/>
                          <a:ea typeface="+mn-ea"/>
                          <a:cs typeface="+mn-cs"/>
                        </a:rPr>
                        <a:t>08/30- Worksoft support team suggested</a:t>
                      </a:r>
                      <a:r>
                        <a:rPr lang="en-US" sz="1200" u="none" strike="noStrike" kern="1200" baseline="0" dirty="0" smtClean="0">
                          <a:solidFill>
                            <a:schemeClr val="dk1"/>
                          </a:solidFill>
                          <a:effectLst/>
                          <a:latin typeface="Candara" panose="020E0502030303020204" pitchFamily="34" charset="0"/>
                          <a:ea typeface="+mn-ea"/>
                          <a:cs typeface="+mn-cs"/>
                        </a:rPr>
                        <a:t> that the issue is because of the CA Identity Minders is installed on the server. We need to uninstall the CA related apps. We have raised a service request.</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dirty="0" smtClean="0">
                          <a:solidFill>
                            <a:schemeClr val="dk1"/>
                          </a:solidFill>
                          <a:effectLst/>
                          <a:latin typeface="Candara" panose="020E0502030303020204" pitchFamily="34" charset="0"/>
                          <a:ea typeface="+mn-ea"/>
                          <a:cs typeface="+mn-cs"/>
                        </a:rPr>
                        <a:t>09/05- The windows</a:t>
                      </a:r>
                      <a:r>
                        <a:rPr lang="en-US" sz="1200" u="none" strike="noStrike" kern="1200" baseline="0" dirty="0" smtClean="0">
                          <a:solidFill>
                            <a:schemeClr val="dk1"/>
                          </a:solidFill>
                          <a:effectLst/>
                          <a:latin typeface="Candara" panose="020E0502030303020204" pitchFamily="34" charset="0"/>
                          <a:ea typeface="+mn-ea"/>
                          <a:cs typeface="+mn-cs"/>
                        </a:rPr>
                        <a:t> team disabled the services of CA Identifies Minders. The frequency of aborted test cases are reduced.</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09/14- Facing the same issue of Task Aborted for Batch runs.</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Test cases are getting Skipped in the batch. Ticket: 00035260</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10/03- Getting new error message after changing the CB defense console</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10/07- Issue got resolved. Still getting task abort but frequency is less</a:t>
                      </a:r>
                      <a:endParaRPr lang="en-US" sz="1200" u="none" strike="noStrike" kern="1200" baseline="0" dirty="0">
                        <a:solidFill>
                          <a:schemeClr val="dk1"/>
                        </a:solidFill>
                        <a:effectLst/>
                        <a:latin typeface="Candara" panose="020E0502030303020204" pitchFamily="34" charset="0"/>
                        <a:ea typeface="+mn-ea"/>
                        <a:cs typeface="+mn-cs"/>
                      </a:endParaRPr>
                    </a:p>
                  </a:txBody>
                  <a:tcPr marL="6350" marR="6350" marT="6350" marB="0" anchor="ctr"/>
                </a:tc>
                <a:extLst>
                  <a:ext uri="{0D108BD9-81ED-4DB2-BD59-A6C34878D82A}">
                    <a16:rowId xmlns:a16="http://schemas.microsoft.com/office/drawing/2014/main" xmlns="" val="10001"/>
                  </a:ext>
                </a:extLst>
              </a:tr>
              <a:tr h="1861274">
                <a:tc>
                  <a:txBody>
                    <a:bodyPr/>
                    <a:lstStyle/>
                    <a:p>
                      <a:pPr algn="ctr" rtl="0" fontAlgn="ctr"/>
                      <a:r>
                        <a:rPr lang="en-US" sz="1200" b="1" i="0" u="none" strike="noStrike" dirty="0">
                          <a:solidFill>
                            <a:schemeClr val="dk1"/>
                          </a:solidFill>
                          <a:effectLst/>
                          <a:latin typeface="Candara" panose="020E0502030303020204" pitchFamily="34" charset="0"/>
                        </a:rPr>
                        <a:t>2</a:t>
                      </a:r>
                      <a:endParaRPr lang="en-US" sz="1200" b="1" i="0" u="none" strike="noStrike" dirty="0">
                        <a:solidFill>
                          <a:srgbClr val="FFFFFF"/>
                        </a:solidFill>
                        <a:effectLst/>
                        <a:latin typeface="Candara" panose="020E0502030303020204" pitchFamily="34" charset="0"/>
                      </a:endParaRPr>
                    </a:p>
                  </a:txBody>
                  <a:tcPr marL="6350" marR="6350" marT="6350" marB="0" anchor="ctr"/>
                </a:tc>
                <a:tc>
                  <a:txBody>
                    <a:bodyPr/>
                    <a:lstStyle/>
                    <a:p>
                      <a:pPr algn="l" fontAlgn="ctr"/>
                      <a:r>
                        <a:rPr lang="en-US" sz="1200" b="1" u="none" strike="noStrike" kern="1200" dirty="0" smtClean="0">
                          <a:solidFill>
                            <a:schemeClr val="dk1"/>
                          </a:solidFill>
                          <a:effectLst/>
                          <a:latin typeface="Candara" panose="020E0502030303020204" pitchFamily="34" charset="0"/>
                          <a:ea typeface="+mn-ea"/>
                          <a:cs typeface="+mn-cs"/>
                        </a:rPr>
                        <a:t>Worksoft</a:t>
                      </a:r>
                      <a:r>
                        <a:rPr lang="en-US" sz="1200" b="1" u="none" strike="noStrike" kern="1200" baseline="0" dirty="0" smtClean="0">
                          <a:solidFill>
                            <a:schemeClr val="dk1"/>
                          </a:solidFill>
                          <a:effectLst/>
                          <a:latin typeface="Candara" panose="020E0502030303020204" pitchFamily="34" charset="0"/>
                          <a:ea typeface="+mn-ea"/>
                          <a:cs typeface="+mn-cs"/>
                        </a:rPr>
                        <a:t>-JIRA Integration</a:t>
                      </a:r>
                      <a:endParaRPr lang="en-US" sz="1200" b="1"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algn="ctr" fontAlgn="ctr"/>
                      <a:r>
                        <a:rPr lang="en-US" sz="1200" u="none" strike="noStrike" kern="1200" dirty="0" smtClean="0">
                          <a:effectLst/>
                          <a:latin typeface="Candara" panose="020E0502030303020204" pitchFamily="34" charset="0"/>
                        </a:rPr>
                        <a:t>Issue</a:t>
                      </a:r>
                      <a:endParaRPr lang="en-US" sz="1200"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algn="ctr" fontAlgn="ctr"/>
                      <a:r>
                        <a:rPr lang="en-US" sz="1200" u="none" strike="noStrike" kern="1200" dirty="0" smtClean="0">
                          <a:solidFill>
                            <a:schemeClr val="dk1"/>
                          </a:solidFill>
                          <a:effectLst/>
                          <a:latin typeface="Candara" panose="020E0502030303020204" pitchFamily="34" charset="0"/>
                          <a:ea typeface="+mn-ea"/>
                          <a:cs typeface="+mn-cs"/>
                        </a:rPr>
                        <a:t>Low</a:t>
                      </a:r>
                      <a:endParaRPr lang="en-US" sz="1200"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algn="ctr" fontAlgn="ctr"/>
                      <a:r>
                        <a:rPr lang="en-US" sz="1200" u="none" strike="noStrike" kern="1200" dirty="0" smtClean="0">
                          <a:solidFill>
                            <a:schemeClr val="dk1"/>
                          </a:solidFill>
                          <a:effectLst/>
                          <a:latin typeface="Candara" panose="020E0502030303020204" pitchFamily="34" charset="0"/>
                          <a:ea typeface="+mn-ea"/>
                          <a:cs typeface="+mn-cs"/>
                        </a:rPr>
                        <a:t>Creating it manually</a:t>
                      </a:r>
                      <a:endParaRPr lang="en-US" sz="1200"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08/02- Getting blank XML file as an output while Integrating. Raised a Ticket with Worksoft Support Team.(Ticket:34701)</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08/21- Had a discussion with the Engineering team. They suggested the issue is : JIRA login URL which we are using is .JSP. </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Got the resolution from JIRA support team. Performing curl installation</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On running CURL command getting authentication error. Need help from JIRA support</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JIRA support suggested that Worksoft-JIRA integration is not possible with 3</a:t>
                      </a:r>
                      <a:r>
                        <a:rPr lang="en-US" sz="1200" u="none" strike="noStrike" kern="1200" baseline="30000" dirty="0" smtClean="0">
                          <a:solidFill>
                            <a:schemeClr val="dk1"/>
                          </a:solidFill>
                          <a:effectLst/>
                          <a:latin typeface="Candara" panose="020E0502030303020204" pitchFamily="34" charset="0"/>
                          <a:ea typeface="+mn-ea"/>
                          <a:cs typeface="+mn-cs"/>
                        </a:rPr>
                        <a:t>rd</a:t>
                      </a:r>
                      <a:r>
                        <a:rPr lang="en-US" sz="1200" u="none" strike="noStrike" kern="1200" baseline="0" dirty="0" smtClean="0">
                          <a:solidFill>
                            <a:schemeClr val="dk1"/>
                          </a:solidFill>
                          <a:effectLst/>
                          <a:latin typeface="Candara" panose="020E0502030303020204" pitchFamily="34" charset="0"/>
                          <a:ea typeface="+mn-ea"/>
                          <a:cs typeface="+mn-cs"/>
                        </a:rPr>
                        <a:t> Party SSO implementation(YAML)</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Performing the integration on JIRA development environment as SSO is not implemented</a:t>
                      </a:r>
                    </a:p>
                  </a:txBody>
                  <a:tcPr marL="6350" marR="6350" marT="635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883147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88251" y="4806955"/>
            <a:ext cx="7027187" cy="1079500"/>
          </a:xfrm>
        </p:spPr>
        <p:txBody>
          <a:bodyPr>
            <a:normAutofit lnSpcReduction="10000"/>
          </a:bodyPr>
          <a:lstStyle/>
          <a:p>
            <a:r>
              <a:rPr lang="en-US" sz="3200" dirty="0" smtClean="0">
                <a:solidFill>
                  <a:schemeClr val="bg1"/>
                </a:solidFill>
              </a:rPr>
              <a:t>Test Data Improvement for SAP Regression Suite</a:t>
            </a:r>
            <a:endParaRPr lang="en-US" sz="3200" dirty="0">
              <a:solidFill>
                <a:schemeClr val="bg1"/>
              </a:solidFill>
            </a:endParaRPr>
          </a:p>
        </p:txBody>
      </p:sp>
    </p:spTree>
    <p:extLst>
      <p:ext uri="{BB962C8B-B14F-4D97-AF65-F5344CB8AC3E}">
        <p14:creationId xmlns:p14="http://schemas.microsoft.com/office/powerpoint/2010/main" val="27338676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167640"/>
            <a:ext cx="11765280" cy="822960"/>
          </a:xfrm>
        </p:spPr>
        <p:txBody>
          <a:bodyPr/>
          <a:lstStyle/>
          <a:p>
            <a:r>
              <a:rPr lang="en-US" dirty="0" smtClean="0"/>
              <a:t>Progress on Test Data Improvement/Enhancement</a:t>
            </a:r>
            <a:endParaRPr lang="en-US" dirty="0"/>
          </a:p>
        </p:txBody>
      </p:sp>
      <p:sp>
        <p:nvSpPr>
          <p:cNvPr id="9" name="Rectangle 8"/>
          <p:cNvSpPr/>
          <p:nvPr/>
        </p:nvSpPr>
        <p:spPr>
          <a:xfrm>
            <a:off x="5939547" y="3218718"/>
            <a:ext cx="312906" cy="420564"/>
          </a:xfrm>
          <a:prstGeom prst="rect">
            <a:avLst/>
          </a:prstGeom>
        </p:spPr>
        <p:txBody>
          <a:bodyPr wrap="none">
            <a:spAutoFit/>
          </a:bodyPr>
          <a:lstStyle/>
          <a:p>
            <a:r>
              <a:rPr lang="en-US" sz="1100" dirty="0">
                <a:solidFill>
                  <a:srgbClr val="000000"/>
                </a:solidFill>
                <a:latin typeface="Calibri" panose="020F0502020204030204" pitchFamily="34" charset="0"/>
              </a:rPr>
              <a:t> </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639688924"/>
              </p:ext>
            </p:extLst>
          </p:nvPr>
        </p:nvGraphicFramePr>
        <p:xfrm>
          <a:off x="1099125" y="1399666"/>
          <a:ext cx="4108870" cy="1661168"/>
        </p:xfrm>
        <a:graphic>
          <a:graphicData uri="http://schemas.openxmlformats.org/drawingml/2006/table">
            <a:tbl>
              <a:tblPr/>
              <a:tblGrid>
                <a:gridCol w="2014152"/>
                <a:gridCol w="2094718"/>
              </a:tblGrid>
              <a:tr h="994441">
                <a:tc>
                  <a:txBody>
                    <a:bodyPr/>
                    <a:lstStyle/>
                    <a:p>
                      <a:pPr algn="ctr" fontAlgn="ctr"/>
                      <a:r>
                        <a:rPr lang="en-US" sz="1600" b="1" i="0" u="none" strike="noStrike" dirty="0" smtClean="0">
                          <a:solidFill>
                            <a:srgbClr val="000000"/>
                          </a:solidFill>
                          <a:effectLst/>
                          <a:latin typeface="Calibri" panose="020F0502020204030204" pitchFamily="34" charset="0"/>
                        </a:rPr>
                        <a:t>Test</a:t>
                      </a:r>
                      <a:r>
                        <a:rPr lang="en-US" sz="1600" b="1" i="0" u="none" strike="noStrike" baseline="0" dirty="0" smtClean="0">
                          <a:solidFill>
                            <a:srgbClr val="000000"/>
                          </a:solidFill>
                          <a:effectLst/>
                          <a:latin typeface="Calibri" panose="020F0502020204030204" pitchFamily="34" charset="0"/>
                        </a:rPr>
                        <a:t> Cases Identified </a:t>
                      </a:r>
                      <a:endParaRPr lang="en-US" sz="1600" b="1"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F94C1"/>
                    </a:solidFill>
                  </a:tcPr>
                </a:tc>
                <a:tc>
                  <a:txBody>
                    <a:bodyPr/>
                    <a:lstStyle/>
                    <a:p>
                      <a:pPr algn="ctr" fontAlgn="ctr"/>
                      <a:r>
                        <a:rPr lang="en-US" sz="1600" b="1" i="0" u="none" strike="noStrike" dirty="0" smtClean="0">
                          <a:solidFill>
                            <a:srgbClr val="000000"/>
                          </a:solidFill>
                          <a:effectLst/>
                          <a:latin typeface="Calibri" panose="020F0502020204030204" pitchFamily="34" charset="0"/>
                        </a:rPr>
                        <a:t>Completed</a:t>
                      </a:r>
                      <a:endParaRPr lang="en-US" sz="1600" b="1"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F94C1"/>
                    </a:solidFill>
                  </a:tcPr>
                </a:tc>
              </a:tr>
              <a:tr h="666727">
                <a:tc>
                  <a:txBody>
                    <a:bodyPr/>
                    <a:lstStyle/>
                    <a:p>
                      <a:pPr algn="ctr" fontAlgn="b"/>
                      <a:r>
                        <a:rPr lang="en-US" sz="1600" b="0" i="0" u="none" strike="noStrike" dirty="0" smtClean="0">
                          <a:solidFill>
                            <a:srgbClr val="000000"/>
                          </a:solidFill>
                          <a:effectLst/>
                          <a:latin typeface="Calibri" panose="020F0502020204030204" pitchFamily="34" charset="0"/>
                        </a:rPr>
                        <a:t>12</a:t>
                      </a:r>
                      <a:endParaRPr lang="en-US" sz="16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panose="020F0502020204030204" pitchFamily="34" charset="0"/>
                        </a:rPr>
                        <a:t>8</a:t>
                      </a:r>
                      <a:endParaRPr lang="en-US" sz="16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8301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52088" y="4548648"/>
            <a:ext cx="7587459" cy="1079500"/>
          </a:xfrm>
        </p:spPr>
        <p:txBody>
          <a:bodyPr>
            <a:noAutofit/>
          </a:bodyPr>
          <a:lstStyle/>
          <a:p>
            <a:pPr marL="0" indent="0" algn="ctr">
              <a:spcBef>
                <a:spcPts val="0"/>
              </a:spcBef>
              <a:buNone/>
            </a:pPr>
            <a:r>
              <a:rPr lang="en-US" sz="3200" dirty="0" smtClean="0">
                <a:solidFill>
                  <a:schemeClr val="bg1"/>
                </a:solidFill>
              </a:rPr>
              <a:t>VM Automation and Validation</a:t>
            </a:r>
            <a:endParaRPr lang="en-US" sz="3200" dirty="0">
              <a:solidFill>
                <a:schemeClr val="bg1"/>
              </a:solidFill>
            </a:endParaRPr>
          </a:p>
        </p:txBody>
      </p:sp>
    </p:spTree>
    <p:extLst>
      <p:ext uri="{BB962C8B-B14F-4D97-AF65-F5344CB8AC3E}">
        <p14:creationId xmlns:p14="http://schemas.microsoft.com/office/powerpoint/2010/main" val="2338616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31307"/>
            <a:ext cx="11765280" cy="822960"/>
          </a:xfrm>
        </p:spPr>
        <p:txBody>
          <a:bodyPr/>
          <a:lstStyle/>
          <a:p>
            <a:r>
              <a:rPr lang="en-US" sz="2800" b="1" dirty="0" smtClean="0">
                <a:latin typeface="Candara" panose="020E0502030303020204" pitchFamily="34" charset="0"/>
              </a:rPr>
              <a:t>Ui Path Power Shell Automation Estimations</a:t>
            </a:r>
            <a:endParaRPr lang="en-US" sz="2800" b="1" dirty="0">
              <a:latin typeface="Candara" panose="020E0502030303020204" pitchFamily="34" charset="0"/>
            </a:endParaRPr>
          </a:p>
        </p:txBody>
      </p:sp>
      <p:graphicFrame>
        <p:nvGraphicFramePr>
          <p:cNvPr id="7" name="Table 6"/>
          <p:cNvGraphicFramePr>
            <a:graphicFrameLocks noGrp="1"/>
          </p:cNvGraphicFramePr>
          <p:nvPr>
            <p:extLst/>
          </p:nvPr>
        </p:nvGraphicFramePr>
        <p:xfrm>
          <a:off x="640937" y="1049880"/>
          <a:ext cx="4595206" cy="1366060"/>
        </p:xfrm>
        <a:graphic>
          <a:graphicData uri="http://schemas.openxmlformats.org/drawingml/2006/table">
            <a:tbl>
              <a:tblPr/>
              <a:tblGrid>
                <a:gridCol w="4595206"/>
              </a:tblGrid>
              <a:tr h="273212">
                <a:tc>
                  <a:txBody>
                    <a:bodyPr/>
                    <a:lstStyle/>
                    <a:p>
                      <a:pPr algn="ctr" fontAlgn="b"/>
                      <a:r>
                        <a:rPr lang="en-US" sz="1100" b="1" i="0" u="none" strike="noStrike">
                          <a:solidFill>
                            <a:srgbClr val="FFFFFF"/>
                          </a:solidFill>
                          <a:effectLst/>
                          <a:latin typeface="Calibri" panose="020F0502020204030204" pitchFamily="34" charset="0"/>
                        </a:rPr>
                        <a:t>Assumptions: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273212">
                <a:tc>
                  <a:txBody>
                    <a:bodyPr/>
                    <a:lstStyle/>
                    <a:p>
                      <a:pPr algn="l" fontAlgn="b"/>
                      <a:r>
                        <a:rPr lang="en-US" sz="1100" b="0" i="0" u="none" strike="noStrike">
                          <a:solidFill>
                            <a:srgbClr val="000000"/>
                          </a:solidFill>
                          <a:effectLst/>
                          <a:latin typeface="Calibri" panose="020F0502020204030204" pitchFamily="34" charset="0"/>
                        </a:rPr>
                        <a:t>1. Assuming 15 scripts to be automated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3212">
                <a:tc>
                  <a:txBody>
                    <a:bodyPr/>
                    <a:lstStyle/>
                    <a:p>
                      <a:pPr algn="l" fontAlgn="b"/>
                      <a:r>
                        <a:rPr lang="en-US" sz="1100" b="0" i="0" u="none" strike="noStrike">
                          <a:solidFill>
                            <a:srgbClr val="000000"/>
                          </a:solidFill>
                          <a:effectLst/>
                          <a:latin typeface="Calibri" panose="020F0502020204030204" pitchFamily="34" charset="0"/>
                        </a:rPr>
                        <a:t>2. Putty or WinSCP installed on the machine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3212">
                <a:tc>
                  <a:txBody>
                    <a:bodyPr/>
                    <a:lstStyle/>
                    <a:p>
                      <a:pPr algn="l" fontAlgn="b"/>
                      <a:r>
                        <a:rPr lang="en-US" sz="1100" b="0" i="0" u="none" strike="noStrike">
                          <a:solidFill>
                            <a:srgbClr val="000000"/>
                          </a:solidFill>
                          <a:effectLst/>
                          <a:latin typeface="Calibri" panose="020F0502020204030204" pitchFamily="34" charset="0"/>
                        </a:rPr>
                        <a:t>3. Access and credentials provided for Putty and required applications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3212">
                <a:tc>
                  <a:txBody>
                    <a:bodyPr/>
                    <a:lstStyle/>
                    <a:p>
                      <a:pPr algn="l" fontAlgn="b"/>
                      <a:r>
                        <a:rPr lang="en-US" sz="1100" b="0" i="0" u="none" strike="noStrike" dirty="0">
                          <a:solidFill>
                            <a:srgbClr val="000000"/>
                          </a:solidFill>
                          <a:effectLst/>
                          <a:latin typeface="Calibri" panose="020F0502020204030204" pitchFamily="34" charset="0"/>
                        </a:rPr>
                        <a:t>4. Test cases and Test data provided by the account team/Client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nvPr>
        </p:nvGraphicFramePr>
        <p:xfrm>
          <a:off x="533374" y="2839446"/>
          <a:ext cx="9919661" cy="2974212"/>
        </p:xfrm>
        <a:graphic>
          <a:graphicData uri="http://schemas.openxmlformats.org/drawingml/2006/table">
            <a:tbl>
              <a:tblPr/>
              <a:tblGrid>
                <a:gridCol w="455422"/>
                <a:gridCol w="4668076"/>
                <a:gridCol w="4796163"/>
              </a:tblGrid>
              <a:tr h="217875">
                <a:tc gridSpan="3">
                  <a:txBody>
                    <a:bodyPr/>
                    <a:lstStyle/>
                    <a:p>
                      <a:pPr algn="ctr" fontAlgn="b"/>
                      <a:r>
                        <a:rPr lang="en-US" sz="1200" b="1" i="0" u="none" strike="noStrike" dirty="0">
                          <a:solidFill>
                            <a:srgbClr val="FFFFFF"/>
                          </a:solidFill>
                          <a:effectLst/>
                          <a:latin typeface="Calibri" panose="020F0502020204030204" pitchFamily="34" charset="0"/>
                        </a:rPr>
                        <a:t>Process Complexity Classification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r>
              <a:tr h="212026">
                <a:tc>
                  <a:txBody>
                    <a:bodyPr/>
                    <a:lstStyle/>
                    <a:p>
                      <a:pPr algn="ctr" fontAlgn="b"/>
                      <a:r>
                        <a:rPr lang="en-US" sz="1100" b="1" i="0" u="none" strike="noStrike" dirty="0">
                          <a:solidFill>
                            <a:srgbClr val="FFFFFF"/>
                          </a:solidFill>
                          <a:effectLst/>
                          <a:latin typeface="Calibri" panose="020F0502020204030204" pitchFamily="34" charset="0"/>
                        </a:rPr>
                        <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l" fontAlgn="b"/>
                      <a:r>
                        <a:rPr lang="en-US" sz="1100" b="1" i="0" u="none" strike="noStrike">
                          <a:solidFill>
                            <a:srgbClr val="FFFFFF"/>
                          </a:solidFill>
                          <a:effectLst/>
                          <a:latin typeface="Calibri" panose="020F0502020204030204" pitchFamily="34" charset="0"/>
                        </a:rPr>
                        <a:t>Criteria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l" fontAlgn="b"/>
                      <a:r>
                        <a:rPr lang="en-US" sz="1100" b="1" i="0" u="none" strike="noStrike">
                          <a:solidFill>
                            <a:srgbClr val="FFFFFF"/>
                          </a:solidFill>
                          <a:effectLst/>
                          <a:latin typeface="Calibri" panose="020F0502020204030204" pitchFamily="34" charset="0"/>
                        </a:rPr>
                        <a:t>Medium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r>
              <a:tr h="636077">
                <a:tc>
                  <a:txBody>
                    <a:bodyPr/>
                    <a:lstStyle/>
                    <a:p>
                      <a:pPr algn="ctr" fontAlgn="t"/>
                      <a:r>
                        <a:rPr lang="en-US" sz="1100" b="0" i="0" u="none" strike="noStrike" dirty="0">
                          <a:solidFill>
                            <a:srgbClr val="000000"/>
                          </a:solidFill>
                          <a:effectLst/>
                          <a:latin typeface="Calibri" panose="020F0502020204030204" pitchFamily="34" charset="0"/>
                        </a:rPr>
                        <a:t>1</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Identification of Process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Process which involves integration with multiple applications like (SAP application) also involves some validations, some coding techniques and integration with database.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026">
                <a:tc>
                  <a:txBody>
                    <a:bodyPr/>
                    <a:lstStyle/>
                    <a:p>
                      <a:pPr algn="ctr" fontAlgn="t"/>
                      <a:r>
                        <a:rPr lang="en-US" sz="1100" b="0" i="0" u="none" strike="noStrike" dirty="0">
                          <a:solidFill>
                            <a:srgbClr val="000000"/>
                          </a:solidFill>
                          <a:effectLst/>
                          <a:latin typeface="Calibri" panose="020F0502020204030204" pitchFamily="34" charset="0"/>
                        </a:rPr>
                        <a:t>2</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Input Data</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Structured &amp; UnStructured data</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026">
                <a:tc>
                  <a:txBody>
                    <a:bodyPr/>
                    <a:lstStyle/>
                    <a:p>
                      <a:pPr algn="ctr" fontAlgn="t"/>
                      <a:r>
                        <a:rPr lang="en-US" sz="1100" b="0" i="0" u="none" strike="noStrike" dirty="0">
                          <a:solidFill>
                            <a:srgbClr val="000000"/>
                          </a:solidFill>
                          <a:effectLst/>
                          <a:latin typeface="Calibri" panose="020F0502020204030204" pitchFamily="34" charset="0"/>
                        </a:rPr>
                        <a:t>3</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No of Steps per Process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15-20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026">
                <a:tc>
                  <a:txBody>
                    <a:bodyPr/>
                    <a:lstStyle/>
                    <a:p>
                      <a:pPr algn="ctr" fontAlgn="t"/>
                      <a:r>
                        <a:rPr lang="en-US" sz="1100" b="0" i="0" u="none" strike="noStrike" dirty="0">
                          <a:solidFill>
                            <a:srgbClr val="000000"/>
                          </a:solidFill>
                          <a:effectLst/>
                          <a:latin typeface="Calibri" panose="020F0502020204030204" pitchFamily="34" charset="0"/>
                        </a:rPr>
                        <a:t>4</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No. of Sub steps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60-80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026">
                <a:tc>
                  <a:txBody>
                    <a:bodyPr/>
                    <a:lstStyle/>
                    <a:p>
                      <a:pPr algn="ctr" fontAlgn="t"/>
                      <a:r>
                        <a:rPr lang="en-US" sz="1100" b="0" i="0" u="none" strike="noStrike" dirty="0">
                          <a:solidFill>
                            <a:srgbClr val="000000"/>
                          </a:solidFill>
                          <a:effectLst/>
                          <a:latin typeface="Calibri" panose="020F0502020204030204" pitchFamily="34" charset="0"/>
                        </a:rPr>
                        <a:t>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No of Database Identified</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026">
                <a:tc>
                  <a:txBody>
                    <a:bodyPr/>
                    <a:lstStyle/>
                    <a:p>
                      <a:pPr algn="ctr" fontAlgn="t"/>
                      <a:r>
                        <a:rPr lang="en-US" sz="1100" b="0" i="0" u="none" strike="noStrike" dirty="0">
                          <a:solidFill>
                            <a:srgbClr val="000000"/>
                          </a:solidFill>
                          <a:effectLst/>
                          <a:latin typeface="Calibri" panose="020F0502020204030204" pitchFamily="34" charset="0"/>
                        </a:rPr>
                        <a:t>6</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No of Applications/Sytems identified for E2E Automation</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026">
                <a:tc>
                  <a:txBody>
                    <a:bodyPr/>
                    <a:lstStyle/>
                    <a:p>
                      <a:pPr algn="ctr" fontAlgn="t"/>
                      <a:r>
                        <a:rPr lang="en-US" sz="1100" b="0" i="0" u="none" strike="noStrike" dirty="0">
                          <a:solidFill>
                            <a:srgbClr val="000000"/>
                          </a:solidFill>
                          <a:effectLst/>
                          <a:latin typeface="Calibri" panose="020F0502020204030204" pitchFamily="34" charset="0"/>
                        </a:rPr>
                        <a:t>7</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No of Validations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5-10 per script</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026">
                <a:tc>
                  <a:txBody>
                    <a:bodyPr/>
                    <a:lstStyle/>
                    <a:p>
                      <a:pPr algn="ctr" fontAlgn="t"/>
                      <a:r>
                        <a:rPr lang="en-US" sz="1100" b="0" i="0" u="none" strike="noStrike" dirty="0">
                          <a:solidFill>
                            <a:srgbClr val="000000"/>
                          </a:solidFill>
                          <a:effectLst/>
                          <a:latin typeface="Calibri" panose="020F0502020204030204" pitchFamily="34" charset="0"/>
                        </a:rPr>
                        <a:t>8</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Report Generation</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Yes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026">
                <a:tc>
                  <a:txBody>
                    <a:bodyPr/>
                    <a:lstStyle/>
                    <a:p>
                      <a:pPr algn="ctr" fontAlgn="t"/>
                      <a:r>
                        <a:rPr lang="en-US" sz="1100" b="0" i="0" u="none" strike="noStrike" dirty="0">
                          <a:solidFill>
                            <a:srgbClr val="000000"/>
                          </a:solidFill>
                          <a:effectLst/>
                          <a:latin typeface="Calibri" panose="020F0502020204030204" pitchFamily="34" charset="0"/>
                        </a:rPr>
                        <a:t>9</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Coding Techniques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Yes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026">
                <a:tc>
                  <a:txBody>
                    <a:bodyPr/>
                    <a:lstStyle/>
                    <a:p>
                      <a:pPr algn="ctr" fontAlgn="t"/>
                      <a:r>
                        <a:rPr lang="en-US" sz="1100" b="0" i="0" u="none" strike="noStrike" dirty="0">
                          <a:solidFill>
                            <a:srgbClr val="000000"/>
                          </a:solidFill>
                          <a:effectLst/>
                          <a:latin typeface="Calibri" panose="020F0502020204030204" pitchFamily="34" charset="0"/>
                        </a:rPr>
                        <a:t>10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Percentage reuasble workflows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panose="020F0502020204030204" pitchFamily="34" charset="0"/>
                        </a:rPr>
                        <a:t>Yes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75060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31307"/>
            <a:ext cx="11765280" cy="822960"/>
          </a:xfrm>
        </p:spPr>
        <p:txBody>
          <a:bodyPr/>
          <a:lstStyle/>
          <a:p>
            <a:r>
              <a:rPr lang="en-US" sz="2800" b="1" dirty="0" smtClean="0">
                <a:latin typeface="Candara" panose="020E0502030303020204" pitchFamily="34" charset="0"/>
              </a:rPr>
              <a:t>Ui Path Power Shell Automation Estimations</a:t>
            </a:r>
            <a:endParaRPr lang="en-US" sz="2800" b="1" dirty="0">
              <a:latin typeface="Candara" panose="020E0502030303020204" pitchFamily="34" charset="0"/>
            </a:endParaRPr>
          </a:p>
        </p:txBody>
      </p:sp>
      <p:pic>
        <p:nvPicPr>
          <p:cNvPr id="6" name="Picture 5"/>
          <p:cNvPicPr>
            <a:picLocks noChangeAspect="1"/>
          </p:cNvPicPr>
          <p:nvPr/>
        </p:nvPicPr>
        <p:blipFill>
          <a:blip r:embed="rId3"/>
          <a:stretch>
            <a:fillRect/>
          </a:stretch>
        </p:blipFill>
        <p:spPr>
          <a:xfrm>
            <a:off x="1023837" y="4797040"/>
            <a:ext cx="8296275" cy="1152525"/>
          </a:xfrm>
          <a:prstGeom prst="rect">
            <a:avLst/>
          </a:prstGeom>
        </p:spPr>
      </p:pic>
      <p:graphicFrame>
        <p:nvGraphicFramePr>
          <p:cNvPr id="5" name="Table 4"/>
          <p:cNvGraphicFramePr>
            <a:graphicFrameLocks noGrp="1"/>
          </p:cNvGraphicFramePr>
          <p:nvPr>
            <p:extLst/>
          </p:nvPr>
        </p:nvGraphicFramePr>
        <p:xfrm>
          <a:off x="1402255" y="986983"/>
          <a:ext cx="7799496" cy="3296263"/>
        </p:xfrm>
        <a:graphic>
          <a:graphicData uri="http://schemas.openxmlformats.org/drawingml/2006/table">
            <a:tbl>
              <a:tblPr/>
              <a:tblGrid>
                <a:gridCol w="3016599"/>
                <a:gridCol w="3016599"/>
                <a:gridCol w="1766298"/>
              </a:tblGrid>
              <a:tr h="202955">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900" b="1" i="0" u="none" strike="noStrike">
                          <a:solidFill>
                            <a:srgbClr val="000000"/>
                          </a:solidFill>
                          <a:effectLst/>
                          <a:latin typeface="Candara" panose="020E0502030303020204" pitchFamily="34" charset="0"/>
                        </a:rPr>
                        <a:t>Medium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tr>
              <a:tr h="202955">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gridSpan="2">
                  <a:txBody>
                    <a:bodyPr/>
                    <a:lstStyle/>
                    <a:p>
                      <a:pPr algn="ctr" fontAlgn="b"/>
                      <a:r>
                        <a:rPr lang="en-US" sz="900" b="1" i="1" u="none" strike="noStrike">
                          <a:solidFill>
                            <a:srgbClr val="FFFFFF"/>
                          </a:solidFill>
                          <a:effectLst/>
                          <a:latin typeface="Candara" panose="020E0502030303020204" pitchFamily="34" charset="0"/>
                        </a:rPr>
                        <a:t>Infra Automation (Windows)</a:t>
                      </a:r>
                    </a:p>
                  </a:txBody>
                  <a:tcPr marL="6350" marR="6350" marT="6350" marB="0" anchor="b">
                    <a:lnL>
                      <a:noFill/>
                    </a:lnL>
                    <a:lnR w="1270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5B9BD5"/>
                    </a:solidFill>
                  </a:tcPr>
                </a:tc>
                <a:tc hMerge="1">
                  <a:txBody>
                    <a:bodyPr/>
                    <a:lstStyle/>
                    <a:p>
                      <a:endParaRPr lang="en-US"/>
                    </a:p>
                  </a:txBody>
                  <a:tcPr/>
                </a:tc>
              </a:tr>
              <a:tr h="209953">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1" i="1" u="none" strike="noStrike">
                          <a:solidFill>
                            <a:srgbClr val="FFFFFF"/>
                          </a:solidFill>
                          <a:effectLst/>
                          <a:latin typeface="Candara" panose="020E0502030303020204" pitchFamily="34" charset="0"/>
                        </a:rPr>
                        <a:t>Per Process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r>
              <a:tr h="202955">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1" i="1" u="none" strike="noStrike">
                          <a:solidFill>
                            <a:srgbClr val="FFFFFF"/>
                          </a:solidFill>
                          <a:effectLst/>
                          <a:latin typeface="Candara" panose="020E0502030303020204" pitchFamily="34" charset="0"/>
                        </a:rPr>
                        <a:t># of TestCases  =&gt;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r" fontAlgn="b"/>
                      <a:r>
                        <a:rPr lang="en-US" sz="900" b="1" i="1" u="none" strike="noStrike">
                          <a:solidFill>
                            <a:srgbClr val="000000"/>
                          </a:solidFill>
                          <a:effectLst/>
                          <a:latin typeface="Candara" panose="020E050203030302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r>
              <a:tr h="209953">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1" i="1" u="none" strike="noStrike">
                          <a:solidFill>
                            <a:srgbClr val="FFFFFF"/>
                          </a:solidFill>
                          <a:effectLst/>
                          <a:latin typeface="Candara" panose="020E0502030303020204" pitchFamily="34" charset="0"/>
                        </a:rPr>
                        <a:t>Bot Designing Activities</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3F4F"/>
                    </a:solidFill>
                  </a:tcPr>
                </a:tc>
                <a:tc>
                  <a:txBody>
                    <a:bodyPr/>
                    <a:lstStyle/>
                    <a:p>
                      <a:pPr algn="ctr" fontAlgn="b"/>
                      <a:r>
                        <a:rPr lang="en-US" sz="900" b="1" i="1" u="none" strike="noStrike">
                          <a:solidFill>
                            <a:srgbClr val="FFFFFF"/>
                          </a:solidFill>
                          <a:effectLst/>
                          <a:latin typeface="Candara" panose="020E0502030303020204" pitchFamily="34" charset="0"/>
                        </a:rPr>
                        <a:t>Efforts in Hrs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3F4F"/>
                    </a:solidFill>
                  </a:tcPr>
                </a:tc>
              </a:tr>
              <a:tr h="531881">
                <a:tc>
                  <a:txBody>
                    <a:bodyPr/>
                    <a:lstStyle/>
                    <a:p>
                      <a:pPr algn="ctr" fontAlgn="ctr"/>
                      <a:r>
                        <a:rPr lang="en-US" sz="900" b="1" i="0" u="none" strike="noStrike">
                          <a:solidFill>
                            <a:srgbClr val="000000"/>
                          </a:solidFill>
                          <a:effectLst/>
                          <a:latin typeface="Candara" panose="020E0502030303020204" pitchFamily="34" charset="0"/>
                        </a:rPr>
                        <a:t>Bot Requirements Analysis &amp; Review</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ndara" panose="020E0502030303020204" pitchFamily="34" charset="0"/>
                        </a:rPr>
                        <a:t>Process Understanding &amp; Analysis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r" fontAlgn="b"/>
                      <a:r>
                        <a:rPr lang="en-US" sz="900" b="0" i="0" u="none" strike="noStrike">
                          <a:solidFill>
                            <a:srgbClr val="000000"/>
                          </a:solidFill>
                          <a:effectLst/>
                          <a:latin typeface="Candara" panose="020E0502030303020204" pitchFamily="34" charset="0"/>
                        </a:rPr>
                        <a:t>2.00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9953">
                <a:tc rowSpan="6">
                  <a:txBody>
                    <a:bodyPr/>
                    <a:lstStyle/>
                    <a:p>
                      <a:pPr algn="ctr" fontAlgn="ctr"/>
                      <a:r>
                        <a:rPr lang="en-US" sz="900" b="1" i="0" u="none" strike="noStrike">
                          <a:solidFill>
                            <a:srgbClr val="000000"/>
                          </a:solidFill>
                          <a:effectLst/>
                          <a:latin typeface="Candara" panose="020E0502030303020204" pitchFamily="34" charset="0"/>
                        </a:rPr>
                        <a:t>Bot Design &amp; Testing</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ndara" panose="020E0502030303020204" pitchFamily="34" charset="0"/>
                        </a:rPr>
                        <a:t>Designing Workflow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r" fontAlgn="b"/>
                      <a:r>
                        <a:rPr lang="en-US" sz="900" b="0" i="0" u="none" strike="noStrike">
                          <a:solidFill>
                            <a:srgbClr val="000000"/>
                          </a:solidFill>
                          <a:effectLst/>
                          <a:latin typeface="Candara" panose="020E0502030303020204" pitchFamily="34" charset="0"/>
                        </a:rPr>
                        <a:t>40.00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9953">
                <a:tc vMerge="1">
                  <a:txBody>
                    <a:bodyPr/>
                    <a:lstStyle/>
                    <a:p>
                      <a:endParaRPr lang="en-US"/>
                    </a:p>
                  </a:txBody>
                  <a:tcPr/>
                </a:tc>
                <a:tc>
                  <a:txBody>
                    <a:bodyPr/>
                    <a:lstStyle/>
                    <a:p>
                      <a:pPr algn="l" fontAlgn="b"/>
                      <a:r>
                        <a:rPr lang="en-US" sz="900" b="0" i="0" u="none" strike="noStrike">
                          <a:solidFill>
                            <a:srgbClr val="000000"/>
                          </a:solidFill>
                          <a:effectLst/>
                          <a:latin typeface="Candara" panose="020E0502030303020204" pitchFamily="34" charset="0"/>
                        </a:rPr>
                        <a:t>Designing Sub Steps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r" fontAlgn="b"/>
                      <a:r>
                        <a:rPr lang="en-US" sz="900" b="0" i="0" u="none" strike="noStrike">
                          <a:solidFill>
                            <a:srgbClr val="000000"/>
                          </a:solidFill>
                          <a:effectLst/>
                          <a:latin typeface="Candara" panose="020E0502030303020204" pitchFamily="34" charset="0"/>
                        </a:rPr>
                        <a:t>20.00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9953">
                <a:tc vMerge="1">
                  <a:txBody>
                    <a:bodyPr/>
                    <a:lstStyle/>
                    <a:p>
                      <a:endParaRPr lang="en-US"/>
                    </a:p>
                  </a:txBody>
                  <a:tcPr/>
                </a:tc>
                <a:tc>
                  <a:txBody>
                    <a:bodyPr/>
                    <a:lstStyle/>
                    <a:p>
                      <a:pPr algn="l" fontAlgn="b"/>
                      <a:r>
                        <a:rPr lang="en-US" sz="900" b="0" i="0" u="none" strike="noStrike">
                          <a:solidFill>
                            <a:srgbClr val="000000"/>
                          </a:solidFill>
                          <a:effectLst/>
                          <a:latin typeface="Candara" panose="020E0502030303020204" pitchFamily="34" charset="0"/>
                        </a:rPr>
                        <a:t>Validations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r" fontAlgn="b"/>
                      <a:r>
                        <a:rPr lang="en-US" sz="900" b="0" i="0" u="none" strike="noStrike">
                          <a:solidFill>
                            <a:srgbClr val="000000"/>
                          </a:solidFill>
                          <a:effectLst/>
                          <a:latin typeface="Candara" panose="020E0502030303020204" pitchFamily="34" charset="0"/>
                        </a:rPr>
                        <a:t>20.00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9953">
                <a:tc vMerge="1">
                  <a:txBody>
                    <a:bodyPr/>
                    <a:lstStyle/>
                    <a:p>
                      <a:endParaRPr lang="en-US"/>
                    </a:p>
                  </a:txBody>
                  <a:tcPr/>
                </a:tc>
                <a:tc>
                  <a:txBody>
                    <a:bodyPr/>
                    <a:lstStyle/>
                    <a:p>
                      <a:pPr algn="l" fontAlgn="b"/>
                      <a:r>
                        <a:rPr lang="en-US" sz="900" b="0" i="0" u="none" strike="noStrike">
                          <a:solidFill>
                            <a:srgbClr val="000000"/>
                          </a:solidFill>
                          <a:effectLst/>
                          <a:latin typeface="Candara" panose="020E0502030303020204" pitchFamily="34" charset="0"/>
                        </a:rPr>
                        <a:t>Workflow Testing</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r" fontAlgn="b"/>
                      <a:r>
                        <a:rPr lang="en-US" sz="900" b="0" i="0" u="none" strike="noStrike">
                          <a:solidFill>
                            <a:srgbClr val="000000"/>
                          </a:solidFill>
                          <a:effectLst/>
                          <a:latin typeface="Candara" panose="020E0502030303020204" pitchFamily="34" charset="0"/>
                        </a:rPr>
                        <a:t>20.00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9953">
                <a:tc vMerge="1">
                  <a:txBody>
                    <a:bodyPr/>
                    <a:lstStyle/>
                    <a:p>
                      <a:endParaRPr lang="en-US"/>
                    </a:p>
                  </a:txBody>
                  <a:tcPr/>
                </a:tc>
                <a:tc>
                  <a:txBody>
                    <a:bodyPr/>
                    <a:lstStyle/>
                    <a:p>
                      <a:pPr algn="l" fontAlgn="b"/>
                      <a:r>
                        <a:rPr lang="en-US" sz="900" b="0" i="0" u="none" strike="noStrike">
                          <a:solidFill>
                            <a:srgbClr val="000000"/>
                          </a:solidFill>
                          <a:effectLst/>
                          <a:latin typeface="Candara" panose="020E0502030303020204" pitchFamily="34" charset="0"/>
                        </a:rPr>
                        <a:t>Report Generation</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r" fontAlgn="b"/>
                      <a:r>
                        <a:rPr lang="en-US" sz="900" b="0" i="0" u="none" strike="noStrike">
                          <a:solidFill>
                            <a:srgbClr val="000000"/>
                          </a:solidFill>
                          <a:effectLst/>
                          <a:latin typeface="Candara" panose="020E0502030303020204" pitchFamily="34" charset="0"/>
                        </a:rPr>
                        <a:t>20.00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2923">
                <a:tc vMerge="1">
                  <a:txBody>
                    <a:bodyPr/>
                    <a:lstStyle/>
                    <a:p>
                      <a:endParaRPr lang="en-US"/>
                    </a:p>
                  </a:txBody>
                  <a:tcPr/>
                </a:tc>
                <a:tc>
                  <a:txBody>
                    <a:bodyPr/>
                    <a:lstStyle/>
                    <a:p>
                      <a:pPr algn="l" fontAlgn="b"/>
                      <a:r>
                        <a:rPr lang="en-US" sz="900" b="0" i="0" u="none" strike="noStrike">
                          <a:solidFill>
                            <a:srgbClr val="000000"/>
                          </a:solidFill>
                          <a:effectLst/>
                          <a:latin typeface="Candara" panose="020E0502030303020204" pitchFamily="34" charset="0"/>
                        </a:rPr>
                        <a:t>Integration with different systems/Applications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US" sz="900" b="0" i="0" u="none" strike="noStrike">
                          <a:solidFill>
                            <a:srgbClr val="000000"/>
                          </a:solidFill>
                          <a:effectLst/>
                          <a:latin typeface="Candara" panose="020E0502030303020204" pitchFamily="34" charset="0"/>
                        </a:rPr>
                        <a:t>0.00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2923">
                <a:tc>
                  <a:txBody>
                    <a:bodyPr/>
                    <a:lstStyle/>
                    <a:p>
                      <a:pPr algn="l" fontAlgn="b"/>
                      <a:r>
                        <a:rPr lang="en-US" sz="900" b="0" i="0" u="none" strike="noStrike">
                          <a:solidFill>
                            <a:srgbClr val="000000"/>
                          </a:solidFill>
                          <a:effectLst/>
                          <a:latin typeface="Candara" panose="020E0502030303020204" pitchFamily="34" charset="0"/>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1" u="none" strike="noStrike" dirty="0">
                          <a:solidFill>
                            <a:srgbClr val="FFFFFF"/>
                          </a:solidFill>
                          <a:effectLst/>
                          <a:latin typeface="Candara" panose="020E0502030303020204" pitchFamily="34" charset="0"/>
                        </a:rPr>
                        <a:t>Total Bot Design &amp; Testing Efforts in </a:t>
                      </a:r>
                      <a:r>
                        <a:rPr lang="en-US" sz="900" b="1" i="1" u="none" strike="noStrike" dirty="0" err="1">
                          <a:solidFill>
                            <a:srgbClr val="FFFFFF"/>
                          </a:solidFill>
                          <a:effectLst/>
                          <a:latin typeface="Candara" panose="020E0502030303020204" pitchFamily="34" charset="0"/>
                        </a:rPr>
                        <a:t>Hrs</a:t>
                      </a:r>
                      <a:endParaRPr lang="en-US" sz="900" b="1" i="1" u="none" strike="noStrike" dirty="0">
                        <a:solidFill>
                          <a:srgbClr val="FFFFFF"/>
                        </a:solidFill>
                        <a:effectLst/>
                        <a:latin typeface="Candara" panose="020E0502030303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F4F"/>
                    </a:solidFill>
                  </a:tcPr>
                </a:tc>
                <a:tc>
                  <a:txBody>
                    <a:bodyPr/>
                    <a:lstStyle/>
                    <a:p>
                      <a:pPr algn="r" fontAlgn="b"/>
                      <a:r>
                        <a:rPr lang="en-US" sz="900" b="1" i="1" u="none" strike="noStrike" dirty="0">
                          <a:solidFill>
                            <a:srgbClr val="000000"/>
                          </a:solidFill>
                          <a:effectLst/>
                          <a:latin typeface="Candara" panose="020E0502030303020204" pitchFamily="34" charset="0"/>
                        </a:rPr>
                        <a:t>122.00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r>
            </a:tbl>
          </a:graphicData>
        </a:graphic>
      </p:graphicFrame>
    </p:spTree>
    <p:extLst>
      <p:ext uri="{BB962C8B-B14F-4D97-AF65-F5344CB8AC3E}">
        <p14:creationId xmlns:p14="http://schemas.microsoft.com/office/powerpoint/2010/main" val="88131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52088" y="4548648"/>
            <a:ext cx="7587459" cy="1079500"/>
          </a:xfrm>
        </p:spPr>
        <p:txBody>
          <a:bodyPr>
            <a:noAutofit/>
          </a:bodyPr>
          <a:lstStyle/>
          <a:p>
            <a:pPr marL="0" indent="0" algn="ctr">
              <a:spcBef>
                <a:spcPts val="0"/>
              </a:spcBef>
              <a:buNone/>
            </a:pPr>
            <a:r>
              <a:rPr lang="en-US" sz="3200" dirty="0" smtClean="0">
                <a:solidFill>
                  <a:schemeClr val="bg1"/>
                </a:solidFill>
              </a:rPr>
              <a:t>Worksoft Regression Scope Enhancement</a:t>
            </a:r>
            <a:endParaRPr lang="en-US" sz="3200" dirty="0">
              <a:solidFill>
                <a:schemeClr val="bg1"/>
              </a:solidFill>
            </a:endParaRPr>
          </a:p>
        </p:txBody>
      </p:sp>
    </p:spTree>
    <p:extLst>
      <p:ext uri="{BB962C8B-B14F-4D97-AF65-F5344CB8AC3E}">
        <p14:creationId xmlns:p14="http://schemas.microsoft.com/office/powerpoint/2010/main" val="1769053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808"/>
            <a:ext cx="11765280" cy="822960"/>
          </a:xfrm>
        </p:spPr>
        <p:txBody>
          <a:bodyPr/>
          <a:lstStyle/>
          <a:p>
            <a:r>
              <a:rPr lang="en-US" sz="2800" b="1" dirty="0" smtClean="0">
                <a:latin typeface="Candara" panose="020E0502030303020204" pitchFamily="34" charset="0"/>
              </a:rPr>
              <a:t>Enhancement of SAP Monthly Regression Suite</a:t>
            </a:r>
            <a:endParaRPr lang="en-US" sz="2800" b="1" dirty="0">
              <a:latin typeface="Candara" panose="020E0502030303020204" pitchFamily="34" charset="0"/>
            </a:endParaRPr>
          </a:p>
        </p:txBody>
      </p:sp>
      <p:sp>
        <p:nvSpPr>
          <p:cNvPr id="5" name="Title 1"/>
          <p:cNvSpPr txBox="1">
            <a:spLocks/>
          </p:cNvSpPr>
          <p:nvPr/>
        </p:nvSpPr>
        <p:spPr>
          <a:xfrm>
            <a:off x="88231" y="2671957"/>
            <a:ext cx="11765280" cy="822960"/>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marL="342900" indent="-342900">
              <a:buFont typeface="Arial" panose="020B0604020202020204" pitchFamily="34" charset="0"/>
              <a:buChar char="•"/>
            </a:pPr>
            <a:r>
              <a:rPr lang="en-US" dirty="0" smtClean="0">
                <a:latin typeface="Candara" panose="020E0502030303020204" pitchFamily="34" charset="0"/>
              </a:rPr>
              <a:t>In ARG and Legal Documents project, we automated 27 TC’s which belongs to OTC-LATAM and FI.  We will get these scripts reviewed from the functional SME’s and add the new and critical business process related scripts to the Monthly Regression scope.</a:t>
            </a:r>
          </a:p>
          <a:p>
            <a:pPr marL="342900" indent="-342900">
              <a:buFont typeface="Arial" panose="020B0604020202020204" pitchFamily="34" charset="0"/>
              <a:buChar char="•"/>
            </a:pPr>
            <a:endParaRPr lang="en-US" dirty="0">
              <a:latin typeface="Candara" panose="020E0502030303020204" pitchFamily="34" charset="0"/>
            </a:endParaRPr>
          </a:p>
          <a:p>
            <a:pPr marL="342900" indent="-342900">
              <a:buFont typeface="Arial" panose="020B0604020202020204" pitchFamily="34" charset="0"/>
              <a:buChar char="•"/>
            </a:pPr>
            <a:r>
              <a:rPr lang="en-US" dirty="0" smtClean="0">
                <a:latin typeface="Candara" panose="020E0502030303020204" pitchFamily="34" charset="0"/>
              </a:rPr>
              <a:t>As we are planning to automate the E2E scenario for TMS as part of regression, which are new functionality from the Transplace. This is the best candidate which can be added to the Monthly Regression Scope.</a:t>
            </a:r>
          </a:p>
          <a:p>
            <a:pPr marL="342900" indent="-342900">
              <a:buFont typeface="Arial" panose="020B0604020202020204" pitchFamily="34" charset="0"/>
              <a:buChar char="•"/>
            </a:pPr>
            <a:endParaRPr lang="en-US" dirty="0">
              <a:latin typeface="Candara" panose="020E0502030303020204" pitchFamily="34" charset="0"/>
            </a:endParaRPr>
          </a:p>
          <a:p>
            <a:pPr marL="342900" indent="-342900">
              <a:buFont typeface="Arial" panose="020B0604020202020204" pitchFamily="34" charset="0"/>
              <a:buChar char="•"/>
            </a:pPr>
            <a:r>
              <a:rPr lang="en-US" dirty="0" smtClean="0">
                <a:latin typeface="Candara" panose="020E0502030303020204" pitchFamily="34" charset="0"/>
              </a:rPr>
              <a:t>In IGNITE Project, we have 40 Manual test cases. We can automate some of the scenarios and can include them into our monthly regression suite.</a:t>
            </a:r>
          </a:p>
          <a:p>
            <a:endParaRPr lang="en-US" dirty="0" smtClean="0">
              <a:latin typeface="Candara" panose="020E0502030303020204" pitchFamily="34" charset="0"/>
            </a:endParaRPr>
          </a:p>
          <a:p>
            <a:pPr marL="342900" indent="-342900">
              <a:buFont typeface="Arial" panose="020B0604020202020204" pitchFamily="34" charset="0"/>
              <a:buChar char="•"/>
            </a:pPr>
            <a:endParaRPr lang="en-US" dirty="0">
              <a:latin typeface="Candara" panose="020E0502030303020204" pitchFamily="34" charset="0"/>
            </a:endParaRPr>
          </a:p>
        </p:txBody>
      </p:sp>
    </p:spTree>
    <p:extLst>
      <p:ext uri="{BB962C8B-B14F-4D97-AF65-F5344CB8AC3E}">
        <p14:creationId xmlns:p14="http://schemas.microsoft.com/office/powerpoint/2010/main" val="654101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2750" y="304800"/>
            <a:ext cx="8676698" cy="487056"/>
          </a:xfrm>
          <a:noFill/>
          <a:ln w="9525">
            <a:noFill/>
            <a:miter lim="800000"/>
            <a:headEnd/>
            <a:tailEnd/>
          </a:ln>
        </p:spPr>
        <p:txBody>
          <a:bodyPr vert="horz" wrap="square" lIns="0" tIns="0" rIns="0" bIns="0" numCol="1" rtlCol="0" anchor="ctr" anchorCtr="0" compatLnSpc="1">
            <a:prstTxWarp prst="textNoShape">
              <a:avLst/>
            </a:prstTxWarp>
            <a:noAutofit/>
          </a:bodyPr>
          <a:lstStyle/>
          <a:p>
            <a:pPr algn="l"/>
            <a:r>
              <a:rPr lang="en-US" sz="1400" dirty="0">
                <a:solidFill>
                  <a:srgbClr val="000099"/>
                </a:solidFill>
                <a:latin typeface="Arial" pitchFamily="34" charset="0"/>
                <a:cs typeface="Arial" pitchFamily="34" charset="0"/>
              </a:rPr>
              <a:t>    </a:t>
            </a:r>
            <a:r>
              <a:rPr lang="en-US" sz="1600" dirty="0">
                <a:solidFill>
                  <a:srgbClr val="1F497D"/>
                </a:solidFill>
                <a:latin typeface="Calibri"/>
                <a:ea typeface="+mn-ea"/>
                <a:cs typeface="+mn-cs"/>
              </a:rPr>
              <a:t>  -</a:t>
            </a:r>
            <a:br>
              <a:rPr lang="en-US" sz="1600" dirty="0">
                <a:solidFill>
                  <a:srgbClr val="1F497D"/>
                </a:solidFill>
                <a:latin typeface="Calibri"/>
                <a:ea typeface="+mn-ea"/>
                <a:cs typeface="+mn-cs"/>
              </a:rPr>
            </a:br>
            <a:r>
              <a:rPr lang="en-US" sz="1400" dirty="0">
                <a:solidFill>
                  <a:srgbClr val="000099"/>
                </a:solidFill>
                <a:latin typeface="Arial" pitchFamily="34" charset="0"/>
                <a:cs typeface="Arial" pitchFamily="34" charset="0"/>
              </a:rPr>
              <a:t>   </a:t>
            </a:r>
            <a:br>
              <a:rPr lang="en-US" sz="1400" dirty="0">
                <a:solidFill>
                  <a:srgbClr val="000099"/>
                </a:solidFill>
                <a:latin typeface="Arial" pitchFamily="34" charset="0"/>
                <a:cs typeface="Arial" pitchFamily="34" charset="0"/>
              </a:rPr>
            </a:br>
            <a:r>
              <a:rPr lang="en-US" sz="1400" dirty="0">
                <a:solidFill>
                  <a:srgbClr val="000099"/>
                </a:solidFill>
                <a:latin typeface="Arial" pitchFamily="34" charset="0"/>
                <a:cs typeface="Arial" pitchFamily="34" charset="0"/>
              </a:rPr>
              <a:t>-</a:t>
            </a:r>
          </a:p>
        </p:txBody>
      </p:sp>
      <p:sp>
        <p:nvSpPr>
          <p:cNvPr id="37" name="Slide Number Placeholder 2"/>
          <p:cNvSpPr txBox="1">
            <a:spLocks/>
          </p:cNvSpPr>
          <p:nvPr/>
        </p:nvSpPr>
        <p:spPr>
          <a:xfrm>
            <a:off x="5903267" y="5059227"/>
            <a:ext cx="336550" cy="273528"/>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C4CB27F2-16A8-4A19-9A49-FC3C1D46B430}" type="slidenum">
              <a:rPr lang="en-GB" sz="900">
                <a:solidFill>
                  <a:prstClr val="white"/>
                </a:solidFill>
              </a:rPr>
              <a:pPr>
                <a:defRPr/>
              </a:pPr>
              <a:t>19</a:t>
            </a:fld>
            <a:endParaRPr lang="en-GB" sz="900" dirty="0">
              <a:solidFill>
                <a:prstClr val="white"/>
              </a:solidFill>
            </a:endParaRPr>
          </a:p>
        </p:txBody>
      </p:sp>
      <p:sp>
        <p:nvSpPr>
          <p:cNvPr id="36" name="Oval 35"/>
          <p:cNvSpPr/>
          <p:nvPr/>
        </p:nvSpPr>
        <p:spPr>
          <a:xfrm>
            <a:off x="1603637" y="313011"/>
            <a:ext cx="493799" cy="498044"/>
          </a:xfrm>
          <a:prstGeom prst="ellipse">
            <a:avLst/>
          </a:prstGeom>
          <a:blipFill rotWithShape="1">
            <a:blip r:embed="rId3" cstate="prin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r>
              <a:rPr lang="en-US" dirty="0"/>
              <a:t>1</a:t>
            </a:r>
          </a:p>
        </p:txBody>
      </p:sp>
      <p:sp>
        <p:nvSpPr>
          <p:cNvPr id="35" name="TextBox 34"/>
          <p:cNvSpPr txBox="1"/>
          <p:nvPr/>
        </p:nvSpPr>
        <p:spPr>
          <a:xfrm>
            <a:off x="1672254" y="1307067"/>
            <a:ext cx="238125" cy="420564"/>
          </a:xfrm>
          <a:prstGeom prst="rect">
            <a:avLst/>
          </a:prstGeom>
          <a:noFill/>
        </p:spPr>
        <p:txBody>
          <a:bodyPr wrap="square" rtlCol="0">
            <a:spAutoFit/>
          </a:bodyPr>
          <a:lstStyle/>
          <a:p>
            <a:r>
              <a:rPr lang="en-US" dirty="0">
                <a:solidFill>
                  <a:srgbClr val="002D78"/>
                </a:solidFill>
                <a:latin typeface="Arial" pitchFamily="34" charset="0"/>
              </a:rPr>
              <a:t>1</a:t>
            </a:r>
          </a:p>
        </p:txBody>
      </p:sp>
      <p:graphicFrame>
        <p:nvGraphicFramePr>
          <p:cNvPr id="38" name="Diagram 37"/>
          <p:cNvGraphicFramePr/>
          <p:nvPr>
            <p:extLst/>
          </p:nvPr>
        </p:nvGraphicFramePr>
        <p:xfrm>
          <a:off x="1691303" y="832134"/>
          <a:ext cx="8686187" cy="25968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2" name="Rectangle 41"/>
          <p:cNvSpPr/>
          <p:nvPr/>
        </p:nvSpPr>
        <p:spPr>
          <a:xfrm>
            <a:off x="134892" y="5481909"/>
            <a:ext cx="6516699" cy="1446550"/>
          </a:xfrm>
          <a:prstGeom prst="rect">
            <a:avLst/>
          </a:prstGeom>
        </p:spPr>
        <p:txBody>
          <a:bodyPr wrap="square">
            <a:spAutoFit/>
          </a:bodyPr>
          <a:lstStyle/>
          <a:p>
            <a:pPr marL="342900" indent="-342900">
              <a:tabLst>
                <a:tab pos="342900" algn="l"/>
              </a:tabLst>
            </a:pPr>
            <a:r>
              <a:rPr lang="en-US" sz="1100" dirty="0">
                <a:solidFill>
                  <a:srgbClr val="002D78"/>
                </a:solidFill>
                <a:latin typeface="Arial" pitchFamily="34" charset="0"/>
                <a:cs typeface="Arial" pitchFamily="34" charset="0"/>
              </a:rPr>
              <a:t>We look at commonly-used, high-impact transport objects for below </a:t>
            </a:r>
          </a:p>
          <a:p>
            <a:pPr marL="285750" indent="-228600">
              <a:buFont typeface="+mj-lt"/>
              <a:buAutoNum type="arabicPeriod"/>
              <a:tabLst>
                <a:tab pos="342900" algn="l"/>
              </a:tabLst>
            </a:pPr>
            <a:r>
              <a:rPr lang="en-US" sz="1100" dirty="0" smtClean="0">
                <a:solidFill>
                  <a:srgbClr val="002D78"/>
                </a:solidFill>
                <a:latin typeface="Arial" pitchFamily="34" charset="0"/>
                <a:cs typeface="Arial" pitchFamily="34" charset="0"/>
              </a:rPr>
              <a:t>Use of production environment data for testing.</a:t>
            </a:r>
          </a:p>
          <a:p>
            <a:pPr marL="285750" indent="-228600">
              <a:buFont typeface="+mj-lt"/>
              <a:buAutoNum type="arabicPeriod"/>
              <a:tabLst>
                <a:tab pos="342900" algn="l"/>
              </a:tabLst>
            </a:pPr>
            <a:r>
              <a:rPr lang="en-US" sz="1100" dirty="0" smtClean="0">
                <a:solidFill>
                  <a:srgbClr val="002D78"/>
                </a:solidFill>
                <a:latin typeface="Arial" pitchFamily="34" charset="0"/>
                <a:cs typeface="Arial" pitchFamily="34" charset="0"/>
              </a:rPr>
              <a:t>Revisiting of current regression suite from the Team Leads to add on new functionality.</a:t>
            </a:r>
          </a:p>
          <a:p>
            <a:pPr marL="285750" indent="-228600">
              <a:buFont typeface="+mj-lt"/>
              <a:buAutoNum type="arabicPeriod"/>
              <a:tabLst>
                <a:tab pos="342900" algn="l"/>
              </a:tabLst>
            </a:pPr>
            <a:r>
              <a:rPr lang="en-US" sz="1100" dirty="0" smtClean="0">
                <a:solidFill>
                  <a:srgbClr val="002D78"/>
                </a:solidFill>
                <a:latin typeface="Arial" pitchFamily="34" charset="0"/>
                <a:cs typeface="Arial" pitchFamily="34" charset="0"/>
              </a:rPr>
              <a:t>Identifying new functionality from current on-going project and adding on the functionality/changes</a:t>
            </a:r>
          </a:p>
          <a:p>
            <a:pPr marL="285750" indent="-228600">
              <a:buFont typeface="+mj-lt"/>
              <a:buAutoNum type="arabicPeriod"/>
              <a:tabLst>
                <a:tab pos="342900" algn="l"/>
              </a:tabLst>
            </a:pPr>
            <a:endParaRPr lang="en-US" sz="1100" dirty="0" smtClean="0">
              <a:solidFill>
                <a:srgbClr val="002D78"/>
              </a:solidFill>
              <a:latin typeface="Arial" pitchFamily="34" charset="0"/>
              <a:cs typeface="Arial" pitchFamily="34" charset="0"/>
            </a:endParaRPr>
          </a:p>
          <a:p>
            <a:pPr marL="57150">
              <a:tabLst>
                <a:tab pos="342900" algn="l"/>
              </a:tabLst>
            </a:pPr>
            <a:endParaRPr lang="en-US" sz="1100" dirty="0">
              <a:solidFill>
                <a:srgbClr val="002D78"/>
              </a:solidFill>
              <a:latin typeface="Arial" pitchFamily="34" charset="0"/>
              <a:cs typeface="Arial" pitchFamily="34" charset="0"/>
            </a:endParaRPr>
          </a:p>
          <a:p>
            <a:pPr marL="57150">
              <a:tabLst>
                <a:tab pos="342900" algn="l"/>
              </a:tabLst>
            </a:pPr>
            <a:endParaRPr lang="en-US" sz="1100" dirty="0" smtClean="0">
              <a:solidFill>
                <a:srgbClr val="002D78"/>
              </a:solidFill>
              <a:latin typeface="Arial" pitchFamily="34" charset="0"/>
              <a:cs typeface="Arial" pitchFamily="34" charset="0"/>
            </a:endParaRPr>
          </a:p>
          <a:p>
            <a:pPr marL="57150">
              <a:tabLst>
                <a:tab pos="342900" algn="l"/>
              </a:tabLst>
            </a:pPr>
            <a:r>
              <a:rPr lang="en-US" sz="1100" dirty="0" smtClean="0">
                <a:solidFill>
                  <a:srgbClr val="002D78"/>
                </a:solidFill>
                <a:latin typeface="Arial" pitchFamily="34" charset="0"/>
                <a:cs typeface="Arial" pitchFamily="34" charset="0"/>
              </a:rPr>
              <a:t> </a:t>
            </a:r>
            <a:endParaRPr lang="en-US" sz="1100" dirty="0">
              <a:solidFill>
                <a:srgbClr val="002D78"/>
              </a:solidFill>
              <a:latin typeface="Arial" pitchFamily="34" charset="0"/>
              <a:cs typeface="Arial" pitchFamily="34" charset="0"/>
            </a:endParaRPr>
          </a:p>
        </p:txBody>
      </p:sp>
      <p:sp>
        <p:nvSpPr>
          <p:cNvPr id="45" name="Rectangle 2"/>
          <p:cNvSpPr>
            <a:spLocks noChangeArrowheads="1"/>
          </p:cNvSpPr>
          <p:nvPr/>
        </p:nvSpPr>
        <p:spPr bwMode="gray">
          <a:xfrm>
            <a:off x="5051857" y="4290299"/>
            <a:ext cx="5595290" cy="935087"/>
          </a:xfrm>
          <a:prstGeom prst="rect">
            <a:avLst/>
          </a:prstGeom>
          <a:noFill/>
          <a:ln w="28575" algn="ctr">
            <a:solidFill>
              <a:srgbClr val="FDC643"/>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lstStyle/>
          <a:p>
            <a:pPr marL="115888" eaLnBrk="0" hangingPunct="0">
              <a:lnSpc>
                <a:spcPct val="90000"/>
              </a:lnSpc>
            </a:pPr>
            <a:endParaRPr lang="en-US" sz="900" dirty="0">
              <a:solidFill>
                <a:srgbClr val="002D78"/>
              </a:solidFill>
              <a:latin typeface="Arial" pitchFamily="34" charset="0"/>
            </a:endParaRPr>
          </a:p>
        </p:txBody>
      </p:sp>
      <p:sp>
        <p:nvSpPr>
          <p:cNvPr id="46" name="Line 3"/>
          <p:cNvSpPr>
            <a:spLocks noChangeShapeType="1"/>
          </p:cNvSpPr>
          <p:nvPr/>
        </p:nvSpPr>
        <p:spPr bwMode="gray">
          <a:xfrm flipV="1">
            <a:off x="5757863" y="4992788"/>
            <a:ext cx="1460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sz="900">
              <a:solidFill>
                <a:srgbClr val="002D78"/>
              </a:solidFill>
              <a:latin typeface="Arial" pitchFamily="34" charset="0"/>
            </a:endParaRPr>
          </a:p>
        </p:txBody>
      </p:sp>
      <p:sp>
        <p:nvSpPr>
          <p:cNvPr id="47" name="Rectangle 4"/>
          <p:cNvSpPr>
            <a:spLocks noChangeArrowheads="1"/>
          </p:cNvSpPr>
          <p:nvPr/>
        </p:nvSpPr>
        <p:spPr bwMode="gray">
          <a:xfrm>
            <a:off x="5321085" y="4438456"/>
            <a:ext cx="811084" cy="640885"/>
          </a:xfrm>
          <a:prstGeom prst="rect">
            <a:avLst/>
          </a:prstGeom>
          <a:solidFill>
            <a:srgbClr val="7B7B7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nchorCtr="1"/>
          <a:lstStyle/>
          <a:p>
            <a:pPr marL="115888" algn="ctr" eaLnBrk="0" hangingPunct="0">
              <a:lnSpc>
                <a:spcPct val="90000"/>
              </a:lnSpc>
            </a:pPr>
            <a:r>
              <a:rPr lang="en-US" sz="900">
                <a:solidFill>
                  <a:prstClr val="white"/>
                </a:solidFill>
                <a:latin typeface="Arial" pitchFamily="34" charset="0"/>
              </a:rPr>
              <a:t>Discover  </a:t>
            </a:r>
            <a:br>
              <a:rPr lang="en-US" sz="900">
                <a:solidFill>
                  <a:prstClr val="white"/>
                </a:solidFill>
                <a:latin typeface="Arial" pitchFamily="34" charset="0"/>
              </a:rPr>
            </a:br>
            <a:r>
              <a:rPr lang="en-US" sz="900">
                <a:solidFill>
                  <a:prstClr val="white"/>
                </a:solidFill>
                <a:latin typeface="Arial" pitchFamily="34" charset="0"/>
              </a:rPr>
              <a:t>changes  </a:t>
            </a:r>
          </a:p>
        </p:txBody>
      </p:sp>
      <p:sp>
        <p:nvSpPr>
          <p:cNvPr id="48" name="Rectangle 5"/>
          <p:cNvSpPr>
            <a:spLocks noChangeArrowheads="1"/>
          </p:cNvSpPr>
          <p:nvPr/>
        </p:nvSpPr>
        <p:spPr bwMode="gray">
          <a:xfrm>
            <a:off x="6355704" y="4442689"/>
            <a:ext cx="811084" cy="640885"/>
          </a:xfrm>
          <a:prstGeom prst="rect">
            <a:avLst/>
          </a:prstGeom>
          <a:solidFill>
            <a:srgbClr val="7B7B7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nchorCtr="1"/>
          <a:lstStyle/>
          <a:p>
            <a:pPr marL="115888" algn="ctr" eaLnBrk="0" hangingPunct="0">
              <a:lnSpc>
                <a:spcPct val="90000"/>
              </a:lnSpc>
            </a:pPr>
            <a:r>
              <a:rPr lang="en-US" sz="900" dirty="0">
                <a:solidFill>
                  <a:prstClr val="white"/>
                </a:solidFill>
                <a:latin typeface="Arial" pitchFamily="34" charset="0"/>
              </a:rPr>
              <a:t>Evaluate  </a:t>
            </a:r>
            <a:br>
              <a:rPr lang="en-US" sz="900" dirty="0">
                <a:solidFill>
                  <a:prstClr val="white"/>
                </a:solidFill>
                <a:latin typeface="Arial" pitchFamily="34" charset="0"/>
              </a:rPr>
            </a:br>
            <a:r>
              <a:rPr lang="en-US" sz="900" dirty="0">
                <a:solidFill>
                  <a:prstClr val="white"/>
                </a:solidFill>
                <a:latin typeface="Arial" pitchFamily="34" charset="0"/>
              </a:rPr>
              <a:t>impact  </a:t>
            </a:r>
          </a:p>
        </p:txBody>
      </p:sp>
      <p:sp>
        <p:nvSpPr>
          <p:cNvPr id="49" name="Rectangle 6"/>
          <p:cNvSpPr>
            <a:spLocks noChangeArrowheads="1"/>
          </p:cNvSpPr>
          <p:nvPr/>
        </p:nvSpPr>
        <p:spPr bwMode="gray">
          <a:xfrm>
            <a:off x="7299061" y="4442689"/>
            <a:ext cx="811084" cy="640885"/>
          </a:xfrm>
          <a:prstGeom prst="rect">
            <a:avLst/>
          </a:prstGeom>
          <a:solidFill>
            <a:srgbClr val="7B7B7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nchorCtr="1"/>
          <a:lstStyle/>
          <a:p>
            <a:pPr marL="115888" algn="ctr" eaLnBrk="0" hangingPunct="0">
              <a:lnSpc>
                <a:spcPct val="90000"/>
              </a:lnSpc>
            </a:pPr>
            <a:r>
              <a:rPr lang="en-US" sz="900">
                <a:solidFill>
                  <a:prstClr val="white"/>
                </a:solidFill>
                <a:latin typeface="Arial" pitchFamily="34" charset="0"/>
              </a:rPr>
              <a:t>Assess  </a:t>
            </a:r>
            <a:br>
              <a:rPr lang="en-US" sz="900">
                <a:solidFill>
                  <a:prstClr val="white"/>
                </a:solidFill>
                <a:latin typeface="Arial" pitchFamily="34" charset="0"/>
              </a:rPr>
            </a:br>
            <a:r>
              <a:rPr lang="en-US" sz="900">
                <a:solidFill>
                  <a:prstClr val="white"/>
                </a:solidFill>
                <a:latin typeface="Arial" pitchFamily="34" charset="0"/>
              </a:rPr>
              <a:t>risk  </a:t>
            </a:r>
          </a:p>
        </p:txBody>
      </p:sp>
      <p:sp>
        <p:nvSpPr>
          <p:cNvPr id="50" name="Rectangle 7"/>
          <p:cNvSpPr>
            <a:spLocks noChangeArrowheads="1"/>
          </p:cNvSpPr>
          <p:nvPr/>
        </p:nvSpPr>
        <p:spPr bwMode="gray">
          <a:xfrm>
            <a:off x="9359765" y="4442689"/>
            <a:ext cx="841546" cy="640885"/>
          </a:xfrm>
          <a:prstGeom prst="rect">
            <a:avLst/>
          </a:prstGeom>
          <a:solidFill>
            <a:srgbClr val="7B7B7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nchorCtr="1"/>
          <a:lstStyle/>
          <a:p>
            <a:pPr marL="115888" algn="ctr" eaLnBrk="0" hangingPunct="0">
              <a:lnSpc>
                <a:spcPct val="90000"/>
              </a:lnSpc>
            </a:pPr>
            <a:r>
              <a:rPr lang="en-US" sz="900" dirty="0">
                <a:solidFill>
                  <a:prstClr val="white"/>
                </a:solidFill>
                <a:latin typeface="Arial" pitchFamily="34" charset="0"/>
              </a:rPr>
              <a:t>Amend  </a:t>
            </a:r>
            <a:br>
              <a:rPr lang="en-US" sz="900" dirty="0">
                <a:solidFill>
                  <a:prstClr val="white"/>
                </a:solidFill>
                <a:latin typeface="Arial" pitchFamily="34" charset="0"/>
              </a:rPr>
            </a:br>
            <a:r>
              <a:rPr lang="en-US" sz="900" dirty="0">
                <a:solidFill>
                  <a:prstClr val="white"/>
                </a:solidFill>
                <a:latin typeface="Arial" pitchFamily="34" charset="0"/>
              </a:rPr>
              <a:t>test  </a:t>
            </a:r>
            <a:br>
              <a:rPr lang="en-US" sz="900" dirty="0">
                <a:solidFill>
                  <a:prstClr val="white"/>
                </a:solidFill>
                <a:latin typeface="Arial" pitchFamily="34" charset="0"/>
              </a:rPr>
            </a:br>
            <a:r>
              <a:rPr lang="en-US" sz="900" dirty="0">
                <a:solidFill>
                  <a:prstClr val="white"/>
                </a:solidFill>
                <a:latin typeface="Arial" pitchFamily="34" charset="0"/>
              </a:rPr>
              <a:t>Scripts   </a:t>
            </a:r>
          </a:p>
        </p:txBody>
      </p:sp>
      <p:sp>
        <p:nvSpPr>
          <p:cNvPr id="51" name="Rectangle 8"/>
          <p:cNvSpPr>
            <a:spLocks noChangeArrowheads="1"/>
          </p:cNvSpPr>
          <p:nvPr/>
        </p:nvSpPr>
        <p:spPr bwMode="gray">
          <a:xfrm>
            <a:off x="8258430" y="4442689"/>
            <a:ext cx="883551" cy="640885"/>
          </a:xfrm>
          <a:prstGeom prst="rect">
            <a:avLst/>
          </a:prstGeom>
          <a:solidFill>
            <a:srgbClr val="7B7B7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nchorCtr="1"/>
          <a:lstStyle/>
          <a:p>
            <a:pPr marL="115888" algn="ctr" eaLnBrk="0" hangingPunct="0">
              <a:lnSpc>
                <a:spcPct val="90000"/>
              </a:lnSpc>
            </a:pPr>
            <a:r>
              <a:rPr lang="en-US" sz="900" dirty="0">
                <a:solidFill>
                  <a:prstClr val="white"/>
                </a:solidFill>
                <a:latin typeface="Arial" pitchFamily="34" charset="0"/>
              </a:rPr>
              <a:t>Optimize  </a:t>
            </a:r>
            <a:br>
              <a:rPr lang="en-US" sz="900" dirty="0">
                <a:solidFill>
                  <a:prstClr val="white"/>
                </a:solidFill>
                <a:latin typeface="Arial" pitchFamily="34" charset="0"/>
              </a:rPr>
            </a:br>
            <a:r>
              <a:rPr lang="en-US" sz="900" dirty="0">
                <a:solidFill>
                  <a:prstClr val="white"/>
                </a:solidFill>
                <a:latin typeface="Arial" pitchFamily="34" charset="0"/>
              </a:rPr>
              <a:t>test  </a:t>
            </a:r>
            <a:br>
              <a:rPr lang="en-US" sz="900" dirty="0">
                <a:solidFill>
                  <a:prstClr val="white"/>
                </a:solidFill>
                <a:latin typeface="Arial" pitchFamily="34" charset="0"/>
              </a:rPr>
            </a:br>
            <a:r>
              <a:rPr lang="en-US" sz="900" dirty="0">
                <a:solidFill>
                  <a:prstClr val="white"/>
                </a:solidFill>
                <a:latin typeface="Arial" pitchFamily="34" charset="0"/>
              </a:rPr>
              <a:t>suite   </a:t>
            </a:r>
          </a:p>
        </p:txBody>
      </p:sp>
      <p:sp>
        <p:nvSpPr>
          <p:cNvPr id="52" name="Rectangle 9"/>
          <p:cNvSpPr>
            <a:spLocks noChangeArrowheads="1"/>
          </p:cNvSpPr>
          <p:nvPr/>
        </p:nvSpPr>
        <p:spPr bwMode="gray">
          <a:xfrm>
            <a:off x="7239324" y="3436867"/>
            <a:ext cx="2193925" cy="461340"/>
          </a:xfrm>
          <a:prstGeom prst="rect">
            <a:avLst/>
          </a:prstGeom>
          <a:solidFill>
            <a:schemeClr val="accent6"/>
          </a:solidFill>
          <a:ln>
            <a:noFill/>
          </a:ln>
        </p:spPr>
        <p:txBody>
          <a:bodyPr wrap="none" anchor="ctr" anchorCtr="1"/>
          <a:lstStyle/>
          <a:p>
            <a:pPr marL="115888" algn="ctr" eaLnBrk="0" hangingPunct="0">
              <a:lnSpc>
                <a:spcPct val="90000"/>
              </a:lnSpc>
            </a:pPr>
            <a:r>
              <a:rPr lang="en-US" sz="900" dirty="0">
                <a:solidFill>
                  <a:srgbClr val="002D78"/>
                </a:solidFill>
                <a:latin typeface="Arial" pitchFamily="34" charset="0"/>
              </a:rPr>
              <a:t>Evaluate, Prioritize Key Enhancement</a:t>
            </a:r>
          </a:p>
          <a:p>
            <a:pPr marL="115888" algn="ctr" eaLnBrk="0" hangingPunct="0">
              <a:lnSpc>
                <a:spcPct val="90000"/>
              </a:lnSpc>
            </a:pPr>
            <a:r>
              <a:rPr lang="en-US" sz="900" dirty="0">
                <a:solidFill>
                  <a:srgbClr val="002D78"/>
                </a:solidFill>
                <a:latin typeface="Arial" pitchFamily="34" charset="0"/>
              </a:rPr>
              <a:t>&amp; Break Fix </a:t>
            </a:r>
          </a:p>
        </p:txBody>
      </p:sp>
      <p:sp>
        <p:nvSpPr>
          <p:cNvPr id="53" name="Rectangle 10"/>
          <p:cNvSpPr>
            <a:spLocks noChangeArrowheads="1"/>
          </p:cNvSpPr>
          <p:nvPr/>
        </p:nvSpPr>
        <p:spPr bwMode="gray">
          <a:xfrm>
            <a:off x="6208062" y="5383279"/>
            <a:ext cx="1377950" cy="416161"/>
          </a:xfrm>
          <a:prstGeom prst="rect">
            <a:avLst/>
          </a:prstGeom>
          <a:solidFill>
            <a:srgbClr val="7B7B7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nchorCtr="1"/>
          <a:lstStyle/>
          <a:p>
            <a:pPr marL="115888" algn="ctr" eaLnBrk="0" hangingPunct="0">
              <a:lnSpc>
                <a:spcPct val="90000"/>
              </a:lnSpc>
            </a:pPr>
            <a:r>
              <a:rPr lang="en-US" sz="900" dirty="0">
                <a:solidFill>
                  <a:prstClr val="white"/>
                </a:solidFill>
                <a:latin typeface="Arial" pitchFamily="34" charset="0"/>
              </a:rPr>
              <a:t>Execute Monthly</a:t>
            </a:r>
          </a:p>
          <a:p>
            <a:pPr marL="115888" algn="ctr" eaLnBrk="0" hangingPunct="0">
              <a:lnSpc>
                <a:spcPct val="90000"/>
              </a:lnSpc>
            </a:pPr>
            <a:r>
              <a:rPr lang="en-US" sz="900" dirty="0">
                <a:solidFill>
                  <a:prstClr val="white"/>
                </a:solidFill>
                <a:latin typeface="Arial" pitchFamily="34" charset="0"/>
              </a:rPr>
              <a:t>Test Automaton   </a:t>
            </a:r>
          </a:p>
        </p:txBody>
      </p:sp>
      <p:sp>
        <p:nvSpPr>
          <p:cNvPr id="54" name="Line 11"/>
          <p:cNvSpPr>
            <a:spLocks noChangeShapeType="1"/>
          </p:cNvSpPr>
          <p:nvPr/>
        </p:nvSpPr>
        <p:spPr bwMode="gray">
          <a:xfrm>
            <a:off x="6138216" y="4802288"/>
            <a:ext cx="209550" cy="0"/>
          </a:xfrm>
          <a:prstGeom prst="line">
            <a:avLst/>
          </a:prstGeom>
          <a:noFill/>
          <a:ln w="19050">
            <a:solidFill>
              <a:srgbClr val="7B7B79"/>
            </a:solidFill>
            <a:round/>
            <a:headEnd type="none" w="lg" len="med"/>
            <a:tailEnd type="triangle" w="lg" len="sm"/>
          </a:ln>
          <a:extLst>
            <a:ext uri="{909E8E84-426E-40DD-AFC4-6F175D3DCCD1}">
              <a14:hiddenFill xmlns:a14="http://schemas.microsoft.com/office/drawing/2010/main">
                <a:noFill/>
              </a14:hiddenFill>
            </a:ext>
          </a:extLst>
        </p:spPr>
        <p:txBody>
          <a:bodyPr>
            <a:spAutoFit/>
          </a:bodyPr>
          <a:lstStyle/>
          <a:p>
            <a:endParaRPr lang="en-US" sz="900">
              <a:solidFill>
                <a:srgbClr val="002D78"/>
              </a:solidFill>
              <a:latin typeface="Arial" pitchFamily="34" charset="0"/>
            </a:endParaRPr>
          </a:p>
        </p:txBody>
      </p:sp>
      <p:sp>
        <p:nvSpPr>
          <p:cNvPr id="55" name="Line 12"/>
          <p:cNvSpPr>
            <a:spLocks noChangeShapeType="1"/>
          </p:cNvSpPr>
          <p:nvPr/>
        </p:nvSpPr>
        <p:spPr bwMode="gray">
          <a:xfrm>
            <a:off x="7056860" y="4802288"/>
            <a:ext cx="209550" cy="0"/>
          </a:xfrm>
          <a:prstGeom prst="line">
            <a:avLst/>
          </a:prstGeom>
          <a:noFill/>
          <a:ln w="19050">
            <a:solidFill>
              <a:srgbClr val="7B7B79"/>
            </a:solidFill>
            <a:round/>
            <a:headEnd type="none" w="lg" len="med"/>
            <a:tailEnd type="triangle" w="lg" len="sm"/>
          </a:ln>
          <a:extLst>
            <a:ext uri="{909E8E84-426E-40DD-AFC4-6F175D3DCCD1}">
              <a14:hiddenFill xmlns:a14="http://schemas.microsoft.com/office/drawing/2010/main">
                <a:noFill/>
              </a14:hiddenFill>
            </a:ext>
          </a:extLst>
        </p:spPr>
        <p:txBody>
          <a:bodyPr>
            <a:spAutoFit/>
          </a:bodyPr>
          <a:lstStyle/>
          <a:p>
            <a:endParaRPr lang="en-US" sz="900">
              <a:solidFill>
                <a:srgbClr val="002D78"/>
              </a:solidFill>
              <a:latin typeface="Arial" pitchFamily="34" charset="0"/>
            </a:endParaRPr>
          </a:p>
        </p:txBody>
      </p:sp>
      <p:sp>
        <p:nvSpPr>
          <p:cNvPr id="56" name="Line 13"/>
          <p:cNvSpPr>
            <a:spLocks noChangeShapeType="1"/>
          </p:cNvSpPr>
          <p:nvPr/>
        </p:nvSpPr>
        <p:spPr bwMode="gray">
          <a:xfrm>
            <a:off x="8012574" y="4802288"/>
            <a:ext cx="209550" cy="0"/>
          </a:xfrm>
          <a:prstGeom prst="line">
            <a:avLst/>
          </a:prstGeom>
          <a:noFill/>
          <a:ln w="19050">
            <a:solidFill>
              <a:srgbClr val="7B7B79"/>
            </a:solidFill>
            <a:round/>
            <a:headEnd type="none" w="lg" len="med"/>
            <a:tailEnd type="triangle" w="lg" len="sm"/>
          </a:ln>
          <a:extLst>
            <a:ext uri="{909E8E84-426E-40DD-AFC4-6F175D3DCCD1}">
              <a14:hiddenFill xmlns:a14="http://schemas.microsoft.com/office/drawing/2010/main">
                <a:noFill/>
              </a14:hiddenFill>
            </a:ext>
          </a:extLst>
        </p:spPr>
        <p:txBody>
          <a:bodyPr>
            <a:spAutoFit/>
          </a:bodyPr>
          <a:lstStyle/>
          <a:p>
            <a:endParaRPr lang="en-US" sz="900">
              <a:solidFill>
                <a:srgbClr val="002D78"/>
              </a:solidFill>
              <a:latin typeface="Arial" pitchFamily="34" charset="0"/>
            </a:endParaRPr>
          </a:p>
        </p:txBody>
      </p:sp>
      <p:sp>
        <p:nvSpPr>
          <p:cNvPr id="57" name="Line 14"/>
          <p:cNvSpPr>
            <a:spLocks noChangeShapeType="1"/>
          </p:cNvSpPr>
          <p:nvPr/>
        </p:nvSpPr>
        <p:spPr bwMode="gray">
          <a:xfrm>
            <a:off x="9121335" y="4802288"/>
            <a:ext cx="209550" cy="0"/>
          </a:xfrm>
          <a:prstGeom prst="line">
            <a:avLst/>
          </a:prstGeom>
          <a:noFill/>
          <a:ln w="19050">
            <a:solidFill>
              <a:srgbClr val="7B7B79"/>
            </a:solidFill>
            <a:round/>
            <a:headEnd type="none" w="lg" len="med"/>
            <a:tailEnd type="triangle" w="lg" len="sm"/>
          </a:ln>
          <a:extLst>
            <a:ext uri="{909E8E84-426E-40DD-AFC4-6F175D3DCCD1}">
              <a14:hiddenFill xmlns:a14="http://schemas.microsoft.com/office/drawing/2010/main">
                <a:noFill/>
              </a14:hiddenFill>
            </a:ext>
          </a:extLst>
        </p:spPr>
        <p:txBody>
          <a:bodyPr>
            <a:spAutoFit/>
          </a:bodyPr>
          <a:lstStyle/>
          <a:p>
            <a:endParaRPr lang="en-US" sz="900">
              <a:solidFill>
                <a:srgbClr val="002D78"/>
              </a:solidFill>
              <a:latin typeface="Arial" pitchFamily="34" charset="0"/>
            </a:endParaRPr>
          </a:p>
        </p:txBody>
      </p:sp>
      <p:sp>
        <p:nvSpPr>
          <p:cNvPr id="58" name="Rectangle 15"/>
          <p:cNvSpPr>
            <a:spLocks noChangeArrowheads="1"/>
          </p:cNvSpPr>
          <p:nvPr/>
        </p:nvSpPr>
        <p:spPr bwMode="gray">
          <a:xfrm>
            <a:off x="7831842" y="5338892"/>
            <a:ext cx="1736725" cy="548648"/>
          </a:xfrm>
          <a:prstGeom prst="rect">
            <a:avLst/>
          </a:prstGeom>
          <a:solidFill>
            <a:schemeClr val="accent6"/>
          </a:solidFill>
          <a:ln>
            <a:noFill/>
          </a:ln>
        </p:spPr>
        <p:txBody>
          <a:bodyPr wrap="none" anchor="ctr" anchorCtr="1"/>
          <a:lstStyle/>
          <a:p>
            <a:pPr marL="115888" algn="ctr" eaLnBrk="0" hangingPunct="0">
              <a:lnSpc>
                <a:spcPct val="90000"/>
              </a:lnSpc>
            </a:pPr>
            <a:r>
              <a:rPr lang="en-US" sz="900">
                <a:solidFill>
                  <a:srgbClr val="002D78"/>
                </a:solidFill>
                <a:latin typeface="Arial" pitchFamily="34" charset="0"/>
              </a:rPr>
              <a:t>Approve and  </a:t>
            </a:r>
            <a:br>
              <a:rPr lang="en-US" sz="900">
                <a:solidFill>
                  <a:srgbClr val="002D78"/>
                </a:solidFill>
                <a:latin typeface="Arial" pitchFamily="34" charset="0"/>
              </a:rPr>
            </a:br>
            <a:r>
              <a:rPr lang="en-US" sz="900">
                <a:solidFill>
                  <a:srgbClr val="002D78"/>
                </a:solidFill>
                <a:latin typeface="Arial" pitchFamily="34" charset="0"/>
              </a:rPr>
              <a:t> deploy changes   </a:t>
            </a:r>
          </a:p>
        </p:txBody>
      </p:sp>
      <p:sp>
        <p:nvSpPr>
          <p:cNvPr id="59" name="Line 16"/>
          <p:cNvSpPr>
            <a:spLocks noChangeShapeType="1"/>
          </p:cNvSpPr>
          <p:nvPr/>
        </p:nvSpPr>
        <p:spPr bwMode="gray">
          <a:xfrm>
            <a:off x="8666475" y="3992585"/>
            <a:ext cx="0" cy="143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sz="900">
              <a:solidFill>
                <a:srgbClr val="002D78"/>
              </a:solidFill>
              <a:latin typeface="Arial" pitchFamily="34" charset="0"/>
            </a:endParaRPr>
          </a:p>
        </p:txBody>
      </p:sp>
      <p:sp>
        <p:nvSpPr>
          <p:cNvPr id="60" name="Line 17"/>
          <p:cNvSpPr>
            <a:spLocks noChangeShapeType="1"/>
          </p:cNvSpPr>
          <p:nvPr/>
        </p:nvSpPr>
        <p:spPr bwMode="gray">
          <a:xfrm flipH="1">
            <a:off x="5155419" y="4175872"/>
            <a:ext cx="3503676" cy="0"/>
          </a:xfrm>
          <a:prstGeom prst="line">
            <a:avLst/>
          </a:prstGeom>
          <a:noFill/>
          <a:ln w="19050">
            <a:solidFill>
              <a:srgbClr val="7B7B79"/>
            </a:solidFill>
            <a:round/>
            <a:headEnd/>
            <a:tailEnd/>
          </a:ln>
          <a:extLst>
            <a:ext uri="{909E8E84-426E-40DD-AFC4-6F175D3DCCD1}">
              <a14:hiddenFill xmlns:a14="http://schemas.microsoft.com/office/drawing/2010/main">
                <a:noFill/>
              </a14:hiddenFill>
            </a:ext>
          </a:extLst>
        </p:spPr>
        <p:txBody>
          <a:bodyPr>
            <a:spAutoFit/>
          </a:bodyPr>
          <a:lstStyle/>
          <a:p>
            <a:endParaRPr lang="en-US" sz="900">
              <a:solidFill>
                <a:srgbClr val="002D78"/>
              </a:solidFill>
              <a:latin typeface="Arial" pitchFamily="34" charset="0"/>
            </a:endParaRPr>
          </a:p>
        </p:txBody>
      </p:sp>
      <p:sp>
        <p:nvSpPr>
          <p:cNvPr id="61" name="Line 18"/>
          <p:cNvSpPr>
            <a:spLocks noChangeShapeType="1"/>
          </p:cNvSpPr>
          <p:nvPr/>
        </p:nvSpPr>
        <p:spPr bwMode="gray">
          <a:xfrm>
            <a:off x="5162550" y="4194385"/>
            <a:ext cx="0" cy="586816"/>
          </a:xfrm>
          <a:prstGeom prst="line">
            <a:avLst/>
          </a:prstGeom>
          <a:noFill/>
          <a:ln w="19050">
            <a:solidFill>
              <a:srgbClr val="7B7B79"/>
            </a:solidFill>
            <a:round/>
            <a:headEnd/>
            <a:tailEnd/>
          </a:ln>
          <a:extLst>
            <a:ext uri="{909E8E84-426E-40DD-AFC4-6F175D3DCCD1}">
              <a14:hiddenFill xmlns:a14="http://schemas.microsoft.com/office/drawing/2010/main">
                <a:noFill/>
              </a14:hiddenFill>
            </a:ext>
          </a:extLst>
        </p:spPr>
        <p:txBody>
          <a:bodyPr>
            <a:spAutoFit/>
          </a:bodyPr>
          <a:lstStyle/>
          <a:p>
            <a:endParaRPr lang="en-US" sz="900">
              <a:solidFill>
                <a:srgbClr val="002D78"/>
              </a:solidFill>
              <a:latin typeface="Arial" pitchFamily="34" charset="0"/>
            </a:endParaRPr>
          </a:p>
        </p:txBody>
      </p:sp>
      <p:sp>
        <p:nvSpPr>
          <p:cNvPr id="62" name="Line 19"/>
          <p:cNvSpPr>
            <a:spLocks noChangeShapeType="1"/>
          </p:cNvSpPr>
          <p:nvPr/>
        </p:nvSpPr>
        <p:spPr bwMode="gray">
          <a:xfrm flipV="1">
            <a:off x="10201314" y="4802288"/>
            <a:ext cx="338137" cy="0"/>
          </a:xfrm>
          <a:prstGeom prst="line">
            <a:avLst/>
          </a:prstGeom>
          <a:noFill/>
          <a:ln w="19050">
            <a:solidFill>
              <a:srgbClr val="7B7B79"/>
            </a:solidFill>
            <a:round/>
            <a:headEnd type="none" w="lg" len="med"/>
            <a:tailEnd type="none" w="lg" len="sm"/>
          </a:ln>
          <a:extLst>
            <a:ext uri="{909E8E84-426E-40DD-AFC4-6F175D3DCCD1}">
              <a14:hiddenFill xmlns:a14="http://schemas.microsoft.com/office/drawing/2010/main">
                <a:noFill/>
              </a14:hiddenFill>
            </a:ext>
          </a:extLst>
        </p:spPr>
        <p:txBody>
          <a:bodyPr>
            <a:spAutoFit/>
          </a:bodyPr>
          <a:lstStyle/>
          <a:p>
            <a:endParaRPr lang="en-US" sz="900">
              <a:solidFill>
                <a:srgbClr val="002D78"/>
              </a:solidFill>
              <a:latin typeface="Arial" pitchFamily="34" charset="0"/>
            </a:endParaRPr>
          </a:p>
        </p:txBody>
      </p:sp>
      <p:sp>
        <p:nvSpPr>
          <p:cNvPr id="63" name="Line 20"/>
          <p:cNvSpPr>
            <a:spLocks noChangeShapeType="1"/>
          </p:cNvSpPr>
          <p:nvPr/>
        </p:nvSpPr>
        <p:spPr bwMode="gray">
          <a:xfrm>
            <a:off x="10585369" y="4756907"/>
            <a:ext cx="0" cy="548648"/>
          </a:xfrm>
          <a:prstGeom prst="line">
            <a:avLst/>
          </a:prstGeom>
          <a:noFill/>
          <a:ln w="19050">
            <a:solidFill>
              <a:srgbClr val="7B7B79"/>
            </a:solidFill>
            <a:round/>
            <a:headEnd/>
            <a:tailEnd/>
          </a:ln>
          <a:extLst>
            <a:ext uri="{909E8E84-426E-40DD-AFC4-6F175D3DCCD1}">
              <a14:hiddenFill xmlns:a14="http://schemas.microsoft.com/office/drawing/2010/main">
                <a:noFill/>
              </a14:hiddenFill>
            </a:ext>
          </a:extLst>
        </p:spPr>
        <p:txBody>
          <a:bodyPr>
            <a:spAutoFit/>
          </a:bodyPr>
          <a:lstStyle/>
          <a:p>
            <a:endParaRPr lang="en-US" sz="900">
              <a:solidFill>
                <a:srgbClr val="002D78"/>
              </a:solidFill>
              <a:latin typeface="Arial" pitchFamily="34" charset="0"/>
            </a:endParaRPr>
          </a:p>
        </p:txBody>
      </p:sp>
      <p:sp>
        <p:nvSpPr>
          <p:cNvPr id="64" name="Line 21"/>
          <p:cNvSpPr>
            <a:spLocks noChangeShapeType="1"/>
          </p:cNvSpPr>
          <p:nvPr/>
        </p:nvSpPr>
        <p:spPr bwMode="gray">
          <a:xfrm flipH="1">
            <a:off x="6046700" y="5285417"/>
            <a:ext cx="4538662" cy="0"/>
          </a:xfrm>
          <a:prstGeom prst="line">
            <a:avLst/>
          </a:prstGeom>
          <a:noFill/>
          <a:ln w="19050">
            <a:solidFill>
              <a:srgbClr val="7B7B79"/>
            </a:solidFill>
            <a:round/>
            <a:headEnd/>
            <a:tailEnd/>
          </a:ln>
          <a:extLst>
            <a:ext uri="{909E8E84-426E-40DD-AFC4-6F175D3DCCD1}">
              <a14:hiddenFill xmlns:a14="http://schemas.microsoft.com/office/drawing/2010/main">
                <a:noFill/>
              </a14:hiddenFill>
            </a:ext>
          </a:extLst>
        </p:spPr>
        <p:txBody>
          <a:bodyPr wrap="square">
            <a:spAutoFit/>
          </a:bodyPr>
          <a:lstStyle/>
          <a:p>
            <a:endParaRPr lang="en-US" sz="900">
              <a:solidFill>
                <a:srgbClr val="002D78"/>
              </a:solidFill>
              <a:latin typeface="Arial" pitchFamily="34" charset="0"/>
            </a:endParaRPr>
          </a:p>
        </p:txBody>
      </p:sp>
      <p:sp>
        <p:nvSpPr>
          <p:cNvPr id="65" name="Line 22"/>
          <p:cNvSpPr>
            <a:spLocks noChangeShapeType="1"/>
          </p:cNvSpPr>
          <p:nvPr/>
        </p:nvSpPr>
        <p:spPr bwMode="gray">
          <a:xfrm>
            <a:off x="6006797" y="5275934"/>
            <a:ext cx="0" cy="381668"/>
          </a:xfrm>
          <a:prstGeom prst="line">
            <a:avLst/>
          </a:prstGeom>
          <a:noFill/>
          <a:ln w="19050">
            <a:solidFill>
              <a:srgbClr val="7B7B79"/>
            </a:solidFill>
            <a:round/>
            <a:headEnd/>
            <a:tailEnd/>
          </a:ln>
          <a:extLst>
            <a:ext uri="{909E8E84-426E-40DD-AFC4-6F175D3DCCD1}">
              <a14:hiddenFill xmlns:a14="http://schemas.microsoft.com/office/drawing/2010/main">
                <a:noFill/>
              </a14:hiddenFill>
            </a:ext>
          </a:extLst>
        </p:spPr>
        <p:txBody>
          <a:bodyPr>
            <a:spAutoFit/>
          </a:bodyPr>
          <a:lstStyle/>
          <a:p>
            <a:endParaRPr lang="en-US" sz="900">
              <a:solidFill>
                <a:srgbClr val="002D78"/>
              </a:solidFill>
              <a:latin typeface="Arial" pitchFamily="34" charset="0"/>
            </a:endParaRPr>
          </a:p>
        </p:txBody>
      </p:sp>
      <p:sp>
        <p:nvSpPr>
          <p:cNvPr id="66" name="Line 23"/>
          <p:cNvSpPr>
            <a:spLocks noChangeShapeType="1"/>
          </p:cNvSpPr>
          <p:nvPr/>
        </p:nvSpPr>
        <p:spPr bwMode="gray">
          <a:xfrm>
            <a:off x="5966767" y="5673017"/>
            <a:ext cx="209550" cy="0"/>
          </a:xfrm>
          <a:prstGeom prst="line">
            <a:avLst/>
          </a:prstGeom>
          <a:noFill/>
          <a:ln w="19050">
            <a:solidFill>
              <a:srgbClr val="7B7B79"/>
            </a:solidFill>
            <a:round/>
            <a:headEnd type="none" w="lg" len="med"/>
            <a:tailEnd type="triangle" w="lg" len="sm"/>
          </a:ln>
          <a:extLst>
            <a:ext uri="{909E8E84-426E-40DD-AFC4-6F175D3DCCD1}">
              <a14:hiddenFill xmlns:a14="http://schemas.microsoft.com/office/drawing/2010/main">
                <a:noFill/>
              </a14:hiddenFill>
            </a:ext>
          </a:extLst>
        </p:spPr>
        <p:txBody>
          <a:bodyPr>
            <a:spAutoFit/>
          </a:bodyPr>
          <a:lstStyle/>
          <a:p>
            <a:endParaRPr lang="en-US" sz="900">
              <a:solidFill>
                <a:srgbClr val="002D78"/>
              </a:solidFill>
              <a:latin typeface="Arial" pitchFamily="34" charset="0"/>
            </a:endParaRPr>
          </a:p>
        </p:txBody>
      </p:sp>
      <p:sp>
        <p:nvSpPr>
          <p:cNvPr id="67" name="Line 24"/>
          <p:cNvSpPr>
            <a:spLocks noChangeShapeType="1"/>
          </p:cNvSpPr>
          <p:nvPr/>
        </p:nvSpPr>
        <p:spPr bwMode="gray">
          <a:xfrm>
            <a:off x="5153025" y="4802288"/>
            <a:ext cx="209550" cy="0"/>
          </a:xfrm>
          <a:prstGeom prst="line">
            <a:avLst/>
          </a:prstGeom>
          <a:noFill/>
          <a:ln w="19050">
            <a:solidFill>
              <a:srgbClr val="7B7B79"/>
            </a:solidFill>
            <a:round/>
            <a:headEnd type="none" w="lg" len="med"/>
            <a:tailEnd type="triangle" w="lg" len="sm"/>
          </a:ln>
          <a:extLst>
            <a:ext uri="{909E8E84-426E-40DD-AFC4-6F175D3DCCD1}">
              <a14:hiddenFill xmlns:a14="http://schemas.microsoft.com/office/drawing/2010/main">
                <a:noFill/>
              </a14:hiddenFill>
            </a:ext>
          </a:extLst>
        </p:spPr>
        <p:txBody>
          <a:bodyPr>
            <a:spAutoFit/>
          </a:bodyPr>
          <a:lstStyle/>
          <a:p>
            <a:endParaRPr lang="en-US" sz="900">
              <a:solidFill>
                <a:srgbClr val="002D78"/>
              </a:solidFill>
              <a:latin typeface="Arial" pitchFamily="34" charset="0"/>
            </a:endParaRPr>
          </a:p>
        </p:txBody>
      </p:sp>
      <p:sp>
        <p:nvSpPr>
          <p:cNvPr id="68" name="Line 25"/>
          <p:cNvSpPr>
            <a:spLocks noChangeShapeType="1"/>
          </p:cNvSpPr>
          <p:nvPr/>
        </p:nvSpPr>
        <p:spPr bwMode="gray">
          <a:xfrm>
            <a:off x="7564113" y="5613216"/>
            <a:ext cx="280987" cy="0"/>
          </a:xfrm>
          <a:prstGeom prst="line">
            <a:avLst/>
          </a:prstGeom>
          <a:noFill/>
          <a:ln w="19050">
            <a:solidFill>
              <a:srgbClr val="7B7B79"/>
            </a:solidFill>
            <a:round/>
            <a:headEnd type="none" w="lg" len="med"/>
            <a:tailEnd type="triangle" w="lg" len="sm"/>
          </a:ln>
          <a:extLst>
            <a:ext uri="{909E8E84-426E-40DD-AFC4-6F175D3DCCD1}">
              <a14:hiddenFill xmlns:a14="http://schemas.microsoft.com/office/drawing/2010/main">
                <a:noFill/>
              </a14:hiddenFill>
            </a:ext>
          </a:extLst>
        </p:spPr>
        <p:txBody>
          <a:bodyPr>
            <a:spAutoFit/>
          </a:bodyPr>
          <a:lstStyle/>
          <a:p>
            <a:endParaRPr lang="en-US" sz="900">
              <a:solidFill>
                <a:srgbClr val="002D78"/>
              </a:solidFill>
              <a:latin typeface="Arial" pitchFamily="34" charset="0"/>
            </a:endParaRPr>
          </a:p>
        </p:txBody>
      </p:sp>
      <p:sp>
        <p:nvSpPr>
          <p:cNvPr id="69" name="TextBox 68"/>
          <p:cNvSpPr txBox="1"/>
          <p:nvPr/>
        </p:nvSpPr>
        <p:spPr>
          <a:xfrm>
            <a:off x="1666118" y="3700850"/>
            <a:ext cx="4014677" cy="461665"/>
          </a:xfrm>
          <a:prstGeom prst="rect">
            <a:avLst/>
          </a:prstGeom>
          <a:noFill/>
        </p:spPr>
        <p:txBody>
          <a:bodyPr wrap="square" rtlCol="0">
            <a:spAutoFit/>
          </a:bodyPr>
          <a:lstStyle/>
          <a:p>
            <a:r>
              <a:rPr lang="en-US" sz="1200" b="1" dirty="0">
                <a:solidFill>
                  <a:srgbClr val="002D78"/>
                </a:solidFill>
                <a:latin typeface="Arial" pitchFamily="34" charset="0"/>
              </a:rPr>
              <a:t>Ongoing Monthly Manual Regression RUN</a:t>
            </a:r>
          </a:p>
          <a:p>
            <a:endParaRPr lang="en-US" sz="1200" b="1" dirty="0">
              <a:solidFill>
                <a:srgbClr val="002D78"/>
              </a:solidFill>
              <a:latin typeface="Arial" pitchFamily="34" charset="0"/>
            </a:endParaRPr>
          </a:p>
        </p:txBody>
      </p:sp>
      <p:sp>
        <p:nvSpPr>
          <p:cNvPr id="70" name="Oval 69"/>
          <p:cNvSpPr/>
          <p:nvPr/>
        </p:nvSpPr>
        <p:spPr>
          <a:xfrm>
            <a:off x="5186996" y="3360605"/>
            <a:ext cx="570867" cy="580386"/>
          </a:xfrm>
          <a:prstGeom prst="ellipse">
            <a:avLst/>
          </a:prstGeom>
          <a:blipFill rotWithShape="1">
            <a:blip r:embed="rId3" cstate="prin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71" name="TextBox 70"/>
          <p:cNvSpPr txBox="1"/>
          <p:nvPr/>
        </p:nvSpPr>
        <p:spPr>
          <a:xfrm>
            <a:off x="5321085" y="3414203"/>
            <a:ext cx="132364" cy="420564"/>
          </a:xfrm>
          <a:prstGeom prst="rect">
            <a:avLst/>
          </a:prstGeom>
          <a:noFill/>
        </p:spPr>
        <p:txBody>
          <a:bodyPr wrap="square" rtlCol="0">
            <a:spAutoFit/>
          </a:bodyPr>
          <a:lstStyle/>
          <a:p>
            <a:r>
              <a:rPr lang="en-US" dirty="0">
                <a:solidFill>
                  <a:srgbClr val="002D78"/>
                </a:solidFill>
                <a:latin typeface="Arial" pitchFamily="34" charset="0"/>
              </a:rPr>
              <a:t>2</a:t>
            </a:r>
          </a:p>
        </p:txBody>
      </p:sp>
      <p:sp>
        <p:nvSpPr>
          <p:cNvPr id="39" name="Rectangle 38"/>
          <p:cNvSpPr>
            <a:spLocks noChangeArrowheads="1"/>
          </p:cNvSpPr>
          <p:nvPr/>
        </p:nvSpPr>
        <p:spPr bwMode="auto">
          <a:xfrm>
            <a:off x="2756842" y="275168"/>
            <a:ext cx="6629400" cy="287124"/>
          </a:xfrm>
          <a:prstGeom prst="rect">
            <a:avLst/>
          </a:prstGeom>
          <a:gradFill rotWithShape="1">
            <a:gsLst>
              <a:gs pos="0">
                <a:srgbClr val="97C2F1"/>
              </a:gs>
              <a:gs pos="100000">
                <a:srgbClr val="82A3E4"/>
              </a:gs>
            </a:gsLst>
            <a:lin ang="5400000" scaled="1"/>
          </a:gradFill>
          <a:ln w="12700">
            <a:noFill/>
            <a:miter lim="800000"/>
            <a:headEnd/>
            <a:tailEnd/>
          </a:ln>
        </p:spPr>
        <p:txBody>
          <a:bodyPr wrap="none"/>
          <a:lstStyle/>
          <a:p>
            <a:pPr algn="ctr">
              <a:lnSpc>
                <a:spcPct val="95000"/>
              </a:lnSpc>
              <a:spcBef>
                <a:spcPct val="10000"/>
              </a:spcBef>
              <a:buClr>
                <a:srgbClr val="F48B00"/>
              </a:buClr>
              <a:buFont typeface="Wingdings" pitchFamily="2" charset="2"/>
              <a:buNone/>
            </a:pPr>
            <a:r>
              <a:rPr lang="de-DE" sz="1300" b="1" dirty="0">
                <a:cs typeface="Arial" charset="0"/>
              </a:rPr>
              <a:t>How do we ensure </a:t>
            </a:r>
            <a:r>
              <a:rPr lang="de-DE" sz="1300" b="1" dirty="0" smtClean="0">
                <a:cs typeface="Arial" charset="0"/>
              </a:rPr>
              <a:t>our Automation is </a:t>
            </a:r>
            <a:r>
              <a:rPr lang="de-DE" sz="1300" b="1" dirty="0">
                <a:cs typeface="Arial" charset="0"/>
              </a:rPr>
              <a:t>EverGreen</a:t>
            </a:r>
            <a:endParaRPr lang="en-US" sz="1300" b="1" dirty="0">
              <a:cs typeface="Arial" charset="0"/>
            </a:endParaRPr>
          </a:p>
        </p:txBody>
      </p:sp>
      <p:sp>
        <p:nvSpPr>
          <p:cNvPr id="41" name="Rectangle 15">
            <a:extLst>
              <a:ext uri="{FF2B5EF4-FFF2-40B4-BE49-F238E27FC236}">
                <a16:creationId xmlns="" xmlns:a16="http://schemas.microsoft.com/office/drawing/2014/main" id="{AB0FA232-5D28-40E5-BEAA-D2E7E5A29B48}"/>
              </a:ext>
            </a:extLst>
          </p:cNvPr>
          <p:cNvSpPr>
            <a:spLocks noChangeArrowheads="1"/>
          </p:cNvSpPr>
          <p:nvPr/>
        </p:nvSpPr>
        <p:spPr bwMode="gray">
          <a:xfrm>
            <a:off x="2252546" y="896191"/>
            <a:ext cx="1600664" cy="402685"/>
          </a:xfrm>
          <a:prstGeom prst="rect">
            <a:avLst/>
          </a:prstGeom>
          <a:solidFill>
            <a:schemeClr val="accent6"/>
          </a:solidFill>
          <a:ln>
            <a:noFill/>
          </a:ln>
        </p:spPr>
        <p:txBody>
          <a:bodyPr wrap="none" anchor="ctr" anchorCtr="1"/>
          <a:lstStyle/>
          <a:p>
            <a:pPr marL="115888" algn="ctr" eaLnBrk="0" hangingPunct="0">
              <a:lnSpc>
                <a:spcPct val="90000"/>
              </a:lnSpc>
            </a:pPr>
            <a:r>
              <a:rPr lang="en-US" sz="900" dirty="0">
                <a:solidFill>
                  <a:srgbClr val="002D78"/>
                </a:solidFill>
                <a:latin typeface="Arial" pitchFamily="34" charset="0"/>
              </a:rPr>
              <a:t>Review New Projects </a:t>
            </a:r>
          </a:p>
          <a:p>
            <a:pPr marL="115888" algn="ctr" eaLnBrk="0" hangingPunct="0">
              <a:lnSpc>
                <a:spcPct val="90000"/>
              </a:lnSpc>
            </a:pPr>
            <a:r>
              <a:rPr lang="en-US" sz="900" dirty="0">
                <a:solidFill>
                  <a:srgbClr val="002D78"/>
                </a:solidFill>
                <a:latin typeface="Arial" pitchFamily="34" charset="0"/>
              </a:rPr>
              <a:t>( Strategic) </a:t>
            </a:r>
          </a:p>
        </p:txBody>
      </p:sp>
      <p:cxnSp>
        <p:nvCxnSpPr>
          <p:cNvPr id="4" name="Straight Connector 3">
            <a:extLst>
              <a:ext uri="{FF2B5EF4-FFF2-40B4-BE49-F238E27FC236}">
                <a16:creationId xmlns="" xmlns:a16="http://schemas.microsoft.com/office/drawing/2014/main" id="{B9629308-E5DC-4212-B250-F56E1F9A2F71}"/>
              </a:ext>
            </a:extLst>
          </p:cNvPr>
          <p:cNvCxnSpPr/>
          <p:nvPr/>
        </p:nvCxnSpPr>
        <p:spPr>
          <a:xfrm flipV="1">
            <a:off x="914400" y="3295056"/>
            <a:ext cx="10058400" cy="47435"/>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37B1B7DB-A556-4D7C-A288-BAFC30BB350E}"/>
              </a:ext>
            </a:extLst>
          </p:cNvPr>
          <p:cNvSpPr txBox="1"/>
          <p:nvPr/>
        </p:nvSpPr>
        <p:spPr>
          <a:xfrm>
            <a:off x="90549" y="1061445"/>
            <a:ext cx="1294947" cy="2893100"/>
          </a:xfrm>
          <a:prstGeom prst="rect">
            <a:avLst/>
          </a:prstGeom>
          <a:noFill/>
          <a:ln>
            <a:solidFill>
              <a:schemeClr val="accent1"/>
            </a:solidFill>
          </a:ln>
        </p:spPr>
        <p:txBody>
          <a:bodyPr wrap="square" rtlCol="0">
            <a:spAutoFit/>
          </a:bodyPr>
          <a:lstStyle/>
          <a:p>
            <a:r>
              <a:rPr lang="en-US" sz="1400" dirty="0" smtClean="0">
                <a:solidFill>
                  <a:schemeClr val="tx2">
                    <a:lumMod val="50000"/>
                  </a:schemeClr>
                </a:solidFill>
              </a:rPr>
              <a:t>Upcoming Projects</a:t>
            </a:r>
          </a:p>
          <a:p>
            <a:pPr marL="285750" indent="-285750">
              <a:buFont typeface="Arial" panose="020B0604020202020204" pitchFamily="34" charset="0"/>
              <a:buChar char="•"/>
            </a:pPr>
            <a:r>
              <a:rPr lang="en-US" sz="1400" dirty="0" smtClean="0">
                <a:solidFill>
                  <a:schemeClr val="tx2">
                    <a:lumMod val="50000"/>
                  </a:schemeClr>
                </a:solidFill>
              </a:rPr>
              <a:t>TMS</a:t>
            </a:r>
          </a:p>
          <a:p>
            <a:pPr marL="285750" indent="-285750">
              <a:buFont typeface="Arial" panose="020B0604020202020204" pitchFamily="34" charset="0"/>
              <a:buChar char="•"/>
            </a:pPr>
            <a:r>
              <a:rPr lang="en-US" sz="1400" dirty="0" smtClean="0">
                <a:solidFill>
                  <a:schemeClr val="tx2">
                    <a:lumMod val="50000"/>
                  </a:schemeClr>
                </a:solidFill>
              </a:rPr>
              <a:t>Alchemy</a:t>
            </a:r>
          </a:p>
          <a:p>
            <a:pPr marL="285750" indent="-285750">
              <a:buFont typeface="Arial" panose="020B0604020202020204" pitchFamily="34" charset="0"/>
              <a:buChar char="•"/>
            </a:pPr>
            <a:r>
              <a:rPr lang="en-US" sz="1400" dirty="0" smtClean="0">
                <a:solidFill>
                  <a:schemeClr val="tx2">
                    <a:lumMod val="50000"/>
                  </a:schemeClr>
                </a:solidFill>
              </a:rPr>
              <a:t>ARG and Legal Documents</a:t>
            </a:r>
          </a:p>
          <a:p>
            <a:pPr marL="285750" indent="-285750">
              <a:buFont typeface="Arial" panose="020B0604020202020204" pitchFamily="34" charset="0"/>
              <a:buChar char="•"/>
            </a:pPr>
            <a:r>
              <a:rPr lang="en-US" sz="1400" dirty="0" smtClean="0">
                <a:solidFill>
                  <a:schemeClr val="tx2">
                    <a:lumMod val="50000"/>
                  </a:schemeClr>
                </a:solidFill>
              </a:rPr>
              <a:t>IGNITE</a:t>
            </a:r>
          </a:p>
          <a:p>
            <a:endParaRPr lang="en-US" sz="1400" dirty="0">
              <a:solidFill>
                <a:schemeClr val="tx2">
                  <a:lumMod val="50000"/>
                </a:schemeClr>
              </a:solidFill>
            </a:endParaRPr>
          </a:p>
          <a:p>
            <a:pPr marL="285750" indent="-285750">
              <a:buFont typeface="Arial" panose="020B0604020202020204" pitchFamily="34" charset="0"/>
              <a:buChar char="•"/>
            </a:pPr>
            <a:endParaRPr lang="en-US" sz="1400" dirty="0">
              <a:solidFill>
                <a:schemeClr val="tx2">
                  <a:lumMod val="50000"/>
                </a:schemeClr>
              </a:solidFill>
            </a:endParaRPr>
          </a:p>
          <a:p>
            <a:pPr marL="285750" indent="-285750">
              <a:buFont typeface="Arial" panose="020B0604020202020204" pitchFamily="34" charset="0"/>
              <a:buChar char="•"/>
            </a:pPr>
            <a:endParaRPr lang="en-US" sz="1400" dirty="0">
              <a:solidFill>
                <a:schemeClr val="tx2">
                  <a:lumMod val="50000"/>
                </a:schemeClr>
              </a:solidFill>
            </a:endParaRPr>
          </a:p>
          <a:p>
            <a:endParaRPr lang="en-US" sz="1400" dirty="0" err="1">
              <a:solidFill>
                <a:schemeClr val="tx2">
                  <a:lumMod val="50000"/>
                </a:schemeClr>
              </a:solidFill>
            </a:endParaRPr>
          </a:p>
        </p:txBody>
      </p:sp>
      <p:sp>
        <p:nvSpPr>
          <p:cNvPr id="43" name="TextBox 42">
            <a:extLst>
              <a:ext uri="{FF2B5EF4-FFF2-40B4-BE49-F238E27FC236}">
                <a16:creationId xmlns="" xmlns:a16="http://schemas.microsoft.com/office/drawing/2014/main" id="{0C399659-428B-4B3D-B151-06130C9CF975}"/>
              </a:ext>
            </a:extLst>
          </p:cNvPr>
          <p:cNvSpPr txBox="1"/>
          <p:nvPr/>
        </p:nvSpPr>
        <p:spPr>
          <a:xfrm>
            <a:off x="522399" y="4135710"/>
            <a:ext cx="1503406" cy="954107"/>
          </a:xfrm>
          <a:prstGeom prst="rect">
            <a:avLst/>
          </a:prstGeom>
          <a:noFill/>
          <a:ln>
            <a:solidFill>
              <a:schemeClr val="accent1"/>
            </a:solidFill>
          </a:ln>
        </p:spPr>
        <p:txBody>
          <a:bodyPr wrap="square" rtlCol="0">
            <a:spAutoFit/>
          </a:bodyPr>
          <a:lstStyle/>
          <a:p>
            <a:r>
              <a:rPr lang="en-US" sz="1400" dirty="0">
                <a:solidFill>
                  <a:schemeClr val="tx2">
                    <a:lumMod val="50000"/>
                  </a:schemeClr>
                </a:solidFill>
              </a:rPr>
              <a:t>Monthly </a:t>
            </a:r>
          </a:p>
          <a:p>
            <a:r>
              <a:rPr lang="en-US" sz="1400" dirty="0" smtClean="0">
                <a:solidFill>
                  <a:schemeClr val="tx2">
                    <a:lumMod val="50000"/>
                  </a:schemeClr>
                </a:solidFill>
              </a:rPr>
              <a:t>Regression</a:t>
            </a:r>
          </a:p>
          <a:p>
            <a:r>
              <a:rPr lang="en-US" sz="1400" dirty="0" smtClean="0">
                <a:solidFill>
                  <a:schemeClr val="tx2">
                    <a:lumMod val="50000"/>
                  </a:schemeClr>
                </a:solidFill>
              </a:rPr>
              <a:t>Executions</a:t>
            </a:r>
            <a:endParaRPr lang="en-US" sz="1400" dirty="0">
              <a:solidFill>
                <a:schemeClr val="tx2">
                  <a:lumMod val="50000"/>
                </a:schemeClr>
              </a:solidFill>
            </a:endParaRPr>
          </a:p>
          <a:p>
            <a:endParaRPr lang="en-US" sz="1400" dirty="0" err="1">
              <a:solidFill>
                <a:schemeClr val="tx2">
                  <a:lumMod val="50000"/>
                </a:schemeClr>
              </a:solidFill>
            </a:endParaRPr>
          </a:p>
        </p:txBody>
      </p:sp>
    </p:spTree>
    <p:extLst>
      <p:ext uri="{BB962C8B-B14F-4D97-AF65-F5344CB8AC3E}">
        <p14:creationId xmlns:p14="http://schemas.microsoft.com/office/powerpoint/2010/main" val="3554837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167640"/>
            <a:ext cx="11765280" cy="822960"/>
          </a:xfrm>
        </p:spPr>
        <p:txBody>
          <a:bodyPr/>
          <a:lstStyle/>
          <a:p>
            <a:r>
              <a:rPr lang="en-US" sz="2800" b="1" dirty="0">
                <a:latin typeface="Candara" panose="020E0502030303020204" pitchFamily="34" charset="0"/>
              </a:rPr>
              <a:t>Distribution </a:t>
            </a:r>
            <a:r>
              <a:rPr lang="en-US" sz="2800" b="1" dirty="0" smtClean="0">
                <a:latin typeface="Candara" panose="020E0502030303020204" pitchFamily="34" charset="0"/>
              </a:rPr>
              <a:t>Of Automation Resources/SQL Developer Resources</a:t>
            </a:r>
            <a:endParaRPr lang="en-US" sz="2800" b="1" dirty="0">
              <a:latin typeface="Candara" panose="020E0502030303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58254768"/>
              </p:ext>
            </p:extLst>
          </p:nvPr>
        </p:nvGraphicFramePr>
        <p:xfrm>
          <a:off x="484588" y="955040"/>
          <a:ext cx="11453412" cy="3877494"/>
        </p:xfrm>
        <a:graphic>
          <a:graphicData uri="http://schemas.openxmlformats.org/drawingml/2006/table">
            <a:tbl>
              <a:tblPr firstRow="1" bandRow="1">
                <a:tableStyleId>{B301B821-A1FF-4177-AEE7-76D212191A09}</a:tableStyleId>
              </a:tblPr>
              <a:tblGrid>
                <a:gridCol w="470452"/>
                <a:gridCol w="1513840"/>
                <a:gridCol w="1285875"/>
                <a:gridCol w="1684338"/>
                <a:gridCol w="6498907"/>
              </a:tblGrid>
              <a:tr h="321152">
                <a:tc>
                  <a:txBody>
                    <a:bodyPr/>
                    <a:lstStyle/>
                    <a:p>
                      <a:pPr algn="l" fontAlgn="ctr"/>
                      <a:r>
                        <a:rPr lang="en-US" sz="1200" u="none" strike="noStrike" dirty="0">
                          <a:effectLst/>
                        </a:rPr>
                        <a:t>Sr. #</a:t>
                      </a:r>
                      <a:endParaRPr lang="en-US" sz="1200" b="1"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solidFill>
                      <a:schemeClr val="accent2"/>
                    </a:solidFill>
                  </a:tcPr>
                </a:tc>
                <a:tc>
                  <a:txBody>
                    <a:bodyPr/>
                    <a:lstStyle/>
                    <a:p>
                      <a:pPr algn="l" fontAlgn="ctr"/>
                      <a:r>
                        <a:rPr lang="en-US" sz="1200" b="1" i="0" u="none" strike="noStrike" dirty="0" smtClean="0">
                          <a:solidFill>
                            <a:schemeClr val="lt1"/>
                          </a:solidFill>
                          <a:effectLst/>
                          <a:latin typeface="+mn-lt"/>
                          <a:ea typeface="+mn-ea"/>
                        </a:rPr>
                        <a:t>Resource</a:t>
                      </a:r>
                      <a:r>
                        <a:rPr lang="en-US" sz="1200" b="1" i="0" u="none" strike="noStrike" baseline="0" dirty="0" smtClean="0">
                          <a:solidFill>
                            <a:schemeClr val="lt1"/>
                          </a:solidFill>
                          <a:effectLst/>
                          <a:latin typeface="+mn-lt"/>
                          <a:ea typeface="+mn-ea"/>
                        </a:rPr>
                        <a:t> Name</a:t>
                      </a:r>
                      <a:endParaRPr lang="en-US" sz="1200" b="1"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solidFill>
                      <a:schemeClr val="accent2"/>
                    </a:solidFill>
                  </a:tcPr>
                </a:tc>
                <a:tc>
                  <a:txBody>
                    <a:bodyPr/>
                    <a:lstStyle/>
                    <a:p>
                      <a:pPr algn="l" fontAlgn="ctr"/>
                      <a:r>
                        <a:rPr lang="en-US" sz="1200" u="none" strike="noStrike" dirty="0">
                          <a:effectLst/>
                        </a:rPr>
                        <a:t>Primary Skills</a:t>
                      </a:r>
                      <a:endParaRPr lang="en-US" sz="1200" b="1"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solidFill>
                      <a:schemeClr val="accent2"/>
                    </a:solidFill>
                  </a:tcPr>
                </a:tc>
                <a:tc>
                  <a:txBody>
                    <a:bodyPr/>
                    <a:lstStyle/>
                    <a:p>
                      <a:pPr algn="l" fontAlgn="ctr"/>
                      <a:r>
                        <a:rPr lang="en-US" sz="1200" u="none" strike="noStrike" dirty="0">
                          <a:effectLst/>
                        </a:rPr>
                        <a:t>UI </a:t>
                      </a:r>
                      <a:r>
                        <a:rPr lang="en-US" sz="1200" u="none" strike="noStrike" dirty="0" smtClean="0">
                          <a:effectLst/>
                        </a:rPr>
                        <a:t>Path Exp.</a:t>
                      </a:r>
                      <a:endParaRPr lang="en-US" sz="1200" b="1"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solidFill>
                      <a:schemeClr val="accent2"/>
                    </a:solidFill>
                  </a:tcPr>
                </a:tc>
                <a:tc>
                  <a:txBody>
                    <a:bodyPr/>
                    <a:lstStyle/>
                    <a:p>
                      <a:pPr algn="l" fontAlgn="ctr"/>
                      <a:r>
                        <a:rPr lang="en-US" sz="1200" u="none" strike="noStrike" dirty="0" smtClean="0">
                          <a:effectLst/>
                        </a:rPr>
                        <a:t>Project Details</a:t>
                      </a:r>
                      <a:endParaRPr lang="en-US" sz="1200" b="1"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solidFill>
                      <a:schemeClr val="accent2"/>
                    </a:solidFill>
                  </a:tcPr>
                </a:tc>
              </a:tr>
              <a:tr h="232870">
                <a:tc>
                  <a:txBody>
                    <a:bodyPr/>
                    <a:lstStyle/>
                    <a:p>
                      <a:pPr algn="ctr" fontAlgn="ctr"/>
                      <a:r>
                        <a:rPr lang="en-US" sz="1000" u="none" strike="noStrike" dirty="0">
                          <a:effectLst/>
                        </a:rPr>
                        <a:t>1</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Deepak Das</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Work soft</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smtClean="0">
                          <a:effectLst/>
                        </a:rPr>
                        <a:t>Basic Training Completed</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b="0" i="0" u="none" strike="noStrike" dirty="0" smtClean="0">
                          <a:solidFill>
                            <a:schemeClr val="dk1"/>
                          </a:solidFill>
                          <a:effectLst/>
                          <a:latin typeface="+mn-lt"/>
                          <a:ea typeface="+mn-ea"/>
                        </a:rPr>
                        <a:t>TMS</a:t>
                      </a:r>
                      <a:r>
                        <a:rPr lang="en-US" sz="1000" b="0" i="0" u="none" strike="noStrike" baseline="0" dirty="0" smtClean="0">
                          <a:solidFill>
                            <a:schemeClr val="dk1"/>
                          </a:solidFill>
                          <a:effectLst/>
                          <a:latin typeface="+mn-lt"/>
                          <a:ea typeface="+mn-ea"/>
                        </a:rPr>
                        <a:t> E2E Automation</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r>
              <a:tr h="232870">
                <a:tc>
                  <a:txBody>
                    <a:bodyPr/>
                    <a:lstStyle/>
                    <a:p>
                      <a:pPr algn="ctr" fontAlgn="ctr"/>
                      <a:r>
                        <a:rPr lang="en-US" sz="1000" u="none" strike="noStrike" dirty="0">
                          <a:effectLst/>
                        </a:rPr>
                        <a:t>2</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Suresh Kola</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Work Soft</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smtClean="0">
                          <a:effectLst/>
                        </a:rPr>
                        <a:t>Basic Training Completed</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b="0" i="0" u="none" strike="noStrike" dirty="0" smtClean="0">
                          <a:solidFill>
                            <a:schemeClr val="dk1"/>
                          </a:solidFill>
                          <a:effectLst/>
                          <a:latin typeface="+mn-lt"/>
                          <a:ea typeface="+mn-ea"/>
                        </a:rPr>
                        <a:t>TMS</a:t>
                      </a:r>
                      <a:r>
                        <a:rPr lang="en-US" sz="1000" b="0" i="0" u="none" strike="noStrike" baseline="0" dirty="0" smtClean="0">
                          <a:solidFill>
                            <a:schemeClr val="dk1"/>
                          </a:solidFill>
                          <a:effectLst/>
                          <a:latin typeface="+mn-lt"/>
                          <a:ea typeface="+mn-ea"/>
                        </a:rPr>
                        <a:t> E2E Automation</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r>
              <a:tr h="232870">
                <a:tc>
                  <a:txBody>
                    <a:bodyPr/>
                    <a:lstStyle/>
                    <a:p>
                      <a:pPr algn="ctr" fontAlgn="ctr"/>
                      <a:r>
                        <a:rPr lang="en-US" sz="1000" u="none" strike="noStrike" dirty="0">
                          <a:effectLst/>
                        </a:rPr>
                        <a:t>3</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Ekta Agrawal</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Work soft</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smtClean="0">
                          <a:effectLst/>
                        </a:rPr>
                        <a:t>Basic Training Completed</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IGNITE-Exceedra </a:t>
                      </a:r>
                      <a:r>
                        <a:rPr lang="en-US" sz="1000" u="none" strike="noStrike" dirty="0" smtClean="0">
                          <a:effectLst/>
                        </a:rPr>
                        <a:t>Automation</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r>
              <a:tr h="232870">
                <a:tc>
                  <a:txBody>
                    <a:bodyPr/>
                    <a:lstStyle/>
                    <a:p>
                      <a:pPr algn="ctr" fontAlgn="ctr"/>
                      <a:r>
                        <a:rPr lang="en-US" sz="1000" u="none" strike="noStrike" dirty="0">
                          <a:effectLst/>
                        </a:rPr>
                        <a:t>4</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Chinmayee Khadapkar</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Work soft</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smtClean="0">
                          <a:effectLst/>
                        </a:rPr>
                        <a:t>Basic Training Completed</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IGNITE-Exceedra </a:t>
                      </a:r>
                      <a:r>
                        <a:rPr lang="en-US" sz="1000" u="none" strike="noStrike" dirty="0" smtClean="0">
                          <a:effectLst/>
                        </a:rPr>
                        <a:t>Automation</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r>
              <a:tr h="232870">
                <a:tc>
                  <a:txBody>
                    <a:bodyPr/>
                    <a:lstStyle/>
                    <a:p>
                      <a:pPr algn="ctr" fontAlgn="ctr"/>
                      <a:r>
                        <a:rPr lang="en-US" sz="1000" u="none" strike="noStrike" dirty="0">
                          <a:effectLst/>
                        </a:rPr>
                        <a:t>5</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Priyanka Gupta</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Work soft, UFT</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smtClean="0">
                          <a:effectLst/>
                        </a:rPr>
                        <a:t>Basic Training Completed</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smtClean="0">
                          <a:effectLst/>
                        </a:rPr>
                        <a:t>SAP-Monthly Regression/Dry</a:t>
                      </a:r>
                      <a:r>
                        <a:rPr lang="en-US" sz="1000" u="none" strike="noStrike" baseline="0" dirty="0" smtClean="0">
                          <a:effectLst/>
                        </a:rPr>
                        <a:t> Run</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r>
              <a:tr h="232870">
                <a:tc>
                  <a:txBody>
                    <a:bodyPr/>
                    <a:lstStyle/>
                    <a:p>
                      <a:pPr algn="ctr" fontAlgn="ctr"/>
                      <a:r>
                        <a:rPr lang="en-US" sz="1000" u="none" strike="noStrike" dirty="0">
                          <a:effectLst/>
                        </a:rPr>
                        <a:t>6</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Sumit Sharma</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Work Soft</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smtClean="0">
                          <a:effectLst/>
                        </a:rPr>
                        <a:t>Basic Training Completed</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Alchemy MDM</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r>
              <a:tr h="232870">
                <a:tc>
                  <a:txBody>
                    <a:bodyPr/>
                    <a:lstStyle/>
                    <a:p>
                      <a:pPr algn="ctr" fontAlgn="ctr"/>
                      <a:r>
                        <a:rPr lang="en-US" sz="1000" u="none" strike="noStrike" dirty="0">
                          <a:effectLst/>
                        </a:rPr>
                        <a:t>7</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a:effectLst/>
                        </a:rPr>
                        <a:t>Kalpesh Badjate</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a:effectLst/>
                        </a:rPr>
                        <a:t>Selenium</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a:effectLst/>
                        </a:rPr>
                        <a:t>Planned</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b="0" i="0" u="none" strike="noStrike" dirty="0" smtClean="0">
                          <a:solidFill>
                            <a:schemeClr val="dk1"/>
                          </a:solidFill>
                          <a:effectLst/>
                          <a:latin typeface="+mn-lt"/>
                          <a:ea typeface="+mn-ea"/>
                        </a:rPr>
                        <a:t>Snap</a:t>
                      </a:r>
                      <a:r>
                        <a:rPr lang="en-US" sz="1000" b="0" i="0" u="none" strike="noStrike" baseline="0" dirty="0" smtClean="0">
                          <a:solidFill>
                            <a:schemeClr val="dk1"/>
                          </a:solidFill>
                          <a:effectLst/>
                          <a:latin typeface="+mn-lt"/>
                          <a:ea typeface="+mn-ea"/>
                        </a:rPr>
                        <a:t> Logic and MS Patch Regression</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r>
              <a:tr h="232870">
                <a:tc>
                  <a:txBody>
                    <a:bodyPr/>
                    <a:lstStyle/>
                    <a:p>
                      <a:pPr algn="ctr" fontAlgn="ctr"/>
                      <a:r>
                        <a:rPr lang="en-US" sz="1000" u="none" strike="noStrike" dirty="0">
                          <a:effectLst/>
                        </a:rPr>
                        <a:t>8</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a:effectLst/>
                        </a:rPr>
                        <a:t>Harish Mallikondla</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a:effectLst/>
                        </a:rPr>
                        <a:t>UI Path</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a:effectLst/>
                        </a:rPr>
                        <a:t>Yes</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IGNITE-Exceedra Automation</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r>
              <a:tr h="232870">
                <a:tc>
                  <a:txBody>
                    <a:bodyPr/>
                    <a:lstStyle/>
                    <a:p>
                      <a:pPr algn="ctr" fontAlgn="ctr"/>
                      <a:r>
                        <a:rPr lang="en-US" sz="1000" u="none" strike="noStrike" dirty="0">
                          <a:effectLst/>
                        </a:rPr>
                        <a:t>9</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a:effectLst/>
                        </a:rPr>
                        <a:t>Kunal Sawner</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a:effectLst/>
                        </a:rPr>
                        <a:t>Blue Prism, UI Path</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Yes</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b="0" i="0" u="none" strike="noStrike" dirty="0" smtClean="0">
                          <a:solidFill>
                            <a:schemeClr val="dk1"/>
                          </a:solidFill>
                          <a:effectLst/>
                          <a:latin typeface="+mn-lt"/>
                          <a:ea typeface="+mn-ea"/>
                        </a:rPr>
                        <a:t>TMS</a:t>
                      </a:r>
                      <a:r>
                        <a:rPr lang="en-US" sz="1000" b="0" i="0" u="none" strike="noStrike" baseline="0" dirty="0" smtClean="0">
                          <a:solidFill>
                            <a:schemeClr val="dk1"/>
                          </a:solidFill>
                          <a:effectLst/>
                          <a:latin typeface="+mn-lt"/>
                          <a:ea typeface="+mn-ea"/>
                        </a:rPr>
                        <a:t> E2E Automation</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r>
              <a:tr h="232870">
                <a:tc>
                  <a:txBody>
                    <a:bodyPr/>
                    <a:lstStyle/>
                    <a:p>
                      <a:pPr algn="ctr" fontAlgn="ctr"/>
                      <a:r>
                        <a:rPr lang="en-US" sz="1000" u="none" strike="noStrike" dirty="0">
                          <a:effectLst/>
                        </a:rPr>
                        <a:t>10</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a:effectLst/>
                        </a:rPr>
                        <a:t>Naman Awasthi</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Work Soft/Tempo</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smtClean="0">
                          <a:effectLst/>
                        </a:rPr>
                        <a:t>Not</a:t>
                      </a:r>
                      <a:r>
                        <a:rPr lang="en-US" sz="1000" u="none" strike="noStrike" baseline="0" dirty="0" smtClean="0">
                          <a:effectLst/>
                        </a:rPr>
                        <a:t> Planned</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smtClean="0">
                          <a:effectLst/>
                        </a:rPr>
                        <a:t>Exceedra API</a:t>
                      </a:r>
                      <a:r>
                        <a:rPr lang="en-US" sz="1000" u="none" strike="noStrike" baseline="0" dirty="0" smtClean="0">
                          <a:effectLst/>
                        </a:rPr>
                        <a:t> &amp; Interface testing (they are used for supporting monthly regression execution)</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r>
              <a:tr h="232870">
                <a:tc>
                  <a:txBody>
                    <a:bodyPr/>
                    <a:lstStyle/>
                    <a:p>
                      <a:pPr algn="ctr" fontAlgn="ctr"/>
                      <a:r>
                        <a:rPr lang="en-US" sz="1000" u="none" strike="noStrike" dirty="0">
                          <a:effectLst/>
                        </a:rPr>
                        <a:t>11</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a:effectLst/>
                        </a:rPr>
                        <a:t>Nilesh Kalwar</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effectLst/>
                        </a:rPr>
                        <a:t>Work Soft/</a:t>
                      </a:r>
                      <a:r>
                        <a:rPr lang="en-US" sz="1000" u="none" strike="noStrike" dirty="0" err="1">
                          <a:effectLst/>
                        </a:rPr>
                        <a:t>ParaSoft</a:t>
                      </a:r>
                      <a:endParaRPr lang="en-US" sz="1000" b="0" i="0" u="none" strike="noStrike">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smtClean="0">
                          <a:effectLst/>
                        </a:rPr>
                        <a:t>Not Planned</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smtClean="0">
                          <a:effectLst/>
                        </a:rPr>
                        <a:t>Exceedra API</a:t>
                      </a:r>
                      <a:r>
                        <a:rPr lang="en-US" sz="1000" u="none" strike="noStrike" baseline="0" dirty="0" smtClean="0">
                          <a:effectLst/>
                        </a:rPr>
                        <a:t> &amp; Interface testing (they are used for supporting monthly regression execution)</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r>
              <a:tr h="248693">
                <a:tc>
                  <a:txBody>
                    <a:bodyPr/>
                    <a:lstStyle/>
                    <a:p>
                      <a:pPr algn="ctr" fontAlgn="ctr"/>
                      <a:r>
                        <a:rPr lang="en-US" sz="1000" u="none" strike="noStrike" dirty="0">
                          <a:effectLst/>
                        </a:rPr>
                        <a:t>12</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a:effectLst/>
                        </a:rPr>
                        <a:t>Pooja Shinde</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b"/>
                      <a:r>
                        <a:rPr lang="en-US" sz="1000" u="none" strike="noStrike" dirty="0">
                          <a:effectLst/>
                        </a:rPr>
                        <a:t>Work Soft</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smtClean="0">
                          <a:effectLst/>
                        </a:rPr>
                        <a:t>Basic Training Completed</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u="none" strike="noStrike" dirty="0">
                          <a:solidFill>
                            <a:schemeClr val="tx1"/>
                          </a:solidFill>
                          <a:effectLst/>
                        </a:rPr>
                        <a:t>Alchemy </a:t>
                      </a:r>
                      <a:r>
                        <a:rPr lang="en-US" sz="1000" u="none" strike="noStrike" dirty="0" smtClean="0">
                          <a:solidFill>
                            <a:schemeClr val="tx1"/>
                          </a:solidFill>
                          <a:effectLst/>
                        </a:rPr>
                        <a:t>PLM</a:t>
                      </a:r>
                      <a:endParaRPr lang="en-US" sz="1000" b="0" i="0" u="none" strike="noStrike" dirty="0">
                        <a:solidFill>
                          <a:schemeClr val="tx1"/>
                        </a:solidFill>
                        <a:effectLst/>
                        <a:latin typeface="Candara" panose="020E0502030303020204" pitchFamily="34" charset="0"/>
                        <a:ea typeface="Cambria Math" panose="02040503050406030204" pitchFamily="18" charset="0"/>
                      </a:endParaRPr>
                    </a:p>
                  </a:txBody>
                  <a:tcPr marL="6350" marR="6350" marT="6350" marB="0" anchor="ctr"/>
                </a:tc>
              </a:tr>
              <a:tr h="248693">
                <a:tc>
                  <a:txBody>
                    <a:bodyPr/>
                    <a:lstStyle/>
                    <a:p>
                      <a:pPr marL="0" algn="ctr" defTabSz="1038910" rtl="0" eaLnBrk="1" fontAlgn="ctr" latinLnBrk="0" hangingPunct="1"/>
                      <a:r>
                        <a:rPr lang="en-US" sz="1000" u="none" strike="noStrike" kern="1200" dirty="0" smtClean="0">
                          <a:solidFill>
                            <a:schemeClr val="tx1"/>
                          </a:solidFill>
                          <a:effectLst/>
                          <a:latin typeface="+mn-lt"/>
                          <a:ea typeface="+mn-ea"/>
                          <a:cs typeface="+mn-cs"/>
                        </a:rPr>
                        <a:t>13</a:t>
                      </a:r>
                      <a:endParaRPr lang="en-US" sz="1000" u="none" strike="noStrike" kern="1200" dirty="0">
                        <a:solidFill>
                          <a:schemeClr val="tx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000" u="none" strike="noStrike" kern="1200" dirty="0" smtClean="0">
                          <a:solidFill>
                            <a:schemeClr val="tx1"/>
                          </a:solidFill>
                          <a:effectLst/>
                          <a:latin typeface="+mn-lt"/>
                          <a:ea typeface="+mn-ea"/>
                          <a:cs typeface="+mn-cs"/>
                        </a:rPr>
                        <a:t>Rajneesh Yadu</a:t>
                      </a:r>
                      <a:endParaRPr lang="en-US" sz="1000" u="none" strike="noStrike" kern="1200" dirty="0">
                        <a:solidFill>
                          <a:schemeClr val="tx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000" u="none" strike="noStrike" kern="1200" dirty="0" smtClean="0">
                          <a:solidFill>
                            <a:schemeClr val="tx1"/>
                          </a:solidFill>
                          <a:effectLst/>
                          <a:latin typeface="+mn-lt"/>
                          <a:ea typeface="+mn-ea"/>
                          <a:cs typeface="+mn-cs"/>
                        </a:rPr>
                        <a:t>UI Path</a:t>
                      </a:r>
                      <a:endParaRPr lang="en-US" sz="1000" u="none" strike="noStrike" kern="1200" dirty="0">
                        <a:solidFill>
                          <a:schemeClr val="tx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000" u="none" strike="noStrike" kern="1200" dirty="0" smtClean="0">
                          <a:solidFill>
                            <a:schemeClr val="tx1"/>
                          </a:solidFill>
                          <a:effectLst/>
                          <a:latin typeface="+mn-lt"/>
                          <a:ea typeface="+mn-ea"/>
                          <a:cs typeface="+mn-cs"/>
                        </a:rPr>
                        <a:t>Yes</a:t>
                      </a:r>
                      <a:endParaRPr lang="en-US" sz="1000" u="none" strike="noStrike" kern="1200" dirty="0">
                        <a:solidFill>
                          <a:schemeClr val="tx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000" u="none" strike="noStrike" kern="1200" dirty="0" smtClean="0">
                          <a:solidFill>
                            <a:schemeClr val="tx1"/>
                          </a:solidFill>
                          <a:effectLst/>
                          <a:latin typeface="+mn-lt"/>
                          <a:ea typeface="+mn-ea"/>
                          <a:cs typeface="+mn-cs"/>
                        </a:rPr>
                        <a:t>SAP BW Back</a:t>
                      </a:r>
                      <a:r>
                        <a:rPr lang="en-US" sz="1000" u="none" strike="noStrike" kern="1200" baseline="0" dirty="0" smtClean="0">
                          <a:solidFill>
                            <a:schemeClr val="tx1"/>
                          </a:solidFill>
                          <a:effectLst/>
                          <a:latin typeface="+mn-lt"/>
                          <a:ea typeface="+mn-ea"/>
                          <a:cs typeface="+mn-cs"/>
                        </a:rPr>
                        <a:t> End Automation</a:t>
                      </a:r>
                      <a:endParaRPr lang="en-US" sz="1000" u="none" strike="noStrike" kern="1200" dirty="0">
                        <a:solidFill>
                          <a:schemeClr val="tx1"/>
                        </a:solidFill>
                        <a:effectLst/>
                        <a:latin typeface="+mn-lt"/>
                        <a:ea typeface="+mn-ea"/>
                        <a:cs typeface="+mn-cs"/>
                      </a:endParaRPr>
                    </a:p>
                  </a:txBody>
                  <a:tcPr marL="6350" marR="6350" marT="6350" marB="0" anchor="ctr"/>
                </a:tc>
              </a:tr>
              <a:tr h="248693">
                <a:tc>
                  <a:txBody>
                    <a:bodyPr/>
                    <a:lstStyle/>
                    <a:p>
                      <a:pPr marL="0" algn="ctr" defTabSz="1038910" rtl="0" eaLnBrk="1" fontAlgn="ctr" latinLnBrk="0" hangingPunct="1"/>
                      <a:r>
                        <a:rPr lang="en-US" sz="1000" u="none" strike="noStrike" kern="1200" dirty="0" smtClean="0">
                          <a:solidFill>
                            <a:schemeClr val="tx1"/>
                          </a:solidFill>
                          <a:effectLst/>
                          <a:latin typeface="+mn-lt"/>
                          <a:ea typeface="+mn-ea"/>
                          <a:cs typeface="+mn-cs"/>
                        </a:rPr>
                        <a:t>14</a:t>
                      </a:r>
                      <a:endParaRPr lang="en-US" sz="1000" u="none" strike="noStrike" kern="1200" dirty="0">
                        <a:solidFill>
                          <a:schemeClr val="tx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000" u="none" strike="noStrike" kern="1200" dirty="0" smtClean="0">
                          <a:solidFill>
                            <a:schemeClr val="tx1"/>
                          </a:solidFill>
                          <a:effectLst/>
                          <a:latin typeface="+mn-lt"/>
                          <a:ea typeface="+mn-ea"/>
                          <a:cs typeface="+mn-cs"/>
                        </a:rPr>
                        <a:t>Gaurav Mallik</a:t>
                      </a:r>
                      <a:endParaRPr lang="en-US" sz="1000" u="none" strike="noStrike" kern="1200" dirty="0">
                        <a:solidFill>
                          <a:schemeClr val="tx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000" u="none" strike="noStrike" kern="1200" dirty="0" smtClean="0">
                          <a:solidFill>
                            <a:schemeClr val="tx1"/>
                          </a:solidFill>
                          <a:effectLst/>
                          <a:latin typeface="+mn-lt"/>
                          <a:ea typeface="+mn-ea"/>
                          <a:cs typeface="+mn-cs"/>
                        </a:rPr>
                        <a:t>Work Soft, UFT</a:t>
                      </a:r>
                      <a:endParaRPr lang="en-US" sz="1000" u="none" strike="noStrike" kern="1200" dirty="0">
                        <a:solidFill>
                          <a:schemeClr val="tx1"/>
                        </a:solidFill>
                        <a:effectLst/>
                        <a:latin typeface="+mn-lt"/>
                        <a:ea typeface="+mn-ea"/>
                        <a:cs typeface="+mn-cs"/>
                      </a:endParaRPr>
                    </a:p>
                  </a:txBody>
                  <a:tcPr marL="6350" marR="6350" marT="6350" marB="0" anchor="ctr"/>
                </a:tc>
                <a:tc>
                  <a:txBody>
                    <a:bodyPr/>
                    <a:lstStyle/>
                    <a:p>
                      <a:pPr marL="0" marR="0" lvl="0" indent="0" algn="l" defTabSz="1038910"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tx1"/>
                          </a:solidFill>
                          <a:effectLst/>
                          <a:latin typeface="+mn-lt"/>
                          <a:ea typeface="+mn-ea"/>
                          <a:cs typeface="+mn-cs"/>
                        </a:rPr>
                        <a:t>Basic Training Completed</a:t>
                      </a:r>
                    </a:p>
                  </a:txBody>
                  <a:tcPr marL="6350" marR="6350" marT="6350" marB="0" anchor="ctr"/>
                </a:tc>
                <a:tc>
                  <a:txBody>
                    <a:bodyPr/>
                    <a:lstStyle/>
                    <a:p>
                      <a:pPr marL="0" algn="l" defTabSz="1038910" rtl="0" eaLnBrk="1" fontAlgn="ctr" latinLnBrk="0" hangingPunct="1"/>
                      <a:r>
                        <a:rPr lang="en-US" sz="1000" u="none" strike="noStrike" kern="1200" dirty="0" smtClean="0">
                          <a:solidFill>
                            <a:schemeClr val="tx1"/>
                          </a:solidFill>
                          <a:effectLst/>
                          <a:latin typeface="+mn-lt"/>
                          <a:ea typeface="+mn-ea"/>
                          <a:cs typeface="+mn-cs"/>
                        </a:rPr>
                        <a:t>SAP BW Back</a:t>
                      </a:r>
                      <a:r>
                        <a:rPr lang="en-US" sz="1000" u="none" strike="noStrike" kern="1200" baseline="0" dirty="0" smtClean="0">
                          <a:solidFill>
                            <a:schemeClr val="tx1"/>
                          </a:solidFill>
                          <a:effectLst/>
                          <a:latin typeface="+mn-lt"/>
                          <a:ea typeface="+mn-ea"/>
                          <a:cs typeface="+mn-cs"/>
                        </a:rPr>
                        <a:t> End Automation</a:t>
                      </a:r>
                      <a:endParaRPr lang="en-US" sz="1000" u="none" strike="noStrike" kern="1200" dirty="0">
                        <a:solidFill>
                          <a:schemeClr val="tx1"/>
                        </a:solidFill>
                        <a:effectLst/>
                        <a:latin typeface="+mn-lt"/>
                        <a:ea typeface="+mn-ea"/>
                        <a:cs typeface="+mn-cs"/>
                      </a:endParaRPr>
                    </a:p>
                  </a:txBody>
                  <a:tcPr marL="6350" marR="6350" marT="6350" marB="0" anchor="ctr"/>
                </a:tc>
              </a:tr>
              <a:tr h="248693">
                <a:tc>
                  <a:txBody>
                    <a:bodyPr/>
                    <a:lstStyle/>
                    <a:p>
                      <a:pPr marL="0" algn="ctr" defTabSz="1038910" rtl="0" eaLnBrk="1" fontAlgn="ctr" latinLnBrk="0" hangingPunct="1"/>
                      <a:r>
                        <a:rPr lang="en-US" sz="1000" u="none" strike="noStrike" kern="1200" dirty="0" smtClean="0">
                          <a:solidFill>
                            <a:schemeClr val="tx1"/>
                          </a:solidFill>
                          <a:effectLst/>
                          <a:latin typeface="+mn-lt"/>
                          <a:ea typeface="+mn-ea"/>
                          <a:cs typeface="+mn-cs"/>
                        </a:rPr>
                        <a:t>15</a:t>
                      </a:r>
                      <a:endParaRPr lang="en-US" sz="1000" u="none" strike="noStrike" kern="1200" dirty="0">
                        <a:solidFill>
                          <a:schemeClr val="tx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000" u="none" strike="noStrike" kern="1200" dirty="0" smtClean="0">
                          <a:solidFill>
                            <a:schemeClr val="tx1"/>
                          </a:solidFill>
                          <a:effectLst/>
                          <a:latin typeface="+mn-lt"/>
                          <a:ea typeface="+mn-ea"/>
                          <a:cs typeface="+mn-cs"/>
                        </a:rPr>
                        <a:t>Rajib Ghosh</a:t>
                      </a:r>
                      <a:endParaRPr lang="en-US" sz="1000" u="none" strike="noStrike" kern="1200" dirty="0">
                        <a:solidFill>
                          <a:schemeClr val="tx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000" u="none" strike="noStrike" kern="1200" dirty="0" smtClean="0">
                          <a:solidFill>
                            <a:schemeClr val="tx1"/>
                          </a:solidFill>
                          <a:effectLst/>
                          <a:latin typeface="+mn-lt"/>
                          <a:ea typeface="+mn-ea"/>
                          <a:cs typeface="+mn-cs"/>
                        </a:rPr>
                        <a:t>Work Soft</a:t>
                      </a:r>
                      <a:endParaRPr lang="en-US" sz="1000" u="none" strike="noStrike" kern="1200" dirty="0">
                        <a:solidFill>
                          <a:schemeClr val="tx1"/>
                        </a:solidFill>
                        <a:effectLst/>
                        <a:latin typeface="+mn-lt"/>
                        <a:ea typeface="+mn-ea"/>
                        <a:cs typeface="+mn-cs"/>
                      </a:endParaRPr>
                    </a:p>
                  </a:txBody>
                  <a:tcPr marL="6350" marR="6350" marT="6350" marB="0" anchor="ctr"/>
                </a:tc>
                <a:tc>
                  <a:txBody>
                    <a:bodyPr/>
                    <a:lstStyle/>
                    <a:p>
                      <a:pPr marL="0" marR="0" lvl="0" indent="0" algn="l" defTabSz="1038910"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tx1"/>
                          </a:solidFill>
                          <a:effectLst/>
                          <a:latin typeface="+mn-lt"/>
                          <a:ea typeface="+mn-ea"/>
                          <a:cs typeface="+mn-cs"/>
                        </a:rPr>
                        <a:t>Basic Training Completed</a:t>
                      </a:r>
                    </a:p>
                  </a:txBody>
                  <a:tcPr marL="6350" marR="6350" marT="6350" marB="0" anchor="ctr"/>
                </a:tc>
                <a:tc>
                  <a:txBody>
                    <a:bodyPr/>
                    <a:lstStyle/>
                    <a:p>
                      <a:pPr marL="0" algn="l" defTabSz="1038910" rtl="0" eaLnBrk="1" fontAlgn="ctr" latinLnBrk="0" hangingPunct="1"/>
                      <a:r>
                        <a:rPr lang="en-US" sz="1000" u="none" strike="noStrike" kern="1200" dirty="0" smtClean="0">
                          <a:solidFill>
                            <a:schemeClr val="tx1"/>
                          </a:solidFill>
                          <a:effectLst/>
                          <a:latin typeface="+mn-lt"/>
                          <a:ea typeface="+mn-ea"/>
                          <a:cs typeface="+mn-cs"/>
                        </a:rPr>
                        <a:t>Data</a:t>
                      </a:r>
                      <a:r>
                        <a:rPr lang="en-US" sz="1000" u="none" strike="noStrike" kern="1200" baseline="0" dirty="0" smtClean="0">
                          <a:solidFill>
                            <a:schemeClr val="tx1"/>
                          </a:solidFill>
                          <a:effectLst/>
                          <a:latin typeface="+mn-lt"/>
                          <a:ea typeface="+mn-ea"/>
                          <a:cs typeface="+mn-cs"/>
                        </a:rPr>
                        <a:t> Set Improvement for Regression Suite</a:t>
                      </a:r>
                      <a:endParaRPr lang="en-US" sz="1000" u="none" strike="noStrike" kern="1200" dirty="0">
                        <a:solidFill>
                          <a:schemeClr val="tx1"/>
                        </a:solidFill>
                        <a:effectLst/>
                        <a:latin typeface="+mn-lt"/>
                        <a:ea typeface="+mn-ea"/>
                        <a:cs typeface="+mn-cs"/>
                      </a:endParaRPr>
                    </a:p>
                  </a:txBody>
                  <a:tcPr marL="6350" marR="6350" marT="6350"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03125653"/>
              </p:ext>
            </p:extLst>
          </p:nvPr>
        </p:nvGraphicFramePr>
        <p:xfrm>
          <a:off x="484587" y="5022098"/>
          <a:ext cx="11453413" cy="1195672"/>
        </p:xfrm>
        <a:graphic>
          <a:graphicData uri="http://schemas.openxmlformats.org/drawingml/2006/table">
            <a:tbl>
              <a:tblPr firstRow="1" bandRow="1">
                <a:tableStyleId>{B301B821-A1FF-4177-AEE7-76D212191A09}</a:tableStyleId>
              </a:tblPr>
              <a:tblGrid>
                <a:gridCol w="933852"/>
                <a:gridCol w="2309829"/>
                <a:gridCol w="2312444"/>
                <a:gridCol w="5897288"/>
              </a:tblGrid>
              <a:tr h="270072">
                <a:tc>
                  <a:txBody>
                    <a:bodyPr/>
                    <a:lstStyle/>
                    <a:p>
                      <a:pPr algn="l" fontAlgn="ctr"/>
                      <a:r>
                        <a:rPr lang="en-US" sz="1200" u="none" strike="noStrike" dirty="0">
                          <a:effectLst/>
                        </a:rPr>
                        <a:t>Sr. #</a:t>
                      </a:r>
                      <a:endParaRPr lang="en-US" sz="1200" b="1"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solidFill>
                      <a:schemeClr val="accent2"/>
                    </a:solidFill>
                  </a:tcPr>
                </a:tc>
                <a:tc>
                  <a:txBody>
                    <a:bodyPr/>
                    <a:lstStyle/>
                    <a:p>
                      <a:pPr algn="l" fontAlgn="ctr"/>
                      <a:r>
                        <a:rPr lang="en-US" sz="1200" b="1" i="0" u="none" strike="noStrike" dirty="0" smtClean="0">
                          <a:solidFill>
                            <a:schemeClr val="lt1"/>
                          </a:solidFill>
                          <a:effectLst/>
                          <a:latin typeface="+mn-lt"/>
                          <a:ea typeface="+mn-ea"/>
                        </a:rPr>
                        <a:t>Resource</a:t>
                      </a:r>
                      <a:r>
                        <a:rPr lang="en-US" sz="1200" b="1" i="0" u="none" strike="noStrike" baseline="0" dirty="0" smtClean="0">
                          <a:solidFill>
                            <a:schemeClr val="lt1"/>
                          </a:solidFill>
                          <a:effectLst/>
                          <a:latin typeface="+mn-lt"/>
                          <a:ea typeface="+mn-ea"/>
                        </a:rPr>
                        <a:t> Name</a:t>
                      </a:r>
                      <a:endParaRPr lang="en-US" sz="1200" b="1"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solidFill>
                      <a:schemeClr val="accent2"/>
                    </a:solidFill>
                  </a:tcPr>
                </a:tc>
                <a:tc>
                  <a:txBody>
                    <a:bodyPr/>
                    <a:lstStyle/>
                    <a:p>
                      <a:pPr algn="l" fontAlgn="ctr"/>
                      <a:r>
                        <a:rPr lang="en-US" sz="1200" u="none" strike="noStrike" dirty="0">
                          <a:effectLst/>
                        </a:rPr>
                        <a:t>Primary Skills</a:t>
                      </a:r>
                      <a:endParaRPr lang="en-US" sz="1200" b="1"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solidFill>
                      <a:schemeClr val="accent2"/>
                    </a:solidFill>
                  </a:tcPr>
                </a:tc>
                <a:tc>
                  <a:txBody>
                    <a:bodyPr/>
                    <a:lstStyle/>
                    <a:p>
                      <a:pPr algn="l" fontAlgn="ctr"/>
                      <a:r>
                        <a:rPr lang="en-US" sz="1200" u="none" strike="noStrike" dirty="0" smtClean="0">
                          <a:effectLst/>
                        </a:rPr>
                        <a:t>Project Details</a:t>
                      </a:r>
                      <a:endParaRPr lang="en-US" sz="1200" b="1"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solidFill>
                      <a:schemeClr val="accent2"/>
                    </a:solidFill>
                  </a:tcPr>
                </a:tc>
              </a:tr>
              <a:tr h="231400">
                <a:tc>
                  <a:txBody>
                    <a:bodyPr/>
                    <a:lstStyle/>
                    <a:p>
                      <a:pPr algn="ctr" fontAlgn="ctr"/>
                      <a:r>
                        <a:rPr lang="en-US" sz="1000" u="none" strike="noStrike" dirty="0" smtClean="0">
                          <a:effectLst/>
                        </a:rPr>
                        <a:t>1</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marL="0" algn="l" defTabSz="1038910" rtl="0" eaLnBrk="1" fontAlgn="ctr" latinLnBrk="0" hangingPunct="1"/>
                      <a:r>
                        <a:rPr lang="en-US" sz="1000" u="none" strike="noStrike" kern="1200" dirty="0" smtClean="0">
                          <a:solidFill>
                            <a:schemeClr val="dk1"/>
                          </a:solidFill>
                          <a:effectLst/>
                          <a:latin typeface="+mn-lt"/>
                          <a:ea typeface="+mn-ea"/>
                          <a:cs typeface="+mn-cs"/>
                        </a:rPr>
                        <a:t>Erivan Vazquez</a:t>
                      </a:r>
                      <a:endParaRPr lang="en-US" sz="1000" u="none" strike="noStrike" kern="1200" dirty="0">
                        <a:solidFill>
                          <a:schemeClr val="dk1"/>
                        </a:solidFill>
                        <a:effectLst/>
                        <a:latin typeface="+mn-lt"/>
                        <a:ea typeface="+mn-ea"/>
                        <a:cs typeface="+mn-cs"/>
                      </a:endParaRPr>
                    </a:p>
                  </a:txBody>
                  <a:tcPr marL="6350" marR="6350" marT="6350" marB="0" anchor="ctr"/>
                </a:tc>
                <a:tc>
                  <a:txBody>
                    <a:bodyPr/>
                    <a:lstStyle/>
                    <a:p>
                      <a:pPr algn="l" fontAlgn="ctr"/>
                      <a:r>
                        <a:rPr lang="en-US" sz="1000" b="0" i="0" u="none" strike="noStrike" dirty="0" smtClean="0">
                          <a:solidFill>
                            <a:schemeClr val="dk1"/>
                          </a:solidFill>
                          <a:effectLst/>
                          <a:latin typeface="+mn-lt"/>
                          <a:ea typeface="+mn-ea"/>
                        </a:rPr>
                        <a:t>SQL</a:t>
                      </a:r>
                      <a:r>
                        <a:rPr lang="en-US" sz="1000" b="0" i="0" u="none" strike="noStrike" baseline="0" dirty="0" smtClean="0">
                          <a:solidFill>
                            <a:schemeClr val="dk1"/>
                          </a:solidFill>
                          <a:effectLst/>
                          <a:latin typeface="+mn-lt"/>
                          <a:ea typeface="+mn-ea"/>
                        </a:rPr>
                        <a:t> Developer</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b="0" i="0" u="none" strike="noStrike" dirty="0" smtClean="0">
                          <a:solidFill>
                            <a:schemeClr val="dk1"/>
                          </a:solidFill>
                          <a:effectLst/>
                          <a:latin typeface="+mn-lt"/>
                          <a:ea typeface="+mn-ea"/>
                        </a:rPr>
                        <a:t>Project</a:t>
                      </a:r>
                      <a:r>
                        <a:rPr lang="en-US" sz="1000" b="0" i="0" u="none" strike="noStrike" baseline="0" dirty="0" smtClean="0">
                          <a:solidFill>
                            <a:schemeClr val="dk1"/>
                          </a:solidFill>
                          <a:effectLst/>
                          <a:latin typeface="+mn-lt"/>
                          <a:ea typeface="+mn-ea"/>
                        </a:rPr>
                        <a:t> One</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r>
              <a:tr h="231400">
                <a:tc>
                  <a:txBody>
                    <a:bodyPr/>
                    <a:lstStyle/>
                    <a:p>
                      <a:pPr algn="ctr" fontAlgn="ctr"/>
                      <a:r>
                        <a:rPr lang="en-US" sz="1000" b="0" i="0" u="none" strike="noStrike" dirty="0" smtClean="0">
                          <a:solidFill>
                            <a:schemeClr val="dk1"/>
                          </a:solidFill>
                          <a:effectLst/>
                          <a:latin typeface="+mn-lt"/>
                          <a:ea typeface="+mn-ea"/>
                        </a:rPr>
                        <a:t>2</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marL="0" algn="l" defTabSz="1038910" rtl="0" eaLnBrk="1" fontAlgn="ctr" latinLnBrk="0" hangingPunct="1"/>
                      <a:r>
                        <a:rPr lang="en-US" sz="1000" u="none" strike="noStrike" kern="1200" dirty="0" smtClean="0">
                          <a:solidFill>
                            <a:schemeClr val="dk1"/>
                          </a:solidFill>
                          <a:effectLst/>
                          <a:latin typeface="+mn-lt"/>
                          <a:ea typeface="+mn-ea"/>
                          <a:cs typeface="+mn-cs"/>
                        </a:rPr>
                        <a:t>Sanjay Pradhan</a:t>
                      </a:r>
                      <a:endParaRPr lang="en-US" sz="1000" u="none" strike="noStrike" kern="1200" dirty="0">
                        <a:solidFill>
                          <a:schemeClr val="dk1"/>
                        </a:solidFill>
                        <a:effectLst/>
                        <a:latin typeface="+mn-lt"/>
                        <a:ea typeface="+mn-ea"/>
                        <a:cs typeface="+mn-cs"/>
                      </a:endParaRPr>
                    </a:p>
                  </a:txBody>
                  <a:tcPr marL="6350" marR="6350" marT="6350" marB="0" anchor="ctr"/>
                </a:tc>
                <a:tc>
                  <a:txBody>
                    <a:bodyPr/>
                    <a:lstStyle/>
                    <a:p>
                      <a:pPr algn="l" fontAlgn="ctr"/>
                      <a:r>
                        <a:rPr lang="en-US" sz="1000" b="0" i="0" u="none" strike="noStrike" dirty="0" smtClean="0">
                          <a:solidFill>
                            <a:schemeClr val="dk1"/>
                          </a:solidFill>
                          <a:effectLst/>
                          <a:latin typeface="+mn-lt"/>
                          <a:ea typeface="+mn-ea"/>
                        </a:rPr>
                        <a:t>SQ</a:t>
                      </a:r>
                      <a:r>
                        <a:rPr lang="en-US" sz="1000" b="0" i="0" u="none" strike="noStrike" baseline="0" dirty="0" smtClean="0">
                          <a:solidFill>
                            <a:schemeClr val="dk1"/>
                          </a:solidFill>
                          <a:effectLst/>
                          <a:latin typeface="+mn-lt"/>
                          <a:ea typeface="+mn-ea"/>
                        </a:rPr>
                        <a:t>L Developer</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b="0" i="0" u="none" strike="noStrike" dirty="0" smtClean="0">
                          <a:solidFill>
                            <a:schemeClr val="dk1"/>
                          </a:solidFill>
                          <a:effectLst/>
                          <a:latin typeface="+mn-lt"/>
                          <a:ea typeface="+mn-ea"/>
                        </a:rPr>
                        <a:t>Project</a:t>
                      </a:r>
                      <a:r>
                        <a:rPr lang="en-US" sz="1000" b="0" i="0" u="none" strike="noStrike" baseline="0" dirty="0" smtClean="0">
                          <a:solidFill>
                            <a:schemeClr val="dk1"/>
                          </a:solidFill>
                          <a:effectLst/>
                          <a:latin typeface="+mn-lt"/>
                          <a:ea typeface="+mn-ea"/>
                        </a:rPr>
                        <a:t> One</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r>
              <a:tr h="231400">
                <a:tc>
                  <a:txBody>
                    <a:bodyPr/>
                    <a:lstStyle/>
                    <a:p>
                      <a:pPr algn="ctr" fontAlgn="ctr"/>
                      <a:r>
                        <a:rPr lang="en-US" sz="1000" b="0" i="0" u="none" strike="noStrike" dirty="0" smtClean="0">
                          <a:solidFill>
                            <a:schemeClr val="dk1"/>
                          </a:solidFill>
                          <a:effectLst/>
                          <a:latin typeface="+mn-lt"/>
                          <a:ea typeface="+mn-ea"/>
                        </a:rPr>
                        <a:t>3</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b="0" i="0" u="none" strike="noStrike" dirty="0" smtClean="0">
                          <a:solidFill>
                            <a:schemeClr val="dk1"/>
                          </a:solidFill>
                          <a:effectLst/>
                          <a:latin typeface="+mn-lt"/>
                          <a:ea typeface="+mn-ea"/>
                        </a:rPr>
                        <a:t>Sachin Joshi</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b="0" i="0" u="none" strike="noStrike" dirty="0" smtClean="0">
                          <a:solidFill>
                            <a:schemeClr val="dk1"/>
                          </a:solidFill>
                          <a:effectLst/>
                          <a:latin typeface="+mn-lt"/>
                          <a:ea typeface="+mn-ea"/>
                        </a:rPr>
                        <a:t>SQL</a:t>
                      </a:r>
                      <a:r>
                        <a:rPr lang="en-US" sz="1000" b="0" i="0" u="none" strike="noStrike" baseline="0" dirty="0" smtClean="0">
                          <a:solidFill>
                            <a:schemeClr val="dk1"/>
                          </a:solidFill>
                          <a:effectLst/>
                          <a:latin typeface="+mn-lt"/>
                          <a:ea typeface="+mn-ea"/>
                        </a:rPr>
                        <a:t> Developer</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c>
                  <a:txBody>
                    <a:bodyPr/>
                    <a:lstStyle/>
                    <a:p>
                      <a:pPr algn="l" fontAlgn="ctr"/>
                      <a:r>
                        <a:rPr lang="en-US" sz="1000" b="0" i="0" u="none" strike="noStrike" dirty="0" smtClean="0">
                          <a:solidFill>
                            <a:schemeClr val="dk1"/>
                          </a:solidFill>
                          <a:effectLst/>
                          <a:latin typeface="+mn-lt"/>
                          <a:ea typeface="+mn-ea"/>
                        </a:rPr>
                        <a:t>SAP</a:t>
                      </a:r>
                      <a:r>
                        <a:rPr lang="en-US" sz="1000" b="0" i="0" u="none" strike="noStrike" baseline="0" dirty="0" smtClean="0">
                          <a:solidFill>
                            <a:schemeClr val="dk1"/>
                          </a:solidFill>
                          <a:effectLst/>
                          <a:latin typeface="+mn-lt"/>
                          <a:ea typeface="+mn-ea"/>
                        </a:rPr>
                        <a:t> BW</a:t>
                      </a:r>
                      <a:endParaRPr lang="en-US" sz="1000" b="0" i="0" u="none" strike="noStrike" dirty="0">
                        <a:solidFill>
                          <a:srgbClr val="000000"/>
                        </a:solidFill>
                        <a:effectLst/>
                        <a:latin typeface="Candara" panose="020E0502030303020204" pitchFamily="34" charset="0"/>
                        <a:ea typeface="Cambria Math" panose="02040503050406030204" pitchFamily="18" charset="0"/>
                      </a:endParaRPr>
                    </a:p>
                  </a:txBody>
                  <a:tcPr marL="6350" marR="6350" marT="6350" marB="0" anchor="ctr"/>
                </a:tc>
              </a:tr>
              <a:tr h="231400">
                <a:tc>
                  <a:txBody>
                    <a:bodyPr/>
                    <a:lstStyle/>
                    <a:p>
                      <a:pPr algn="ctr" fontAlgn="ctr"/>
                      <a:r>
                        <a:rPr lang="en-US" sz="1000" b="0" i="0" u="none" strike="noStrike" kern="1200" baseline="0" dirty="0" smtClean="0">
                          <a:solidFill>
                            <a:schemeClr val="dk1"/>
                          </a:solidFill>
                          <a:effectLst/>
                          <a:latin typeface="+mn-lt"/>
                          <a:ea typeface="+mn-ea"/>
                          <a:cs typeface="+mn-cs"/>
                        </a:rPr>
                        <a:t>4</a:t>
                      </a:r>
                      <a:endParaRPr lang="en-US" sz="1000" b="0" i="0" u="none" strike="noStrike" kern="1200" baseline="0" dirty="0">
                        <a:solidFill>
                          <a:schemeClr val="dk1"/>
                        </a:solidFill>
                        <a:effectLst/>
                        <a:latin typeface="+mn-lt"/>
                        <a:ea typeface="+mn-ea"/>
                        <a:cs typeface="+mn-cs"/>
                      </a:endParaRPr>
                    </a:p>
                  </a:txBody>
                  <a:tcPr marL="6350" marR="6350" marT="6350" marB="0" anchor="ctr"/>
                </a:tc>
                <a:tc>
                  <a:txBody>
                    <a:bodyPr/>
                    <a:lstStyle/>
                    <a:p>
                      <a:pPr algn="l" fontAlgn="ctr"/>
                      <a:r>
                        <a:rPr lang="en-US" sz="1000" b="0" i="0" u="none" strike="noStrike" kern="1200" baseline="0" dirty="0" smtClean="0">
                          <a:solidFill>
                            <a:schemeClr val="dk1"/>
                          </a:solidFill>
                          <a:effectLst/>
                          <a:latin typeface="+mn-lt"/>
                          <a:ea typeface="+mn-ea"/>
                          <a:cs typeface="+mn-cs"/>
                        </a:rPr>
                        <a:t>Rakesh Pani</a:t>
                      </a:r>
                      <a:endParaRPr lang="en-US" sz="1000" b="0" i="0" u="none" strike="noStrike" kern="1200" baseline="0" dirty="0">
                        <a:solidFill>
                          <a:schemeClr val="dk1"/>
                        </a:solidFill>
                        <a:effectLst/>
                        <a:latin typeface="+mn-lt"/>
                        <a:ea typeface="+mn-ea"/>
                        <a:cs typeface="+mn-cs"/>
                      </a:endParaRPr>
                    </a:p>
                  </a:txBody>
                  <a:tcPr marL="6350" marR="6350" marT="6350" marB="0" anchor="ctr"/>
                </a:tc>
                <a:tc>
                  <a:txBody>
                    <a:bodyPr/>
                    <a:lstStyle/>
                    <a:p>
                      <a:pPr algn="l" fontAlgn="ctr"/>
                      <a:r>
                        <a:rPr lang="en-US" sz="1000" b="0" i="0" u="none" strike="noStrike" kern="1200" baseline="0" dirty="0" smtClean="0">
                          <a:solidFill>
                            <a:schemeClr val="dk1"/>
                          </a:solidFill>
                          <a:effectLst/>
                          <a:latin typeface="+mn-lt"/>
                          <a:ea typeface="+mn-ea"/>
                          <a:cs typeface="+mn-cs"/>
                        </a:rPr>
                        <a:t>SQL Developer</a:t>
                      </a:r>
                      <a:endParaRPr lang="en-US" sz="1000" b="0" i="0" u="none" strike="noStrike" kern="1200" baseline="0" dirty="0">
                        <a:solidFill>
                          <a:schemeClr val="dk1"/>
                        </a:solidFill>
                        <a:effectLst/>
                        <a:latin typeface="+mn-lt"/>
                        <a:ea typeface="+mn-ea"/>
                        <a:cs typeface="+mn-cs"/>
                      </a:endParaRPr>
                    </a:p>
                  </a:txBody>
                  <a:tcPr marL="6350" marR="6350" marT="6350" marB="0" anchor="ctr"/>
                </a:tc>
                <a:tc>
                  <a:txBody>
                    <a:bodyPr/>
                    <a:lstStyle/>
                    <a:p>
                      <a:pPr algn="l" fontAlgn="ctr"/>
                      <a:r>
                        <a:rPr lang="en-US" sz="1000" b="0" i="0" u="none" strike="noStrike" kern="1200" baseline="0" dirty="0" smtClean="0">
                          <a:solidFill>
                            <a:schemeClr val="dk1"/>
                          </a:solidFill>
                          <a:effectLst/>
                          <a:latin typeface="+mn-lt"/>
                          <a:ea typeface="+mn-ea"/>
                          <a:cs typeface="+mn-cs"/>
                        </a:rPr>
                        <a:t>SAP BW</a:t>
                      </a:r>
                      <a:endParaRPr lang="en-US" sz="1000" b="0" i="0" u="none" strike="noStrike" kern="1200" baseline="0" dirty="0">
                        <a:solidFill>
                          <a:schemeClr val="dk1"/>
                        </a:solidFill>
                        <a:effectLst/>
                        <a:latin typeface="+mn-lt"/>
                        <a:ea typeface="+mn-ea"/>
                        <a:cs typeface="+mn-cs"/>
                      </a:endParaRPr>
                    </a:p>
                  </a:txBody>
                  <a:tcPr marL="6350" marR="6350" marT="6350" marB="0" anchor="ctr"/>
                </a:tc>
              </a:tr>
            </a:tbl>
          </a:graphicData>
        </a:graphic>
      </p:graphicFrame>
    </p:spTree>
    <p:extLst>
      <p:ext uri="{BB962C8B-B14F-4D97-AF65-F5344CB8AC3E}">
        <p14:creationId xmlns:p14="http://schemas.microsoft.com/office/powerpoint/2010/main" val="2501365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485741" y="854267"/>
          <a:ext cx="10025045" cy="2812958"/>
        </p:xfrm>
        <a:graphic>
          <a:graphicData uri="http://schemas.openxmlformats.org/drawingml/2006/table">
            <a:tbl>
              <a:tblPr firstRow="1" firstCol="1" bandRow="1">
                <a:tableStyleId>{B301B821-A1FF-4177-AEE7-76D212191A09}</a:tableStyleId>
              </a:tblPr>
              <a:tblGrid>
                <a:gridCol w="328106">
                  <a:extLst>
                    <a:ext uri="{9D8B030D-6E8A-4147-A177-3AD203B41FA5}">
                      <a16:colId xmlns:a16="http://schemas.microsoft.com/office/drawing/2014/main" xmlns="" val="20000"/>
                    </a:ext>
                  </a:extLst>
                </a:gridCol>
                <a:gridCol w="3049849">
                  <a:extLst>
                    <a:ext uri="{9D8B030D-6E8A-4147-A177-3AD203B41FA5}">
                      <a16:colId xmlns:a16="http://schemas.microsoft.com/office/drawing/2014/main" xmlns="" val="20001"/>
                    </a:ext>
                  </a:extLst>
                </a:gridCol>
                <a:gridCol w="3323545">
                  <a:extLst>
                    <a:ext uri="{9D8B030D-6E8A-4147-A177-3AD203B41FA5}">
                      <a16:colId xmlns:a16="http://schemas.microsoft.com/office/drawing/2014/main" xmlns="" val="20003"/>
                    </a:ext>
                  </a:extLst>
                </a:gridCol>
                <a:gridCol w="3323545"/>
              </a:tblGrid>
              <a:tr h="518178">
                <a:tc>
                  <a:txBody>
                    <a:bodyPr/>
                    <a:lstStyle/>
                    <a:p>
                      <a:pPr algn="ctr" rtl="0" fontAlgn="ctr"/>
                      <a:r>
                        <a:rPr lang="en-US" sz="1400" b="1" u="none" strike="noStrike" dirty="0" smtClean="0">
                          <a:effectLst/>
                          <a:latin typeface="Candara" panose="020E0502030303020204" pitchFamily="34" charset="0"/>
                        </a:rPr>
                        <a:t>S #</a:t>
                      </a:r>
                      <a:endParaRPr lang="en-US" sz="1400" b="1" i="0" u="none" strike="noStrike" dirty="0">
                        <a:solidFill>
                          <a:srgbClr val="FFFFFF"/>
                        </a:solidFill>
                        <a:effectLst/>
                        <a:latin typeface="Candara" panose="020E0502030303020204" pitchFamily="34" charset="0"/>
                      </a:endParaRPr>
                    </a:p>
                  </a:txBody>
                  <a:tcPr marL="6350" marR="6350" marT="6350" marB="0" anchor="ctr">
                    <a:solidFill>
                      <a:schemeClr val="accent2"/>
                    </a:solidFill>
                  </a:tcPr>
                </a:tc>
                <a:tc>
                  <a:txBody>
                    <a:bodyPr/>
                    <a:lstStyle/>
                    <a:p>
                      <a:pPr algn="l" rtl="0" fontAlgn="ctr"/>
                      <a:r>
                        <a:rPr lang="en-US" sz="1400" b="1" i="0" u="none" strike="noStrike" dirty="0" smtClean="0">
                          <a:solidFill>
                            <a:schemeClr val="lt1"/>
                          </a:solidFill>
                          <a:effectLst/>
                          <a:latin typeface="Candara" panose="020E0502030303020204" pitchFamily="34" charset="0"/>
                        </a:rPr>
                        <a:t>Triggering</a:t>
                      </a:r>
                      <a:r>
                        <a:rPr lang="en-US" sz="1400" b="1" i="0" u="none" strike="noStrike" baseline="0" dirty="0" smtClean="0">
                          <a:solidFill>
                            <a:schemeClr val="lt1"/>
                          </a:solidFill>
                          <a:effectLst/>
                          <a:latin typeface="Candara" panose="020E0502030303020204" pitchFamily="34" charset="0"/>
                        </a:rPr>
                        <a:t> Ui Path Scripts using Worksoft</a:t>
                      </a:r>
                      <a:endParaRPr lang="en-US" sz="1400" b="1" i="0" u="none" strike="noStrike" dirty="0">
                        <a:solidFill>
                          <a:srgbClr val="FFFFFF"/>
                        </a:solidFill>
                        <a:effectLst/>
                        <a:latin typeface="Candara" panose="020E0502030303020204" pitchFamily="34" charset="0"/>
                      </a:endParaRPr>
                    </a:p>
                  </a:txBody>
                  <a:tcPr marL="6350" marR="6350" marT="6350" marB="0" anchor="ctr">
                    <a:solidFill>
                      <a:schemeClr val="accent2"/>
                    </a:solidFill>
                  </a:tcPr>
                </a:tc>
                <a:tc>
                  <a:txBody>
                    <a:bodyPr/>
                    <a:lstStyle/>
                    <a:p>
                      <a:pPr algn="l" rtl="0" fontAlgn="ctr"/>
                      <a:r>
                        <a:rPr lang="en-US" sz="1400" b="1" i="0" u="none" strike="noStrike" dirty="0" smtClean="0">
                          <a:solidFill>
                            <a:srgbClr val="FFFFFF"/>
                          </a:solidFill>
                          <a:effectLst/>
                          <a:latin typeface="Candara" panose="020E0502030303020204" pitchFamily="34" charset="0"/>
                        </a:rPr>
                        <a:t>Triggering</a:t>
                      </a:r>
                      <a:r>
                        <a:rPr lang="en-US" sz="1400" b="1" i="0" u="none" strike="noStrike" baseline="0" dirty="0" smtClean="0">
                          <a:solidFill>
                            <a:srgbClr val="FFFFFF"/>
                          </a:solidFill>
                          <a:effectLst/>
                          <a:latin typeface="Candara" panose="020E0502030303020204" pitchFamily="34" charset="0"/>
                        </a:rPr>
                        <a:t> Worksoft Scripts using Ui Path</a:t>
                      </a:r>
                      <a:endParaRPr lang="en-US" sz="1400" b="1" i="0" u="none" strike="noStrike" dirty="0">
                        <a:solidFill>
                          <a:srgbClr val="FFFFFF"/>
                        </a:solidFill>
                        <a:effectLst/>
                        <a:latin typeface="Candara" panose="020E0502030303020204" pitchFamily="34" charset="0"/>
                      </a:endParaRPr>
                    </a:p>
                  </a:txBody>
                  <a:tcPr marL="6350" marR="6350" marT="6350" marB="0" anchor="ctr">
                    <a:solidFill>
                      <a:schemeClr val="accent2"/>
                    </a:solidFill>
                  </a:tcPr>
                </a:tc>
                <a:tc>
                  <a:txBody>
                    <a:bodyPr/>
                    <a:lstStyle/>
                    <a:p>
                      <a:pPr algn="l" rtl="0" fontAlgn="ctr"/>
                      <a:r>
                        <a:rPr lang="en-US" sz="1400" b="1" i="0" u="none" strike="noStrike" dirty="0" smtClean="0">
                          <a:solidFill>
                            <a:srgbClr val="FFFFFF"/>
                          </a:solidFill>
                          <a:effectLst/>
                          <a:latin typeface="Candara" panose="020E0502030303020204" pitchFamily="34" charset="0"/>
                        </a:rPr>
                        <a:t>Triggering Ui Path and Worksoft Using JENKINs</a:t>
                      </a:r>
                      <a:endParaRPr lang="en-US" sz="1400" b="1" i="0" u="none" strike="noStrike" dirty="0">
                        <a:solidFill>
                          <a:srgbClr val="FFFFFF"/>
                        </a:solidFill>
                        <a:effectLst/>
                        <a:latin typeface="Candara" panose="020E0502030303020204" pitchFamily="34" charset="0"/>
                      </a:endParaRPr>
                    </a:p>
                  </a:txBody>
                  <a:tcPr marL="6350" marR="6350" marT="6350" marB="0" anchor="ctr">
                    <a:solidFill>
                      <a:schemeClr val="accent2"/>
                    </a:solidFill>
                  </a:tcPr>
                </a:tc>
                <a:extLst>
                  <a:ext uri="{0D108BD9-81ED-4DB2-BD59-A6C34878D82A}">
                    <a16:rowId xmlns:a16="http://schemas.microsoft.com/office/drawing/2014/main" xmlns="" val="10000"/>
                  </a:ext>
                </a:extLst>
              </a:tr>
              <a:tr h="2294780">
                <a:tc>
                  <a:txBody>
                    <a:bodyPr/>
                    <a:lstStyle/>
                    <a:p>
                      <a:pPr algn="ctr" rtl="0" fontAlgn="ctr"/>
                      <a:r>
                        <a:rPr lang="en-US" sz="1200" b="1" i="0" u="none" strike="noStrike" dirty="0">
                          <a:solidFill>
                            <a:schemeClr val="dk1"/>
                          </a:solidFill>
                          <a:effectLst/>
                          <a:latin typeface="Candara" panose="020E0502030303020204" pitchFamily="34" charset="0"/>
                        </a:rPr>
                        <a:t>1</a:t>
                      </a:r>
                      <a:endParaRPr lang="en-US" sz="1200" b="1" i="0" u="none" strike="noStrike" dirty="0">
                        <a:solidFill>
                          <a:srgbClr val="FFFFFF"/>
                        </a:solidFill>
                        <a:effectLst/>
                        <a:latin typeface="Candara" panose="020E0502030303020204" pitchFamily="34" charset="0"/>
                      </a:endParaRPr>
                    </a:p>
                  </a:txBody>
                  <a:tcPr marL="6350" marR="6350" marT="6350" marB="0" anchor="ctr"/>
                </a:tc>
                <a:tc>
                  <a:txBody>
                    <a:bodyPr/>
                    <a:lstStyle/>
                    <a:p>
                      <a:pPr algn="l" fontAlgn="ctr"/>
                      <a:r>
                        <a:rPr lang="en-US" sz="1200" b="0" u="none" strike="noStrike" kern="1200" dirty="0" smtClean="0">
                          <a:solidFill>
                            <a:schemeClr val="dk1"/>
                          </a:solidFill>
                          <a:effectLst/>
                          <a:latin typeface="Candara" panose="020E0502030303020204" pitchFamily="34" charset="0"/>
                          <a:ea typeface="+mn-ea"/>
                          <a:cs typeface="+mn-cs"/>
                        </a:rPr>
                        <a:t>Using</a:t>
                      </a:r>
                      <a:r>
                        <a:rPr lang="en-US" sz="1200" b="0" u="none" strike="noStrike" kern="1200" baseline="0" dirty="0" smtClean="0">
                          <a:solidFill>
                            <a:schemeClr val="dk1"/>
                          </a:solidFill>
                          <a:effectLst/>
                          <a:latin typeface="Candara" panose="020E0502030303020204" pitchFamily="34" charset="0"/>
                          <a:ea typeface="+mn-ea"/>
                          <a:cs typeface="+mn-cs"/>
                        </a:rPr>
                        <a:t> Step “Execute Application”: In Certify we have a step “Execute Application” which can call the Ui Path Robot.</a:t>
                      </a:r>
                      <a:endParaRPr lang="en-US" sz="1200" b="0"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marL="0" lvl="0" indent="0" algn="l" defTabSz="1038910" rtl="0" eaLnBrk="1" fontAlgn="ctr" latinLnBrk="0" hangingPunct="1">
                        <a:spcBef>
                          <a:spcPts val="200"/>
                        </a:spcBef>
                        <a:spcAft>
                          <a:spcPts val="200"/>
                        </a:spcAft>
                        <a:buClr>
                          <a:schemeClr val="accent2"/>
                        </a:buClr>
                        <a:buFont typeface="Wingdings" panose="05000000000000000000" pitchFamily="2" charset="2"/>
                        <a:buNone/>
                        <a:defRPr/>
                      </a:pPr>
                      <a:r>
                        <a:rPr lang="en-US" sz="1200" b="0" u="none" strike="noStrike" kern="1200" dirty="0" smtClean="0">
                          <a:solidFill>
                            <a:schemeClr val="dk1"/>
                          </a:solidFill>
                          <a:effectLst/>
                          <a:latin typeface="Candara" panose="020E0502030303020204" pitchFamily="34" charset="0"/>
                          <a:ea typeface="+mn-ea"/>
                          <a:cs typeface="+mn-cs"/>
                        </a:rPr>
                        <a:t>Worksoft scripts</a:t>
                      </a:r>
                      <a:r>
                        <a:rPr lang="en-US" sz="1200" b="0" u="none" strike="noStrike" kern="1200" baseline="0" dirty="0" smtClean="0">
                          <a:solidFill>
                            <a:schemeClr val="dk1"/>
                          </a:solidFill>
                          <a:effectLst/>
                          <a:latin typeface="Candara" panose="020E0502030303020204" pitchFamily="34" charset="0"/>
                          <a:ea typeface="+mn-ea"/>
                          <a:cs typeface="+mn-cs"/>
                        </a:rPr>
                        <a:t> can be triggered using .bat file by exporting the scripts to .bat file. In Ui Path we can trigger the Worksoft Scripts using CMD commands.</a:t>
                      </a:r>
                      <a:endParaRPr lang="en-US" sz="1200" b="0"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marL="0" marR="0" lvl="0" indent="0" algn="l" defTabSz="1038910" rtl="0" eaLnBrk="1" fontAlgn="ctr" latinLnBrk="0" hangingPunct="1">
                        <a:lnSpc>
                          <a:spcPct val="100000"/>
                        </a:lnSpc>
                        <a:spcBef>
                          <a:spcPts val="200"/>
                        </a:spcBef>
                        <a:spcAft>
                          <a:spcPts val="200"/>
                        </a:spcAft>
                        <a:buClr>
                          <a:schemeClr val="accent2"/>
                        </a:buClr>
                        <a:buSzTx/>
                        <a:buFont typeface="Wingdings" panose="05000000000000000000" pitchFamily="2" charset="2"/>
                        <a:buNone/>
                        <a:tabLst/>
                        <a:defRPr/>
                      </a:pPr>
                      <a:r>
                        <a:rPr lang="en-US" sz="1200" b="0" u="none" strike="noStrike" kern="1200" dirty="0" smtClean="0">
                          <a:solidFill>
                            <a:schemeClr val="dk1"/>
                          </a:solidFill>
                          <a:effectLst/>
                          <a:latin typeface="Candara" panose="020E0502030303020204" pitchFamily="34" charset="0"/>
                          <a:ea typeface="+mn-ea"/>
                          <a:cs typeface="+mn-cs"/>
                        </a:rPr>
                        <a:t>Both the Automation</a:t>
                      </a:r>
                      <a:r>
                        <a:rPr lang="en-US" sz="1200" b="0" u="none" strike="noStrike" kern="1200" baseline="0" dirty="0" smtClean="0">
                          <a:solidFill>
                            <a:schemeClr val="dk1"/>
                          </a:solidFill>
                          <a:effectLst/>
                          <a:latin typeface="Candara" panose="020E0502030303020204" pitchFamily="34" charset="0"/>
                          <a:ea typeface="+mn-ea"/>
                          <a:cs typeface="+mn-cs"/>
                        </a:rPr>
                        <a:t> tools can be integrated with JENKINS. We can trigger 2 different processes(Worksoft and Ui Path) to perform the E2E testing. We can parse the values using Excel.</a:t>
                      </a:r>
                      <a:endParaRPr lang="en-US" sz="1200" b="0" u="none" strike="noStrike" kern="1200" dirty="0" smtClean="0">
                        <a:solidFill>
                          <a:schemeClr val="dk1"/>
                        </a:solidFill>
                        <a:effectLst/>
                        <a:latin typeface="Candara" panose="020E0502030303020204" pitchFamily="34" charset="0"/>
                        <a:ea typeface="+mn-ea"/>
                        <a:cs typeface="+mn-cs"/>
                      </a:endParaRPr>
                    </a:p>
                    <a:p>
                      <a:pPr marL="0" lvl="0" indent="0" algn="l" defTabSz="1038910" rtl="0" eaLnBrk="1" fontAlgn="ctr" latinLnBrk="0" hangingPunct="1">
                        <a:spcBef>
                          <a:spcPts val="200"/>
                        </a:spcBef>
                        <a:spcAft>
                          <a:spcPts val="200"/>
                        </a:spcAft>
                        <a:buClr>
                          <a:schemeClr val="accent2"/>
                        </a:buClr>
                        <a:buFont typeface="Wingdings" panose="05000000000000000000" pitchFamily="2" charset="2"/>
                        <a:buNone/>
                        <a:defRPr/>
                      </a:pPr>
                      <a:endParaRPr lang="en-US" sz="1200" b="0" u="none" strike="noStrike" kern="1200" dirty="0">
                        <a:solidFill>
                          <a:schemeClr val="dk1"/>
                        </a:solidFill>
                        <a:effectLst/>
                        <a:latin typeface="Candara" panose="020E0502030303020204" pitchFamily="34" charset="0"/>
                        <a:ea typeface="+mn-ea"/>
                        <a:cs typeface="+mn-cs"/>
                      </a:endParaRPr>
                    </a:p>
                  </a:txBody>
                  <a:tcPr marL="6350" marR="6350" marT="6350" marB="0" anchor="ctr"/>
                </a:tc>
                <a:extLst>
                  <a:ext uri="{0D108BD9-81ED-4DB2-BD59-A6C34878D82A}">
                    <a16:rowId xmlns:a16="http://schemas.microsoft.com/office/drawing/2014/main" xmlns="" val="10001"/>
                  </a:ext>
                </a:extLst>
              </a:tr>
            </a:tbl>
          </a:graphicData>
        </a:graphic>
      </p:graphicFrame>
      <p:sp>
        <p:nvSpPr>
          <p:cNvPr id="5" name="Title 1"/>
          <p:cNvSpPr>
            <a:spLocks noGrp="1"/>
          </p:cNvSpPr>
          <p:nvPr>
            <p:ph type="title"/>
          </p:nvPr>
        </p:nvSpPr>
        <p:spPr/>
        <p:txBody>
          <a:bodyPr/>
          <a:lstStyle/>
          <a:p>
            <a:r>
              <a:rPr lang="en-US" sz="2800" b="1" dirty="0" smtClean="0">
                <a:latin typeface="Candara" panose="020E0502030303020204" pitchFamily="34" charset="0"/>
              </a:rPr>
              <a:t>Re-Usability of Worksoft and Ui Path Scripts for Upcoming Projects. </a:t>
            </a:r>
            <a:endParaRPr lang="en-US" sz="2800" b="1" dirty="0">
              <a:latin typeface="Candara" panose="020E0502030303020204" pitchFamily="34" charset="0"/>
            </a:endParaRPr>
          </a:p>
        </p:txBody>
      </p:sp>
    </p:spTree>
    <p:extLst>
      <p:ext uri="{BB962C8B-B14F-4D97-AF65-F5344CB8AC3E}">
        <p14:creationId xmlns:p14="http://schemas.microsoft.com/office/powerpoint/2010/main" val="2721991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52088" y="4548648"/>
            <a:ext cx="7587459" cy="1079500"/>
          </a:xfrm>
        </p:spPr>
        <p:txBody>
          <a:bodyPr>
            <a:noAutofit/>
          </a:bodyPr>
          <a:lstStyle/>
          <a:p>
            <a:pPr marL="0" indent="0" algn="ctr">
              <a:spcBef>
                <a:spcPts val="0"/>
              </a:spcBef>
              <a:buNone/>
            </a:pPr>
            <a:r>
              <a:rPr lang="en-US" sz="3200" dirty="0" smtClean="0">
                <a:solidFill>
                  <a:schemeClr val="bg1"/>
                </a:solidFill>
              </a:rPr>
              <a:t>Ui Path Set Up/Configuration</a:t>
            </a:r>
            <a:endParaRPr lang="en-US" sz="3200" dirty="0">
              <a:solidFill>
                <a:schemeClr val="bg1"/>
              </a:solidFill>
            </a:endParaRPr>
          </a:p>
        </p:txBody>
      </p:sp>
    </p:spTree>
    <p:extLst>
      <p:ext uri="{BB962C8B-B14F-4D97-AF65-F5344CB8AC3E}">
        <p14:creationId xmlns:p14="http://schemas.microsoft.com/office/powerpoint/2010/main" val="3901090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167640"/>
            <a:ext cx="11765280" cy="822960"/>
          </a:xfrm>
        </p:spPr>
        <p:txBody>
          <a:bodyPr/>
          <a:lstStyle/>
          <a:p>
            <a:r>
              <a:rPr lang="en-US" dirty="0"/>
              <a:t>UI </a:t>
            </a:r>
            <a:r>
              <a:rPr lang="en-US" dirty="0" smtClean="0"/>
              <a:t>Path Set up/Configuration</a:t>
            </a:r>
            <a:endParaRPr lang="en-US" dirty="0"/>
          </a:p>
        </p:txBody>
      </p:sp>
      <p:pic>
        <p:nvPicPr>
          <p:cNvPr id="4" name="Picture 3"/>
          <p:cNvPicPr>
            <a:picLocks noChangeAspect="1"/>
          </p:cNvPicPr>
          <p:nvPr/>
        </p:nvPicPr>
        <p:blipFill>
          <a:blip r:embed="rId3"/>
          <a:stretch>
            <a:fillRect/>
          </a:stretch>
        </p:blipFill>
        <p:spPr>
          <a:xfrm>
            <a:off x="745708" y="827772"/>
            <a:ext cx="8359792" cy="5516576"/>
          </a:xfrm>
          <a:prstGeom prst="rect">
            <a:avLst/>
          </a:prstGeom>
        </p:spPr>
      </p:pic>
    </p:spTree>
    <p:extLst>
      <p:ext uri="{BB962C8B-B14F-4D97-AF65-F5344CB8AC3E}">
        <p14:creationId xmlns:p14="http://schemas.microsoft.com/office/powerpoint/2010/main" val="10498648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52088" y="4548648"/>
            <a:ext cx="7587459" cy="1079500"/>
          </a:xfrm>
        </p:spPr>
        <p:txBody>
          <a:bodyPr>
            <a:noAutofit/>
          </a:bodyPr>
          <a:lstStyle/>
          <a:p>
            <a:pPr marL="0" indent="0" algn="ctr">
              <a:spcBef>
                <a:spcPts val="0"/>
              </a:spcBef>
              <a:buNone/>
            </a:pPr>
            <a:r>
              <a:rPr lang="en-US" sz="3200" dirty="0">
                <a:solidFill>
                  <a:schemeClr val="bg1"/>
                </a:solidFill>
              </a:rPr>
              <a:t>UiPath </a:t>
            </a:r>
            <a:r>
              <a:rPr lang="en-US" sz="3200" dirty="0" smtClean="0">
                <a:solidFill>
                  <a:schemeClr val="bg1"/>
                </a:solidFill>
              </a:rPr>
              <a:t>Installation </a:t>
            </a:r>
            <a:r>
              <a:rPr lang="en-US" sz="3200" dirty="0">
                <a:solidFill>
                  <a:schemeClr val="bg1"/>
                </a:solidFill>
              </a:rPr>
              <a:t>U</a:t>
            </a:r>
            <a:r>
              <a:rPr lang="en-US" sz="3200" dirty="0" smtClean="0">
                <a:solidFill>
                  <a:schemeClr val="bg1"/>
                </a:solidFill>
              </a:rPr>
              <a:t>pdates</a:t>
            </a:r>
            <a:endParaRPr lang="en-US" sz="3200" dirty="0">
              <a:solidFill>
                <a:schemeClr val="bg1"/>
              </a:solidFill>
            </a:endParaRPr>
          </a:p>
        </p:txBody>
      </p:sp>
    </p:spTree>
    <p:extLst>
      <p:ext uri="{BB962C8B-B14F-4D97-AF65-F5344CB8AC3E}">
        <p14:creationId xmlns:p14="http://schemas.microsoft.com/office/powerpoint/2010/main" val="577725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167640"/>
            <a:ext cx="11765280" cy="822960"/>
          </a:xfrm>
        </p:spPr>
        <p:txBody>
          <a:bodyPr/>
          <a:lstStyle/>
          <a:p>
            <a:r>
              <a:rPr lang="en-US" dirty="0"/>
              <a:t>UI Path Installation Updates</a:t>
            </a:r>
          </a:p>
        </p:txBody>
      </p:sp>
      <p:graphicFrame>
        <p:nvGraphicFramePr>
          <p:cNvPr id="8" name="Table 7"/>
          <p:cNvGraphicFramePr>
            <a:graphicFrameLocks noGrp="1"/>
          </p:cNvGraphicFramePr>
          <p:nvPr>
            <p:extLst>
              <p:ext uri="{D42A27DB-BD31-4B8C-83A1-F6EECF244321}">
                <p14:modId xmlns:p14="http://schemas.microsoft.com/office/powerpoint/2010/main" val="443290116"/>
              </p:ext>
            </p:extLst>
          </p:nvPr>
        </p:nvGraphicFramePr>
        <p:xfrm>
          <a:off x="366629" y="731721"/>
          <a:ext cx="11428262" cy="1850698"/>
        </p:xfrm>
        <a:graphic>
          <a:graphicData uri="http://schemas.openxmlformats.org/drawingml/2006/table">
            <a:tbl>
              <a:tblPr firstRow="1" bandRow="1">
                <a:tableStyleId>{B301B821-A1FF-4177-AEE7-76D212191A09}</a:tableStyleId>
              </a:tblPr>
              <a:tblGrid>
                <a:gridCol w="634069"/>
                <a:gridCol w="3935245"/>
                <a:gridCol w="1424566"/>
                <a:gridCol w="1424566"/>
                <a:gridCol w="4009816"/>
              </a:tblGrid>
              <a:tr h="298777">
                <a:tc>
                  <a:txBody>
                    <a:bodyPr/>
                    <a:lstStyle/>
                    <a:p>
                      <a:pPr algn="ctr" fontAlgn="ctr"/>
                      <a:r>
                        <a:rPr lang="en-US" sz="1200" u="none" strike="noStrike" dirty="0">
                          <a:effectLst/>
                        </a:rPr>
                        <a:t>Sl. No</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c>
                  <a:txBody>
                    <a:bodyPr/>
                    <a:lstStyle/>
                    <a:p>
                      <a:pPr algn="l" fontAlgn="ctr"/>
                      <a:r>
                        <a:rPr lang="en-US" sz="1200" u="none" strike="noStrike" dirty="0">
                          <a:effectLst/>
                        </a:rPr>
                        <a:t>Prerequisite/Tasks</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c>
                  <a:txBody>
                    <a:bodyPr/>
                    <a:lstStyle/>
                    <a:p>
                      <a:pPr algn="l" fontAlgn="ctr"/>
                      <a:r>
                        <a:rPr lang="en-US" sz="1200" b="1" u="none" strike="noStrike" kern="1200" dirty="0" smtClean="0">
                          <a:solidFill>
                            <a:schemeClr val="lt1"/>
                          </a:solidFill>
                          <a:effectLst/>
                          <a:latin typeface="+mn-lt"/>
                          <a:ea typeface="+mn-ea"/>
                          <a:cs typeface="+mn-cs"/>
                        </a:rPr>
                        <a:t>Prerequisite/Task</a:t>
                      </a:r>
                      <a:endParaRPr lang="en-US" sz="1200" b="1" u="none" strike="noStrike" kern="1200" dirty="0">
                        <a:solidFill>
                          <a:schemeClr val="lt1"/>
                        </a:solidFill>
                        <a:effectLst/>
                        <a:latin typeface="+mn-lt"/>
                        <a:ea typeface="+mn-ea"/>
                        <a:cs typeface="+mn-cs"/>
                      </a:endParaRPr>
                    </a:p>
                  </a:txBody>
                  <a:tcPr marL="6350" marR="6350" marT="6350" marB="0" anchor="ctr">
                    <a:solidFill>
                      <a:schemeClr val="accent2"/>
                    </a:solidFill>
                  </a:tcPr>
                </a:tc>
                <a:tc>
                  <a:txBody>
                    <a:bodyPr/>
                    <a:lstStyle/>
                    <a:p>
                      <a:pPr algn="l" fontAlgn="ctr"/>
                      <a:r>
                        <a:rPr lang="en-US" sz="1200" u="none" strike="noStrike" dirty="0">
                          <a:effectLst/>
                        </a:rPr>
                        <a:t>Status</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c>
                  <a:txBody>
                    <a:bodyPr/>
                    <a:lstStyle/>
                    <a:p>
                      <a:pPr algn="l" fontAlgn="ctr"/>
                      <a:r>
                        <a:rPr lang="en-US" sz="1200" u="none" strike="noStrike" dirty="0">
                          <a:effectLst/>
                        </a:rPr>
                        <a:t>Comments</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r>
              <a:tr h="739294">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12</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Creation of Tenants</a:t>
                      </a:r>
                      <a:r>
                        <a:rPr lang="en-US" sz="1200" u="none" strike="noStrike" kern="1200" baseline="0" dirty="0" smtClean="0">
                          <a:solidFill>
                            <a:schemeClr val="dk1"/>
                          </a:solidFill>
                          <a:effectLst/>
                          <a:latin typeface="+mn-lt"/>
                          <a:ea typeface="+mn-ea"/>
                          <a:cs typeface="+mn-cs"/>
                        </a:rPr>
                        <a:t> and </a:t>
                      </a:r>
                      <a:r>
                        <a:rPr lang="en-US" sz="1200" u="none" strike="noStrike" kern="1200" dirty="0" smtClean="0">
                          <a:solidFill>
                            <a:schemeClr val="dk1"/>
                          </a:solidFill>
                          <a:effectLst/>
                          <a:latin typeface="+mn-lt"/>
                          <a:ea typeface="+mn-ea"/>
                          <a:cs typeface="+mn-cs"/>
                        </a:rPr>
                        <a:t>Robot</a:t>
                      </a:r>
                      <a:r>
                        <a:rPr lang="en-US" sz="1200" u="none" strike="noStrike" kern="1200" baseline="0" dirty="0" smtClean="0">
                          <a:solidFill>
                            <a:schemeClr val="dk1"/>
                          </a:solidFill>
                          <a:effectLst/>
                          <a:latin typeface="+mn-lt"/>
                          <a:ea typeface="+mn-ea"/>
                          <a:cs typeface="+mn-cs"/>
                        </a:rPr>
                        <a:t> Set Up</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Task</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In</a:t>
                      </a:r>
                      <a:r>
                        <a:rPr lang="en-US" sz="1200" u="none" strike="noStrike" kern="1200" baseline="0" dirty="0" smtClean="0">
                          <a:solidFill>
                            <a:schemeClr val="dk1"/>
                          </a:solidFill>
                          <a:effectLst/>
                          <a:latin typeface="+mn-lt"/>
                          <a:ea typeface="+mn-ea"/>
                          <a:cs typeface="+mn-cs"/>
                        </a:rPr>
                        <a:t> Progress</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09/17:</a:t>
                      </a:r>
                      <a:r>
                        <a:rPr lang="en-US" sz="1200" u="none" strike="noStrike" kern="1200" baseline="0" dirty="0" smtClean="0">
                          <a:solidFill>
                            <a:schemeClr val="dk1"/>
                          </a:solidFill>
                          <a:effectLst/>
                          <a:latin typeface="+mn-lt"/>
                          <a:ea typeface="+mn-ea"/>
                          <a:cs typeface="+mn-cs"/>
                        </a:rPr>
                        <a:t> Robot set up is completed on 3 machines.</a:t>
                      </a:r>
                      <a:endParaRPr lang="en-US" sz="1200" u="none" strike="noStrike" kern="1200" dirty="0">
                        <a:solidFill>
                          <a:schemeClr val="dk1"/>
                        </a:solidFill>
                        <a:effectLst/>
                        <a:latin typeface="+mn-lt"/>
                        <a:ea typeface="+mn-ea"/>
                        <a:cs typeface="+mn-cs"/>
                      </a:endParaRPr>
                    </a:p>
                  </a:txBody>
                  <a:tcPr marL="6350" marR="6350" marT="6350" marB="0" anchor="ctr"/>
                </a:tc>
              </a:tr>
              <a:tr h="739294">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13</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Testing of Robot</a:t>
                      </a:r>
                      <a:r>
                        <a:rPr lang="en-US" sz="1200" u="none" strike="noStrike" kern="1200" baseline="0" dirty="0" smtClean="0">
                          <a:solidFill>
                            <a:schemeClr val="dk1"/>
                          </a:solidFill>
                          <a:effectLst/>
                          <a:latin typeface="+mn-lt"/>
                          <a:ea typeface="+mn-ea"/>
                          <a:cs typeface="+mn-cs"/>
                        </a:rPr>
                        <a:t> Set Up</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Task</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Completed</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09/18: Testing is completed. In</a:t>
                      </a:r>
                      <a:r>
                        <a:rPr lang="en-US" sz="1200" u="none" strike="noStrike" kern="1200" baseline="0" dirty="0" smtClean="0">
                          <a:solidFill>
                            <a:schemeClr val="dk1"/>
                          </a:solidFill>
                          <a:effectLst/>
                          <a:latin typeface="+mn-lt"/>
                          <a:ea typeface="+mn-ea"/>
                          <a:cs typeface="+mn-cs"/>
                        </a:rPr>
                        <a:t> case of any issues we will reach out to the IA Practice team.</a:t>
                      </a:r>
                      <a:endParaRPr lang="en-US" sz="1200" u="none" strike="noStrike" kern="1200" dirty="0">
                        <a:solidFill>
                          <a:schemeClr val="dk1"/>
                        </a:solidFill>
                        <a:effectLst/>
                        <a:latin typeface="+mn-lt"/>
                        <a:ea typeface="+mn-ea"/>
                        <a:cs typeface="+mn-cs"/>
                      </a:endParaRPr>
                    </a:p>
                  </a:txBody>
                  <a:tcPr marL="6350" marR="6350" marT="6350" marB="0" anchor="ctr"/>
                </a:tc>
              </a:tr>
            </a:tbl>
          </a:graphicData>
        </a:graphic>
      </p:graphicFrame>
    </p:spTree>
    <p:extLst>
      <p:ext uri="{BB962C8B-B14F-4D97-AF65-F5344CB8AC3E}">
        <p14:creationId xmlns:p14="http://schemas.microsoft.com/office/powerpoint/2010/main" val="2889867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167640"/>
            <a:ext cx="11765280" cy="822960"/>
          </a:xfrm>
        </p:spPr>
        <p:txBody>
          <a:bodyPr/>
          <a:lstStyle/>
          <a:p>
            <a:r>
              <a:rPr lang="en-US" dirty="0"/>
              <a:t>UI Path Installation Updates</a:t>
            </a:r>
          </a:p>
        </p:txBody>
      </p:sp>
      <p:graphicFrame>
        <p:nvGraphicFramePr>
          <p:cNvPr id="8" name="Table 7"/>
          <p:cNvGraphicFramePr>
            <a:graphicFrameLocks noGrp="1"/>
          </p:cNvGraphicFramePr>
          <p:nvPr>
            <p:extLst>
              <p:ext uri="{D42A27DB-BD31-4B8C-83A1-F6EECF244321}">
                <p14:modId xmlns:p14="http://schemas.microsoft.com/office/powerpoint/2010/main" val="4167506951"/>
              </p:ext>
            </p:extLst>
          </p:nvPr>
        </p:nvGraphicFramePr>
        <p:xfrm>
          <a:off x="353060" y="1067828"/>
          <a:ext cx="11310620" cy="4673107"/>
        </p:xfrm>
        <a:graphic>
          <a:graphicData uri="http://schemas.openxmlformats.org/drawingml/2006/table">
            <a:tbl>
              <a:tblPr firstRow="1" bandRow="1">
                <a:tableStyleId>{B301B821-A1FF-4177-AEE7-76D212191A09}</a:tableStyleId>
              </a:tblPr>
              <a:tblGrid>
                <a:gridCol w="603702"/>
                <a:gridCol w="3918577"/>
                <a:gridCol w="1409901"/>
                <a:gridCol w="1409901"/>
                <a:gridCol w="3968539"/>
              </a:tblGrid>
              <a:tr h="374892">
                <a:tc>
                  <a:txBody>
                    <a:bodyPr/>
                    <a:lstStyle/>
                    <a:p>
                      <a:pPr algn="ctr" fontAlgn="ctr"/>
                      <a:r>
                        <a:rPr lang="en-US" sz="1200" u="none" strike="noStrike" dirty="0">
                          <a:effectLst/>
                        </a:rPr>
                        <a:t>Sl. No</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c>
                  <a:txBody>
                    <a:bodyPr/>
                    <a:lstStyle/>
                    <a:p>
                      <a:pPr algn="l" fontAlgn="ctr"/>
                      <a:r>
                        <a:rPr lang="en-US" sz="1200" u="none" strike="noStrike" dirty="0">
                          <a:effectLst/>
                        </a:rPr>
                        <a:t>Prerequisite/Tasks</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c>
                  <a:txBody>
                    <a:bodyPr/>
                    <a:lstStyle/>
                    <a:p>
                      <a:pPr algn="l" fontAlgn="ctr"/>
                      <a:r>
                        <a:rPr lang="en-US" sz="1200" b="1" u="none" strike="noStrike" kern="1200" dirty="0" smtClean="0">
                          <a:solidFill>
                            <a:schemeClr val="lt1"/>
                          </a:solidFill>
                          <a:effectLst/>
                          <a:latin typeface="+mn-lt"/>
                          <a:ea typeface="+mn-ea"/>
                          <a:cs typeface="+mn-cs"/>
                        </a:rPr>
                        <a:t>Prerequisite/Task</a:t>
                      </a:r>
                      <a:endParaRPr lang="en-US" sz="1200" b="1" u="none" strike="noStrike" kern="1200" dirty="0">
                        <a:solidFill>
                          <a:schemeClr val="lt1"/>
                        </a:solidFill>
                        <a:effectLst/>
                        <a:latin typeface="+mn-lt"/>
                        <a:ea typeface="+mn-ea"/>
                        <a:cs typeface="+mn-cs"/>
                      </a:endParaRPr>
                    </a:p>
                  </a:txBody>
                  <a:tcPr marL="6350" marR="6350" marT="6350" marB="0" anchor="ctr">
                    <a:solidFill>
                      <a:schemeClr val="accent2"/>
                    </a:solidFill>
                  </a:tcPr>
                </a:tc>
                <a:tc>
                  <a:txBody>
                    <a:bodyPr/>
                    <a:lstStyle/>
                    <a:p>
                      <a:pPr algn="l" fontAlgn="ctr"/>
                      <a:r>
                        <a:rPr lang="en-US" sz="1200" u="none" strike="noStrike" dirty="0">
                          <a:effectLst/>
                        </a:rPr>
                        <a:t>Status</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c>
                  <a:txBody>
                    <a:bodyPr/>
                    <a:lstStyle/>
                    <a:p>
                      <a:pPr algn="l" fontAlgn="ctr"/>
                      <a:r>
                        <a:rPr lang="en-US" sz="1200" u="none" strike="noStrike" dirty="0">
                          <a:effectLst/>
                        </a:rPr>
                        <a:t>Comments</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r>
              <a:tr h="304800">
                <a:tc>
                  <a:txBody>
                    <a:bodyPr/>
                    <a:lstStyle/>
                    <a:p>
                      <a:pPr algn="ctr" fontAlgn="ctr"/>
                      <a:r>
                        <a:rPr lang="en-US" sz="1200" u="none" strike="noStrike">
                          <a:effectLst/>
                        </a:rPr>
                        <a:t>1</a:t>
                      </a:r>
                      <a:endParaRPr lang="en-US" sz="1200" b="1"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200" u="none" strike="noStrike" dirty="0">
                          <a:effectLst/>
                        </a:rPr>
                        <a:t>Prerequisite software installation</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Prerequisite</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algn="l" fontAlgn="ctr"/>
                      <a:r>
                        <a:rPr lang="en-US" sz="1200" u="none" strike="noStrike" dirty="0">
                          <a:effectLst/>
                        </a:rPr>
                        <a:t>Completed</a:t>
                      </a:r>
                      <a:endParaRPr lang="en-US"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50" marR="6350" marT="6350" marB="0" anchor="ctr"/>
                </a:tc>
              </a:tr>
              <a:tr h="957179">
                <a:tc>
                  <a:txBody>
                    <a:bodyPr/>
                    <a:lstStyle/>
                    <a:p>
                      <a:pPr algn="ctr" fontAlgn="ctr"/>
                      <a:r>
                        <a:rPr lang="en-US" sz="1200" u="none" strike="noStrike">
                          <a:effectLst/>
                        </a:rPr>
                        <a:t>2</a:t>
                      </a:r>
                      <a:endParaRPr lang="en-US" sz="1200" b="1"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it-IT" sz="1200" u="none" strike="noStrike" dirty="0">
                          <a:effectLst/>
                        </a:rPr>
                        <a:t>Standalone UI Path Studio Installation</a:t>
                      </a:r>
                      <a:endParaRPr lang="it-IT"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Task</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algn="l" fontAlgn="ctr"/>
                      <a:r>
                        <a:rPr lang="en-US" sz="1200" u="none" strike="noStrike" dirty="0">
                          <a:effectLst/>
                        </a:rPr>
                        <a:t>Completed</a:t>
                      </a:r>
                      <a:endParaRPr lang="en-US"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200" u="none" strike="noStrike" dirty="0" smtClean="0">
                          <a:effectLst/>
                        </a:rPr>
                        <a:t>07/19: After installation, UI </a:t>
                      </a:r>
                      <a:r>
                        <a:rPr lang="en-US" sz="1200" u="none" strike="noStrike" dirty="0">
                          <a:effectLst/>
                        </a:rPr>
                        <a:t>Path Studio </a:t>
                      </a:r>
                      <a:r>
                        <a:rPr lang="en-US" sz="1200" u="none" strike="noStrike" dirty="0" smtClean="0">
                          <a:effectLst/>
                        </a:rPr>
                        <a:t>was automatically </a:t>
                      </a:r>
                      <a:r>
                        <a:rPr lang="en-US" sz="1200" u="none" strike="noStrike" dirty="0">
                          <a:effectLst/>
                        </a:rPr>
                        <a:t>getting aborted(INC1209231).</a:t>
                      </a:r>
                      <a:br>
                        <a:rPr lang="en-US" sz="1200" u="none" strike="noStrike" dirty="0">
                          <a:effectLst/>
                        </a:rPr>
                      </a:br>
                      <a:r>
                        <a:rPr lang="en-US" sz="1200" u="none" strike="noStrike" dirty="0" smtClean="0">
                          <a:effectLst/>
                        </a:rPr>
                        <a:t>07/22: The Windows team re-installed</a:t>
                      </a:r>
                      <a:r>
                        <a:rPr lang="en-US" sz="1200" u="none" strike="noStrike" baseline="0" dirty="0" smtClean="0">
                          <a:effectLst/>
                        </a:rPr>
                        <a:t> Carbon Black and the i</a:t>
                      </a:r>
                      <a:r>
                        <a:rPr lang="en-US" sz="1200" u="none" strike="noStrike" dirty="0" smtClean="0">
                          <a:effectLst/>
                        </a:rPr>
                        <a:t>ssue was</a:t>
                      </a:r>
                      <a:r>
                        <a:rPr lang="en-US" sz="1200" u="none" strike="noStrike" baseline="0" dirty="0" smtClean="0">
                          <a:effectLst/>
                        </a:rPr>
                        <a:t> </a:t>
                      </a:r>
                      <a:r>
                        <a:rPr lang="en-US" sz="1200" u="none" strike="noStrike" dirty="0" smtClean="0">
                          <a:effectLst/>
                        </a:rPr>
                        <a:t>resolved.</a:t>
                      </a:r>
                      <a:r>
                        <a:rPr lang="en-US" sz="1200" u="none" strike="noStrike" dirty="0">
                          <a:effectLst/>
                        </a:rPr>
                        <a:t/>
                      </a:r>
                      <a:br>
                        <a:rPr lang="en-US" sz="1200" u="none" strike="noStrike" dirty="0">
                          <a:effectLst/>
                        </a:rPr>
                      </a:br>
                      <a:endParaRPr lang="en-US" sz="1200" b="0" i="0" u="none" strike="noStrike" dirty="0">
                        <a:solidFill>
                          <a:srgbClr val="000000"/>
                        </a:solidFill>
                        <a:effectLst/>
                        <a:latin typeface="Calibri" panose="020F0502020204030204" pitchFamily="34" charset="0"/>
                      </a:endParaRPr>
                    </a:p>
                  </a:txBody>
                  <a:tcPr marL="6350" marR="6350" marT="6350" marB="0" anchor="ctr"/>
                </a:tc>
              </a:tr>
              <a:tr h="441064">
                <a:tc>
                  <a:txBody>
                    <a:bodyPr/>
                    <a:lstStyle/>
                    <a:p>
                      <a:pPr algn="ctr" fontAlgn="ctr"/>
                      <a:r>
                        <a:rPr lang="en-US" sz="1200" u="none" strike="noStrike">
                          <a:effectLst/>
                        </a:rPr>
                        <a:t>3</a:t>
                      </a:r>
                      <a:endParaRPr lang="en-US" sz="1200" b="1"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200" b="0" i="0" u="none" strike="noStrike" dirty="0" smtClean="0">
                          <a:solidFill>
                            <a:schemeClr val="dk1"/>
                          </a:solidFill>
                          <a:effectLst/>
                          <a:latin typeface="+mn-lt"/>
                        </a:rPr>
                        <a:t>Testing of</a:t>
                      </a:r>
                      <a:r>
                        <a:rPr lang="en-US" sz="1200" b="0" i="0" u="none" strike="noStrike" baseline="0" dirty="0" smtClean="0">
                          <a:solidFill>
                            <a:schemeClr val="dk1"/>
                          </a:solidFill>
                          <a:effectLst/>
                          <a:latin typeface="+mn-lt"/>
                        </a:rPr>
                        <a:t> Standalone UI Path Studio</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Task</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algn="l" fontAlgn="ctr"/>
                      <a:r>
                        <a:rPr lang="en-US" sz="1200" u="none" strike="noStrike" dirty="0">
                          <a:effectLst/>
                        </a:rPr>
                        <a:t>Completed</a:t>
                      </a:r>
                      <a:endParaRPr lang="en-US"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200" u="none" strike="noStrike" dirty="0" smtClean="0">
                          <a:effectLst/>
                        </a:rPr>
                        <a:t>07/25: </a:t>
                      </a:r>
                      <a:r>
                        <a:rPr lang="en-US" sz="1200" u="none" strike="noStrike" dirty="0">
                          <a:effectLst/>
                        </a:rPr>
                        <a:t>Completed the POC and Sign Off from Functional </a:t>
                      </a:r>
                      <a:r>
                        <a:rPr lang="en-US" sz="1200" u="none" strike="noStrike" dirty="0" smtClean="0">
                          <a:effectLst/>
                        </a:rPr>
                        <a:t>Team for Exceedra</a:t>
                      </a:r>
                      <a:r>
                        <a:rPr lang="en-US" sz="1200" u="none" strike="noStrike" baseline="0" dirty="0" smtClean="0">
                          <a:effectLst/>
                        </a:rPr>
                        <a:t> Application.</a:t>
                      </a:r>
                      <a:endParaRPr lang="en-US" sz="1200" b="0" i="0" u="none" strike="noStrike" dirty="0">
                        <a:solidFill>
                          <a:srgbClr val="000000"/>
                        </a:solidFill>
                        <a:effectLst/>
                        <a:latin typeface="Calibri" panose="020F0502020204030204" pitchFamily="34" charset="0"/>
                      </a:endParaRPr>
                    </a:p>
                  </a:txBody>
                  <a:tcPr marL="6350" marR="6350" marT="6350" marB="0" anchor="ctr"/>
                </a:tc>
              </a:tr>
              <a:tr h="1492511">
                <a:tc>
                  <a:txBody>
                    <a:bodyPr/>
                    <a:lstStyle/>
                    <a:p>
                      <a:pPr algn="ctr" fontAlgn="ctr"/>
                      <a:r>
                        <a:rPr lang="en-US" sz="1200" u="none" strike="noStrike">
                          <a:effectLst/>
                        </a:rPr>
                        <a:t>4</a:t>
                      </a:r>
                      <a:endParaRPr lang="en-US" sz="1200" b="1"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200" u="none" strike="noStrike" dirty="0">
                          <a:effectLst/>
                        </a:rPr>
                        <a:t>Shared Drive with </a:t>
                      </a:r>
                      <a:r>
                        <a:rPr lang="en-US" sz="1200" u="none" strike="noStrike" dirty="0" smtClean="0">
                          <a:effectLst/>
                        </a:rPr>
                        <a:t>Credentials</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l" defTabSz="1038910" rtl="0" eaLnBrk="1" fontAlgn="ctr" latinLnBrk="0" hangingPunct="1">
                        <a:lnSpc>
                          <a:spcPct val="100000"/>
                        </a:lnSpc>
                        <a:spcBef>
                          <a:spcPts val="0"/>
                        </a:spcBef>
                        <a:spcAft>
                          <a:spcPts val="0"/>
                        </a:spcAft>
                        <a:buClrTx/>
                        <a:buSzTx/>
                        <a:buFontTx/>
                        <a:buNone/>
                        <a:tabLst/>
                        <a:defRPr/>
                      </a:pPr>
                      <a:r>
                        <a:rPr lang="en-US" sz="1200" u="none" strike="noStrike" kern="1200" dirty="0" smtClean="0">
                          <a:solidFill>
                            <a:schemeClr val="dk1"/>
                          </a:solidFill>
                          <a:effectLst/>
                          <a:latin typeface="+mn-lt"/>
                          <a:ea typeface="+mn-ea"/>
                          <a:cs typeface="+mn-cs"/>
                        </a:rPr>
                        <a:t>Prerequisite</a:t>
                      </a:r>
                    </a:p>
                    <a:p>
                      <a:pPr marL="0" algn="l" defTabSz="1038910" rtl="0" eaLnBrk="1" fontAlgn="ctr" latinLnBrk="0" hangingPunct="1"/>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algn="l" fontAlgn="ctr"/>
                      <a:r>
                        <a:rPr lang="en-US" sz="1200" u="none" strike="noStrike" dirty="0">
                          <a:effectLst/>
                        </a:rPr>
                        <a:t>Completed</a:t>
                      </a:r>
                      <a:endParaRPr lang="en-US"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200" u="none" strike="noStrike" dirty="0" smtClean="0">
                          <a:effectLst/>
                        </a:rPr>
                        <a:t>07/25: </a:t>
                      </a:r>
                      <a:r>
                        <a:rPr lang="en-US" sz="1200" u="none" strike="noStrike" dirty="0">
                          <a:effectLst/>
                        </a:rPr>
                        <a:t>Raised the service request for shared drive(RITM0539025).</a:t>
                      </a:r>
                      <a:br>
                        <a:rPr lang="en-US" sz="1200" u="none" strike="noStrike" dirty="0">
                          <a:effectLst/>
                        </a:rPr>
                      </a:br>
                      <a:r>
                        <a:rPr lang="en-US" sz="1200" u="none" strike="noStrike" dirty="0" smtClean="0">
                          <a:effectLst/>
                        </a:rPr>
                        <a:t>07/25: </a:t>
                      </a:r>
                      <a:r>
                        <a:rPr lang="en-US" sz="1200" u="none" strike="noStrike" dirty="0">
                          <a:effectLst/>
                        </a:rPr>
                        <a:t>Raised a smart request(128345).</a:t>
                      </a:r>
                      <a:br>
                        <a:rPr lang="en-US" sz="1200" u="none" strike="noStrike" dirty="0">
                          <a:effectLst/>
                        </a:rPr>
                      </a:br>
                      <a:r>
                        <a:rPr lang="en-US" sz="1200" u="none" strike="noStrike" dirty="0" smtClean="0">
                          <a:effectLst/>
                        </a:rPr>
                        <a:t>07/26: </a:t>
                      </a:r>
                      <a:r>
                        <a:rPr lang="en-US" sz="1200" u="none" strike="noStrike" dirty="0">
                          <a:effectLst/>
                        </a:rPr>
                        <a:t>Waiting for the Manager's approval.</a:t>
                      </a:r>
                      <a:br>
                        <a:rPr lang="en-US" sz="1200" u="none" strike="noStrike" dirty="0">
                          <a:effectLst/>
                        </a:rPr>
                      </a:br>
                      <a:r>
                        <a:rPr lang="en-US" sz="1200" u="none" strike="noStrike" dirty="0" smtClean="0">
                          <a:effectLst/>
                        </a:rPr>
                        <a:t>07/29: The team confirmed</a:t>
                      </a:r>
                      <a:r>
                        <a:rPr lang="en-US" sz="1200" u="none" strike="noStrike" baseline="0" dirty="0" smtClean="0">
                          <a:effectLst/>
                        </a:rPr>
                        <a:t> that</a:t>
                      </a:r>
                      <a:r>
                        <a:rPr lang="en-US" sz="1200" u="none" strike="noStrike" dirty="0" smtClean="0">
                          <a:effectLst/>
                        </a:rPr>
                        <a:t>, </a:t>
                      </a:r>
                      <a:r>
                        <a:rPr lang="en-US" sz="1200" u="none" strike="noStrike" dirty="0">
                          <a:effectLst/>
                        </a:rPr>
                        <a:t>they have created the Shared Drive </a:t>
                      </a:r>
                      <a:r>
                        <a:rPr lang="en-US" sz="1200" u="none" strike="noStrike" dirty="0" smtClean="0">
                          <a:effectLst/>
                        </a:rPr>
                        <a:t>and We mapped </a:t>
                      </a:r>
                      <a:r>
                        <a:rPr lang="en-US" sz="1200" u="none" strike="noStrike" dirty="0">
                          <a:effectLst/>
                        </a:rPr>
                        <a:t>the drive into each servers.</a:t>
                      </a:r>
                      <a:br>
                        <a:rPr lang="en-US" sz="1200" u="none" strike="noStrike" dirty="0">
                          <a:effectLst/>
                        </a:rPr>
                      </a:br>
                      <a:endParaRPr lang="en-US" sz="1200" b="0" i="0" u="none" strike="noStrike" dirty="0">
                        <a:solidFill>
                          <a:srgbClr val="000000"/>
                        </a:solidFill>
                        <a:effectLst/>
                        <a:latin typeface="Calibri" panose="020F0502020204030204" pitchFamily="34" charset="0"/>
                      </a:endParaRPr>
                    </a:p>
                  </a:txBody>
                  <a:tcPr marL="6350" marR="6350" marT="6350" marB="0" anchor="ctr"/>
                </a:tc>
              </a:tr>
              <a:tr h="1102661">
                <a:tc>
                  <a:txBody>
                    <a:bodyPr/>
                    <a:lstStyle/>
                    <a:p>
                      <a:pPr algn="ctr" fontAlgn="ctr"/>
                      <a:r>
                        <a:rPr lang="en-US" sz="1200" u="none" strike="noStrike" dirty="0">
                          <a:effectLst/>
                        </a:rPr>
                        <a:t>5</a:t>
                      </a:r>
                      <a:endParaRPr lang="en-US"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200" u="none" strike="noStrike" dirty="0">
                          <a:effectLst/>
                        </a:rPr>
                        <a:t>SQL credentials,  ID which have DB creation access (</a:t>
                      </a:r>
                      <a:r>
                        <a:rPr lang="en-US" sz="1200" u="none" strike="noStrike" dirty="0" err="1">
                          <a:effectLst/>
                        </a:rPr>
                        <a:t>dbowner</a:t>
                      </a:r>
                      <a:r>
                        <a:rPr lang="en-US" sz="1200" u="none" strike="noStrike" dirty="0">
                          <a:effectLst/>
                        </a:rPr>
                        <a:t> access) or DB name which is already created(so that we can directly provide the name of DB during installation)</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l" defTabSz="1038910" rtl="0" eaLnBrk="1" fontAlgn="ctr" latinLnBrk="0" hangingPunct="1">
                        <a:lnSpc>
                          <a:spcPct val="100000"/>
                        </a:lnSpc>
                        <a:spcBef>
                          <a:spcPts val="0"/>
                        </a:spcBef>
                        <a:spcAft>
                          <a:spcPts val="0"/>
                        </a:spcAft>
                        <a:buClrTx/>
                        <a:buSzTx/>
                        <a:buFontTx/>
                        <a:buNone/>
                        <a:tabLst/>
                        <a:defRPr/>
                      </a:pPr>
                      <a:r>
                        <a:rPr lang="en-US" sz="1200" u="none" strike="noStrike" kern="1200" dirty="0" smtClean="0">
                          <a:solidFill>
                            <a:schemeClr val="dk1"/>
                          </a:solidFill>
                          <a:effectLst/>
                          <a:latin typeface="+mn-lt"/>
                          <a:ea typeface="+mn-ea"/>
                          <a:cs typeface="+mn-cs"/>
                        </a:rPr>
                        <a:t>Prerequisite</a:t>
                      </a:r>
                    </a:p>
                    <a:p>
                      <a:pPr marL="0" algn="l" defTabSz="1038910" rtl="0" eaLnBrk="1" fontAlgn="ctr" latinLnBrk="0" hangingPunct="1"/>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algn="l" fontAlgn="ctr"/>
                      <a:r>
                        <a:rPr lang="en-US" sz="1200" u="none" strike="noStrike" dirty="0">
                          <a:effectLst/>
                        </a:rPr>
                        <a:t>Completed</a:t>
                      </a:r>
                      <a:endParaRPr lang="en-US"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200" u="none" strike="noStrike" dirty="0" smtClean="0">
                          <a:effectLst/>
                        </a:rPr>
                        <a:t>07/24: </a:t>
                      </a:r>
                      <a:r>
                        <a:rPr lang="en-US" sz="1200" u="none" strike="noStrike" dirty="0">
                          <a:effectLst/>
                        </a:rPr>
                        <a:t>Raised a Incident for SQL DB creation.</a:t>
                      </a:r>
                      <a:br>
                        <a:rPr lang="en-US" sz="1200" u="none" strike="noStrike" dirty="0">
                          <a:effectLst/>
                        </a:rPr>
                      </a:br>
                      <a:r>
                        <a:rPr lang="en-US" sz="1200" u="none" strike="noStrike" dirty="0" smtClean="0">
                          <a:effectLst/>
                        </a:rPr>
                        <a:t>07/25: </a:t>
                      </a:r>
                      <a:r>
                        <a:rPr lang="en-US" sz="1200" u="none" strike="noStrike" dirty="0">
                          <a:effectLst/>
                        </a:rPr>
                        <a:t>Raised a service request (RITM0539689). </a:t>
                      </a:r>
                      <a:r>
                        <a:rPr lang="en-US" sz="1200" u="none" strike="noStrike" dirty="0" smtClean="0">
                          <a:effectLst/>
                        </a:rPr>
                        <a:t>The task </a:t>
                      </a:r>
                      <a:r>
                        <a:rPr lang="en-US" sz="1200" u="none" strike="noStrike" dirty="0">
                          <a:effectLst/>
                        </a:rPr>
                        <a:t>was completed.</a:t>
                      </a:r>
                      <a:br>
                        <a:rPr lang="en-US" sz="1200" u="none" strike="noStrike" dirty="0">
                          <a:effectLst/>
                        </a:rPr>
                      </a:br>
                      <a:endParaRPr lang="en-US" sz="1200" b="0" i="0" u="none" strike="noStrike" dirty="0">
                        <a:solidFill>
                          <a:srgbClr val="000000"/>
                        </a:solidFill>
                        <a:effectLst/>
                        <a:latin typeface="Calibri" panose="020F0502020204030204" pitchFamily="34" charset="0"/>
                      </a:endParaRPr>
                    </a:p>
                  </a:txBody>
                  <a:tcPr marL="6350" marR="6350" marT="6350" marB="0" anchor="ctr"/>
                </a:tc>
              </a:tr>
            </a:tbl>
          </a:graphicData>
        </a:graphic>
      </p:graphicFrame>
    </p:spTree>
    <p:extLst>
      <p:ext uri="{BB962C8B-B14F-4D97-AF65-F5344CB8AC3E}">
        <p14:creationId xmlns:p14="http://schemas.microsoft.com/office/powerpoint/2010/main" val="2694250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167640"/>
            <a:ext cx="11765280" cy="822960"/>
          </a:xfrm>
        </p:spPr>
        <p:txBody>
          <a:bodyPr/>
          <a:lstStyle/>
          <a:p>
            <a:r>
              <a:rPr lang="en-US" dirty="0"/>
              <a:t>UI Path Installation Updates</a:t>
            </a:r>
          </a:p>
        </p:txBody>
      </p:sp>
      <p:graphicFrame>
        <p:nvGraphicFramePr>
          <p:cNvPr id="8" name="Table 7"/>
          <p:cNvGraphicFramePr>
            <a:graphicFrameLocks noGrp="1"/>
          </p:cNvGraphicFramePr>
          <p:nvPr>
            <p:extLst>
              <p:ext uri="{D42A27DB-BD31-4B8C-83A1-F6EECF244321}">
                <p14:modId xmlns:p14="http://schemas.microsoft.com/office/powerpoint/2010/main" val="3158104946"/>
              </p:ext>
            </p:extLst>
          </p:nvPr>
        </p:nvGraphicFramePr>
        <p:xfrm>
          <a:off x="366629" y="1183332"/>
          <a:ext cx="11428262" cy="3572013"/>
        </p:xfrm>
        <a:graphic>
          <a:graphicData uri="http://schemas.openxmlformats.org/drawingml/2006/table">
            <a:tbl>
              <a:tblPr firstRow="1" bandRow="1">
                <a:tableStyleId>{B301B821-A1FF-4177-AEE7-76D212191A09}</a:tableStyleId>
              </a:tblPr>
              <a:tblGrid>
                <a:gridCol w="634069"/>
                <a:gridCol w="3935245"/>
                <a:gridCol w="1424566"/>
                <a:gridCol w="1424566"/>
                <a:gridCol w="4009816"/>
              </a:tblGrid>
              <a:tr h="298777">
                <a:tc>
                  <a:txBody>
                    <a:bodyPr/>
                    <a:lstStyle/>
                    <a:p>
                      <a:pPr algn="ctr" fontAlgn="ctr"/>
                      <a:r>
                        <a:rPr lang="en-US" sz="1200" u="none" strike="noStrike" dirty="0">
                          <a:effectLst/>
                        </a:rPr>
                        <a:t>Sl. No</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c>
                  <a:txBody>
                    <a:bodyPr/>
                    <a:lstStyle/>
                    <a:p>
                      <a:pPr algn="l" fontAlgn="ctr"/>
                      <a:r>
                        <a:rPr lang="en-US" sz="1200" u="none" strike="noStrike" dirty="0">
                          <a:effectLst/>
                        </a:rPr>
                        <a:t>Prerequisite/Tasks</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c>
                  <a:txBody>
                    <a:bodyPr/>
                    <a:lstStyle/>
                    <a:p>
                      <a:pPr algn="l" fontAlgn="ctr"/>
                      <a:r>
                        <a:rPr lang="en-US" sz="1200" b="1" u="none" strike="noStrike" kern="1200" dirty="0" smtClean="0">
                          <a:solidFill>
                            <a:schemeClr val="lt1"/>
                          </a:solidFill>
                          <a:effectLst/>
                          <a:latin typeface="+mn-lt"/>
                          <a:ea typeface="+mn-ea"/>
                          <a:cs typeface="+mn-cs"/>
                        </a:rPr>
                        <a:t>Prerequisite/Task</a:t>
                      </a:r>
                      <a:endParaRPr lang="en-US" sz="1200" b="1" u="none" strike="noStrike" kern="1200" dirty="0">
                        <a:solidFill>
                          <a:schemeClr val="lt1"/>
                        </a:solidFill>
                        <a:effectLst/>
                        <a:latin typeface="+mn-lt"/>
                        <a:ea typeface="+mn-ea"/>
                        <a:cs typeface="+mn-cs"/>
                      </a:endParaRPr>
                    </a:p>
                  </a:txBody>
                  <a:tcPr marL="6350" marR="6350" marT="6350" marB="0" anchor="ctr">
                    <a:solidFill>
                      <a:schemeClr val="accent2"/>
                    </a:solidFill>
                  </a:tcPr>
                </a:tc>
                <a:tc>
                  <a:txBody>
                    <a:bodyPr/>
                    <a:lstStyle/>
                    <a:p>
                      <a:pPr algn="l" fontAlgn="ctr"/>
                      <a:r>
                        <a:rPr lang="en-US" sz="1200" u="none" strike="noStrike" dirty="0">
                          <a:effectLst/>
                        </a:rPr>
                        <a:t>Status</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c>
                  <a:txBody>
                    <a:bodyPr/>
                    <a:lstStyle/>
                    <a:p>
                      <a:pPr algn="l" fontAlgn="ctr"/>
                      <a:r>
                        <a:rPr lang="en-US" sz="1200" u="none" strike="noStrike" dirty="0">
                          <a:effectLst/>
                        </a:rPr>
                        <a:t>Comments</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r>
              <a:tr h="298777">
                <a:tc>
                  <a:txBody>
                    <a:bodyPr/>
                    <a:lstStyle/>
                    <a:p>
                      <a:pPr marL="0" algn="l" defTabSz="1038910" rtl="0" eaLnBrk="1" fontAlgn="ctr" latinLnBrk="0" hangingPunct="1"/>
                      <a:r>
                        <a:rPr lang="en-US" sz="1200" u="none" strike="noStrike" kern="1200" dirty="0">
                          <a:solidFill>
                            <a:schemeClr val="dk1"/>
                          </a:solidFill>
                          <a:effectLst/>
                          <a:latin typeface="+mn-lt"/>
                          <a:ea typeface="+mn-ea"/>
                          <a:cs typeface="+mn-cs"/>
                        </a:rPr>
                        <a:t>6</a:t>
                      </a:r>
                    </a:p>
                  </a:txBody>
                  <a:tcPr marL="6350" marR="6350" marT="6350" marB="0" anchor="ctr"/>
                </a:tc>
                <a:tc>
                  <a:txBody>
                    <a:bodyPr/>
                    <a:lstStyle/>
                    <a:p>
                      <a:pPr marL="0" algn="l" defTabSz="1038910" rtl="0" eaLnBrk="1" fontAlgn="ctr" latinLnBrk="0" hangingPunct="1"/>
                      <a:r>
                        <a:rPr lang="en-US" sz="1200" u="none" strike="noStrike" kern="1200" dirty="0">
                          <a:solidFill>
                            <a:schemeClr val="dk1"/>
                          </a:solidFill>
                          <a:effectLst/>
                          <a:latin typeface="+mn-lt"/>
                          <a:ea typeface="+mn-ea"/>
                          <a:cs typeface="+mn-cs"/>
                        </a:rPr>
                        <a:t>Credentials on which Orchestrator instance will be installed with Admin access</a:t>
                      </a: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Prerequisite</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a:solidFill>
                            <a:schemeClr val="dk1"/>
                          </a:solidFill>
                          <a:effectLst/>
                          <a:latin typeface="+mn-lt"/>
                          <a:ea typeface="+mn-ea"/>
                          <a:cs typeface="+mn-cs"/>
                        </a:rPr>
                        <a:t>Completed</a:t>
                      </a:r>
                    </a:p>
                  </a:txBody>
                  <a:tcPr marL="6350" marR="6350" marT="6350" marB="0" anchor="ctr"/>
                </a:tc>
                <a:tc>
                  <a:txBody>
                    <a:bodyPr/>
                    <a:lstStyle/>
                    <a:p>
                      <a:pPr marL="0" algn="l" defTabSz="1038910" rtl="0" eaLnBrk="1" fontAlgn="ctr" latinLnBrk="0" hangingPunct="1"/>
                      <a:r>
                        <a:rPr lang="en-US" sz="1200" u="none" strike="noStrike" kern="1200">
                          <a:solidFill>
                            <a:schemeClr val="dk1"/>
                          </a:solidFill>
                          <a:effectLst/>
                          <a:latin typeface="+mn-lt"/>
                          <a:ea typeface="+mn-ea"/>
                          <a:cs typeface="+mn-cs"/>
                        </a:rPr>
                        <a:t> </a:t>
                      </a:r>
                    </a:p>
                  </a:txBody>
                  <a:tcPr marL="6350" marR="6350" marT="6350" marB="0" anchor="b"/>
                </a:tc>
              </a:tr>
              <a:tr h="437653">
                <a:tc>
                  <a:txBody>
                    <a:bodyPr/>
                    <a:lstStyle/>
                    <a:p>
                      <a:pPr marL="0" algn="l" defTabSz="1038910" rtl="0" eaLnBrk="1" fontAlgn="ctr" latinLnBrk="0" hangingPunct="1"/>
                      <a:r>
                        <a:rPr lang="en-US" sz="1200" u="none" strike="noStrike" kern="1200">
                          <a:solidFill>
                            <a:schemeClr val="dk1"/>
                          </a:solidFill>
                          <a:effectLst/>
                          <a:latin typeface="+mn-lt"/>
                          <a:ea typeface="+mn-ea"/>
                          <a:cs typeface="+mn-cs"/>
                        </a:rPr>
                        <a:t>7</a:t>
                      </a:r>
                    </a:p>
                  </a:txBody>
                  <a:tcPr marL="6350" marR="6350" marT="6350" marB="0" anchor="ctr"/>
                </a:tc>
                <a:tc>
                  <a:txBody>
                    <a:bodyPr/>
                    <a:lstStyle/>
                    <a:p>
                      <a:pPr marL="0" algn="l" defTabSz="1038910" rtl="0" eaLnBrk="1" fontAlgn="ctr" latinLnBrk="0" hangingPunct="1"/>
                      <a:r>
                        <a:rPr lang="en-US" sz="1200" u="none" strike="noStrike" kern="1200" dirty="0">
                          <a:solidFill>
                            <a:schemeClr val="dk1"/>
                          </a:solidFill>
                          <a:effectLst/>
                          <a:latin typeface="+mn-lt"/>
                          <a:ea typeface="+mn-ea"/>
                          <a:cs typeface="+mn-cs"/>
                        </a:rPr>
                        <a:t>Domain SSL certificate.</a:t>
                      </a: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Prerequisite</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a:solidFill>
                            <a:schemeClr val="dk1"/>
                          </a:solidFill>
                          <a:effectLst/>
                          <a:latin typeface="+mn-lt"/>
                          <a:ea typeface="+mn-ea"/>
                          <a:cs typeface="+mn-cs"/>
                        </a:rPr>
                        <a:t>Completed</a:t>
                      </a: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07/22: </a:t>
                      </a:r>
                      <a:r>
                        <a:rPr lang="en-US" sz="1200" u="none" strike="noStrike" kern="1200" dirty="0">
                          <a:solidFill>
                            <a:schemeClr val="dk1"/>
                          </a:solidFill>
                          <a:effectLst/>
                          <a:latin typeface="+mn-lt"/>
                          <a:ea typeface="+mn-ea"/>
                          <a:cs typeface="+mn-cs"/>
                        </a:rPr>
                        <a:t>Mail send to Jason for this request.</a:t>
                      </a:r>
                      <a:br>
                        <a:rPr lang="en-US" sz="1200" u="none" strike="noStrike" kern="1200" dirty="0">
                          <a:solidFill>
                            <a:schemeClr val="dk1"/>
                          </a:solidFill>
                          <a:effectLst/>
                          <a:latin typeface="+mn-lt"/>
                          <a:ea typeface="+mn-ea"/>
                          <a:cs typeface="+mn-cs"/>
                        </a:rPr>
                      </a:br>
                      <a:r>
                        <a:rPr lang="en-US" sz="1200" u="none" strike="noStrike" kern="1200" dirty="0" smtClean="0">
                          <a:solidFill>
                            <a:schemeClr val="dk1"/>
                          </a:solidFill>
                          <a:effectLst/>
                          <a:latin typeface="+mn-lt"/>
                          <a:ea typeface="+mn-ea"/>
                          <a:cs typeface="+mn-cs"/>
                        </a:rPr>
                        <a:t>07/23: </a:t>
                      </a:r>
                      <a:r>
                        <a:rPr lang="en-US" sz="1200" u="none" strike="noStrike" kern="1200" dirty="0">
                          <a:solidFill>
                            <a:schemeClr val="dk1"/>
                          </a:solidFill>
                          <a:effectLst/>
                          <a:latin typeface="+mn-lt"/>
                          <a:ea typeface="+mn-ea"/>
                          <a:cs typeface="+mn-cs"/>
                        </a:rPr>
                        <a:t>Jason completed this request.</a:t>
                      </a:r>
                    </a:p>
                  </a:txBody>
                  <a:tcPr marL="6350" marR="6350" marT="6350" marB="0" anchor="ctr"/>
                </a:tc>
              </a:tr>
              <a:tr h="886133">
                <a:tc>
                  <a:txBody>
                    <a:bodyPr/>
                    <a:lstStyle/>
                    <a:p>
                      <a:pPr marL="0" algn="l" defTabSz="1038910" rtl="0" eaLnBrk="1" fontAlgn="ctr" latinLnBrk="0" hangingPunct="1"/>
                      <a:r>
                        <a:rPr lang="en-US" sz="1200" u="none" strike="noStrike" kern="1200">
                          <a:solidFill>
                            <a:schemeClr val="dk1"/>
                          </a:solidFill>
                          <a:effectLst/>
                          <a:latin typeface="+mn-lt"/>
                          <a:ea typeface="+mn-ea"/>
                          <a:cs typeface="+mn-cs"/>
                        </a:rPr>
                        <a:t>8</a:t>
                      </a:r>
                    </a:p>
                  </a:txBody>
                  <a:tcPr marL="6350" marR="6350" marT="6350" marB="0" anchor="ctr"/>
                </a:tc>
                <a:tc>
                  <a:txBody>
                    <a:bodyPr/>
                    <a:lstStyle/>
                    <a:p>
                      <a:pPr marL="0" algn="l" defTabSz="1038910" rtl="0" eaLnBrk="1" fontAlgn="ctr" latinLnBrk="0" hangingPunct="1"/>
                      <a:r>
                        <a:rPr lang="en-US" sz="1200" u="none" strike="noStrike" kern="1200" dirty="0">
                          <a:solidFill>
                            <a:schemeClr val="dk1"/>
                          </a:solidFill>
                          <a:effectLst/>
                          <a:latin typeface="+mn-lt"/>
                          <a:ea typeface="+mn-ea"/>
                          <a:cs typeface="+mn-cs"/>
                        </a:rPr>
                        <a:t>Site name for URL(DNS)</a:t>
                      </a: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Prerequisite</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a:solidFill>
                            <a:schemeClr val="dk1"/>
                          </a:solidFill>
                          <a:effectLst/>
                          <a:latin typeface="+mn-lt"/>
                          <a:ea typeface="+mn-ea"/>
                          <a:cs typeface="+mn-cs"/>
                        </a:rPr>
                        <a:t>Completed</a:t>
                      </a: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07/25: </a:t>
                      </a:r>
                      <a:r>
                        <a:rPr lang="en-US" sz="1200" u="none" strike="noStrike" kern="1200" dirty="0">
                          <a:solidFill>
                            <a:schemeClr val="dk1"/>
                          </a:solidFill>
                          <a:effectLst/>
                          <a:latin typeface="+mn-lt"/>
                          <a:ea typeface="+mn-ea"/>
                          <a:cs typeface="+mn-cs"/>
                        </a:rPr>
                        <a:t>The URL’s are not added to the DNS servers. Service request was raised(RITM0539348). Following up with the concerned team to complete this ASAP.</a:t>
                      </a:r>
                      <a:br>
                        <a:rPr lang="en-US" sz="1200" u="none" strike="noStrike" kern="1200" dirty="0">
                          <a:solidFill>
                            <a:schemeClr val="dk1"/>
                          </a:solidFill>
                          <a:effectLst/>
                          <a:latin typeface="+mn-lt"/>
                          <a:ea typeface="+mn-ea"/>
                          <a:cs typeface="+mn-cs"/>
                        </a:rPr>
                      </a:br>
                      <a:r>
                        <a:rPr lang="en-US" sz="1200" u="none" strike="noStrike" kern="1200" dirty="0" smtClean="0">
                          <a:solidFill>
                            <a:schemeClr val="dk1"/>
                          </a:solidFill>
                          <a:effectLst/>
                          <a:latin typeface="+mn-lt"/>
                          <a:ea typeface="+mn-ea"/>
                          <a:cs typeface="+mn-cs"/>
                        </a:rPr>
                        <a:t>07/26: </a:t>
                      </a:r>
                      <a:r>
                        <a:rPr lang="en-US" sz="1200" u="none" strike="noStrike" kern="1200" dirty="0">
                          <a:solidFill>
                            <a:schemeClr val="dk1"/>
                          </a:solidFill>
                          <a:effectLst/>
                          <a:latin typeface="+mn-lt"/>
                          <a:ea typeface="+mn-ea"/>
                          <a:cs typeface="+mn-cs"/>
                        </a:rPr>
                        <a:t>The request was completed.</a:t>
                      </a:r>
                      <a:br>
                        <a:rPr lang="en-US" sz="1200" u="none" strike="noStrike" kern="1200" dirty="0">
                          <a:solidFill>
                            <a:schemeClr val="dk1"/>
                          </a:solidFill>
                          <a:effectLst/>
                          <a:latin typeface="+mn-lt"/>
                          <a:ea typeface="+mn-ea"/>
                          <a:cs typeface="+mn-cs"/>
                        </a:rPr>
                      </a:br>
                      <a:endParaRPr lang="en-US" sz="1200" u="none" strike="noStrike" kern="1200" dirty="0">
                        <a:solidFill>
                          <a:schemeClr val="dk1"/>
                        </a:solidFill>
                        <a:effectLst/>
                        <a:latin typeface="+mn-lt"/>
                        <a:ea typeface="+mn-ea"/>
                        <a:cs typeface="+mn-cs"/>
                      </a:endParaRPr>
                    </a:p>
                  </a:txBody>
                  <a:tcPr marL="6350" marR="6350" marT="6350" marB="0" anchor="ctr"/>
                </a:tc>
              </a:tr>
              <a:tr h="1032973">
                <a:tc>
                  <a:txBody>
                    <a:bodyPr/>
                    <a:lstStyle/>
                    <a:p>
                      <a:pPr marL="0" algn="l" defTabSz="1038910" rtl="0" eaLnBrk="1" fontAlgn="ctr" latinLnBrk="0" hangingPunct="1"/>
                      <a:r>
                        <a:rPr lang="en-US" sz="1200" u="none" strike="noStrike" kern="1200">
                          <a:solidFill>
                            <a:schemeClr val="dk1"/>
                          </a:solidFill>
                          <a:effectLst/>
                          <a:latin typeface="+mn-lt"/>
                          <a:ea typeface="+mn-ea"/>
                          <a:cs typeface="+mn-cs"/>
                        </a:rPr>
                        <a:t>9</a:t>
                      </a:r>
                    </a:p>
                  </a:txBody>
                  <a:tcPr marL="6350" marR="6350" marT="6350" marB="0" anchor="ctr"/>
                </a:tc>
                <a:tc>
                  <a:txBody>
                    <a:bodyPr/>
                    <a:lstStyle/>
                    <a:p>
                      <a:pPr marL="0" algn="l" defTabSz="1038910" rtl="0" eaLnBrk="1" fontAlgn="ctr" latinLnBrk="0" hangingPunct="1"/>
                      <a:r>
                        <a:rPr lang="en-US" sz="1200" u="none" strike="noStrike" kern="1200" dirty="0">
                          <a:solidFill>
                            <a:schemeClr val="dk1"/>
                          </a:solidFill>
                          <a:effectLst/>
                          <a:latin typeface="+mn-lt"/>
                          <a:ea typeface="+mn-ea"/>
                          <a:cs typeface="+mn-cs"/>
                        </a:rPr>
                        <a:t>Ports – 443 for Orchestrator – Robot interaction, 6379 – </a:t>
                      </a:r>
                      <a:r>
                        <a:rPr lang="en-US" sz="1200" u="none" strike="noStrike" kern="1200" dirty="0" err="1">
                          <a:solidFill>
                            <a:schemeClr val="dk1"/>
                          </a:solidFill>
                          <a:effectLst/>
                          <a:latin typeface="+mn-lt"/>
                          <a:ea typeface="+mn-ea"/>
                          <a:cs typeface="+mn-cs"/>
                        </a:rPr>
                        <a:t>Redis</a:t>
                      </a:r>
                      <a:r>
                        <a:rPr lang="en-US" sz="1200" u="none" strike="noStrike" kern="1200" dirty="0">
                          <a:solidFill>
                            <a:schemeClr val="dk1"/>
                          </a:solidFill>
                          <a:effectLst/>
                          <a:latin typeface="+mn-lt"/>
                          <a:ea typeface="+mn-ea"/>
                          <a:cs typeface="+mn-cs"/>
                        </a:rPr>
                        <a:t>, 9200 – </a:t>
                      </a:r>
                      <a:r>
                        <a:rPr lang="en-US" sz="1200" u="none" strike="noStrike" kern="1200" dirty="0" err="1">
                          <a:solidFill>
                            <a:schemeClr val="dk1"/>
                          </a:solidFill>
                          <a:effectLst/>
                          <a:latin typeface="+mn-lt"/>
                          <a:ea typeface="+mn-ea"/>
                          <a:cs typeface="+mn-cs"/>
                        </a:rPr>
                        <a:t>ElasticSearch</a:t>
                      </a:r>
                      <a:r>
                        <a:rPr lang="en-US" sz="1200" u="none" strike="noStrike" kern="1200" dirty="0">
                          <a:solidFill>
                            <a:schemeClr val="dk1"/>
                          </a:solidFill>
                          <a:effectLst/>
                          <a:latin typeface="+mn-lt"/>
                          <a:ea typeface="+mn-ea"/>
                          <a:cs typeface="+mn-cs"/>
                        </a:rPr>
                        <a:t>, 5601 – </a:t>
                      </a:r>
                      <a:r>
                        <a:rPr lang="en-US" sz="1200" u="none" strike="noStrike" kern="1200" dirty="0" err="1">
                          <a:solidFill>
                            <a:schemeClr val="dk1"/>
                          </a:solidFill>
                          <a:effectLst/>
                          <a:latin typeface="+mn-lt"/>
                          <a:ea typeface="+mn-ea"/>
                          <a:cs typeface="+mn-cs"/>
                        </a:rPr>
                        <a:t>Kibana</a:t>
                      </a:r>
                      <a:r>
                        <a:rPr lang="en-US" sz="1200" u="none" strike="noStrike" kern="1200" dirty="0">
                          <a:solidFill>
                            <a:schemeClr val="dk1"/>
                          </a:solidFill>
                          <a:effectLst/>
                          <a:latin typeface="+mn-lt"/>
                          <a:ea typeface="+mn-ea"/>
                          <a:cs typeface="+mn-cs"/>
                        </a:rPr>
                        <a:t>, SQL - 1433</a:t>
                      </a: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Prerequisite</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Completed</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07/24: </a:t>
                      </a:r>
                      <a:r>
                        <a:rPr lang="en-US" sz="1200" u="none" strike="noStrike" kern="1200" dirty="0">
                          <a:solidFill>
                            <a:schemeClr val="dk1"/>
                          </a:solidFill>
                          <a:effectLst/>
                          <a:latin typeface="+mn-lt"/>
                          <a:ea typeface="+mn-ea"/>
                          <a:cs typeface="+mn-cs"/>
                        </a:rPr>
                        <a:t>Raised an incident with the </a:t>
                      </a:r>
                      <a:r>
                        <a:rPr lang="en-US" sz="1200" u="none" strike="noStrike" kern="1200" dirty="0" err="1">
                          <a:solidFill>
                            <a:schemeClr val="dk1"/>
                          </a:solidFill>
                          <a:effectLst/>
                          <a:latin typeface="+mn-lt"/>
                          <a:ea typeface="+mn-ea"/>
                          <a:cs typeface="+mn-cs"/>
                        </a:rPr>
                        <a:t>clorox</a:t>
                      </a:r>
                      <a:r>
                        <a:rPr lang="en-US" sz="1200" u="none" strike="noStrike" kern="1200" dirty="0">
                          <a:solidFill>
                            <a:schemeClr val="dk1"/>
                          </a:solidFill>
                          <a:effectLst/>
                          <a:latin typeface="+mn-lt"/>
                          <a:ea typeface="+mn-ea"/>
                          <a:cs typeface="+mn-cs"/>
                        </a:rPr>
                        <a:t> service desk.</a:t>
                      </a:r>
                      <a:br>
                        <a:rPr lang="en-US" sz="1200" u="none" strike="noStrike" kern="1200" dirty="0">
                          <a:solidFill>
                            <a:schemeClr val="dk1"/>
                          </a:solidFill>
                          <a:effectLst/>
                          <a:latin typeface="+mn-lt"/>
                          <a:ea typeface="+mn-ea"/>
                          <a:cs typeface="+mn-cs"/>
                        </a:rPr>
                      </a:br>
                      <a:r>
                        <a:rPr lang="en-US" sz="1200" u="none" strike="noStrike" kern="1200" dirty="0" smtClean="0">
                          <a:solidFill>
                            <a:schemeClr val="dk1"/>
                          </a:solidFill>
                          <a:effectLst/>
                          <a:latin typeface="+mn-lt"/>
                          <a:ea typeface="+mn-ea"/>
                          <a:cs typeface="+mn-cs"/>
                        </a:rPr>
                        <a:t>07/29: </a:t>
                      </a:r>
                      <a:r>
                        <a:rPr lang="en-US" sz="1200" u="none" strike="noStrike" kern="1200" dirty="0">
                          <a:solidFill>
                            <a:schemeClr val="dk1"/>
                          </a:solidFill>
                          <a:effectLst/>
                          <a:latin typeface="+mn-lt"/>
                          <a:ea typeface="+mn-ea"/>
                          <a:cs typeface="+mn-cs"/>
                        </a:rPr>
                        <a:t>The Windows team has confirmed that the ports are allowed for Windows OS. We have asked them to make the status of the Incident be open. If we face any issues or challenges will reach out to them.</a:t>
                      </a:r>
                    </a:p>
                  </a:txBody>
                  <a:tcPr marL="6350" marR="6350" marT="6350" marB="0" anchor="ctr"/>
                </a:tc>
              </a:tr>
            </a:tbl>
          </a:graphicData>
        </a:graphic>
      </p:graphicFrame>
    </p:spTree>
    <p:extLst>
      <p:ext uri="{BB962C8B-B14F-4D97-AF65-F5344CB8AC3E}">
        <p14:creationId xmlns:p14="http://schemas.microsoft.com/office/powerpoint/2010/main" val="3724058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167640"/>
            <a:ext cx="11765280" cy="822960"/>
          </a:xfrm>
        </p:spPr>
        <p:txBody>
          <a:bodyPr/>
          <a:lstStyle/>
          <a:p>
            <a:r>
              <a:rPr lang="en-US" dirty="0"/>
              <a:t>UI Path Installation Updates</a:t>
            </a:r>
          </a:p>
        </p:txBody>
      </p:sp>
      <p:graphicFrame>
        <p:nvGraphicFramePr>
          <p:cNvPr id="8" name="Table 7"/>
          <p:cNvGraphicFramePr>
            <a:graphicFrameLocks noGrp="1"/>
          </p:cNvGraphicFramePr>
          <p:nvPr>
            <p:extLst>
              <p:ext uri="{D42A27DB-BD31-4B8C-83A1-F6EECF244321}">
                <p14:modId xmlns:p14="http://schemas.microsoft.com/office/powerpoint/2010/main" val="3801863006"/>
              </p:ext>
            </p:extLst>
          </p:nvPr>
        </p:nvGraphicFramePr>
        <p:xfrm>
          <a:off x="366629" y="731721"/>
          <a:ext cx="11428262" cy="5871210"/>
        </p:xfrm>
        <a:graphic>
          <a:graphicData uri="http://schemas.openxmlformats.org/drawingml/2006/table">
            <a:tbl>
              <a:tblPr firstRow="1" bandRow="1">
                <a:tableStyleId>{B301B821-A1FF-4177-AEE7-76D212191A09}</a:tableStyleId>
              </a:tblPr>
              <a:tblGrid>
                <a:gridCol w="634069"/>
                <a:gridCol w="3935245"/>
                <a:gridCol w="1424566"/>
                <a:gridCol w="1424566"/>
                <a:gridCol w="4009816"/>
              </a:tblGrid>
              <a:tr h="298777">
                <a:tc>
                  <a:txBody>
                    <a:bodyPr/>
                    <a:lstStyle/>
                    <a:p>
                      <a:pPr algn="ctr" fontAlgn="ctr"/>
                      <a:r>
                        <a:rPr lang="en-US" sz="1200" u="none" strike="noStrike" dirty="0">
                          <a:effectLst/>
                        </a:rPr>
                        <a:t>Sl. No</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c>
                  <a:txBody>
                    <a:bodyPr/>
                    <a:lstStyle/>
                    <a:p>
                      <a:pPr algn="l" fontAlgn="ctr"/>
                      <a:r>
                        <a:rPr lang="en-US" sz="1200" u="none" strike="noStrike" dirty="0">
                          <a:effectLst/>
                        </a:rPr>
                        <a:t>Prerequisite/Tasks</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c>
                  <a:txBody>
                    <a:bodyPr/>
                    <a:lstStyle/>
                    <a:p>
                      <a:pPr algn="l" fontAlgn="ctr"/>
                      <a:r>
                        <a:rPr lang="en-US" sz="1200" b="1" u="none" strike="noStrike" kern="1200" dirty="0" smtClean="0">
                          <a:solidFill>
                            <a:schemeClr val="lt1"/>
                          </a:solidFill>
                          <a:effectLst/>
                          <a:latin typeface="+mn-lt"/>
                          <a:ea typeface="+mn-ea"/>
                          <a:cs typeface="+mn-cs"/>
                        </a:rPr>
                        <a:t>Prerequisite/Task</a:t>
                      </a:r>
                      <a:endParaRPr lang="en-US" sz="1200" b="1" u="none" strike="noStrike" kern="1200" dirty="0">
                        <a:solidFill>
                          <a:schemeClr val="lt1"/>
                        </a:solidFill>
                        <a:effectLst/>
                        <a:latin typeface="+mn-lt"/>
                        <a:ea typeface="+mn-ea"/>
                        <a:cs typeface="+mn-cs"/>
                      </a:endParaRPr>
                    </a:p>
                  </a:txBody>
                  <a:tcPr marL="6350" marR="6350" marT="6350" marB="0" anchor="ctr">
                    <a:solidFill>
                      <a:schemeClr val="accent2"/>
                    </a:solidFill>
                  </a:tcPr>
                </a:tc>
                <a:tc>
                  <a:txBody>
                    <a:bodyPr/>
                    <a:lstStyle/>
                    <a:p>
                      <a:pPr algn="l" fontAlgn="ctr"/>
                      <a:r>
                        <a:rPr lang="en-US" sz="1200" u="none" strike="noStrike" dirty="0">
                          <a:effectLst/>
                        </a:rPr>
                        <a:t>Status</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c>
                  <a:txBody>
                    <a:bodyPr/>
                    <a:lstStyle/>
                    <a:p>
                      <a:pPr algn="l" fontAlgn="ctr"/>
                      <a:r>
                        <a:rPr lang="en-US" sz="1200" u="none" strike="noStrike" dirty="0">
                          <a:effectLst/>
                        </a:rPr>
                        <a:t>Comments</a:t>
                      </a:r>
                      <a:endParaRPr lang="en-US" sz="1200" b="1" i="0" u="none" strike="noStrike" dirty="0">
                        <a:solidFill>
                          <a:srgbClr val="000000"/>
                        </a:solidFill>
                        <a:effectLst/>
                        <a:latin typeface="Calibri" panose="020F0502020204030204" pitchFamily="34" charset="0"/>
                      </a:endParaRPr>
                    </a:p>
                  </a:txBody>
                  <a:tcPr marL="6350" marR="6350" marT="6350" marB="0" anchor="ctr">
                    <a:solidFill>
                      <a:schemeClr val="accent2"/>
                    </a:solidFill>
                  </a:tcPr>
                </a:tc>
              </a:tr>
              <a:tr h="739294">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10</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Installation and set up of Orchestrator(Both the nodes).</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Task</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Completed</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07/30: The installation is completed. Team is facing issue with </a:t>
                      </a:r>
                      <a:r>
                        <a:rPr lang="en-US" sz="1200" u="none" strike="noStrike" kern="1200" dirty="0" err="1" smtClean="0">
                          <a:solidFill>
                            <a:schemeClr val="dk1"/>
                          </a:solidFill>
                          <a:effectLst/>
                          <a:latin typeface="+mn-lt"/>
                          <a:ea typeface="+mn-ea"/>
                          <a:cs typeface="+mn-cs"/>
                        </a:rPr>
                        <a:t>Redis</a:t>
                      </a:r>
                      <a:r>
                        <a:rPr lang="en-US" sz="1200" u="none" strike="noStrike" kern="1200" dirty="0" smtClean="0">
                          <a:solidFill>
                            <a:schemeClr val="dk1"/>
                          </a:solidFill>
                          <a:effectLst/>
                          <a:latin typeface="+mn-lt"/>
                          <a:ea typeface="+mn-ea"/>
                          <a:cs typeface="+mn-cs"/>
                        </a:rPr>
                        <a:t> configuration and NLB configuration.</a:t>
                      </a:r>
                      <a:br>
                        <a:rPr lang="en-US" sz="1200" u="none" strike="noStrike" kern="1200" dirty="0" smtClean="0">
                          <a:solidFill>
                            <a:schemeClr val="dk1"/>
                          </a:solidFill>
                          <a:effectLst/>
                          <a:latin typeface="+mn-lt"/>
                          <a:ea typeface="+mn-ea"/>
                          <a:cs typeface="+mn-cs"/>
                        </a:rPr>
                      </a:br>
                      <a:r>
                        <a:rPr lang="en-US" sz="1200" u="none" strike="noStrike" kern="1200" dirty="0" smtClean="0">
                          <a:solidFill>
                            <a:schemeClr val="dk1"/>
                          </a:solidFill>
                          <a:effectLst/>
                          <a:latin typeface="+mn-lt"/>
                          <a:ea typeface="+mn-ea"/>
                          <a:cs typeface="+mn-cs"/>
                        </a:rPr>
                        <a:t>07/31: Raised a service request on 26 Jul. This request is again assigned to the Network team.</a:t>
                      </a:r>
                      <a:endParaRPr lang="en-US" sz="1200" u="none" strike="noStrike" kern="1200" dirty="0">
                        <a:solidFill>
                          <a:schemeClr val="dk1"/>
                        </a:solidFill>
                        <a:effectLst/>
                        <a:latin typeface="+mn-lt"/>
                        <a:ea typeface="+mn-ea"/>
                        <a:cs typeface="+mn-cs"/>
                      </a:endParaRPr>
                    </a:p>
                  </a:txBody>
                  <a:tcPr marL="6350" marR="6350" marT="6350" marB="0" anchor="ctr"/>
                </a:tc>
              </a:tr>
              <a:tr h="4183714">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11</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Enable Orchestrator over cluster.</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Task</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Completed</a:t>
                      </a:r>
                      <a:endParaRPr lang="en-US" sz="1200" u="none" strike="noStrike" kern="1200" dirty="0">
                        <a:solidFill>
                          <a:schemeClr val="dk1"/>
                        </a:solidFill>
                        <a:effectLst/>
                        <a:latin typeface="+mn-lt"/>
                        <a:ea typeface="+mn-ea"/>
                        <a:cs typeface="+mn-cs"/>
                      </a:endParaRPr>
                    </a:p>
                  </a:txBody>
                  <a:tcPr marL="6350" marR="6350" marT="6350" marB="0" anchor="ctr"/>
                </a:tc>
                <a:tc>
                  <a:txBody>
                    <a:bodyPr/>
                    <a:lstStyle/>
                    <a:p>
                      <a:pPr marL="0" algn="l" defTabSz="1038910" rtl="0" eaLnBrk="1" fontAlgn="ctr" latinLnBrk="0" hangingPunct="1"/>
                      <a:r>
                        <a:rPr lang="en-US" sz="1200" u="none" strike="noStrike" kern="1200" dirty="0" smtClean="0">
                          <a:solidFill>
                            <a:schemeClr val="dk1"/>
                          </a:solidFill>
                          <a:effectLst/>
                          <a:latin typeface="+mn-lt"/>
                          <a:ea typeface="+mn-ea"/>
                          <a:cs typeface="+mn-cs"/>
                        </a:rPr>
                        <a:t>08/01:Service</a:t>
                      </a:r>
                      <a:r>
                        <a:rPr lang="en-US" sz="1200" u="none" strike="noStrike" kern="1200" baseline="0" dirty="0" smtClean="0">
                          <a:solidFill>
                            <a:schemeClr val="dk1"/>
                          </a:solidFill>
                          <a:effectLst/>
                          <a:latin typeface="+mn-lt"/>
                          <a:ea typeface="+mn-ea"/>
                          <a:cs typeface="+mn-cs"/>
                        </a:rPr>
                        <a:t> request was assigned to Archer for NLB configuration</a:t>
                      </a:r>
                    </a:p>
                    <a:p>
                      <a:pPr marL="0" algn="l" defTabSz="1038910" rtl="0" eaLnBrk="1" fontAlgn="ctr" latinLnBrk="0" hangingPunct="1"/>
                      <a:r>
                        <a:rPr lang="en-US" sz="1200" u="none" strike="noStrike" kern="1200" baseline="0" dirty="0" smtClean="0">
                          <a:solidFill>
                            <a:schemeClr val="dk1"/>
                          </a:solidFill>
                          <a:effectLst/>
                          <a:latin typeface="+mn-lt"/>
                          <a:ea typeface="+mn-ea"/>
                          <a:cs typeface="+mn-cs"/>
                        </a:rPr>
                        <a:t>08/02:Had a call with Archer and provided the necessary information</a:t>
                      </a:r>
                    </a:p>
                    <a:p>
                      <a:pPr marL="0" algn="l" defTabSz="1038910" rtl="0" eaLnBrk="1" fontAlgn="ctr" latinLnBrk="0" hangingPunct="1"/>
                      <a:r>
                        <a:rPr lang="en-US" sz="1200" u="none" strike="noStrike" kern="1200" baseline="0" dirty="0" smtClean="0">
                          <a:solidFill>
                            <a:schemeClr val="dk1"/>
                          </a:solidFill>
                          <a:effectLst/>
                          <a:latin typeface="+mn-lt"/>
                          <a:ea typeface="+mn-ea"/>
                          <a:cs typeface="+mn-cs"/>
                        </a:rPr>
                        <a:t>08/05: Had a call with Archer and provided the Keys for SSL certificate.</a:t>
                      </a:r>
                    </a:p>
                    <a:p>
                      <a:pPr marL="0" algn="l" defTabSz="1038910" rtl="0" eaLnBrk="1" fontAlgn="ctr" latinLnBrk="0" hangingPunct="1"/>
                      <a:r>
                        <a:rPr lang="en-US" sz="1200" u="none" strike="noStrike" kern="1200" baseline="0" dirty="0" smtClean="0">
                          <a:solidFill>
                            <a:schemeClr val="dk1"/>
                          </a:solidFill>
                          <a:effectLst/>
                          <a:latin typeface="+mn-lt"/>
                          <a:ea typeface="+mn-ea"/>
                          <a:cs typeface="+mn-cs"/>
                        </a:rPr>
                        <a:t>08/06: Need some support from onsite to work with Archer to complete this task.</a:t>
                      </a:r>
                    </a:p>
                    <a:p>
                      <a:pPr marL="0" algn="l" defTabSz="1038910" rtl="0" eaLnBrk="1" fontAlgn="ctr" latinLnBrk="0" hangingPunct="1"/>
                      <a:r>
                        <a:rPr lang="en-US" sz="1200" u="none" strike="noStrike" kern="1200" baseline="0" dirty="0" smtClean="0">
                          <a:solidFill>
                            <a:schemeClr val="dk1"/>
                          </a:solidFill>
                          <a:effectLst/>
                          <a:latin typeface="+mn-lt"/>
                          <a:ea typeface="+mn-ea"/>
                          <a:cs typeface="+mn-cs"/>
                        </a:rPr>
                        <a:t>08/20: Load balancing is completed by Archer.</a:t>
                      </a:r>
                    </a:p>
                    <a:p>
                      <a:pPr marL="0" algn="l" defTabSz="1038910" rtl="0" eaLnBrk="1" fontAlgn="ctr" latinLnBrk="0" hangingPunct="1"/>
                      <a:r>
                        <a:rPr lang="en-US" sz="1200" u="none" strike="noStrike" kern="1200" baseline="0" dirty="0" smtClean="0">
                          <a:solidFill>
                            <a:schemeClr val="dk1"/>
                          </a:solidFill>
                          <a:effectLst/>
                          <a:latin typeface="+mn-lt"/>
                          <a:ea typeface="+mn-ea"/>
                          <a:cs typeface="+mn-cs"/>
                        </a:rPr>
                        <a:t>08/21: We are yet to receive the Certificate in .PFX format from Jason to configure the Orchestrator.</a:t>
                      </a:r>
                    </a:p>
                    <a:p>
                      <a:pPr marL="0" algn="l" defTabSz="1038910" rtl="0" eaLnBrk="1" fontAlgn="ctr" latinLnBrk="0" hangingPunct="1"/>
                      <a:r>
                        <a:rPr lang="en-US" sz="1200" u="none" strike="noStrike" kern="1200" baseline="0" dirty="0" smtClean="0">
                          <a:solidFill>
                            <a:schemeClr val="dk1"/>
                          </a:solidFill>
                          <a:effectLst/>
                          <a:latin typeface="+mn-lt"/>
                          <a:ea typeface="+mn-ea"/>
                          <a:cs typeface="+mn-cs"/>
                        </a:rPr>
                        <a:t>08/23: Archer provided the certificate in .PFX format.</a:t>
                      </a:r>
                    </a:p>
                    <a:p>
                      <a:pPr marL="0" algn="l" defTabSz="1038910" rtl="0" eaLnBrk="1" fontAlgn="ctr" latinLnBrk="0" hangingPunct="1"/>
                      <a:r>
                        <a:rPr lang="en-US" sz="1200" u="none" strike="noStrike" kern="1200" baseline="0" dirty="0" smtClean="0">
                          <a:solidFill>
                            <a:schemeClr val="dk1"/>
                          </a:solidFill>
                          <a:effectLst/>
                          <a:latin typeface="+mn-lt"/>
                          <a:ea typeface="+mn-ea"/>
                          <a:cs typeface="+mn-cs"/>
                        </a:rPr>
                        <a:t>08/26: Configured primary node successfully but facing issues while configuring secondary node</a:t>
                      </a:r>
                    </a:p>
                    <a:p>
                      <a:pPr marL="0" algn="l" defTabSz="1038910" rtl="0" eaLnBrk="1" fontAlgn="ctr" latinLnBrk="0" hangingPunct="1"/>
                      <a:r>
                        <a:rPr lang="en-US" sz="1200" u="none" strike="noStrike" kern="1200" baseline="0" dirty="0" smtClean="0">
                          <a:solidFill>
                            <a:schemeClr val="dk1"/>
                          </a:solidFill>
                          <a:effectLst/>
                          <a:latin typeface="+mn-lt"/>
                          <a:ea typeface="+mn-ea"/>
                          <a:cs typeface="+mn-cs"/>
                        </a:rPr>
                        <a:t>08/26: Needs wild card certificate to configure both the nodes. Stacy will schedule a meeting to discuss this issue.</a:t>
                      </a:r>
                    </a:p>
                    <a:p>
                      <a:pPr marL="0" algn="l" defTabSz="1038910" rtl="0" eaLnBrk="1" fontAlgn="ctr" latinLnBrk="0" hangingPunct="1"/>
                      <a:r>
                        <a:rPr lang="en-US" sz="1200" u="none" strike="noStrike" kern="1200" baseline="0" dirty="0" smtClean="0">
                          <a:solidFill>
                            <a:schemeClr val="dk1"/>
                          </a:solidFill>
                          <a:effectLst/>
                          <a:latin typeface="+mn-lt"/>
                          <a:ea typeface="+mn-ea"/>
                          <a:cs typeface="+mn-cs"/>
                        </a:rPr>
                        <a:t>09/09: Had a discussion Archer, the 443 was already shared by another application(Load Runner). The same configuration needs to be done on a new server/Machine. Need to create a new database, the team facing issues while migrating the database.</a:t>
                      </a:r>
                    </a:p>
                    <a:p>
                      <a:pPr marL="0" algn="l" defTabSz="1038910" rtl="0" eaLnBrk="1" fontAlgn="ctr" latinLnBrk="0" hangingPunct="1"/>
                      <a:endParaRPr lang="en-US" sz="1200" u="none" strike="noStrike" kern="1200" dirty="0">
                        <a:solidFill>
                          <a:schemeClr val="dk1"/>
                        </a:solidFill>
                        <a:effectLst/>
                        <a:latin typeface="+mn-lt"/>
                        <a:ea typeface="+mn-ea"/>
                        <a:cs typeface="+mn-cs"/>
                      </a:endParaRPr>
                    </a:p>
                  </a:txBody>
                  <a:tcPr marL="6350" marR="6350" marT="6350" marB="0" anchor="ctr"/>
                </a:tc>
              </a:tr>
            </a:tbl>
          </a:graphicData>
        </a:graphic>
      </p:graphicFrame>
    </p:spTree>
    <p:extLst>
      <p:ext uri="{BB962C8B-B14F-4D97-AF65-F5344CB8AC3E}">
        <p14:creationId xmlns:p14="http://schemas.microsoft.com/office/powerpoint/2010/main" val="2919611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52088" y="4548648"/>
            <a:ext cx="7587459" cy="1079500"/>
          </a:xfrm>
        </p:spPr>
        <p:txBody>
          <a:bodyPr>
            <a:noAutofit/>
          </a:bodyPr>
          <a:lstStyle/>
          <a:p>
            <a:pPr marL="0" indent="0" algn="ctr">
              <a:spcBef>
                <a:spcPts val="0"/>
              </a:spcBef>
              <a:buNone/>
            </a:pPr>
            <a:r>
              <a:rPr lang="en-US" sz="3200" dirty="0">
                <a:solidFill>
                  <a:schemeClr val="bg1"/>
                </a:solidFill>
              </a:rPr>
              <a:t>UiPath </a:t>
            </a:r>
            <a:r>
              <a:rPr lang="en-US" sz="3200" dirty="0" smtClean="0">
                <a:solidFill>
                  <a:schemeClr val="bg1"/>
                </a:solidFill>
              </a:rPr>
              <a:t>Best Practices</a:t>
            </a:r>
            <a:endParaRPr lang="en-US" sz="3200" dirty="0">
              <a:solidFill>
                <a:schemeClr val="bg1"/>
              </a:solidFill>
            </a:endParaRPr>
          </a:p>
        </p:txBody>
      </p:sp>
    </p:spTree>
    <p:extLst>
      <p:ext uri="{BB962C8B-B14F-4D97-AF65-F5344CB8AC3E}">
        <p14:creationId xmlns:p14="http://schemas.microsoft.com/office/powerpoint/2010/main" val="23493980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Organization</a:t>
            </a:r>
            <a:endParaRPr lang="en-US" dirty="0"/>
          </a:p>
        </p:txBody>
      </p:sp>
      <p:sp>
        <p:nvSpPr>
          <p:cNvPr id="3" name="Text Placeholder 2"/>
          <p:cNvSpPr>
            <a:spLocks noGrp="1"/>
          </p:cNvSpPr>
          <p:nvPr>
            <p:ph type="body" sz="quarter" idx="10"/>
          </p:nvPr>
        </p:nvSpPr>
        <p:spPr>
          <a:xfrm>
            <a:off x="291967" y="845742"/>
            <a:ext cx="11338560" cy="221599"/>
          </a:xfrm>
        </p:spPr>
        <p:txBody>
          <a:bodyPr/>
          <a:lstStyle/>
          <a:p>
            <a:r>
              <a:rPr lang="en-US" b="0" dirty="0" smtClean="0">
                <a:solidFill>
                  <a:schemeClr val="tx2"/>
                </a:solidFill>
                <a:latin typeface="+mn-lt"/>
              </a:rPr>
              <a:t>High-Level Frameworks</a:t>
            </a:r>
            <a:endParaRPr lang="en-US" b="0" dirty="0">
              <a:solidFill>
                <a:schemeClr val="tx2"/>
              </a:solidFill>
              <a:latin typeface="+mn-lt"/>
            </a:endParaRPr>
          </a:p>
        </p:txBody>
      </p:sp>
      <p:sp>
        <p:nvSpPr>
          <p:cNvPr id="4" name="TextBox 3"/>
          <p:cNvSpPr txBox="1"/>
          <p:nvPr/>
        </p:nvSpPr>
        <p:spPr>
          <a:xfrm>
            <a:off x="291967" y="1210703"/>
            <a:ext cx="11338560" cy="738664"/>
          </a:xfrm>
          <a:prstGeom prst="rect">
            <a:avLst/>
          </a:prstGeom>
          <a:noFill/>
        </p:spPr>
        <p:txBody>
          <a:bodyPr wrap="square" rtlCol="0">
            <a:spAutoFit/>
          </a:bodyPr>
          <a:lstStyle/>
          <a:p>
            <a:r>
              <a:rPr lang="en-US" sz="1400" b="1" dirty="0"/>
              <a:t>Robotic Enterprise </a:t>
            </a:r>
            <a:r>
              <a:rPr lang="en-US" sz="1400" b="1" dirty="0" smtClean="0"/>
              <a:t>Framework Template </a:t>
            </a:r>
            <a:r>
              <a:rPr lang="en-US" sz="1400" dirty="0"/>
              <a:t>proposes a flexible high level overview of a repetitive process and includes a good set of practices described in this guide and can easily be used as a solid starting point for RPA development with UiPath. The template is built on a State Machine structure. </a:t>
            </a:r>
            <a:endParaRPr lang="en-US" sz="1400" dirty="0" smtClean="0">
              <a:solidFill>
                <a:schemeClr val="tx2">
                  <a:lumMod val="50000"/>
                </a:schemeClr>
              </a:solidFill>
            </a:endParaRPr>
          </a:p>
        </p:txBody>
      </p:sp>
      <p:pic>
        <p:nvPicPr>
          <p:cNvPr id="5" name="Picture 4"/>
          <p:cNvPicPr>
            <a:picLocks noChangeAspect="1"/>
          </p:cNvPicPr>
          <p:nvPr/>
        </p:nvPicPr>
        <p:blipFill>
          <a:blip r:embed="rId2"/>
          <a:stretch>
            <a:fillRect/>
          </a:stretch>
        </p:blipFill>
        <p:spPr>
          <a:xfrm>
            <a:off x="3096266" y="2229781"/>
            <a:ext cx="5999467" cy="4054201"/>
          </a:xfrm>
          <a:prstGeom prst="rect">
            <a:avLst/>
          </a:prstGeom>
          <a:ln>
            <a:solidFill>
              <a:schemeClr val="tx1"/>
            </a:solidFill>
          </a:ln>
        </p:spPr>
      </p:pic>
    </p:spTree>
    <p:extLst>
      <p:ext uri="{BB962C8B-B14F-4D97-AF65-F5344CB8AC3E}">
        <p14:creationId xmlns:p14="http://schemas.microsoft.com/office/powerpoint/2010/main" val="371759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167640"/>
            <a:ext cx="11765280" cy="822960"/>
          </a:xfrm>
        </p:spPr>
        <p:txBody>
          <a:bodyPr/>
          <a:lstStyle/>
          <a:p>
            <a:r>
              <a:rPr lang="en-US" sz="2800" b="1" dirty="0" smtClean="0">
                <a:latin typeface="Candara" panose="020E0502030303020204" pitchFamily="34" charset="0"/>
              </a:rPr>
              <a:t>Skill Matrix for Automation Resources</a:t>
            </a:r>
            <a:endParaRPr lang="en-US" sz="2800" b="1" dirty="0">
              <a:latin typeface="Candara" panose="020E0502030303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42495620"/>
              </p:ext>
            </p:extLst>
          </p:nvPr>
        </p:nvGraphicFramePr>
        <p:xfrm>
          <a:off x="542730" y="1130593"/>
          <a:ext cx="7879375" cy="4028544"/>
        </p:xfrm>
        <a:graphic>
          <a:graphicData uri="http://schemas.openxmlformats.org/drawingml/2006/table">
            <a:tbl>
              <a:tblPr firstRow="1" bandRow="1"/>
              <a:tblGrid>
                <a:gridCol w="514152"/>
                <a:gridCol w="1529601"/>
                <a:gridCol w="1413917"/>
                <a:gridCol w="1285379"/>
                <a:gridCol w="1323941"/>
                <a:gridCol w="565567"/>
                <a:gridCol w="539859"/>
                <a:gridCol w="706959"/>
              </a:tblGrid>
              <a:tr h="251784">
                <a:tc>
                  <a:txBody>
                    <a:bodyPr/>
                    <a:lstStyle/>
                    <a:p>
                      <a:pPr algn="ctr" rtl="0" fontAlgn="ctr"/>
                      <a:r>
                        <a:rPr lang="en-US" sz="1200" b="1" i="0" u="none" strike="noStrike" dirty="0">
                          <a:solidFill>
                            <a:srgbClr val="FFFFFF"/>
                          </a:solidFill>
                          <a:effectLst/>
                          <a:latin typeface="Verdana" panose="020B0604030504040204" pitchFamily="34" charset="0"/>
                        </a:rPr>
                        <a:t>Sr. #</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12ABDB"/>
                    </a:solidFill>
                  </a:tcPr>
                </a:tc>
                <a:tc>
                  <a:txBody>
                    <a:bodyPr/>
                    <a:lstStyle/>
                    <a:p>
                      <a:pPr algn="l" rtl="0" fontAlgn="ctr"/>
                      <a:r>
                        <a:rPr lang="en-US" sz="1200" b="1" i="0" u="none" strike="noStrike">
                          <a:solidFill>
                            <a:srgbClr val="FFFFFF"/>
                          </a:solidFill>
                          <a:effectLst/>
                          <a:latin typeface="Verdana" panose="020B0604030504040204" pitchFamily="34" charset="0"/>
                        </a:rPr>
                        <a:t>Resource Name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12ABDB"/>
                    </a:solidFill>
                  </a:tcPr>
                </a:tc>
                <a:tc>
                  <a:txBody>
                    <a:bodyPr/>
                    <a:lstStyle/>
                    <a:p>
                      <a:pPr algn="l" rtl="0" fontAlgn="ctr"/>
                      <a:r>
                        <a:rPr lang="en-US" sz="1200" b="1" i="0" u="none" strike="noStrike">
                          <a:solidFill>
                            <a:srgbClr val="FFFFFF"/>
                          </a:solidFill>
                          <a:effectLst/>
                          <a:latin typeface="Verdana" panose="020B0604030504040204" pitchFamily="34" charset="0"/>
                        </a:rPr>
                        <a:t>Worksoft</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12ABDB"/>
                    </a:solidFill>
                  </a:tcPr>
                </a:tc>
                <a:tc>
                  <a:txBody>
                    <a:bodyPr/>
                    <a:lstStyle/>
                    <a:p>
                      <a:pPr algn="l" rtl="0" fontAlgn="ctr"/>
                      <a:r>
                        <a:rPr lang="en-US" sz="1200" b="1" i="0" u="none" strike="noStrike" dirty="0">
                          <a:solidFill>
                            <a:srgbClr val="FFFFFF"/>
                          </a:solidFill>
                          <a:effectLst/>
                          <a:latin typeface="Verdana" panose="020B0604030504040204" pitchFamily="34" charset="0"/>
                        </a:rPr>
                        <a:t>UI Path</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12ABDB"/>
                    </a:solidFill>
                  </a:tcPr>
                </a:tc>
                <a:tc>
                  <a:txBody>
                    <a:bodyPr/>
                    <a:lstStyle/>
                    <a:p>
                      <a:pPr algn="l" rtl="0" fontAlgn="ctr"/>
                      <a:r>
                        <a:rPr lang="en-US" sz="1200" b="1" i="0" u="none" strike="noStrike">
                          <a:solidFill>
                            <a:srgbClr val="FFFFFF"/>
                          </a:solidFill>
                          <a:effectLst/>
                          <a:latin typeface="Verdana" panose="020B0604030504040204" pitchFamily="34" charset="0"/>
                        </a:rPr>
                        <a:t>Selenium</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12ABDB"/>
                    </a:solidFill>
                  </a:tcPr>
                </a:tc>
                <a:tc>
                  <a:txBody>
                    <a:bodyPr/>
                    <a:lstStyle/>
                    <a:p>
                      <a:pPr algn="l" rtl="0" fontAlgn="ctr"/>
                      <a:r>
                        <a:rPr lang="en-US" sz="1200" b="1" i="0" u="none" strike="noStrike">
                          <a:solidFill>
                            <a:srgbClr val="FFFFFF"/>
                          </a:solidFill>
                          <a:effectLst/>
                          <a:latin typeface="Verdana" panose="020B0604030504040204" pitchFamily="34" charset="0"/>
                        </a:rPr>
                        <a:t>YAML</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12ABDB"/>
                    </a:solidFill>
                  </a:tcPr>
                </a:tc>
                <a:tc>
                  <a:txBody>
                    <a:bodyPr/>
                    <a:lstStyle/>
                    <a:p>
                      <a:pPr algn="l" rtl="0" fontAlgn="ctr"/>
                      <a:r>
                        <a:rPr lang="en-US" sz="1200" b="1" i="0" u="none" strike="noStrike">
                          <a:solidFill>
                            <a:srgbClr val="FFFFFF"/>
                          </a:solidFill>
                          <a:effectLst/>
                          <a:latin typeface="Verdana" panose="020B0604030504040204" pitchFamily="34" charset="0"/>
                        </a:rPr>
                        <a:t>JAVA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12ABDB"/>
                    </a:solidFill>
                  </a:tcPr>
                </a:tc>
                <a:tc>
                  <a:txBody>
                    <a:bodyPr/>
                    <a:lstStyle/>
                    <a:p>
                      <a:pPr algn="l" rtl="0" fontAlgn="ctr"/>
                      <a:r>
                        <a:rPr lang="en-US" sz="1200" b="1" i="0" u="none" strike="noStrike">
                          <a:solidFill>
                            <a:srgbClr val="FFFFFF"/>
                          </a:solidFill>
                          <a:effectLst/>
                          <a:latin typeface="Verdana" panose="020B0604030504040204" pitchFamily="34" charset="0"/>
                        </a:rPr>
                        <a:t>Python</a:t>
                      </a: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12ABDB"/>
                    </a:solidFill>
                  </a:tcPr>
                </a:tc>
              </a:tr>
              <a:tr h="251784">
                <a:tc>
                  <a:txBody>
                    <a:bodyPr/>
                    <a:lstStyle/>
                    <a:p>
                      <a:pPr algn="ctr" rtl="0" fontAlgn="ctr"/>
                      <a:r>
                        <a:rPr lang="en-US" sz="1000" b="0" i="0" u="none" strike="noStrike">
                          <a:solidFill>
                            <a:srgbClr val="000000"/>
                          </a:solidFill>
                          <a:effectLst/>
                          <a:latin typeface="Verdana" panose="020B0604030504040204" pitchFamily="34" charset="0"/>
                        </a:rPr>
                        <a:t>1</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Deepak Das</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Experienced</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First Experience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r>
              <a:tr h="251784">
                <a:tc>
                  <a:txBody>
                    <a:bodyPr/>
                    <a:lstStyle/>
                    <a:p>
                      <a:pPr algn="ctr" rtl="0" fontAlgn="ctr"/>
                      <a:r>
                        <a:rPr lang="en-US" sz="1000" b="0" i="0" u="none" strike="noStrike">
                          <a:solidFill>
                            <a:srgbClr val="000000"/>
                          </a:solidFill>
                          <a:effectLst/>
                          <a:latin typeface="Verdana" panose="020B0604030504040204" pitchFamily="34" charset="0"/>
                        </a:rPr>
                        <a:t>2</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Suresh Kola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dirty="0">
                          <a:solidFill>
                            <a:srgbClr val="000000"/>
                          </a:solidFill>
                          <a:effectLst/>
                          <a:latin typeface="Verdana" panose="020B0604030504040204" pitchFamily="34" charset="0"/>
                        </a:rPr>
                        <a:t>Experienced</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First Experience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r>
              <a:tr h="251784">
                <a:tc>
                  <a:txBody>
                    <a:bodyPr/>
                    <a:lstStyle/>
                    <a:p>
                      <a:pPr algn="ctr" rtl="0" fontAlgn="ctr"/>
                      <a:r>
                        <a:rPr lang="en-US" sz="1000" b="0" i="0" u="none" strike="noStrike">
                          <a:solidFill>
                            <a:srgbClr val="000000"/>
                          </a:solidFill>
                          <a:effectLst/>
                          <a:latin typeface="Verdana" panose="020B0604030504040204" pitchFamily="34" charset="0"/>
                        </a:rPr>
                        <a:t>3</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Ekta Agrawal</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Experienced</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First Experience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Base Line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r>
              <a:tr h="251784">
                <a:tc>
                  <a:txBody>
                    <a:bodyPr/>
                    <a:lstStyle/>
                    <a:p>
                      <a:pPr algn="ctr" rtl="0" fontAlgn="ctr"/>
                      <a:r>
                        <a:rPr lang="en-US" sz="1000" b="0" i="0" u="none" strike="noStrike">
                          <a:solidFill>
                            <a:srgbClr val="000000"/>
                          </a:solidFill>
                          <a:effectLst/>
                          <a:latin typeface="Verdana" panose="020B0604030504040204" pitchFamily="34" charset="0"/>
                        </a:rPr>
                        <a:t>4</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Chinmayee Khadapkar</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Progressing</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First Experience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Base Line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r>
              <a:tr h="251784">
                <a:tc>
                  <a:txBody>
                    <a:bodyPr/>
                    <a:lstStyle/>
                    <a:p>
                      <a:pPr algn="ctr" rtl="0" fontAlgn="ctr"/>
                      <a:r>
                        <a:rPr lang="en-US" sz="1000" b="0" i="0" u="none" strike="noStrike">
                          <a:solidFill>
                            <a:srgbClr val="000000"/>
                          </a:solidFill>
                          <a:effectLst/>
                          <a:latin typeface="Verdana" panose="020B0604030504040204" pitchFamily="34" charset="0"/>
                        </a:rPr>
                        <a:t>5</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Priyanka Gupta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Progressing</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Base Line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Base Line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r>
              <a:tr h="251784">
                <a:tc>
                  <a:txBody>
                    <a:bodyPr/>
                    <a:lstStyle/>
                    <a:p>
                      <a:pPr algn="ctr" rtl="0" fontAlgn="ctr"/>
                      <a:r>
                        <a:rPr lang="en-US" sz="1000" b="0" i="0" u="none" strike="noStrike">
                          <a:solidFill>
                            <a:srgbClr val="000000"/>
                          </a:solidFill>
                          <a:effectLst/>
                          <a:latin typeface="Verdana" panose="020B0604030504040204" pitchFamily="34" charset="0"/>
                        </a:rPr>
                        <a:t>6</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Sumit Sharma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Experienced</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First Experience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r>
              <a:tr h="251784">
                <a:tc>
                  <a:txBody>
                    <a:bodyPr/>
                    <a:lstStyle/>
                    <a:p>
                      <a:pPr algn="ctr" rtl="0" fontAlgn="ctr"/>
                      <a:r>
                        <a:rPr lang="en-US" sz="1000" b="0" i="0" u="none" strike="noStrike">
                          <a:solidFill>
                            <a:srgbClr val="000000"/>
                          </a:solidFill>
                          <a:effectLst/>
                          <a:latin typeface="Verdana" panose="020B0604030504040204" pitchFamily="34" charset="0"/>
                        </a:rPr>
                        <a:t>7</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Kalpesh Badjate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Base Line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Experienced</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r>
              <a:tr h="251784">
                <a:tc>
                  <a:txBody>
                    <a:bodyPr/>
                    <a:lstStyle/>
                    <a:p>
                      <a:pPr algn="ctr" rtl="0" fontAlgn="ctr"/>
                      <a:r>
                        <a:rPr lang="en-US" sz="1000" b="0" i="0" u="none" strike="noStrike">
                          <a:solidFill>
                            <a:srgbClr val="000000"/>
                          </a:solidFill>
                          <a:effectLst/>
                          <a:latin typeface="Verdana" panose="020B0604030504040204" pitchFamily="34" charset="0"/>
                        </a:rPr>
                        <a:t>8</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Harish Mallikondla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Proficient</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dirty="0" smtClean="0">
                          <a:solidFill>
                            <a:srgbClr val="000000"/>
                          </a:solidFill>
                          <a:effectLst/>
                          <a:latin typeface="Verdana" panose="020B0604030504040204" pitchFamily="34" charset="0"/>
                        </a:rPr>
                        <a:t>Base Line</a:t>
                      </a:r>
                      <a:endParaRPr lang="en-US" sz="1000" b="0" i="0" u="none" strike="noStrike" dirty="0">
                        <a:solidFill>
                          <a:srgbClr val="000000"/>
                        </a:solidFill>
                        <a:effectLst/>
                        <a:latin typeface="Verdana" panose="020B0604030504040204" pitchFamily="34" charset="0"/>
                      </a:endParaRP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r>
              <a:tr h="251784">
                <a:tc>
                  <a:txBody>
                    <a:bodyPr/>
                    <a:lstStyle/>
                    <a:p>
                      <a:pPr algn="ctr" rtl="0" fontAlgn="ctr"/>
                      <a:r>
                        <a:rPr lang="en-US" sz="1000" b="0" i="0" u="none" strike="noStrike">
                          <a:solidFill>
                            <a:srgbClr val="000000"/>
                          </a:solidFill>
                          <a:effectLst/>
                          <a:latin typeface="Verdana" panose="020B0604030504040204" pitchFamily="34" charset="0"/>
                        </a:rPr>
                        <a:t>9</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Kunal Sawner</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smtClean="0">
                          <a:solidFill>
                            <a:srgbClr val="000000"/>
                          </a:solidFill>
                          <a:effectLst/>
                          <a:latin typeface="Verdana" panose="020B0604030504040204" pitchFamily="34" charset="0"/>
                        </a:rPr>
                        <a:t>Progressing</a:t>
                      </a:r>
                      <a:endParaRPr lang="en-US" sz="1000" b="0" i="0" u="none" strike="noStrike">
                        <a:solidFill>
                          <a:srgbClr val="000000"/>
                        </a:solidFill>
                        <a:effectLst/>
                        <a:latin typeface="Verdana" panose="020B0604030504040204" pitchFamily="34" charset="0"/>
                      </a:endParaRP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r>
              <a:tr h="251784">
                <a:tc>
                  <a:txBody>
                    <a:bodyPr/>
                    <a:lstStyle/>
                    <a:p>
                      <a:pPr algn="ctr" rtl="0" fontAlgn="ctr"/>
                      <a:r>
                        <a:rPr lang="en-US" sz="1000" b="0" i="0" u="none" strike="noStrike">
                          <a:solidFill>
                            <a:srgbClr val="000000"/>
                          </a:solidFill>
                          <a:effectLst/>
                          <a:latin typeface="Verdana" panose="020B0604030504040204" pitchFamily="34" charset="0"/>
                        </a:rPr>
                        <a:t>10</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Naman Awasthi</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Progressing</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Base Line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Base Line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Base Line</a:t>
                      </a: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r>
              <a:tr h="251784">
                <a:tc>
                  <a:txBody>
                    <a:bodyPr/>
                    <a:lstStyle/>
                    <a:p>
                      <a:pPr algn="ctr" rtl="0" fontAlgn="ctr"/>
                      <a:r>
                        <a:rPr lang="en-US" sz="1000" b="0" i="0" u="none" strike="noStrike">
                          <a:solidFill>
                            <a:srgbClr val="000000"/>
                          </a:solidFill>
                          <a:effectLst/>
                          <a:latin typeface="Verdana" panose="020B0604030504040204" pitchFamily="34" charset="0"/>
                        </a:rPr>
                        <a:t>11</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Nilesh Kalwar</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First Experience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Base Line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Base Line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r>
              <a:tr h="251784">
                <a:tc>
                  <a:txBody>
                    <a:bodyPr/>
                    <a:lstStyle/>
                    <a:p>
                      <a:pPr algn="ctr" rtl="0" fontAlgn="ctr"/>
                      <a:r>
                        <a:rPr lang="en-US" sz="1000" b="0" i="0" u="none" strike="noStrike">
                          <a:solidFill>
                            <a:srgbClr val="000000"/>
                          </a:solidFill>
                          <a:effectLst/>
                          <a:latin typeface="Verdana" panose="020B0604030504040204" pitchFamily="34" charset="0"/>
                        </a:rPr>
                        <a:t>12</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Pooja Shinde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Progressing</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First Experience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Base Line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r>
              <a:tr h="251784">
                <a:tc>
                  <a:txBody>
                    <a:bodyPr/>
                    <a:lstStyle/>
                    <a:p>
                      <a:pPr algn="ctr" rtl="0" fontAlgn="ctr"/>
                      <a:r>
                        <a:rPr lang="en-US" sz="1000" b="0" i="0" u="none" strike="noStrike">
                          <a:solidFill>
                            <a:srgbClr val="000000"/>
                          </a:solidFill>
                          <a:effectLst/>
                          <a:latin typeface="Verdana" panose="020B0604030504040204" pitchFamily="34" charset="0"/>
                        </a:rPr>
                        <a:t>13</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Rajneesh Yadu</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Base Line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Progressing</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r>
              <a:tr h="251784">
                <a:tc>
                  <a:txBody>
                    <a:bodyPr/>
                    <a:lstStyle/>
                    <a:p>
                      <a:pPr algn="ctr" rtl="0" fontAlgn="ctr"/>
                      <a:r>
                        <a:rPr lang="en-US" sz="1000" b="0" i="0" u="none" strike="noStrike">
                          <a:solidFill>
                            <a:srgbClr val="000000"/>
                          </a:solidFill>
                          <a:effectLst/>
                          <a:latin typeface="Verdana" panose="020B0604030504040204" pitchFamily="34" charset="0"/>
                        </a:rPr>
                        <a:t>14</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Gaurav Mallik</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Progressing</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First Experience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FFFFFF"/>
                    </a:solidFill>
                  </a:tcPr>
                </a:tc>
              </a:tr>
              <a:tr h="251784">
                <a:tc>
                  <a:txBody>
                    <a:bodyPr/>
                    <a:lstStyle/>
                    <a:p>
                      <a:pPr algn="ctr" rtl="0" fontAlgn="ctr"/>
                      <a:r>
                        <a:rPr lang="en-US" sz="1000" b="0" i="0" u="none" strike="noStrike">
                          <a:solidFill>
                            <a:srgbClr val="000000"/>
                          </a:solidFill>
                          <a:effectLst/>
                          <a:latin typeface="Verdana" panose="020B0604030504040204" pitchFamily="34" charset="0"/>
                        </a:rPr>
                        <a:t>15</a:t>
                      </a:r>
                    </a:p>
                  </a:txBody>
                  <a:tcPr marL="6350" marR="6350" marT="6350" marB="0" anchor="ctr">
                    <a:lnL w="12700" cap="flat" cmpd="sng" algn="ctr">
                      <a:solidFill>
                        <a:srgbClr val="80B8D6"/>
                      </a:solidFill>
                      <a:prstDash val="solid"/>
                      <a:round/>
                      <a:headEnd type="none" w="med" len="med"/>
                      <a:tailEnd type="none" w="med" len="med"/>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Rajib Ghosh</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Progressing</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First Experience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Base Line</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a:solidFill>
                            <a:srgbClr val="000000"/>
                          </a:solidFill>
                          <a:effectLst/>
                          <a:latin typeface="Verdana" panose="020B0604030504040204" pitchFamily="34" charset="0"/>
                        </a:rPr>
                        <a:t>NA</a:t>
                      </a:r>
                    </a:p>
                  </a:txBody>
                  <a:tcPr marL="6350" marR="6350" marT="6350" marB="0" anchor="ctr">
                    <a:lnL>
                      <a:noFill/>
                    </a:lnL>
                    <a:lnR>
                      <a:noFill/>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c>
                  <a:txBody>
                    <a:bodyPr/>
                    <a:lstStyle/>
                    <a:p>
                      <a:pPr algn="l" rtl="0" fontAlgn="ctr"/>
                      <a:r>
                        <a:rPr lang="en-US" sz="1000" b="0" i="0" u="none" strike="noStrike" dirty="0">
                          <a:solidFill>
                            <a:srgbClr val="000000"/>
                          </a:solidFill>
                          <a:effectLst/>
                          <a:latin typeface="Verdana" panose="020B0604030504040204" pitchFamily="34" charset="0"/>
                        </a:rPr>
                        <a:t>NA</a:t>
                      </a:r>
                    </a:p>
                  </a:txBody>
                  <a:tcPr marL="6350" marR="6350" marT="6350" marB="0" anchor="ctr">
                    <a:lnL>
                      <a:noFill/>
                    </a:lnL>
                    <a:lnR w="12700" cap="flat" cmpd="sng" algn="ctr">
                      <a:solidFill>
                        <a:srgbClr val="80B8D6"/>
                      </a:solidFill>
                      <a:prstDash val="solid"/>
                      <a:round/>
                      <a:headEnd type="none" w="med" len="med"/>
                      <a:tailEnd type="none" w="med" len="med"/>
                    </a:lnR>
                    <a:lnT w="12700" cap="flat" cmpd="sng" algn="ctr">
                      <a:solidFill>
                        <a:srgbClr val="80B8D6"/>
                      </a:solidFill>
                      <a:prstDash val="solid"/>
                      <a:round/>
                      <a:headEnd type="none" w="med" len="med"/>
                      <a:tailEnd type="none" w="med" len="med"/>
                    </a:lnT>
                    <a:lnB w="12700" cap="flat" cmpd="sng" algn="ctr">
                      <a:solidFill>
                        <a:srgbClr val="80B8D6"/>
                      </a:solidFill>
                      <a:prstDash val="solid"/>
                      <a:round/>
                      <a:headEnd type="none" w="med" len="med"/>
                      <a:tailEnd type="none" w="med" len="med"/>
                    </a:lnB>
                    <a:solidFill>
                      <a:srgbClr val="EDF3F8"/>
                    </a:solidFill>
                  </a:tcPr>
                </a:tc>
              </a:tr>
            </a:tbl>
          </a:graphicData>
        </a:graphic>
      </p:graphicFrame>
      <p:pic>
        <p:nvPicPr>
          <p:cNvPr id="6" name="Picture 5"/>
          <p:cNvPicPr>
            <a:picLocks noChangeAspect="1"/>
          </p:cNvPicPr>
          <p:nvPr/>
        </p:nvPicPr>
        <p:blipFill>
          <a:blip r:embed="rId3"/>
          <a:stretch>
            <a:fillRect/>
          </a:stretch>
        </p:blipFill>
        <p:spPr>
          <a:xfrm>
            <a:off x="8518358" y="5159137"/>
            <a:ext cx="3541295" cy="1105724"/>
          </a:xfrm>
          <a:prstGeom prst="rect">
            <a:avLst/>
          </a:prstGeom>
        </p:spPr>
      </p:pic>
    </p:spTree>
    <p:extLst>
      <p:ext uri="{BB962C8B-B14F-4D97-AF65-F5344CB8AC3E}">
        <p14:creationId xmlns:p14="http://schemas.microsoft.com/office/powerpoint/2010/main" val="854269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256" y="333271"/>
            <a:ext cx="11765280" cy="822960"/>
          </a:xfrm>
        </p:spPr>
        <p:txBody>
          <a:bodyPr/>
          <a:lstStyle/>
          <a:p>
            <a:r>
              <a:rPr lang="en-US" sz="2000" dirty="0"/>
              <a:t>How it works: </a:t>
            </a:r>
          </a:p>
        </p:txBody>
      </p:sp>
      <p:sp>
        <p:nvSpPr>
          <p:cNvPr id="4" name="TextBox 3"/>
          <p:cNvSpPr txBox="1"/>
          <p:nvPr/>
        </p:nvSpPr>
        <p:spPr>
          <a:xfrm>
            <a:off x="442762" y="848223"/>
            <a:ext cx="9740766" cy="3539430"/>
          </a:xfrm>
          <a:prstGeom prst="rect">
            <a:avLst/>
          </a:prstGeom>
          <a:noFill/>
        </p:spPr>
        <p:txBody>
          <a:bodyPr wrap="square" rtlCol="0">
            <a:spAutoFit/>
          </a:bodyPr>
          <a:lstStyle/>
          <a:p>
            <a:endParaRPr lang="en-US" sz="1400" dirty="0"/>
          </a:p>
          <a:p>
            <a:pPr marL="285750" indent="-285750">
              <a:buClr>
                <a:schemeClr val="accent2">
                  <a:lumMod val="75000"/>
                </a:schemeClr>
              </a:buClr>
              <a:buFont typeface="Wingdings" panose="05000000000000000000" pitchFamily="2" charset="2"/>
              <a:buChar char="§"/>
            </a:pPr>
            <a:r>
              <a:rPr lang="en-US" sz="1400" dirty="0" smtClean="0"/>
              <a:t>The </a:t>
            </a:r>
            <a:r>
              <a:rPr lang="en-US" sz="1400" dirty="0"/>
              <a:t>Robot loads settings from the </a:t>
            </a:r>
            <a:r>
              <a:rPr lang="en-US" sz="1400" dirty="0" err="1"/>
              <a:t>config</a:t>
            </a:r>
            <a:r>
              <a:rPr lang="en-US" sz="1400" dirty="0"/>
              <a:t> file and Orchestrator assets, keeping them in a dictionary to be shared across workflows </a:t>
            </a:r>
          </a:p>
          <a:p>
            <a:pPr marL="285750" indent="-285750">
              <a:buClr>
                <a:schemeClr val="accent2">
                  <a:lumMod val="75000"/>
                </a:schemeClr>
              </a:buClr>
              <a:buFont typeface="Wingdings" panose="05000000000000000000" pitchFamily="2" charset="2"/>
              <a:buChar char="§"/>
            </a:pPr>
            <a:r>
              <a:rPr lang="en-US" sz="1400" dirty="0" smtClean="0"/>
              <a:t>The </a:t>
            </a:r>
            <a:r>
              <a:rPr lang="en-US" sz="1400" dirty="0"/>
              <a:t>Robot logs in to all applications, before each login fetching the credentials </a:t>
            </a:r>
          </a:p>
          <a:p>
            <a:pPr marL="285750" indent="-285750">
              <a:buClr>
                <a:schemeClr val="accent2">
                  <a:lumMod val="75000"/>
                </a:schemeClr>
              </a:buClr>
              <a:buFont typeface="Wingdings" panose="05000000000000000000" pitchFamily="2" charset="2"/>
              <a:buChar char="§"/>
            </a:pPr>
            <a:r>
              <a:rPr lang="en-US" sz="1400" dirty="0" smtClean="0"/>
              <a:t>It </a:t>
            </a:r>
            <a:r>
              <a:rPr lang="en-US" sz="1400" dirty="0"/>
              <a:t>retries a few times if any errors are encountered, then succeeds or aborts </a:t>
            </a:r>
          </a:p>
          <a:p>
            <a:pPr marL="285750" indent="-285750">
              <a:buClr>
                <a:schemeClr val="accent2">
                  <a:lumMod val="75000"/>
                </a:schemeClr>
              </a:buClr>
              <a:buFont typeface="Wingdings" panose="05000000000000000000" pitchFamily="2" charset="2"/>
              <a:buChar char="§"/>
            </a:pPr>
            <a:r>
              <a:rPr lang="en-US" sz="1400" dirty="0" smtClean="0"/>
              <a:t>The </a:t>
            </a:r>
            <a:r>
              <a:rPr lang="en-US" sz="1400" dirty="0"/>
              <a:t>Robot checks the input queue or other input sources to start a new transaction </a:t>
            </a:r>
          </a:p>
          <a:p>
            <a:pPr marL="285750" indent="-285750">
              <a:buClr>
                <a:schemeClr val="accent2">
                  <a:lumMod val="75000"/>
                </a:schemeClr>
              </a:buClr>
              <a:buFont typeface="Wingdings" panose="05000000000000000000" pitchFamily="2" charset="2"/>
              <a:buChar char="§"/>
            </a:pPr>
            <a:r>
              <a:rPr lang="en-US" sz="1400" dirty="0" smtClean="0"/>
              <a:t>If </a:t>
            </a:r>
            <a:r>
              <a:rPr lang="en-US" sz="1400" dirty="0"/>
              <a:t>no (more) input data is available, configure the workflow to either wait and retry or end the </a:t>
            </a:r>
            <a:r>
              <a:rPr lang="en-US" sz="1400" dirty="0" smtClean="0"/>
              <a:t>process</a:t>
            </a:r>
          </a:p>
          <a:p>
            <a:pPr marL="285750" indent="-285750">
              <a:buClr>
                <a:schemeClr val="accent2">
                  <a:lumMod val="75000"/>
                </a:schemeClr>
              </a:buClr>
              <a:buFont typeface="Wingdings" panose="05000000000000000000" pitchFamily="2" charset="2"/>
              <a:buChar char="§"/>
            </a:pPr>
            <a:r>
              <a:rPr lang="en-US" sz="1400" dirty="0" smtClean="0"/>
              <a:t>The UI interactions to process the transaction data are executed </a:t>
            </a:r>
          </a:p>
          <a:p>
            <a:pPr marL="285750" indent="-285750">
              <a:buClr>
                <a:schemeClr val="accent2">
                  <a:lumMod val="75000"/>
                </a:schemeClr>
              </a:buClr>
              <a:buFont typeface="Wingdings" panose="05000000000000000000" pitchFamily="2" charset="2"/>
              <a:buChar char="§"/>
            </a:pPr>
            <a:r>
              <a:rPr lang="en-US" sz="1400" dirty="0" smtClean="0"/>
              <a:t>If </a:t>
            </a:r>
            <a:r>
              <a:rPr lang="en-US" sz="1400" dirty="0"/>
              <a:t>the transactions are processed successfully, the transaction status is updated and the Robot continues with the next transaction </a:t>
            </a:r>
            <a:endParaRPr lang="en-US" sz="1400" dirty="0" smtClean="0"/>
          </a:p>
          <a:p>
            <a:pPr marL="285750" indent="-285750">
              <a:buClr>
                <a:schemeClr val="accent2">
                  <a:lumMod val="75000"/>
                </a:schemeClr>
              </a:buClr>
              <a:buFont typeface="Wingdings" panose="05000000000000000000" pitchFamily="2" charset="2"/>
              <a:buChar char="§"/>
            </a:pPr>
            <a:r>
              <a:rPr lang="en-US" sz="1400" dirty="0" smtClean="0"/>
              <a:t>If </a:t>
            </a:r>
            <a:r>
              <a:rPr lang="en-US" sz="1400" dirty="0"/>
              <a:t>any validation errors are encountered, the transaction status is updated and the Robot moves to the next transaction </a:t>
            </a:r>
            <a:endParaRPr lang="en-US" sz="1400" dirty="0" smtClean="0"/>
          </a:p>
          <a:p>
            <a:pPr marL="285750" indent="-285750">
              <a:buClr>
                <a:schemeClr val="accent2">
                  <a:lumMod val="75000"/>
                </a:schemeClr>
              </a:buClr>
              <a:buFont typeface="Wingdings" panose="05000000000000000000" pitchFamily="2" charset="2"/>
              <a:buChar char="§"/>
            </a:pPr>
            <a:r>
              <a:rPr lang="en-US" sz="1400" dirty="0" smtClean="0"/>
              <a:t>If </a:t>
            </a:r>
            <a:r>
              <a:rPr lang="en-US" sz="1400" dirty="0"/>
              <a:t>any exceptions are encountered, the Robot either retries to process the transaction a few times (if configured), or it marks the item as a failure and restarts </a:t>
            </a:r>
            <a:endParaRPr lang="en-US" sz="1400" dirty="0" smtClean="0"/>
          </a:p>
          <a:p>
            <a:pPr marL="285750" indent="-285750">
              <a:buClr>
                <a:schemeClr val="accent2">
                  <a:lumMod val="75000"/>
                </a:schemeClr>
              </a:buClr>
              <a:buFont typeface="Wingdings" panose="05000000000000000000" pitchFamily="2" charset="2"/>
              <a:buChar char="§"/>
            </a:pPr>
            <a:r>
              <a:rPr lang="en-US" sz="1400" dirty="0" smtClean="0"/>
              <a:t>At the end, an email is sent with the status of the process, if configured  </a:t>
            </a:r>
            <a:endParaRPr lang="en-US" sz="1400" dirty="0"/>
          </a:p>
          <a:p>
            <a:endParaRPr lang="en-US" sz="1400" dirty="0" err="1" smtClean="0">
              <a:solidFill>
                <a:schemeClr val="tx2">
                  <a:lumMod val="50000"/>
                </a:schemeClr>
              </a:solidFill>
            </a:endParaRPr>
          </a:p>
        </p:txBody>
      </p:sp>
    </p:spTree>
    <p:extLst>
      <p:ext uri="{BB962C8B-B14F-4D97-AF65-F5344CB8AC3E}">
        <p14:creationId xmlns:p14="http://schemas.microsoft.com/office/powerpoint/2010/main" val="2230092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Principles</a:t>
            </a:r>
            <a:endParaRPr lang="en-US" dirty="0"/>
          </a:p>
        </p:txBody>
      </p:sp>
      <p:sp>
        <p:nvSpPr>
          <p:cNvPr id="4" name="TextBox 3"/>
          <p:cNvSpPr txBox="1"/>
          <p:nvPr/>
        </p:nvSpPr>
        <p:spPr>
          <a:xfrm>
            <a:off x="213360" y="817267"/>
            <a:ext cx="11338560" cy="523220"/>
          </a:xfrm>
          <a:prstGeom prst="rect">
            <a:avLst/>
          </a:prstGeom>
          <a:noFill/>
        </p:spPr>
        <p:txBody>
          <a:bodyPr wrap="square" rtlCol="0">
            <a:spAutoFit/>
          </a:bodyPr>
          <a:lstStyle/>
          <a:p>
            <a:r>
              <a:rPr lang="en-US" sz="1400" b="1" dirty="0"/>
              <a:t>Breaking the process in smaller workflows </a:t>
            </a:r>
            <a:r>
              <a:rPr lang="en-US" sz="1400" dirty="0"/>
              <a:t>is paramount to good project design. Dedicated workflows allow independent testing of components while encouraging team collaboration by developing working on separate files. </a:t>
            </a:r>
            <a:endParaRPr lang="en-US" sz="1400" dirty="0" smtClean="0">
              <a:solidFill>
                <a:schemeClr val="tx2">
                  <a:lumMod val="50000"/>
                </a:schemeClr>
              </a:solidFill>
            </a:endParaRPr>
          </a:p>
        </p:txBody>
      </p:sp>
      <p:pic>
        <p:nvPicPr>
          <p:cNvPr id="7" name="Picture 6"/>
          <p:cNvPicPr>
            <a:picLocks noChangeAspect="1"/>
          </p:cNvPicPr>
          <p:nvPr/>
        </p:nvPicPr>
        <p:blipFill>
          <a:blip r:embed="rId2"/>
          <a:stretch>
            <a:fillRect/>
          </a:stretch>
        </p:blipFill>
        <p:spPr>
          <a:xfrm>
            <a:off x="3975234" y="1492614"/>
            <a:ext cx="3632380" cy="4513550"/>
          </a:xfrm>
          <a:prstGeom prst="rect">
            <a:avLst/>
          </a:prstGeom>
        </p:spPr>
      </p:pic>
    </p:spTree>
    <p:extLst>
      <p:ext uri="{BB962C8B-B14F-4D97-AF65-F5344CB8AC3E}">
        <p14:creationId xmlns:p14="http://schemas.microsoft.com/office/powerpoint/2010/main" val="38036550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Reusability</a:t>
            </a:r>
            <a:endParaRPr lang="en-US" dirty="0"/>
          </a:p>
        </p:txBody>
      </p:sp>
      <p:sp>
        <p:nvSpPr>
          <p:cNvPr id="4" name="TextBox 3"/>
          <p:cNvSpPr txBox="1"/>
          <p:nvPr/>
        </p:nvSpPr>
        <p:spPr>
          <a:xfrm>
            <a:off x="213360" y="817267"/>
            <a:ext cx="11338560" cy="523220"/>
          </a:xfrm>
          <a:prstGeom prst="rect">
            <a:avLst/>
          </a:prstGeom>
          <a:noFill/>
        </p:spPr>
        <p:txBody>
          <a:bodyPr wrap="square" rtlCol="0">
            <a:spAutoFit/>
          </a:bodyPr>
          <a:lstStyle/>
          <a:p>
            <a:r>
              <a:rPr lang="en-US" sz="1400" dirty="0"/>
              <a:t>When developing, we often need to automate the same steps in more than one workflow/ project, so it should be common practice to create workflows that contain small pieces of occurring automation and add them to the </a:t>
            </a:r>
            <a:r>
              <a:rPr lang="en-US" sz="1400" dirty="0" smtClean="0"/>
              <a:t>Library.</a:t>
            </a:r>
            <a:endParaRPr lang="en-US" sz="1400" dirty="0" smtClean="0">
              <a:solidFill>
                <a:schemeClr val="tx2">
                  <a:lumMod val="50000"/>
                </a:schemeClr>
              </a:solidFill>
            </a:endParaRPr>
          </a:p>
        </p:txBody>
      </p:sp>
      <p:pic>
        <p:nvPicPr>
          <p:cNvPr id="3" name="Picture 2"/>
          <p:cNvPicPr>
            <a:picLocks noChangeAspect="1"/>
          </p:cNvPicPr>
          <p:nvPr/>
        </p:nvPicPr>
        <p:blipFill>
          <a:blip r:embed="rId2"/>
          <a:stretch>
            <a:fillRect/>
          </a:stretch>
        </p:blipFill>
        <p:spPr>
          <a:xfrm>
            <a:off x="1195436" y="1794312"/>
            <a:ext cx="4687204" cy="4057848"/>
          </a:xfrm>
          <a:prstGeom prst="rect">
            <a:avLst/>
          </a:prstGeom>
        </p:spPr>
      </p:pic>
      <p:pic>
        <p:nvPicPr>
          <p:cNvPr id="5" name="Picture 4"/>
          <p:cNvPicPr>
            <a:picLocks noChangeAspect="1"/>
          </p:cNvPicPr>
          <p:nvPr/>
        </p:nvPicPr>
        <p:blipFill>
          <a:blip r:embed="rId3"/>
          <a:stretch>
            <a:fillRect/>
          </a:stretch>
        </p:blipFill>
        <p:spPr>
          <a:xfrm>
            <a:off x="5994940" y="1794312"/>
            <a:ext cx="5200846" cy="4057848"/>
          </a:xfrm>
          <a:prstGeom prst="rect">
            <a:avLst/>
          </a:prstGeom>
        </p:spPr>
      </p:pic>
    </p:spTree>
    <p:extLst>
      <p:ext uri="{BB962C8B-B14F-4D97-AF65-F5344CB8AC3E}">
        <p14:creationId xmlns:p14="http://schemas.microsoft.com/office/powerpoint/2010/main" val="662310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check quality automation</a:t>
            </a:r>
            <a:endParaRPr lang="en-US" dirty="0"/>
          </a:p>
        </p:txBody>
      </p:sp>
      <p:sp>
        <p:nvSpPr>
          <p:cNvPr id="4" name="TextBox 3"/>
          <p:cNvSpPr txBox="1"/>
          <p:nvPr/>
        </p:nvSpPr>
        <p:spPr>
          <a:xfrm>
            <a:off x="426720" y="980896"/>
            <a:ext cx="11338560" cy="4832092"/>
          </a:xfrm>
          <a:prstGeom prst="rect">
            <a:avLst/>
          </a:prstGeom>
          <a:noFill/>
        </p:spPr>
        <p:txBody>
          <a:bodyPr wrap="square" rtlCol="0">
            <a:spAutoFit/>
          </a:bodyPr>
          <a:lstStyle/>
          <a:p>
            <a:pPr marL="342900" indent="-342900">
              <a:buAutoNum type="arabicPeriod"/>
            </a:pPr>
            <a:r>
              <a:rPr lang="en-US" sz="1400" b="1" dirty="0" smtClean="0"/>
              <a:t>Modularity</a:t>
            </a:r>
            <a:endParaRPr lang="en-US" sz="1400" b="1" dirty="0"/>
          </a:p>
          <a:p>
            <a:pPr marL="829870" lvl="1" indent="-285750">
              <a:buClr>
                <a:schemeClr val="accent2">
                  <a:lumMod val="75000"/>
                </a:schemeClr>
              </a:buClr>
              <a:buFont typeface="Wingdings" panose="05000000000000000000" pitchFamily="2" charset="2"/>
              <a:buChar char="§"/>
            </a:pPr>
            <a:r>
              <a:rPr lang="en-US" sz="1400" dirty="0" smtClean="0"/>
              <a:t>Separation </a:t>
            </a:r>
            <a:r>
              <a:rPr lang="en-US" sz="1400" dirty="0"/>
              <a:t>of concerns with dedicated workflows allows fine granular development and testing </a:t>
            </a:r>
          </a:p>
          <a:p>
            <a:pPr marL="829870" lvl="1" indent="-285750">
              <a:buClr>
                <a:schemeClr val="accent2">
                  <a:lumMod val="75000"/>
                </a:schemeClr>
              </a:buClr>
              <a:buFont typeface="Wingdings" panose="05000000000000000000" pitchFamily="2" charset="2"/>
              <a:buChar char="§"/>
            </a:pPr>
            <a:r>
              <a:rPr lang="en-US" sz="1400" dirty="0" smtClean="0"/>
              <a:t>Extract </a:t>
            </a:r>
            <a:r>
              <a:rPr lang="en-US" sz="1400" dirty="0"/>
              <a:t>and share reusable components/workflows between projects </a:t>
            </a:r>
          </a:p>
          <a:p>
            <a:pPr marL="342900" indent="-342900">
              <a:buAutoNum type="arabicPeriod"/>
            </a:pPr>
            <a:endParaRPr lang="en-US" sz="1400" b="1" dirty="0" smtClean="0"/>
          </a:p>
          <a:p>
            <a:pPr marL="342900" indent="-342900">
              <a:buAutoNum type="arabicPeriod"/>
            </a:pPr>
            <a:r>
              <a:rPr lang="en-US" sz="1400" b="1" dirty="0" smtClean="0"/>
              <a:t>Maintainability</a:t>
            </a:r>
            <a:endParaRPr lang="en-US" sz="1400" dirty="0"/>
          </a:p>
          <a:p>
            <a:pPr marL="829870" lvl="1" indent="-285750">
              <a:buClr>
                <a:schemeClr val="accent2">
                  <a:lumMod val="75000"/>
                </a:schemeClr>
              </a:buClr>
              <a:buFont typeface="Wingdings" panose="05000000000000000000" pitchFamily="2" charset="2"/>
              <a:buChar char="§"/>
            </a:pPr>
            <a:r>
              <a:rPr lang="en-US" sz="1400" dirty="0"/>
              <a:t>Good structure and development standards </a:t>
            </a:r>
          </a:p>
          <a:p>
            <a:pPr marL="342900" indent="-342900">
              <a:buAutoNum type="arabicPeriod"/>
            </a:pPr>
            <a:endParaRPr lang="en-US" sz="1400" b="1" dirty="0" smtClean="0"/>
          </a:p>
          <a:p>
            <a:r>
              <a:rPr lang="en-US" sz="1400" b="1" dirty="0" smtClean="0"/>
              <a:t>3.   Readability</a:t>
            </a:r>
            <a:endParaRPr lang="en-US" sz="1400" dirty="0"/>
          </a:p>
          <a:p>
            <a:pPr marL="829870" lvl="1" indent="-285750">
              <a:buClr>
                <a:schemeClr val="accent2">
                  <a:lumMod val="75000"/>
                </a:schemeClr>
              </a:buClr>
              <a:buFont typeface="Wingdings" panose="05000000000000000000" pitchFamily="2" charset="2"/>
              <a:buChar char="§"/>
            </a:pPr>
            <a:r>
              <a:rPr lang="en-US" sz="1400" dirty="0" smtClean="0"/>
              <a:t>Standardized </a:t>
            </a:r>
            <a:r>
              <a:rPr lang="en-US" sz="1400" dirty="0"/>
              <a:t>process structure encouraging clear development practices </a:t>
            </a:r>
          </a:p>
          <a:p>
            <a:pPr marL="829870" lvl="1" indent="-285750">
              <a:buClr>
                <a:schemeClr val="accent2">
                  <a:lumMod val="75000"/>
                </a:schemeClr>
              </a:buClr>
              <a:buFont typeface="Wingdings" panose="05000000000000000000" pitchFamily="2" charset="2"/>
              <a:buChar char="§"/>
            </a:pPr>
            <a:r>
              <a:rPr lang="en-US" sz="1400" dirty="0" smtClean="0"/>
              <a:t>Meaningful </a:t>
            </a:r>
            <a:r>
              <a:rPr lang="en-US" sz="1400" dirty="0"/>
              <a:t>names for workflow files, activities, arguments and variables </a:t>
            </a:r>
            <a:endParaRPr lang="en-US" sz="1400" b="1" dirty="0" smtClean="0"/>
          </a:p>
          <a:p>
            <a:pPr marL="342900" indent="-342900">
              <a:buAutoNum type="arabicPeriod"/>
            </a:pPr>
            <a:endParaRPr lang="en-US" sz="1400" b="1" dirty="0" smtClean="0"/>
          </a:p>
          <a:p>
            <a:r>
              <a:rPr lang="en-US" sz="1400" b="1" dirty="0" smtClean="0"/>
              <a:t>4.   Flexibility</a:t>
            </a:r>
          </a:p>
          <a:p>
            <a:pPr marL="829870" lvl="1" indent="-285750">
              <a:buClr>
                <a:schemeClr val="accent2">
                  <a:lumMod val="75000"/>
                </a:schemeClr>
              </a:buClr>
              <a:buFont typeface="Wingdings" panose="05000000000000000000" pitchFamily="2" charset="2"/>
              <a:buChar char="§"/>
            </a:pPr>
            <a:r>
              <a:rPr lang="en-US" sz="1400" dirty="0" smtClean="0"/>
              <a:t>Keep </a:t>
            </a:r>
            <a:r>
              <a:rPr lang="en-US" sz="1400" dirty="0"/>
              <a:t>environment settings in external configuration files/Orchestrator making it easy to run automation in both testing and production environments </a:t>
            </a:r>
          </a:p>
          <a:p>
            <a:endParaRPr lang="en-US" sz="1400" b="1" dirty="0"/>
          </a:p>
          <a:p>
            <a:pPr marL="342900" indent="-342900">
              <a:buAutoNum type="arabicPeriod" startAt="5"/>
            </a:pPr>
            <a:r>
              <a:rPr lang="en-US" sz="1400" b="1" dirty="0" smtClean="0"/>
              <a:t>Reliability</a:t>
            </a:r>
            <a:endParaRPr lang="en-US" sz="1400" dirty="0"/>
          </a:p>
          <a:p>
            <a:pPr marL="829870" lvl="1" indent="-285750">
              <a:buClr>
                <a:schemeClr val="accent2">
                  <a:lumMod val="75000"/>
                </a:schemeClr>
              </a:buClr>
              <a:buFont typeface="Wingdings" panose="05000000000000000000" pitchFamily="2" charset="2"/>
              <a:buChar char="§"/>
            </a:pPr>
            <a:r>
              <a:rPr lang="en-US" sz="1400" dirty="0" smtClean="0"/>
              <a:t>Exception </a:t>
            </a:r>
            <a:r>
              <a:rPr lang="en-US" sz="1400" dirty="0"/>
              <a:t>handling and error reporting </a:t>
            </a:r>
          </a:p>
          <a:p>
            <a:pPr marL="829870" lvl="1" indent="-285750">
              <a:buClr>
                <a:schemeClr val="accent2">
                  <a:lumMod val="75000"/>
                </a:schemeClr>
              </a:buClr>
              <a:buFont typeface="Wingdings" panose="05000000000000000000" pitchFamily="2" charset="2"/>
              <a:buChar char="§"/>
            </a:pPr>
            <a:r>
              <a:rPr lang="en-US" sz="1400" dirty="0" smtClean="0"/>
              <a:t>Real-time </a:t>
            </a:r>
            <a:r>
              <a:rPr lang="en-US" sz="1400" dirty="0"/>
              <a:t>execution progress update </a:t>
            </a:r>
          </a:p>
          <a:p>
            <a:endParaRPr lang="en-US" sz="1400" b="1" dirty="0" smtClean="0"/>
          </a:p>
          <a:p>
            <a:pPr marL="342900" indent="-342900">
              <a:buAutoNum type="arabicPeriod" startAt="6"/>
            </a:pPr>
            <a:r>
              <a:rPr lang="en-US" sz="1400" b="1" dirty="0" smtClean="0"/>
              <a:t>Extensible </a:t>
            </a:r>
            <a:endParaRPr lang="en-US" sz="1400" dirty="0" smtClean="0"/>
          </a:p>
          <a:p>
            <a:pPr marL="829870" lvl="1" indent="-285750">
              <a:buClr>
                <a:schemeClr val="accent2">
                  <a:lumMod val="75000"/>
                </a:schemeClr>
              </a:buClr>
              <a:buFont typeface="Wingdings" panose="05000000000000000000" pitchFamily="2" charset="2"/>
              <a:buChar char="§"/>
            </a:pPr>
            <a:r>
              <a:rPr lang="en-US" sz="1400" dirty="0" smtClean="0"/>
              <a:t>Ready </a:t>
            </a:r>
            <a:r>
              <a:rPr lang="en-US" sz="1400" dirty="0"/>
              <a:t>for new use cases to be incorporated </a:t>
            </a:r>
          </a:p>
          <a:p>
            <a:endParaRPr lang="en-US" sz="1400" dirty="0" smtClean="0">
              <a:solidFill>
                <a:schemeClr val="tx2">
                  <a:lumMod val="50000"/>
                </a:schemeClr>
              </a:solidFill>
            </a:endParaRPr>
          </a:p>
        </p:txBody>
      </p:sp>
    </p:spTree>
    <p:extLst>
      <p:ext uri="{BB962C8B-B14F-4D97-AF65-F5344CB8AC3E}">
        <p14:creationId xmlns:p14="http://schemas.microsoft.com/office/powerpoint/2010/main" val="415999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326674" y="2376314"/>
            <a:ext cx="2620537" cy="498598"/>
          </a:xfrm>
        </p:spPr>
        <p:txBody>
          <a:bodyPr/>
          <a:lstStyle/>
          <a:p>
            <a:r>
              <a:rPr lang="en-US" sz="3600" dirty="0"/>
              <a:t>Thank you</a:t>
            </a:r>
          </a:p>
        </p:txBody>
      </p:sp>
    </p:spTree>
    <p:extLst>
      <p:ext uri="{BB962C8B-B14F-4D97-AF65-F5344CB8AC3E}">
        <p14:creationId xmlns:p14="http://schemas.microsoft.com/office/powerpoint/2010/main" val="2295968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167640"/>
            <a:ext cx="11765280" cy="822960"/>
          </a:xfrm>
        </p:spPr>
        <p:txBody>
          <a:bodyPr/>
          <a:lstStyle/>
          <a:p>
            <a:r>
              <a:rPr lang="en-US" sz="2800" b="1" dirty="0" smtClean="0">
                <a:latin typeface="Candara" panose="020E0502030303020204" pitchFamily="34" charset="0"/>
              </a:rPr>
              <a:t>License Usage for Worksoft and Ui Path</a:t>
            </a:r>
            <a:endParaRPr lang="en-US" sz="2800" b="1" dirty="0">
              <a:latin typeface="Candara" panose="020E0502030303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21349466"/>
              </p:ext>
            </p:extLst>
          </p:nvPr>
        </p:nvGraphicFramePr>
        <p:xfrm>
          <a:off x="500934" y="1281560"/>
          <a:ext cx="9044509" cy="3491166"/>
        </p:xfrm>
        <a:graphic>
          <a:graphicData uri="http://schemas.openxmlformats.org/drawingml/2006/table">
            <a:tbl>
              <a:tblPr/>
              <a:tblGrid>
                <a:gridCol w="912175"/>
                <a:gridCol w="827578"/>
                <a:gridCol w="706200"/>
                <a:gridCol w="706200"/>
                <a:gridCol w="706200"/>
                <a:gridCol w="827578"/>
                <a:gridCol w="706200"/>
                <a:gridCol w="706200"/>
                <a:gridCol w="706200"/>
                <a:gridCol w="827578"/>
                <a:gridCol w="706200"/>
                <a:gridCol w="706200"/>
              </a:tblGrid>
              <a:tr h="654593">
                <a:tc>
                  <a:txBody>
                    <a:bodyPr/>
                    <a:lstStyle/>
                    <a:p>
                      <a:pPr algn="ctr" fontAlgn="ctr"/>
                      <a:r>
                        <a:rPr lang="en-US" sz="1100" b="1" i="0" u="none" strike="noStrike" dirty="0">
                          <a:solidFill>
                            <a:srgbClr val="000000"/>
                          </a:solidFill>
                          <a:effectLst/>
                          <a:latin typeface="Calibri" panose="020F0502020204030204" pitchFamily="34" charset="0"/>
                        </a:rPr>
                        <a:t>Tools License/Weeks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16-Oct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23-Oct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30-Oct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6-Nov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13-Nov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20-Nov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27-Nov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4-Dec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11-Dec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18-Dec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25-Dec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r>
              <a:tr h="218198">
                <a:tc>
                  <a:txBody>
                    <a:bodyPr/>
                    <a:lstStyle/>
                    <a:p>
                      <a:pPr algn="ctr" fontAlgn="ctr"/>
                      <a:r>
                        <a:rPr lang="en-US" sz="1100" b="1" i="0" u="none" strike="noStrike">
                          <a:solidFill>
                            <a:srgbClr val="000000"/>
                          </a:solidFill>
                          <a:effectLst/>
                          <a:latin typeface="Calibri" panose="020F0502020204030204" pitchFamily="34" charset="0"/>
                        </a:rPr>
                        <a:t>Ui Path-1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198">
                <a:tc>
                  <a:txBody>
                    <a:bodyPr/>
                    <a:lstStyle/>
                    <a:p>
                      <a:pPr algn="ctr" fontAlgn="ctr"/>
                      <a:r>
                        <a:rPr lang="en-US" sz="1100" b="1" i="0" u="none" strike="noStrike">
                          <a:solidFill>
                            <a:srgbClr val="000000"/>
                          </a:solidFill>
                          <a:effectLst/>
                          <a:latin typeface="Calibri" panose="020F0502020204030204" pitchFamily="34" charset="0"/>
                        </a:rPr>
                        <a:t>Ui Path-2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198">
                <a:tc>
                  <a:txBody>
                    <a:bodyPr/>
                    <a:lstStyle/>
                    <a:p>
                      <a:pPr algn="ctr" fontAlgn="ctr"/>
                      <a:r>
                        <a:rPr lang="en-US" sz="1100" b="1" i="0" u="none" strike="noStrike">
                          <a:solidFill>
                            <a:srgbClr val="000000"/>
                          </a:solidFill>
                          <a:effectLst/>
                          <a:latin typeface="Calibri" panose="020F0502020204030204" pitchFamily="34" charset="0"/>
                        </a:rPr>
                        <a:t>Ui Path-3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198">
                <a:tc>
                  <a:txBody>
                    <a:bodyPr/>
                    <a:lstStyle/>
                    <a:p>
                      <a:pPr algn="ctr" fontAlgn="ctr"/>
                      <a:r>
                        <a:rPr lang="en-US" sz="1100" b="1" i="0" u="none" strike="noStrike">
                          <a:solidFill>
                            <a:srgbClr val="000000"/>
                          </a:solidFill>
                          <a:effectLst/>
                          <a:latin typeface="Calibri" panose="020F0502020204030204" pitchFamily="34" charset="0"/>
                        </a:rPr>
                        <a:t>Ui Path-4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198">
                <a:tc>
                  <a:txBody>
                    <a:bodyPr/>
                    <a:lstStyle/>
                    <a:p>
                      <a:pPr algn="ctr" fontAlgn="ctr"/>
                      <a:r>
                        <a:rPr lang="en-US" sz="1100" b="1" i="0" u="none" strike="noStrike">
                          <a:solidFill>
                            <a:srgbClr val="000000"/>
                          </a:solidFill>
                          <a:effectLst/>
                          <a:latin typeface="Calibri" panose="020F0502020204030204" pitchFamily="34" charset="0"/>
                        </a:rPr>
                        <a:t>Ui Path-5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TMS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TMS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TMS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198">
                <a:tc>
                  <a:txBody>
                    <a:bodyPr/>
                    <a:lstStyle/>
                    <a:p>
                      <a:pPr algn="ctr" fontAlgn="ctr"/>
                      <a:r>
                        <a:rPr lang="en-US" sz="1100" b="1" i="0" u="none" strike="noStrike">
                          <a:solidFill>
                            <a:srgbClr val="000000"/>
                          </a:solidFill>
                          <a:effectLst/>
                          <a:latin typeface="Calibri" panose="020F0502020204030204" pitchFamily="34" charset="0"/>
                        </a:rPr>
                        <a:t>Ui Path-6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TMS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TMS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4593">
                <a:tc>
                  <a:txBody>
                    <a:bodyPr/>
                    <a:lstStyle/>
                    <a:p>
                      <a:pPr algn="ctr" fontAlgn="ctr"/>
                      <a:r>
                        <a:rPr lang="en-US" sz="1100" b="1" i="0" u="none" strike="noStrike">
                          <a:solidFill>
                            <a:srgbClr val="000000"/>
                          </a:solidFill>
                          <a:effectLst/>
                          <a:latin typeface="Calibri" panose="020F0502020204030204" pitchFamily="34" charset="0"/>
                        </a:rPr>
                        <a:t>Worksoft-1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Data Improvement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Data Improvement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Data Improvement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Data Improvement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Data Improvement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Data Improvement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Data Improvement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Data Improvement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198">
                <a:tc>
                  <a:txBody>
                    <a:bodyPr/>
                    <a:lstStyle/>
                    <a:p>
                      <a:pPr algn="ctr" fontAlgn="ctr"/>
                      <a:r>
                        <a:rPr lang="en-US" sz="1100" b="1" i="0" u="none" strike="noStrike">
                          <a:solidFill>
                            <a:srgbClr val="000000"/>
                          </a:solidFill>
                          <a:effectLst/>
                          <a:latin typeface="Calibri" panose="020F0502020204030204" pitchFamily="34" charset="0"/>
                        </a:rPr>
                        <a:t>Worksoft-2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SAP BW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SAP BW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SAP BW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SAP BW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198">
                <a:tc>
                  <a:txBody>
                    <a:bodyPr/>
                    <a:lstStyle/>
                    <a:p>
                      <a:pPr algn="ctr" fontAlgn="ctr"/>
                      <a:r>
                        <a:rPr lang="en-US" sz="1100" b="1" i="0" u="none" strike="noStrike">
                          <a:solidFill>
                            <a:srgbClr val="000000"/>
                          </a:solidFill>
                          <a:effectLst/>
                          <a:latin typeface="Calibri" panose="020F0502020204030204" pitchFamily="34" charset="0"/>
                        </a:rPr>
                        <a:t>Worksoft-3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SAP BW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SAP BW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SAP BW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SAP BW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198">
                <a:tc>
                  <a:txBody>
                    <a:bodyPr/>
                    <a:lstStyle/>
                    <a:p>
                      <a:pPr algn="ctr" fontAlgn="ctr"/>
                      <a:r>
                        <a:rPr lang="en-US" sz="1100" b="1" i="0" u="none" strike="noStrike">
                          <a:solidFill>
                            <a:srgbClr val="000000"/>
                          </a:solidFill>
                          <a:effectLst/>
                          <a:latin typeface="Calibri" panose="020F0502020204030204" pitchFamily="34" charset="0"/>
                        </a:rPr>
                        <a:t>Worksoft-4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198">
                <a:tc>
                  <a:txBody>
                    <a:bodyPr/>
                    <a:lstStyle/>
                    <a:p>
                      <a:pPr algn="ctr" fontAlgn="ctr"/>
                      <a:r>
                        <a:rPr lang="en-US" sz="1100" b="1" i="0" u="none" strike="noStrike">
                          <a:solidFill>
                            <a:srgbClr val="000000"/>
                          </a:solidFill>
                          <a:effectLst/>
                          <a:latin typeface="Calibri" panose="020F0502020204030204" pitchFamily="34" charset="0"/>
                        </a:rPr>
                        <a:t>Worksoft-5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61969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Candara" panose="020E0502030303020204" pitchFamily="34" charset="0"/>
              </a:rPr>
              <a:t>Automation Progress across Projects</a:t>
            </a:r>
            <a:endParaRPr lang="en-US" sz="2800" b="1" dirty="0">
              <a:latin typeface="Candara" panose="020E0502030303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82645410"/>
              </p:ext>
            </p:extLst>
          </p:nvPr>
        </p:nvGraphicFramePr>
        <p:xfrm>
          <a:off x="266780" y="699043"/>
          <a:ext cx="11734164" cy="5568934"/>
        </p:xfrm>
        <a:graphic>
          <a:graphicData uri="http://schemas.openxmlformats.org/drawingml/2006/table">
            <a:tbl>
              <a:tblPr firstRow="1" firstCol="1" bandRow="1">
                <a:tableStyleId>{9DCAF9ED-07DC-4A11-8D7F-57B35C25682E}</a:tableStyleId>
              </a:tblPr>
              <a:tblGrid>
                <a:gridCol w="599738"/>
                <a:gridCol w="1533233"/>
                <a:gridCol w="1076470"/>
                <a:gridCol w="829186"/>
                <a:gridCol w="7695537"/>
              </a:tblGrid>
              <a:tr h="429244">
                <a:tc>
                  <a:txBody>
                    <a:bodyPr/>
                    <a:lstStyle/>
                    <a:p>
                      <a:pPr algn="ctr" rtl="0" fontAlgn="ctr"/>
                      <a:r>
                        <a:rPr lang="en-US" sz="1400" u="none" strike="noStrike" dirty="0" smtClean="0">
                          <a:effectLst/>
                          <a:latin typeface="Candara" panose="020E0502030303020204" pitchFamily="34" charset="0"/>
                        </a:rPr>
                        <a:t>S #</a:t>
                      </a:r>
                      <a:endParaRPr lang="en-US" sz="1400" b="1" i="0" u="none" strike="noStrike" dirty="0">
                        <a:solidFill>
                          <a:srgbClr val="FFFFFF"/>
                        </a:solidFill>
                        <a:effectLst/>
                        <a:latin typeface="Candara" panose="020E0502030303020204" pitchFamily="34" charset="0"/>
                      </a:endParaRPr>
                    </a:p>
                  </a:txBody>
                  <a:tcPr marL="6350" marR="6350" marT="6350" marB="0" anchor="ctr"/>
                </a:tc>
                <a:tc>
                  <a:txBody>
                    <a:bodyPr/>
                    <a:lstStyle/>
                    <a:p>
                      <a:pPr algn="l" rtl="0" fontAlgn="ctr"/>
                      <a:r>
                        <a:rPr lang="en-US" sz="1400" u="none" strike="noStrike" dirty="0">
                          <a:effectLst/>
                          <a:latin typeface="Candara" panose="020E0502030303020204" pitchFamily="34" charset="0"/>
                        </a:rPr>
                        <a:t>Projects/Tasks</a:t>
                      </a:r>
                      <a:endParaRPr lang="en-US" sz="1400" b="1" i="0" u="none" strike="noStrike" dirty="0">
                        <a:solidFill>
                          <a:srgbClr val="FFFFFF"/>
                        </a:solidFill>
                        <a:effectLst/>
                        <a:latin typeface="Candara" panose="020E0502030303020204" pitchFamily="34" charset="0"/>
                      </a:endParaRPr>
                    </a:p>
                  </a:txBody>
                  <a:tcPr marL="6350" marR="6350" marT="6350" marB="0" anchor="ctr"/>
                </a:tc>
                <a:tc>
                  <a:txBody>
                    <a:bodyPr/>
                    <a:lstStyle/>
                    <a:p>
                      <a:pPr algn="ctr" rtl="0" fontAlgn="ctr"/>
                      <a:r>
                        <a:rPr lang="en-US" sz="1400" b="1" i="0" u="none" strike="noStrike" baseline="0" dirty="0" smtClean="0">
                          <a:solidFill>
                            <a:srgbClr val="FFFFFF"/>
                          </a:solidFill>
                          <a:effectLst/>
                          <a:latin typeface="Candara" panose="020E0502030303020204" pitchFamily="34" charset="0"/>
                        </a:rPr>
                        <a:t>Project Type</a:t>
                      </a:r>
                      <a:endParaRPr lang="en-US" sz="1400" b="1" i="0" u="none" strike="noStrike" dirty="0">
                        <a:solidFill>
                          <a:srgbClr val="FFFFFF"/>
                        </a:solidFill>
                        <a:effectLst/>
                        <a:latin typeface="Candara" panose="020E0502030303020204" pitchFamily="34" charset="0"/>
                      </a:endParaRPr>
                    </a:p>
                  </a:txBody>
                  <a:tcPr marL="6350" marR="6350" marT="6350" marB="0" anchor="ctr"/>
                </a:tc>
                <a:tc>
                  <a:txBody>
                    <a:bodyPr/>
                    <a:lstStyle/>
                    <a:p>
                      <a:pPr algn="ctr" rtl="0" fontAlgn="ctr"/>
                      <a:r>
                        <a:rPr lang="en-US" sz="1400" u="none" strike="noStrike" dirty="0">
                          <a:effectLst/>
                          <a:latin typeface="Candara" panose="020E0502030303020204" pitchFamily="34" charset="0"/>
                        </a:rPr>
                        <a:t>Status</a:t>
                      </a:r>
                      <a:endParaRPr lang="en-US" sz="1400" b="1" i="0" u="none" strike="noStrike" dirty="0">
                        <a:solidFill>
                          <a:srgbClr val="FFFFFF"/>
                        </a:solidFill>
                        <a:effectLst/>
                        <a:latin typeface="Candara" panose="020E0502030303020204" pitchFamily="34" charset="0"/>
                      </a:endParaRPr>
                    </a:p>
                  </a:txBody>
                  <a:tcPr marL="6350" marR="6350" marT="6350" marB="0" anchor="ctr"/>
                </a:tc>
                <a:tc>
                  <a:txBody>
                    <a:bodyPr/>
                    <a:lstStyle/>
                    <a:p>
                      <a:pPr algn="l" rtl="0" fontAlgn="ctr"/>
                      <a:r>
                        <a:rPr lang="en-US" sz="1400" u="none" strike="noStrike" dirty="0">
                          <a:effectLst/>
                          <a:latin typeface="Candara" panose="020E0502030303020204" pitchFamily="34" charset="0"/>
                        </a:rPr>
                        <a:t>Comments</a:t>
                      </a:r>
                      <a:endParaRPr lang="en-US" sz="1400" b="1" i="0" u="none" strike="noStrike" dirty="0">
                        <a:solidFill>
                          <a:srgbClr val="FFFFFF"/>
                        </a:solidFill>
                        <a:effectLst/>
                        <a:latin typeface="Candara" panose="020E0502030303020204" pitchFamily="34" charset="0"/>
                      </a:endParaRPr>
                    </a:p>
                  </a:txBody>
                  <a:tcPr marL="6350" marR="6350" marT="6350" marB="0" anchor="ctr"/>
                </a:tc>
              </a:tr>
              <a:tr h="1432202">
                <a:tc>
                  <a:txBody>
                    <a:bodyPr/>
                    <a:lstStyle/>
                    <a:p>
                      <a:pPr algn="ctr"/>
                      <a:r>
                        <a:rPr lang="en-US" sz="1200" b="1" dirty="0" smtClean="0">
                          <a:latin typeface="Candara" panose="020E0502030303020204" pitchFamily="34" charset="0"/>
                        </a:rPr>
                        <a:t>1</a:t>
                      </a:r>
                      <a:endParaRPr lang="en-US" sz="1200" b="1" dirty="0">
                        <a:latin typeface="Candara" panose="020E0502030303020204" pitchFamily="34" charset="0"/>
                      </a:endParaRPr>
                    </a:p>
                  </a:txBody>
                  <a:tcPr marL="6350" marR="6350" marT="6350" marB="0" anchor="ctr"/>
                </a:tc>
                <a:tc>
                  <a:txBody>
                    <a:bodyPr/>
                    <a:lstStyle/>
                    <a:p>
                      <a:pPr algn="l" fontAlgn="ctr"/>
                      <a:r>
                        <a:rPr lang="en-US" sz="1200" b="1" u="none" strike="noStrike" dirty="0">
                          <a:effectLst/>
                          <a:latin typeface="Candara" panose="020E0502030303020204" pitchFamily="34" charset="0"/>
                        </a:rPr>
                        <a:t>IGNITE</a:t>
                      </a:r>
                      <a:endParaRPr lang="en-US" sz="1200" b="1" i="0" u="none" strike="noStrike" dirty="0">
                        <a:solidFill>
                          <a:srgbClr val="000000"/>
                        </a:solidFill>
                        <a:effectLst/>
                        <a:latin typeface="Candara" panose="020E0502030303020204" pitchFamily="34" charset="0"/>
                      </a:endParaRPr>
                    </a:p>
                  </a:txBody>
                  <a:tcPr marL="6350" marR="6350" marT="6350" marB="0" anchor="ctr"/>
                </a:tc>
                <a:tc>
                  <a:txBody>
                    <a:bodyPr/>
                    <a:lstStyle/>
                    <a:p>
                      <a:pPr algn="ctr" fontAlgn="ctr"/>
                      <a:r>
                        <a:rPr lang="en-US" sz="1200" b="0" i="0" u="none" strike="noStrike" dirty="0" smtClean="0">
                          <a:solidFill>
                            <a:srgbClr val="000000"/>
                          </a:solidFill>
                          <a:effectLst/>
                          <a:latin typeface="Candara" panose="020E0502030303020204" pitchFamily="34" charset="0"/>
                        </a:rPr>
                        <a:t>Strategic</a:t>
                      </a:r>
                      <a:endParaRPr lang="en-US" sz="1200" b="0" i="0" u="none" strike="noStrike" dirty="0">
                        <a:solidFill>
                          <a:srgbClr val="000000"/>
                        </a:solidFill>
                        <a:effectLst/>
                        <a:latin typeface="Candara" panose="020E0502030303020204" pitchFamily="34" charset="0"/>
                      </a:endParaRPr>
                    </a:p>
                  </a:txBody>
                  <a:tcPr marL="6350" marR="6350" marT="6350" marB="0" anchor="ctr"/>
                </a:tc>
                <a:tc>
                  <a:txBody>
                    <a:bodyPr/>
                    <a:lstStyle/>
                    <a:p>
                      <a:pPr algn="ctr" fontAlgn="ctr"/>
                      <a:r>
                        <a:rPr lang="en-US" sz="1200" u="none" strike="noStrike" dirty="0">
                          <a:effectLst/>
                          <a:latin typeface="Candara" panose="020E0502030303020204" pitchFamily="34" charset="0"/>
                        </a:rPr>
                        <a:t>In Progress</a:t>
                      </a:r>
                      <a:endParaRPr lang="en-US" sz="1200" b="0" i="0" u="none" strike="noStrike" dirty="0">
                        <a:solidFill>
                          <a:srgbClr val="000000"/>
                        </a:solidFill>
                        <a:effectLst/>
                        <a:latin typeface="Candara" panose="020E0502030303020204" pitchFamily="34" charset="0"/>
                      </a:endParaRPr>
                    </a:p>
                  </a:txBody>
                  <a:tcPr marL="6350" marR="6350" marT="6350" marB="0" anchor="ctr"/>
                </a:tc>
                <a:tc>
                  <a:txBody>
                    <a:bodyPr/>
                    <a:lstStyle/>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chemeClr val="dk1"/>
                          </a:solidFill>
                          <a:effectLst/>
                          <a:latin typeface="Candara" panose="020E0502030303020204" pitchFamily="34" charset="0"/>
                          <a:ea typeface="+mn-ea"/>
                          <a:cs typeface="+mn-cs"/>
                        </a:rPr>
                        <a:t>Total Manual Scripts: 1200</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chemeClr val="dk1"/>
                          </a:solidFill>
                          <a:effectLst/>
                          <a:latin typeface="Candara" panose="020E0502030303020204" pitchFamily="34" charset="0"/>
                          <a:ea typeface="+mn-ea"/>
                          <a:cs typeface="+mn-cs"/>
                        </a:rPr>
                        <a:t>Planned Automated Scripts: 100 (for SIT), additional 50 (end of hypercare)  </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chemeClr val="dk1"/>
                          </a:solidFill>
                          <a:effectLst/>
                          <a:latin typeface="Candara" panose="020E0502030303020204" pitchFamily="34" charset="0"/>
                          <a:ea typeface="+mn-ea"/>
                          <a:cs typeface="+mn-cs"/>
                        </a:rPr>
                        <a:t>Overall automation target 12.5% by end of Phase 1A</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rgbClr val="00B050"/>
                          </a:solidFill>
                          <a:effectLst/>
                          <a:latin typeface="Candara" panose="020E0502030303020204" pitchFamily="34" charset="0"/>
                          <a:ea typeface="+mn-ea"/>
                          <a:cs typeface="+mn-cs"/>
                        </a:rPr>
                        <a:t>In Progress: 10, Completed: 30</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rgbClr val="00B050"/>
                          </a:solidFill>
                          <a:effectLst/>
                          <a:latin typeface="Candara" panose="020E0502030303020204" pitchFamily="34" charset="0"/>
                          <a:ea typeface="+mn-ea"/>
                          <a:cs typeface="+mn-cs"/>
                        </a:rPr>
                        <a:t>BOT configuration setup on orchestrator is completed – Sales Order creation</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dirty="0" smtClean="0">
                          <a:solidFill>
                            <a:srgbClr val="00B050"/>
                          </a:solidFill>
                          <a:effectLst/>
                          <a:latin typeface="Calibri" panose="020F0502020204030204" pitchFamily="34" charset="0"/>
                          <a:ea typeface="Calibri" panose="020F0502020204030204" pitchFamily="34" charset="0"/>
                        </a:rPr>
                        <a:t>Team worked on SAP Performance testing activity scripts, Open orders, invoice creation, Fund </a:t>
                      </a:r>
                      <a:r>
                        <a:rPr lang="en-US" sz="1200" dirty="0" err="1" smtClean="0">
                          <a:solidFill>
                            <a:srgbClr val="00B050"/>
                          </a:solidFill>
                          <a:effectLst/>
                          <a:latin typeface="Calibri" panose="020F0502020204030204" pitchFamily="34" charset="0"/>
                          <a:ea typeface="Calibri" panose="020F0502020204030204" pitchFamily="34" charset="0"/>
                        </a:rPr>
                        <a:t>Accural</a:t>
                      </a:r>
                      <a:r>
                        <a:rPr lang="en-US" sz="1200" dirty="0" smtClean="0">
                          <a:solidFill>
                            <a:srgbClr val="00B050"/>
                          </a:solidFill>
                          <a:effectLst/>
                          <a:latin typeface="Calibri" panose="020F0502020204030204" pitchFamily="34" charset="0"/>
                          <a:ea typeface="Calibri" panose="020F0502020204030204" pitchFamily="34" charset="0"/>
                        </a:rPr>
                        <a:t> Program</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kern="1200" dirty="0" smtClean="0">
                          <a:solidFill>
                            <a:srgbClr val="00B050"/>
                          </a:solidFill>
                          <a:effectLst/>
                          <a:latin typeface="Calibri" panose="020F0502020204030204" pitchFamily="34" charset="0"/>
                          <a:ea typeface="Calibri" panose="020F0502020204030204" pitchFamily="34" charset="0"/>
                          <a:cs typeface="+mn-cs"/>
                        </a:rPr>
                        <a:t>Exceedra functionality are blocked due to open functional defects</a:t>
                      </a:r>
                    </a:p>
                    <a:p>
                      <a:pPr marL="109195" marR="0" lvl="0" indent="-171450" algn="l" defTabSz="957263" rtl="0" eaLnBrk="1" fontAlgn="base" latinLnBrk="0" hangingPunct="1">
                        <a:lnSpc>
                          <a:spcPct val="100000"/>
                        </a:lnSpc>
                        <a:spcBef>
                          <a:spcPts val="200"/>
                        </a:spcBef>
                        <a:spcAft>
                          <a:spcPts val="200"/>
                        </a:spcAft>
                        <a:buClr>
                          <a:schemeClr val="accent2"/>
                        </a:buClr>
                        <a:buSzTx/>
                        <a:buFont typeface="Wingdings" panose="05000000000000000000" pitchFamily="2" charset="2"/>
                        <a:buChar char="§"/>
                        <a:tabLst/>
                        <a:defRPr/>
                      </a:pPr>
                      <a:r>
                        <a:rPr lang="en-US" sz="1200" b="0" u="none" strike="noStrike" kern="1200" baseline="0" dirty="0" smtClean="0">
                          <a:solidFill>
                            <a:srgbClr val="00B050"/>
                          </a:solidFill>
                          <a:effectLst/>
                          <a:latin typeface="Candara" panose="020E0502030303020204" pitchFamily="34" charset="0"/>
                          <a:ea typeface="+mn-ea"/>
                          <a:cs typeface="+mn-cs"/>
                        </a:rPr>
                        <a:t>Facing performance issues with Exceedra(Defect- </a:t>
                      </a:r>
                      <a:r>
                        <a:rPr lang="en-US" sz="1200" u="none" strike="noStrike" kern="1200" baseline="0" dirty="0" smtClean="0">
                          <a:solidFill>
                            <a:srgbClr val="00B050"/>
                          </a:solidFill>
                          <a:effectLst/>
                          <a:latin typeface="Candara" panose="020E0502030303020204" pitchFamily="34" charset="0"/>
                          <a:ea typeface="+mn-ea"/>
                          <a:cs typeface="+mn-cs"/>
                        </a:rPr>
                        <a:t>DPRIG-724)</a:t>
                      </a:r>
                      <a:endParaRPr lang="en-US" sz="1200" b="0" u="none" strike="noStrike" kern="1200" baseline="0" dirty="0" smtClean="0">
                        <a:solidFill>
                          <a:srgbClr val="00B050"/>
                        </a:solidFill>
                        <a:effectLst/>
                        <a:latin typeface="Candara" panose="020E0502030303020204" pitchFamily="34" charset="0"/>
                        <a:ea typeface="+mn-ea"/>
                        <a:cs typeface="+mn-cs"/>
                      </a:endParaRP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rgbClr val="00B050"/>
                          </a:solidFill>
                          <a:effectLst/>
                          <a:latin typeface="Candara" panose="020E0502030303020204" pitchFamily="34" charset="0"/>
                          <a:ea typeface="+mn-ea"/>
                          <a:cs typeface="+mn-cs"/>
                        </a:rPr>
                        <a:t>Funds: Analyzed the given scope, blocked with promotion creation – linked defect: DPRIG-724</a:t>
                      </a:r>
                    </a:p>
                  </a:txBody>
                  <a:tcPr marL="6350" marR="6350" marT="6350" marB="0" anchor="ctr"/>
                </a:tc>
              </a:tr>
              <a:tr h="1066039">
                <a:tc>
                  <a:txBody>
                    <a:bodyPr/>
                    <a:lstStyle/>
                    <a:p>
                      <a:pPr algn="ctr"/>
                      <a:r>
                        <a:rPr lang="en-US" sz="1200" b="1" dirty="0">
                          <a:latin typeface="Candara" panose="020E0502030303020204" pitchFamily="34" charset="0"/>
                        </a:rPr>
                        <a:t>2</a:t>
                      </a:r>
                    </a:p>
                  </a:txBody>
                  <a:tcPr marL="6350" marR="6350" marT="6350" marB="0" anchor="ctr"/>
                </a:tc>
                <a:tc>
                  <a:txBody>
                    <a:bodyPr/>
                    <a:lstStyle/>
                    <a:p>
                      <a:pPr algn="l" fontAlgn="ctr"/>
                      <a:r>
                        <a:rPr lang="en-US" sz="1200" b="1" u="none" strike="noStrike" dirty="0">
                          <a:effectLst/>
                          <a:latin typeface="Candara" panose="020E0502030303020204" pitchFamily="34" charset="0"/>
                        </a:rPr>
                        <a:t>SAP BW</a:t>
                      </a:r>
                      <a:endParaRPr lang="en-US" sz="1200" b="1" i="0" u="none" strike="noStrike" dirty="0">
                        <a:solidFill>
                          <a:srgbClr val="000000"/>
                        </a:solidFill>
                        <a:effectLst/>
                        <a:latin typeface="Candara" panose="020E0502030303020204" pitchFamily="34" charset="0"/>
                      </a:endParaRPr>
                    </a:p>
                  </a:txBody>
                  <a:tcPr marL="6350" marR="6350" marT="6350" marB="0" anchor="ctr"/>
                </a:tc>
                <a:tc>
                  <a:txBody>
                    <a:bodyPr/>
                    <a:lstStyle/>
                    <a:p>
                      <a:pPr algn="ctr" fontAlgn="ctr"/>
                      <a:r>
                        <a:rPr lang="en-US" sz="1200" b="0" i="0" u="none" strike="noStrike" dirty="0" smtClean="0">
                          <a:solidFill>
                            <a:srgbClr val="000000"/>
                          </a:solidFill>
                          <a:effectLst/>
                          <a:latin typeface="Candara" panose="020E0502030303020204" pitchFamily="34" charset="0"/>
                        </a:rPr>
                        <a:t>Strategic</a:t>
                      </a:r>
                      <a:endParaRPr lang="en-US" sz="1200" b="0" i="0" u="none" strike="noStrike" dirty="0">
                        <a:solidFill>
                          <a:srgbClr val="000000"/>
                        </a:solidFill>
                        <a:effectLst/>
                        <a:latin typeface="Candara" panose="020E0502030303020204" pitchFamily="34" charset="0"/>
                      </a:endParaRPr>
                    </a:p>
                  </a:txBody>
                  <a:tcPr marL="6350" marR="6350" marT="6350" marB="0" anchor="ctr"/>
                </a:tc>
                <a:tc>
                  <a:txBody>
                    <a:bodyPr/>
                    <a:lstStyle/>
                    <a:p>
                      <a:pPr algn="ctr" fontAlgn="ctr"/>
                      <a:r>
                        <a:rPr lang="en-US" sz="1200" b="0" i="0" u="none" strike="noStrike" dirty="0" smtClean="0">
                          <a:solidFill>
                            <a:schemeClr val="dk1"/>
                          </a:solidFill>
                          <a:effectLst/>
                          <a:latin typeface="Candara" panose="020E0502030303020204" pitchFamily="34" charset="0"/>
                        </a:rPr>
                        <a:t>In</a:t>
                      </a:r>
                      <a:r>
                        <a:rPr lang="en-US" sz="1200" b="0" i="0" u="none" strike="noStrike" baseline="0" dirty="0" smtClean="0">
                          <a:solidFill>
                            <a:schemeClr val="dk1"/>
                          </a:solidFill>
                          <a:effectLst/>
                          <a:latin typeface="Candara" panose="020E0502030303020204" pitchFamily="34" charset="0"/>
                        </a:rPr>
                        <a:t> Progress</a:t>
                      </a:r>
                      <a:endParaRPr lang="en-US" sz="1200" b="0" i="0" u="none" strike="noStrike" dirty="0">
                        <a:solidFill>
                          <a:srgbClr val="000000"/>
                        </a:solidFill>
                        <a:effectLst/>
                        <a:latin typeface="Candara" panose="020E0502030303020204" pitchFamily="34" charset="0"/>
                      </a:endParaRPr>
                    </a:p>
                  </a:txBody>
                  <a:tcPr marL="6350" marR="6350" marT="6350" marB="0" anchor="ctr"/>
                </a:tc>
                <a:tc>
                  <a:txBody>
                    <a:bodyPr/>
                    <a:lstStyle/>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chemeClr val="dk1"/>
                          </a:solidFill>
                          <a:effectLst/>
                          <a:latin typeface="Candara" panose="020E0502030303020204" pitchFamily="34" charset="0"/>
                          <a:ea typeface="+mn-ea"/>
                          <a:cs typeface="+mn-cs"/>
                        </a:rPr>
                        <a:t>Total Manual Scripts: 400 (FE + SEM + BE)</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chemeClr val="dk1"/>
                          </a:solidFill>
                          <a:effectLst/>
                          <a:latin typeface="Candara" panose="020E0502030303020204" pitchFamily="34" charset="0"/>
                          <a:ea typeface="+mn-ea"/>
                          <a:cs typeface="+mn-cs"/>
                        </a:rPr>
                        <a:t>Revised Automated Scripts Plan: 10 (FE) &amp; 70 (BE) </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chemeClr val="dk1"/>
                          </a:solidFill>
                          <a:effectLst/>
                          <a:latin typeface="Candara" panose="020E0502030303020204" pitchFamily="34" charset="0"/>
                          <a:ea typeface="+mn-ea"/>
                          <a:cs typeface="+mn-cs"/>
                        </a:rPr>
                        <a:t>Overall automation target 20%</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rgbClr val="00B050"/>
                          </a:solidFill>
                          <a:effectLst/>
                          <a:latin typeface="Candara" panose="020E0502030303020204" pitchFamily="34" charset="0"/>
                          <a:ea typeface="+mn-ea"/>
                          <a:cs typeface="+mn-cs"/>
                        </a:rPr>
                        <a:t>Execution Status- Passed: 227, Failed: 96</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rgbClr val="00B050"/>
                          </a:solidFill>
                          <a:effectLst/>
                          <a:latin typeface="Candara" panose="020E0502030303020204" pitchFamily="34" charset="0"/>
                          <a:ea typeface="+mn-ea"/>
                          <a:cs typeface="+mn-cs"/>
                        </a:rPr>
                        <a:t>Had a discussion with Functional Team. Got KT for Back End Testing. Using Worksoft to create E2E Automation.</a:t>
                      </a:r>
                    </a:p>
                  </a:txBody>
                  <a:tcPr marL="6350" marR="6350" marT="6350" marB="0" anchor="ctr"/>
                </a:tc>
              </a:tr>
              <a:tr h="1938158">
                <a:tc>
                  <a:txBody>
                    <a:bodyPr/>
                    <a:lstStyle/>
                    <a:p>
                      <a:pPr algn="ctr"/>
                      <a:r>
                        <a:rPr lang="en-US" sz="1200" b="1" dirty="0" smtClean="0">
                          <a:latin typeface="Candara" panose="020E0502030303020204" pitchFamily="34" charset="0"/>
                        </a:rPr>
                        <a:t>3</a:t>
                      </a:r>
                      <a:endParaRPr lang="en-US" sz="1200" b="1" dirty="0">
                        <a:latin typeface="Candara" panose="020E0502030303020204" pitchFamily="34" charset="0"/>
                      </a:endParaRPr>
                    </a:p>
                  </a:txBody>
                  <a:tcPr marL="6350" marR="6350" marT="6350" marB="0" anchor="ctr"/>
                </a:tc>
                <a:tc>
                  <a:txBody>
                    <a:bodyPr/>
                    <a:lstStyle/>
                    <a:p>
                      <a:pPr algn="l" fontAlgn="ctr"/>
                      <a:r>
                        <a:rPr lang="en-US" sz="1200" b="1" u="none" strike="noStrike" dirty="0" smtClean="0">
                          <a:effectLst/>
                          <a:latin typeface="Candara" panose="020E0502030303020204" pitchFamily="34" charset="0"/>
                        </a:rPr>
                        <a:t>TMS</a:t>
                      </a:r>
                      <a:endParaRPr lang="en-US" sz="1200" b="1" i="0" u="none" strike="noStrike" dirty="0">
                        <a:solidFill>
                          <a:srgbClr val="000000"/>
                        </a:solidFill>
                        <a:effectLst/>
                        <a:latin typeface="Candara" panose="020E0502030303020204" pitchFamily="34" charset="0"/>
                      </a:endParaRPr>
                    </a:p>
                  </a:txBody>
                  <a:tcPr marL="6350" marR="6350" marT="6350" marB="0" anchor="ctr"/>
                </a:tc>
                <a:tc>
                  <a:txBody>
                    <a:bodyPr/>
                    <a:lstStyle/>
                    <a:p>
                      <a:pPr algn="ctr" fontAlgn="ctr"/>
                      <a:r>
                        <a:rPr lang="en-US" sz="1200" b="0" i="0" u="none" strike="noStrike" dirty="0" smtClean="0">
                          <a:solidFill>
                            <a:srgbClr val="000000"/>
                          </a:solidFill>
                          <a:effectLst/>
                          <a:latin typeface="Candara" panose="020E0502030303020204" pitchFamily="34" charset="0"/>
                        </a:rPr>
                        <a:t>Strategic</a:t>
                      </a:r>
                      <a:endParaRPr lang="en-US" sz="1200" b="0" i="0" u="none" strike="noStrike" dirty="0">
                        <a:solidFill>
                          <a:srgbClr val="000000"/>
                        </a:solidFill>
                        <a:effectLst/>
                        <a:latin typeface="Candara" panose="020E0502030303020204" pitchFamily="34" charset="0"/>
                      </a:endParaRPr>
                    </a:p>
                  </a:txBody>
                  <a:tcPr marL="6350" marR="6350" marT="6350" marB="0" anchor="ctr"/>
                </a:tc>
                <a:tc>
                  <a:txBody>
                    <a:bodyPr/>
                    <a:lstStyle/>
                    <a:p>
                      <a:pPr algn="ctr" fontAlgn="ctr"/>
                      <a:r>
                        <a:rPr lang="en-US" sz="1200" u="none" strike="noStrike" dirty="0" smtClean="0">
                          <a:effectLst/>
                          <a:latin typeface="Candara" panose="020E0502030303020204" pitchFamily="34" charset="0"/>
                        </a:rPr>
                        <a:t>In</a:t>
                      </a:r>
                      <a:r>
                        <a:rPr lang="en-US" sz="1200" u="none" strike="noStrike" baseline="0" dirty="0" smtClean="0">
                          <a:effectLst/>
                          <a:latin typeface="Candara" panose="020E0502030303020204" pitchFamily="34" charset="0"/>
                        </a:rPr>
                        <a:t> Progress</a:t>
                      </a:r>
                      <a:endParaRPr lang="en-US" sz="1200" b="0" i="0" u="none" strike="noStrike" dirty="0">
                        <a:solidFill>
                          <a:srgbClr val="000000"/>
                        </a:solidFill>
                        <a:effectLst/>
                        <a:latin typeface="Candara" panose="020E0502030303020204" pitchFamily="34" charset="0"/>
                      </a:endParaRPr>
                    </a:p>
                  </a:txBody>
                  <a:tcPr marL="6350" marR="6350" marT="6350" marB="0" anchor="ctr"/>
                </a:tc>
                <a:tc>
                  <a:txBody>
                    <a:bodyPr/>
                    <a:lstStyle/>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chemeClr val="dk1"/>
                          </a:solidFill>
                          <a:effectLst/>
                          <a:latin typeface="Candara" panose="020E0502030303020204" pitchFamily="34" charset="0"/>
                          <a:ea typeface="+mn-ea"/>
                          <a:cs typeface="+mn-cs"/>
                        </a:rPr>
                        <a:t>Total Manual Scripts: 88</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chemeClr val="dk1"/>
                          </a:solidFill>
                          <a:effectLst/>
                          <a:latin typeface="Candara" panose="020E0502030303020204" pitchFamily="34" charset="0"/>
                          <a:ea typeface="+mn-ea"/>
                          <a:cs typeface="+mn-cs"/>
                        </a:rPr>
                        <a:t>Planned Automated Scripts: 23</a:t>
                      </a:r>
                    </a:p>
                    <a:p>
                      <a:pPr marL="109195" marR="0" lvl="0" indent="-171450" algn="l" defTabSz="957263" rtl="0" eaLnBrk="1" fontAlgn="base" latinLnBrk="0" hangingPunct="1">
                        <a:lnSpc>
                          <a:spcPct val="100000"/>
                        </a:lnSpc>
                        <a:spcBef>
                          <a:spcPts val="200"/>
                        </a:spcBef>
                        <a:spcAft>
                          <a:spcPts val="200"/>
                        </a:spcAft>
                        <a:buClr>
                          <a:schemeClr val="accent2"/>
                        </a:buClr>
                        <a:buSzTx/>
                        <a:buFont typeface="Wingdings" panose="05000000000000000000" pitchFamily="2" charset="2"/>
                        <a:buChar char="§"/>
                        <a:tabLst/>
                        <a:defRPr/>
                      </a:pPr>
                      <a:r>
                        <a:rPr lang="en-US" sz="1200" b="0" u="none" strike="noStrike" kern="1200" baseline="0" dirty="0" smtClean="0">
                          <a:solidFill>
                            <a:schemeClr val="dk1"/>
                          </a:solidFill>
                          <a:effectLst/>
                          <a:latin typeface="Candara" panose="020E0502030303020204" pitchFamily="34" charset="0"/>
                          <a:ea typeface="+mn-ea"/>
                          <a:cs typeface="+mn-cs"/>
                        </a:rPr>
                        <a:t>Overall automation target 28%</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rgbClr val="00B050"/>
                          </a:solidFill>
                          <a:effectLst/>
                          <a:latin typeface="Candara" panose="020E0502030303020204" pitchFamily="34" charset="0"/>
                          <a:ea typeface="+mn-ea"/>
                          <a:cs typeface="+mn-cs"/>
                        </a:rPr>
                        <a:t>In Progress: 3, Completed: 5</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rgbClr val="00B050"/>
                          </a:solidFill>
                          <a:effectLst/>
                          <a:latin typeface="Candara" panose="020E0502030303020204" pitchFamily="34" charset="0"/>
                          <a:ea typeface="+mn-ea"/>
                          <a:cs typeface="+mn-cs"/>
                        </a:rPr>
                        <a:t>We were facing issues with TP(204,990,214 In bound error’s) till last week. We have reported these issues to the functional team. </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rgbClr val="00B050"/>
                          </a:solidFill>
                          <a:effectLst/>
                          <a:latin typeface="Candara" panose="020E0502030303020204" pitchFamily="34" charset="0"/>
                          <a:ea typeface="+mn-ea"/>
                          <a:cs typeface="+mn-cs"/>
                        </a:rPr>
                        <a:t>Everyday TP is down for 1 hour.</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b="0" u="none" strike="noStrike" kern="1200" baseline="0" dirty="0" smtClean="0">
                          <a:solidFill>
                            <a:srgbClr val="00B050"/>
                          </a:solidFill>
                          <a:effectLst/>
                          <a:latin typeface="Candara" panose="020E0502030303020204" pitchFamily="34" charset="0"/>
                          <a:ea typeface="+mn-ea"/>
                          <a:cs typeface="+mn-cs"/>
                        </a:rPr>
                        <a:t>Supporting PT team to create delivery, perform picking, process the shipment, perform PGI and Proforma(SE38), using Worksoft</a:t>
                      </a:r>
                    </a:p>
                  </a:txBody>
                  <a:tcPr marL="6350" marR="6350" marT="6350" marB="0" anchor="ctr"/>
                </a:tc>
              </a:tr>
            </a:tbl>
          </a:graphicData>
        </a:graphic>
      </p:graphicFrame>
    </p:spTree>
    <p:extLst>
      <p:ext uri="{BB962C8B-B14F-4D97-AF65-F5344CB8AC3E}">
        <p14:creationId xmlns:p14="http://schemas.microsoft.com/office/powerpoint/2010/main" val="3040082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31307"/>
            <a:ext cx="11765280" cy="822960"/>
          </a:xfrm>
        </p:spPr>
        <p:txBody>
          <a:bodyPr/>
          <a:lstStyle/>
          <a:p>
            <a:r>
              <a:rPr lang="en-US" sz="2800" b="1" dirty="0">
                <a:latin typeface="Candara" panose="020E0502030303020204" pitchFamily="34" charset="0"/>
              </a:rPr>
              <a:t>Automation Progress across Projects</a:t>
            </a:r>
          </a:p>
        </p:txBody>
      </p:sp>
      <p:graphicFrame>
        <p:nvGraphicFramePr>
          <p:cNvPr id="3" name="Table 2"/>
          <p:cNvGraphicFramePr>
            <a:graphicFrameLocks noGrp="1"/>
          </p:cNvGraphicFramePr>
          <p:nvPr>
            <p:extLst>
              <p:ext uri="{D42A27DB-BD31-4B8C-83A1-F6EECF244321}">
                <p14:modId xmlns:p14="http://schemas.microsoft.com/office/powerpoint/2010/main" val="1531777959"/>
              </p:ext>
            </p:extLst>
          </p:nvPr>
        </p:nvGraphicFramePr>
        <p:xfrm>
          <a:off x="457836" y="731938"/>
          <a:ext cx="11438888" cy="5595786"/>
        </p:xfrm>
        <a:graphic>
          <a:graphicData uri="http://schemas.openxmlformats.org/drawingml/2006/table">
            <a:tbl>
              <a:tblPr firstRow="1" firstCol="1" bandRow="1">
                <a:tableStyleId>{9DCAF9ED-07DC-4A11-8D7F-57B35C25682E}</a:tableStyleId>
              </a:tblPr>
              <a:tblGrid>
                <a:gridCol w="423645"/>
                <a:gridCol w="3445216"/>
                <a:gridCol w="1263471"/>
                <a:gridCol w="1263471"/>
                <a:gridCol w="5043085"/>
              </a:tblGrid>
              <a:tr h="0">
                <a:tc>
                  <a:txBody>
                    <a:bodyPr/>
                    <a:lstStyle/>
                    <a:p>
                      <a:pPr algn="ctr" rtl="0" fontAlgn="ctr"/>
                      <a:r>
                        <a:rPr lang="en-US" sz="1400" u="none" strike="noStrike" dirty="0" smtClean="0">
                          <a:effectLst/>
                        </a:rPr>
                        <a:t>S</a:t>
                      </a:r>
                      <a:endParaRPr lang="en-US" sz="1400" b="1" i="0" u="none" strike="noStrike" dirty="0">
                        <a:solidFill>
                          <a:srgbClr val="FFFFFF"/>
                        </a:solidFill>
                        <a:effectLst/>
                        <a:latin typeface="Candara" panose="020E0502030303020204" pitchFamily="34" charset="0"/>
                      </a:endParaRPr>
                    </a:p>
                  </a:txBody>
                  <a:tcPr marL="6350" marR="6350" marT="6350" marB="0" anchor="ctr"/>
                </a:tc>
                <a:tc>
                  <a:txBody>
                    <a:bodyPr/>
                    <a:lstStyle/>
                    <a:p>
                      <a:pPr algn="l" rtl="0" fontAlgn="ctr"/>
                      <a:r>
                        <a:rPr lang="en-US" sz="1400" u="none" strike="noStrike" dirty="0">
                          <a:effectLst/>
                        </a:rPr>
                        <a:t>Projects/Tasks</a:t>
                      </a:r>
                      <a:endParaRPr lang="en-US" sz="1400" b="1" i="0" u="none" strike="noStrike" dirty="0">
                        <a:solidFill>
                          <a:srgbClr val="FFFFFF"/>
                        </a:solidFill>
                        <a:effectLst/>
                        <a:latin typeface="Candara" panose="020E0502030303020204" pitchFamily="34" charset="0"/>
                      </a:endParaRPr>
                    </a:p>
                  </a:txBody>
                  <a:tcPr marL="6350" marR="6350" marT="6350" marB="0" anchor="ctr"/>
                </a:tc>
                <a:tc>
                  <a:txBody>
                    <a:bodyPr/>
                    <a:lstStyle/>
                    <a:p>
                      <a:pPr algn="ctr" rtl="0" fontAlgn="ctr"/>
                      <a:r>
                        <a:rPr lang="en-US" sz="1400" b="1" i="0" u="none" strike="noStrike" dirty="0" smtClean="0">
                          <a:solidFill>
                            <a:srgbClr val="FFFFFF"/>
                          </a:solidFill>
                          <a:effectLst/>
                          <a:latin typeface="Candara" panose="020E0502030303020204" pitchFamily="34" charset="0"/>
                        </a:rPr>
                        <a:t>Type</a:t>
                      </a:r>
                      <a:r>
                        <a:rPr lang="en-US" sz="1400" b="1" i="0" u="none" strike="noStrike" baseline="0" dirty="0" smtClean="0">
                          <a:solidFill>
                            <a:srgbClr val="FFFFFF"/>
                          </a:solidFill>
                          <a:effectLst/>
                          <a:latin typeface="Candara" panose="020E0502030303020204" pitchFamily="34" charset="0"/>
                        </a:rPr>
                        <a:t> of Project</a:t>
                      </a:r>
                      <a:endParaRPr lang="en-US" sz="1400" b="1" i="0" u="none" strike="noStrike" dirty="0">
                        <a:solidFill>
                          <a:srgbClr val="FFFFFF"/>
                        </a:solidFill>
                        <a:effectLst/>
                        <a:latin typeface="Candara" panose="020E0502030303020204" pitchFamily="34" charset="0"/>
                      </a:endParaRPr>
                    </a:p>
                  </a:txBody>
                  <a:tcPr marL="6350" marR="6350" marT="6350" marB="0" anchor="ctr"/>
                </a:tc>
                <a:tc>
                  <a:txBody>
                    <a:bodyPr/>
                    <a:lstStyle/>
                    <a:p>
                      <a:pPr algn="ctr" rtl="0" fontAlgn="ctr"/>
                      <a:r>
                        <a:rPr lang="en-US" sz="1400" u="none" strike="noStrike" dirty="0">
                          <a:effectLst/>
                        </a:rPr>
                        <a:t>Status</a:t>
                      </a:r>
                      <a:endParaRPr lang="en-US" sz="1400" b="1" i="0" u="none" strike="noStrike" dirty="0">
                        <a:solidFill>
                          <a:srgbClr val="FFFFFF"/>
                        </a:solidFill>
                        <a:effectLst/>
                        <a:latin typeface="Candara" panose="020E0502030303020204" pitchFamily="34" charset="0"/>
                      </a:endParaRPr>
                    </a:p>
                  </a:txBody>
                  <a:tcPr marL="6350" marR="6350" marT="6350" marB="0" anchor="ctr"/>
                </a:tc>
                <a:tc>
                  <a:txBody>
                    <a:bodyPr/>
                    <a:lstStyle/>
                    <a:p>
                      <a:pPr algn="l" rtl="0" fontAlgn="ctr"/>
                      <a:r>
                        <a:rPr lang="en-US" sz="1400" u="none" strike="noStrike" dirty="0">
                          <a:effectLst/>
                        </a:rPr>
                        <a:t>Comments</a:t>
                      </a:r>
                      <a:endParaRPr lang="en-US" sz="1400" b="1" i="0" u="none" strike="noStrike" dirty="0">
                        <a:solidFill>
                          <a:srgbClr val="FFFFFF"/>
                        </a:solidFill>
                        <a:effectLst/>
                        <a:latin typeface="Candara" panose="020E0502030303020204" pitchFamily="34" charset="0"/>
                      </a:endParaRPr>
                    </a:p>
                  </a:txBody>
                  <a:tcPr marL="6350" marR="6350" marT="6350" marB="0" anchor="ctr"/>
                </a:tc>
              </a:tr>
              <a:tr h="994713">
                <a:tc>
                  <a:txBody>
                    <a:bodyPr/>
                    <a:lstStyle/>
                    <a:p>
                      <a:pPr algn="ctr"/>
                      <a:r>
                        <a:rPr lang="en-US" sz="1200" b="1" dirty="0" smtClean="0">
                          <a:latin typeface="Candara" panose="020E0502030303020204" pitchFamily="34" charset="0"/>
                        </a:rPr>
                        <a:t>4</a:t>
                      </a:r>
                      <a:endParaRPr lang="en-US" sz="1200" b="1" dirty="0">
                        <a:latin typeface="Candara" panose="020E0502030303020204" pitchFamily="34" charset="0"/>
                      </a:endParaRPr>
                    </a:p>
                  </a:txBody>
                  <a:tcPr marL="6350" marR="6350" marT="6350" marB="0" anchor="ctr"/>
                </a:tc>
                <a:tc>
                  <a:txBody>
                    <a:bodyPr/>
                    <a:lstStyle/>
                    <a:p>
                      <a:pPr algn="l" fontAlgn="ctr"/>
                      <a:r>
                        <a:rPr lang="en-US" sz="1200" b="1" i="0" u="none" strike="noStrike" dirty="0" smtClean="0">
                          <a:solidFill>
                            <a:srgbClr val="000000"/>
                          </a:solidFill>
                          <a:effectLst/>
                          <a:latin typeface="Candara" panose="020E0502030303020204" pitchFamily="34" charset="0"/>
                        </a:rPr>
                        <a:t>Rapid Response</a:t>
                      </a:r>
                      <a:endParaRPr lang="en-US" sz="1200" b="1" i="0" u="none" strike="noStrike" dirty="0">
                        <a:solidFill>
                          <a:srgbClr val="000000"/>
                        </a:solidFill>
                        <a:effectLst/>
                        <a:latin typeface="Candara" panose="020E0502030303020204" pitchFamily="34" charset="0"/>
                      </a:endParaRPr>
                    </a:p>
                  </a:txBody>
                  <a:tcPr marL="6350" marR="6350" marT="6350" marB="0" anchor="ctr"/>
                </a:tc>
                <a:tc>
                  <a:txBody>
                    <a:bodyPr/>
                    <a:lstStyle/>
                    <a:p>
                      <a:pPr algn="ctr" fontAlgn="ctr"/>
                      <a:r>
                        <a:rPr lang="en-US" sz="1200" b="0" i="0" u="none" strike="noStrike" dirty="0" smtClean="0">
                          <a:solidFill>
                            <a:srgbClr val="000000"/>
                          </a:solidFill>
                          <a:effectLst/>
                          <a:latin typeface="Candara" panose="020E0502030303020204" pitchFamily="34" charset="0"/>
                        </a:rPr>
                        <a:t>Strategic</a:t>
                      </a:r>
                      <a:endParaRPr lang="en-US" sz="1200" b="0" i="0" u="none" strike="noStrike" dirty="0">
                        <a:solidFill>
                          <a:srgbClr val="000000"/>
                        </a:solidFill>
                        <a:effectLst/>
                        <a:latin typeface="Candara" panose="020E0502030303020204" pitchFamily="34" charset="0"/>
                      </a:endParaRPr>
                    </a:p>
                  </a:txBody>
                  <a:tcPr marL="6350" marR="6350" marT="6350" marB="0" anchor="ctr"/>
                </a:tc>
                <a:tc>
                  <a:txBody>
                    <a:bodyPr/>
                    <a:lstStyle/>
                    <a:p>
                      <a:pPr algn="ctr" fontAlgn="ctr"/>
                      <a:r>
                        <a:rPr lang="en-US" sz="1200" b="0" i="0" u="none" strike="noStrike" dirty="0" smtClean="0">
                          <a:solidFill>
                            <a:srgbClr val="000000"/>
                          </a:solidFill>
                          <a:effectLst/>
                          <a:latin typeface="Candara" panose="020E0502030303020204" pitchFamily="34" charset="0"/>
                        </a:rPr>
                        <a:t>In</a:t>
                      </a:r>
                      <a:r>
                        <a:rPr lang="en-US" sz="1200" b="0" i="0" u="none" strike="noStrike" baseline="0" dirty="0" smtClean="0">
                          <a:solidFill>
                            <a:srgbClr val="000000"/>
                          </a:solidFill>
                          <a:effectLst/>
                          <a:latin typeface="Candara" panose="020E0502030303020204" pitchFamily="34" charset="0"/>
                        </a:rPr>
                        <a:t> Progress</a:t>
                      </a:r>
                      <a:endParaRPr lang="en-US" sz="1200" b="0" i="0" u="none" strike="noStrike" dirty="0">
                        <a:solidFill>
                          <a:srgbClr val="000000"/>
                        </a:solidFill>
                        <a:effectLst/>
                        <a:latin typeface="Candara" panose="020E0502030303020204" pitchFamily="34" charset="0"/>
                      </a:endParaRPr>
                    </a:p>
                  </a:txBody>
                  <a:tcPr marL="6350" marR="6350" marT="6350" marB="0" anchor="ctr"/>
                </a:tc>
                <a:tc>
                  <a:txBody>
                    <a:bodyPr/>
                    <a:lstStyle/>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RR is traversing across multiple application(</a:t>
                      </a:r>
                      <a:r>
                        <a:rPr lang="en-US" sz="1200" b="0" i="0" dirty="0" smtClean="0">
                          <a:solidFill>
                            <a:srgbClr val="000000"/>
                          </a:solidFill>
                          <a:effectLst/>
                          <a:latin typeface="Calibri" panose="020F0502020204030204" pitchFamily="34" charset="0"/>
                        </a:rPr>
                        <a:t>Java Application, SAP ECC, Talent(System App) and RR.)</a:t>
                      </a:r>
                      <a:r>
                        <a:rPr lang="en-US" sz="1200" u="none" strike="noStrike" kern="1200" baseline="0" dirty="0" smtClean="0">
                          <a:solidFill>
                            <a:schemeClr val="dk1"/>
                          </a:solidFill>
                          <a:effectLst/>
                          <a:latin typeface="Candara" panose="020E0502030303020204" pitchFamily="34" charset="0"/>
                          <a:ea typeface="+mn-ea"/>
                          <a:cs typeface="+mn-cs"/>
                        </a:rPr>
                        <a:t>. So, It’s a good candidate for Ui Path.</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Received the manual document from Henry and he explained the business flow related to RR</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Completed the POC or feasibility for Automation of Rapid Response</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Provided the LOE</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endParaRPr lang="en-US" sz="1200" u="none" strike="noStrike" kern="1200" baseline="0" dirty="0" smtClean="0">
                        <a:solidFill>
                          <a:schemeClr val="dk1"/>
                        </a:solidFill>
                        <a:effectLst/>
                        <a:latin typeface="Candara" panose="020E0502030303020204" pitchFamily="34" charset="0"/>
                        <a:ea typeface="+mn-ea"/>
                        <a:cs typeface="+mn-cs"/>
                      </a:endParaRPr>
                    </a:p>
                  </a:txBody>
                  <a:tcPr marL="6350" marR="6350" marT="6350" marB="0" anchor="ctr"/>
                </a:tc>
              </a:tr>
              <a:tr h="1081488">
                <a:tc>
                  <a:txBody>
                    <a:bodyPr/>
                    <a:lstStyle/>
                    <a:p>
                      <a:pPr algn="ctr" rtl="0" fontAlgn="ctr"/>
                      <a:r>
                        <a:rPr lang="en-US" sz="1200" b="1" i="0" u="none" strike="noStrike" dirty="0" smtClean="0">
                          <a:solidFill>
                            <a:schemeClr val="dk1"/>
                          </a:solidFill>
                          <a:effectLst/>
                          <a:latin typeface="Candara" panose="020E0502030303020204" pitchFamily="34" charset="0"/>
                        </a:rPr>
                        <a:t>5</a:t>
                      </a:r>
                      <a:endParaRPr lang="en-US" sz="1200" b="1" i="0" u="none" strike="noStrike" dirty="0">
                        <a:solidFill>
                          <a:srgbClr val="FFFFFF"/>
                        </a:solidFill>
                        <a:effectLst/>
                        <a:latin typeface="Candara" panose="020E0502030303020204" pitchFamily="34" charset="0"/>
                      </a:endParaRPr>
                    </a:p>
                  </a:txBody>
                  <a:tcPr marL="6350" marR="6350" marT="6350" marB="0" anchor="ctr"/>
                </a:tc>
                <a:tc>
                  <a:txBody>
                    <a:bodyPr/>
                    <a:lstStyle/>
                    <a:p>
                      <a:pPr algn="l" fontAlgn="ctr"/>
                      <a:r>
                        <a:rPr lang="en-US" sz="1200" b="1" u="none" strike="noStrike" kern="1200" dirty="0">
                          <a:effectLst/>
                          <a:latin typeface="Candara" panose="020E0502030303020204" pitchFamily="34" charset="0"/>
                        </a:rPr>
                        <a:t>Alchemy(PLM and MDM)</a:t>
                      </a:r>
                      <a:endParaRPr lang="en-US" sz="1200" b="1"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algn="ctr" fontAlgn="ctr"/>
                      <a:r>
                        <a:rPr lang="en-US" sz="1200" u="none" strike="noStrike" kern="1200" dirty="0" smtClean="0">
                          <a:solidFill>
                            <a:schemeClr val="dk1"/>
                          </a:solidFill>
                          <a:effectLst/>
                          <a:latin typeface="Candara" panose="020E0502030303020204" pitchFamily="34" charset="0"/>
                          <a:ea typeface="+mn-ea"/>
                          <a:cs typeface="+mn-cs"/>
                        </a:rPr>
                        <a:t>Strategic</a:t>
                      </a:r>
                      <a:endParaRPr lang="en-US" sz="1200"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algn="ctr" fontAlgn="ctr"/>
                      <a:r>
                        <a:rPr lang="en-US" sz="1200" u="none" strike="noStrike" kern="1200" dirty="0">
                          <a:effectLst/>
                          <a:latin typeface="Candara" panose="020E0502030303020204" pitchFamily="34" charset="0"/>
                        </a:rPr>
                        <a:t>In Progress</a:t>
                      </a:r>
                      <a:endParaRPr lang="en-US" sz="1200"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rgbClr val="00B050"/>
                          </a:solidFill>
                          <a:effectLst/>
                          <a:latin typeface="Candara" panose="020E0502030303020204" pitchFamily="34" charset="0"/>
                          <a:ea typeface="+mn-ea"/>
                          <a:cs typeface="+mn-cs"/>
                        </a:rPr>
                        <a:t>Creating scripts on QA environment for PLM and Sandbox for MDM</a:t>
                      </a:r>
                    </a:p>
                    <a:p>
                      <a:pPr marL="109195" marR="0" lvl="0" indent="-171450" algn="l" defTabSz="957263" rtl="0" eaLnBrk="1" fontAlgn="base" latinLnBrk="0" hangingPunct="1">
                        <a:lnSpc>
                          <a:spcPct val="100000"/>
                        </a:lnSpc>
                        <a:spcBef>
                          <a:spcPts val="200"/>
                        </a:spcBef>
                        <a:spcAft>
                          <a:spcPts val="200"/>
                        </a:spcAft>
                        <a:buClr>
                          <a:schemeClr val="accent2"/>
                        </a:buClr>
                        <a:buSzTx/>
                        <a:buFont typeface="Wingdings" panose="05000000000000000000" pitchFamily="2" charset="2"/>
                        <a:buChar char="§"/>
                        <a:tabLst/>
                        <a:defRPr/>
                      </a:pPr>
                      <a:r>
                        <a:rPr lang="en-US" sz="1200" u="none" strike="noStrike" kern="1200" baseline="0" dirty="0" smtClean="0">
                          <a:solidFill>
                            <a:srgbClr val="00B050"/>
                          </a:solidFill>
                          <a:effectLst/>
                          <a:latin typeface="Candara" panose="020E0502030303020204" pitchFamily="34" charset="0"/>
                          <a:ea typeface="+mn-ea"/>
                          <a:cs typeface="+mn-cs"/>
                        </a:rPr>
                        <a:t>In progress: 2, Completed: 19</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rgbClr val="00B050"/>
                          </a:solidFill>
                          <a:effectLst/>
                          <a:latin typeface="Candara" panose="020E0502030303020204" pitchFamily="34" charset="0"/>
                          <a:ea typeface="+mn-ea"/>
                          <a:cs typeface="+mn-cs"/>
                        </a:rPr>
                        <a:t>Working on the step level reporting to upload it in JIRA</a:t>
                      </a:r>
                    </a:p>
                  </a:txBody>
                  <a:tcPr marL="6350" marR="6350" marT="6350" marB="0" anchor="ctr"/>
                </a:tc>
              </a:tr>
              <a:tr h="1081488">
                <a:tc>
                  <a:txBody>
                    <a:bodyPr/>
                    <a:lstStyle/>
                    <a:p>
                      <a:pPr marL="0" algn="ctr" defTabSz="1038910" rtl="0" eaLnBrk="1" fontAlgn="ctr" latinLnBrk="0" hangingPunct="1"/>
                      <a:r>
                        <a:rPr lang="en-US" sz="1200" u="none" strike="noStrike" kern="1200" dirty="0" smtClean="0">
                          <a:solidFill>
                            <a:schemeClr val="dk1"/>
                          </a:solidFill>
                          <a:effectLst/>
                          <a:latin typeface="Candara" panose="020E0502030303020204" pitchFamily="34" charset="0"/>
                          <a:ea typeface="+mn-ea"/>
                          <a:cs typeface="+mn-cs"/>
                        </a:rPr>
                        <a:t>7</a:t>
                      </a:r>
                      <a:endParaRPr lang="en-US" sz="1200"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marL="0" algn="l" defTabSz="1038910" rtl="0" eaLnBrk="1" fontAlgn="ctr" latinLnBrk="0" hangingPunct="1"/>
                      <a:r>
                        <a:rPr lang="en-US" sz="1200" b="1" u="none" strike="noStrike" kern="1200" dirty="0" smtClean="0">
                          <a:solidFill>
                            <a:schemeClr val="dk1"/>
                          </a:solidFill>
                          <a:effectLst/>
                          <a:latin typeface="Candara" panose="020E0502030303020204" pitchFamily="34" charset="0"/>
                          <a:ea typeface="+mn-ea"/>
                          <a:cs typeface="+mn-cs"/>
                        </a:rPr>
                        <a:t>SKYNET</a:t>
                      </a:r>
                      <a:endParaRPr lang="en-US" sz="1200" b="1"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marL="0" algn="ctr" defTabSz="1038910" rtl="0" eaLnBrk="1" fontAlgn="ctr" latinLnBrk="0" hangingPunct="1"/>
                      <a:r>
                        <a:rPr lang="en-US" sz="1200" u="none" strike="noStrike" kern="1200" dirty="0" smtClean="0">
                          <a:solidFill>
                            <a:schemeClr val="dk1"/>
                          </a:solidFill>
                          <a:effectLst/>
                          <a:latin typeface="Candara" panose="020E0502030303020204" pitchFamily="34" charset="0"/>
                          <a:ea typeface="+mn-ea"/>
                          <a:cs typeface="+mn-cs"/>
                        </a:rPr>
                        <a:t>Strategic</a:t>
                      </a:r>
                      <a:endParaRPr lang="en-US" sz="1200"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marL="0" algn="ctr" defTabSz="1038910" rtl="0" eaLnBrk="1" fontAlgn="ctr" latinLnBrk="0" hangingPunct="1"/>
                      <a:r>
                        <a:rPr lang="en-US" sz="1200" u="none" strike="noStrike" kern="1200" dirty="0" smtClean="0">
                          <a:solidFill>
                            <a:schemeClr val="dk1"/>
                          </a:solidFill>
                          <a:effectLst/>
                          <a:latin typeface="Candara" panose="020E0502030303020204" pitchFamily="34" charset="0"/>
                          <a:ea typeface="+mn-ea"/>
                          <a:cs typeface="+mn-cs"/>
                        </a:rPr>
                        <a:t>Not Started</a:t>
                      </a:r>
                      <a:endParaRPr lang="en-US" sz="1200"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rgbClr val="00B050"/>
                          </a:solidFill>
                          <a:effectLst/>
                          <a:latin typeface="Candara" panose="020E0502030303020204" pitchFamily="34" charset="0"/>
                          <a:ea typeface="+mn-ea"/>
                          <a:cs typeface="+mn-cs"/>
                        </a:rPr>
                        <a:t>Had discussion with the functional team. Identified the SAP Test cases which can automated as part of SIT</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rgbClr val="00B050"/>
                          </a:solidFill>
                          <a:effectLst/>
                          <a:latin typeface="Candara" panose="020E0502030303020204" pitchFamily="34" charset="0"/>
                          <a:ea typeface="+mn-ea"/>
                          <a:cs typeface="+mn-cs"/>
                        </a:rPr>
                        <a:t>Scope not yet decided for HRC application</a:t>
                      </a:r>
                    </a:p>
                    <a:p>
                      <a:pPr marL="0" lvl="0" indent="0" algn="l" defTabSz="957263" rtl="0" eaLnBrk="1" fontAlgn="base" latinLnBrk="0" hangingPunct="1">
                        <a:spcBef>
                          <a:spcPts val="200"/>
                        </a:spcBef>
                        <a:spcAft>
                          <a:spcPts val="200"/>
                        </a:spcAft>
                        <a:buClr>
                          <a:schemeClr val="accent2"/>
                        </a:buClr>
                        <a:buFont typeface="Wingdings" panose="05000000000000000000" pitchFamily="2" charset="2"/>
                        <a:buNone/>
                        <a:defRPr/>
                      </a:pPr>
                      <a:endParaRPr lang="en-US" sz="1200" u="none" strike="noStrike" kern="1200" baseline="0" dirty="0" smtClean="0">
                        <a:solidFill>
                          <a:srgbClr val="00B050"/>
                        </a:solidFill>
                        <a:effectLst/>
                        <a:latin typeface="Candara" panose="020E0502030303020204" pitchFamily="34" charset="0"/>
                        <a:ea typeface="+mn-ea"/>
                        <a:cs typeface="+mn-cs"/>
                      </a:endParaRPr>
                    </a:p>
                  </a:txBody>
                  <a:tcPr marL="6350" marR="6350" marT="6350" marB="0" anchor="ctr"/>
                </a:tc>
              </a:tr>
              <a:tr h="1602322">
                <a:tc>
                  <a:txBody>
                    <a:bodyPr/>
                    <a:lstStyle/>
                    <a:p>
                      <a:pPr algn="ctr" rtl="0" fontAlgn="ctr"/>
                      <a:r>
                        <a:rPr lang="en-US" sz="1200" b="1" u="none" strike="noStrike" kern="1200" dirty="0" smtClean="0">
                          <a:solidFill>
                            <a:schemeClr val="dk1"/>
                          </a:solidFill>
                          <a:effectLst/>
                          <a:latin typeface="Candara" panose="020E0502030303020204" pitchFamily="34" charset="0"/>
                          <a:ea typeface="+mn-ea"/>
                          <a:cs typeface="+mn-cs"/>
                        </a:rPr>
                        <a:t>6</a:t>
                      </a:r>
                      <a:endParaRPr lang="en-US" sz="1200" b="1"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algn="l" fontAlgn="ctr"/>
                      <a:r>
                        <a:rPr lang="en-US" sz="1200" b="1" u="none" strike="noStrike" kern="1200" dirty="0" smtClean="0">
                          <a:solidFill>
                            <a:schemeClr val="dk1"/>
                          </a:solidFill>
                          <a:effectLst/>
                          <a:latin typeface="Candara" panose="020E0502030303020204" pitchFamily="34" charset="0"/>
                          <a:ea typeface="+mn-ea"/>
                          <a:cs typeface="+mn-cs"/>
                        </a:rPr>
                        <a:t>Test Data Improvement</a:t>
                      </a:r>
                      <a:endParaRPr lang="en-US" sz="1200" b="1"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algn="ctr" fontAlgn="ctr"/>
                      <a:r>
                        <a:rPr lang="en-US" sz="1200" u="none" strike="noStrike" kern="1200" dirty="0" smtClean="0">
                          <a:solidFill>
                            <a:schemeClr val="dk1"/>
                          </a:solidFill>
                          <a:effectLst/>
                          <a:latin typeface="Candara" panose="020E0502030303020204" pitchFamily="34" charset="0"/>
                          <a:ea typeface="+mn-ea"/>
                          <a:cs typeface="+mn-cs"/>
                        </a:rPr>
                        <a:t>Non-Strategic</a:t>
                      </a:r>
                      <a:endParaRPr lang="en-US" sz="1200"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algn="ctr" fontAlgn="ctr"/>
                      <a:r>
                        <a:rPr lang="en-US" sz="1200" u="none" strike="noStrike" kern="1200" dirty="0" smtClean="0">
                          <a:solidFill>
                            <a:schemeClr val="dk1"/>
                          </a:solidFill>
                          <a:effectLst/>
                          <a:latin typeface="Candara" panose="020E0502030303020204" pitchFamily="34" charset="0"/>
                          <a:ea typeface="+mn-ea"/>
                          <a:cs typeface="+mn-cs"/>
                        </a:rPr>
                        <a:t>In Progress</a:t>
                      </a:r>
                      <a:endParaRPr lang="en-US" sz="1200" u="none" strike="noStrike" kern="1200" dirty="0">
                        <a:solidFill>
                          <a:schemeClr val="dk1"/>
                        </a:solidFill>
                        <a:effectLst/>
                        <a:latin typeface="Candara" panose="020E0502030303020204" pitchFamily="34" charset="0"/>
                        <a:ea typeface="+mn-ea"/>
                        <a:cs typeface="+mn-cs"/>
                      </a:endParaRPr>
                    </a:p>
                  </a:txBody>
                  <a:tcPr marL="6350" marR="6350" marT="6350" marB="0" anchor="ctr"/>
                </a:tc>
                <a:tc>
                  <a:txBody>
                    <a:bodyPr/>
                    <a:lstStyle/>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Analyzed previous Regression cycle data and identified repetitive failed test cases </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chemeClr val="dk1"/>
                          </a:solidFill>
                          <a:effectLst/>
                          <a:latin typeface="Candara" panose="020E0502030303020204" pitchFamily="34" charset="0"/>
                          <a:ea typeface="+mn-ea"/>
                          <a:cs typeface="+mn-cs"/>
                        </a:rPr>
                        <a:t>Working with the functional team to capture the test data</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rgbClr val="00B050"/>
                          </a:solidFill>
                          <a:effectLst/>
                          <a:latin typeface="Candara" panose="020E0502030303020204" pitchFamily="34" charset="0"/>
                          <a:ea typeface="+mn-ea"/>
                          <a:cs typeface="+mn-cs"/>
                        </a:rPr>
                        <a:t>Modifying the scripts to identify data at run time and use the same set of data to execute the script.</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r>
                        <a:rPr lang="en-US" sz="1200" u="none" strike="noStrike" kern="1200" baseline="0" dirty="0" smtClean="0">
                          <a:solidFill>
                            <a:srgbClr val="00B050"/>
                          </a:solidFill>
                          <a:effectLst/>
                          <a:latin typeface="Candara" panose="020E0502030303020204" pitchFamily="34" charset="0"/>
                          <a:ea typeface="+mn-ea"/>
                          <a:cs typeface="+mn-cs"/>
                        </a:rPr>
                        <a:t>Completed: 8 , In Progress: 1</a:t>
                      </a: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endParaRPr lang="en-US" sz="1200" u="none" strike="noStrike" kern="1200" baseline="0" dirty="0" smtClean="0">
                        <a:solidFill>
                          <a:schemeClr val="dk1"/>
                        </a:solidFill>
                        <a:effectLst/>
                        <a:latin typeface="Candara" panose="020E0502030303020204" pitchFamily="34" charset="0"/>
                        <a:ea typeface="+mn-ea"/>
                        <a:cs typeface="+mn-cs"/>
                      </a:endParaRPr>
                    </a:p>
                    <a:p>
                      <a:pPr marL="109195" lvl="0" indent="-171450" algn="l" defTabSz="957263" rtl="0" eaLnBrk="1" fontAlgn="base" latinLnBrk="0" hangingPunct="1">
                        <a:spcBef>
                          <a:spcPts val="200"/>
                        </a:spcBef>
                        <a:spcAft>
                          <a:spcPts val="200"/>
                        </a:spcAft>
                        <a:buClr>
                          <a:schemeClr val="accent2"/>
                        </a:buClr>
                        <a:buFont typeface="Wingdings" panose="05000000000000000000" pitchFamily="2" charset="2"/>
                        <a:buChar char="§"/>
                        <a:defRPr/>
                      </a:pPr>
                      <a:endParaRPr lang="en-US" sz="1200" u="none" strike="noStrike" kern="1200" baseline="0" dirty="0" smtClean="0">
                        <a:solidFill>
                          <a:schemeClr val="dk1"/>
                        </a:solidFill>
                        <a:effectLst/>
                        <a:latin typeface="Candara" panose="020E0502030303020204" pitchFamily="34" charset="0"/>
                        <a:ea typeface="+mn-ea"/>
                        <a:cs typeface="+mn-cs"/>
                      </a:endParaRPr>
                    </a:p>
                  </a:txBody>
                  <a:tcPr marL="6350" marR="6350" marT="6350" marB="0" anchor="ctr"/>
                </a:tc>
              </a:tr>
            </a:tbl>
          </a:graphicData>
        </a:graphic>
      </p:graphicFrame>
    </p:spTree>
    <p:extLst>
      <p:ext uri="{BB962C8B-B14F-4D97-AF65-F5344CB8AC3E}">
        <p14:creationId xmlns:p14="http://schemas.microsoft.com/office/powerpoint/2010/main" val="2223921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31307"/>
            <a:ext cx="11765280" cy="822960"/>
          </a:xfrm>
        </p:spPr>
        <p:txBody>
          <a:bodyPr/>
          <a:lstStyle/>
          <a:p>
            <a:r>
              <a:rPr lang="en-US" sz="2800" b="1" dirty="0" smtClean="0">
                <a:latin typeface="Candara" panose="020E0502030303020204" pitchFamily="34" charset="0"/>
              </a:rPr>
              <a:t>Additional Automation Tasks Performed for Multiple Projects</a:t>
            </a:r>
            <a:endParaRPr lang="en-US" sz="2800" b="1" dirty="0">
              <a:latin typeface="Candara" panose="020E0502030303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87078840"/>
              </p:ext>
            </p:extLst>
          </p:nvPr>
        </p:nvGraphicFramePr>
        <p:xfrm>
          <a:off x="288132" y="969922"/>
          <a:ext cx="11615736" cy="1931480"/>
        </p:xfrm>
        <a:graphic>
          <a:graphicData uri="http://schemas.openxmlformats.org/drawingml/2006/table">
            <a:tbl>
              <a:tblPr/>
              <a:tblGrid>
                <a:gridCol w="1770046"/>
                <a:gridCol w="580938"/>
                <a:gridCol w="580938"/>
                <a:gridCol w="1040847"/>
                <a:gridCol w="934947"/>
                <a:gridCol w="944025"/>
                <a:gridCol w="1043873"/>
                <a:gridCol w="1173979"/>
                <a:gridCol w="3546143"/>
              </a:tblGrid>
              <a:tr h="227106">
                <a:tc>
                  <a:txBody>
                    <a:bodyPr/>
                    <a:lstStyle/>
                    <a:p>
                      <a:pPr algn="l" fontAlgn="b"/>
                      <a:r>
                        <a:rPr lang="en-US" sz="1300" b="1" i="0" u="none" strike="noStrike" dirty="0">
                          <a:solidFill>
                            <a:srgbClr val="000000"/>
                          </a:solidFill>
                          <a:effectLst/>
                          <a:latin typeface="Calibri" panose="020F0502020204030204" pitchFamily="34" charset="0"/>
                        </a:rPr>
                        <a:t>Performance </a:t>
                      </a:r>
                      <a:r>
                        <a:rPr lang="en-US" sz="1300" b="1" i="0" u="none" strike="noStrike" dirty="0" smtClean="0">
                          <a:solidFill>
                            <a:srgbClr val="000000"/>
                          </a:solidFill>
                          <a:effectLst/>
                          <a:latin typeface="Calibri" panose="020F0502020204030204" pitchFamily="34" charset="0"/>
                        </a:rPr>
                        <a:t>Activities</a:t>
                      </a:r>
                    </a:p>
                    <a:p>
                      <a:pPr algn="l" fontAlgn="b"/>
                      <a:endParaRPr lang="en-US" sz="1300" b="1" i="0" u="none" strike="noStrike" dirty="0">
                        <a:solidFill>
                          <a:srgbClr val="000000"/>
                        </a:solidFill>
                        <a:effectLst/>
                        <a:latin typeface="Calibri" panose="020F0502020204030204" pitchFamily="34" charset="0"/>
                      </a:endParaRPr>
                    </a:p>
                  </a:txBody>
                  <a:tcPr marL="9084" marR="9084" marT="9084"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084" marR="9084" marT="908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084" marR="9084" marT="908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9084" marR="9084" marT="908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084" marR="9084" marT="908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084" marR="9084" marT="908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084" marR="9084" marT="908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084" marR="9084" marT="908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9084" marR="9084" marT="9084" marB="0" anchor="b">
                    <a:lnL>
                      <a:noFill/>
                    </a:lnL>
                    <a:lnR>
                      <a:noFill/>
                    </a:lnR>
                    <a:lnT>
                      <a:noFill/>
                    </a:lnT>
                    <a:lnB w="6350" cap="flat" cmpd="sng" algn="ctr">
                      <a:solidFill>
                        <a:srgbClr val="000000"/>
                      </a:solidFill>
                      <a:prstDash val="solid"/>
                      <a:round/>
                      <a:headEnd type="none" w="med" len="med"/>
                      <a:tailEnd type="none" w="med" len="med"/>
                    </a:lnB>
                  </a:tcPr>
                </a:tc>
              </a:tr>
              <a:tr h="381539">
                <a:tc>
                  <a:txBody>
                    <a:bodyPr/>
                    <a:lstStyle/>
                    <a:p>
                      <a:pPr algn="l" fontAlgn="b"/>
                      <a:endParaRPr lang="en-US" sz="1000" b="0" i="0" u="none" strike="noStrike">
                        <a:solidFill>
                          <a:srgbClr val="000000"/>
                        </a:solidFill>
                        <a:effectLst/>
                        <a:latin typeface="Calibri" panose="020F0502020204030204" pitchFamily="34" charset="0"/>
                      </a:endParaRPr>
                    </a:p>
                  </a:txBody>
                  <a:tcPr marL="9084" marR="9084" marT="908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FFFFFF"/>
                          </a:solidFill>
                          <a:effectLst/>
                          <a:latin typeface="Calibri" panose="020F0502020204030204" pitchFamily="34" charset="0"/>
                        </a:rPr>
                        <a:t>Sl. No.</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E74B5"/>
                    </a:solidFill>
                  </a:tcPr>
                </a:tc>
                <a:tc>
                  <a:txBody>
                    <a:bodyPr/>
                    <a:lstStyle/>
                    <a:p>
                      <a:pPr algn="ctr" fontAlgn="ctr"/>
                      <a:r>
                        <a:rPr lang="en-US" sz="1100" b="1" i="0" u="none" strike="noStrike">
                          <a:solidFill>
                            <a:srgbClr val="FFFFFF"/>
                          </a:solidFill>
                          <a:effectLst/>
                          <a:latin typeface="Calibri" panose="020F0502020204030204" pitchFamily="34" charset="0"/>
                        </a:rPr>
                        <a:t>Project</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E74B5"/>
                    </a:solidFill>
                  </a:tcPr>
                </a:tc>
                <a:tc>
                  <a:txBody>
                    <a:bodyPr/>
                    <a:lstStyle/>
                    <a:p>
                      <a:pPr algn="ctr" fontAlgn="ctr"/>
                      <a:r>
                        <a:rPr lang="en-US" sz="1100" b="1" i="0" u="none" strike="noStrike">
                          <a:solidFill>
                            <a:srgbClr val="FFFFFF"/>
                          </a:solidFill>
                          <a:effectLst/>
                          <a:latin typeface="Calibri" panose="020F0502020204030204" pitchFamily="34" charset="0"/>
                        </a:rPr>
                        <a:t>Total Test Cases</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E74B5"/>
                    </a:solidFill>
                  </a:tcPr>
                </a:tc>
                <a:tc>
                  <a:txBody>
                    <a:bodyPr/>
                    <a:lstStyle/>
                    <a:p>
                      <a:pPr algn="ctr" fontAlgn="ctr"/>
                      <a:r>
                        <a:rPr lang="en-US" sz="1100" b="1" i="0" u="none" strike="noStrike">
                          <a:solidFill>
                            <a:srgbClr val="FFFFFF"/>
                          </a:solidFill>
                          <a:effectLst/>
                          <a:latin typeface="Calibri" panose="020F0502020204030204" pitchFamily="34" charset="0"/>
                        </a:rPr>
                        <a:t>Completed</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E74B5"/>
                    </a:solidFill>
                  </a:tcPr>
                </a:tc>
                <a:tc>
                  <a:txBody>
                    <a:bodyPr/>
                    <a:lstStyle/>
                    <a:p>
                      <a:pPr algn="ctr" fontAlgn="ctr"/>
                      <a:r>
                        <a:rPr lang="en-US" sz="1100" b="1" i="0" u="none" strike="noStrike">
                          <a:solidFill>
                            <a:srgbClr val="FFFFFF"/>
                          </a:solidFill>
                          <a:effectLst/>
                          <a:latin typeface="Calibri" panose="020F0502020204030204" pitchFamily="34" charset="0"/>
                        </a:rPr>
                        <a:t>In Progress</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E74B5"/>
                    </a:solidFill>
                  </a:tcPr>
                </a:tc>
                <a:tc>
                  <a:txBody>
                    <a:bodyPr/>
                    <a:lstStyle/>
                    <a:p>
                      <a:pPr algn="ctr" fontAlgn="ctr"/>
                      <a:r>
                        <a:rPr lang="en-US" sz="1100" b="1" i="0" u="none" strike="noStrike">
                          <a:solidFill>
                            <a:srgbClr val="FFFFFF"/>
                          </a:solidFill>
                          <a:effectLst/>
                          <a:latin typeface="Calibri" panose="020F0502020204030204" pitchFamily="34" charset="0"/>
                        </a:rPr>
                        <a:t>Testing Status</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E74B5"/>
                    </a:solidFill>
                  </a:tcPr>
                </a:tc>
                <a:tc>
                  <a:txBody>
                    <a:bodyPr/>
                    <a:lstStyle/>
                    <a:p>
                      <a:pPr algn="ctr" fontAlgn="ctr"/>
                      <a:r>
                        <a:rPr lang="en-US" sz="1100" b="1" i="0" u="none" strike="noStrike">
                          <a:solidFill>
                            <a:srgbClr val="FFFFFF"/>
                          </a:solidFill>
                          <a:effectLst/>
                          <a:latin typeface="Calibri" panose="020F0502020204030204" pitchFamily="34" charset="0"/>
                        </a:rPr>
                        <a:t>Planning To Process #Orders</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E74B5"/>
                    </a:solidFill>
                  </a:tcPr>
                </a:tc>
                <a:tc>
                  <a:txBody>
                    <a:bodyPr/>
                    <a:lstStyle/>
                    <a:p>
                      <a:pPr algn="ctr" fontAlgn="ctr"/>
                      <a:r>
                        <a:rPr lang="en-US" sz="1100" b="1" i="0" u="none" strike="noStrike">
                          <a:solidFill>
                            <a:srgbClr val="FFFFFF"/>
                          </a:solidFill>
                          <a:effectLst/>
                          <a:latin typeface="Calibri" panose="020F0502020204030204" pitchFamily="34" charset="0"/>
                        </a:rPr>
                        <a:t>Comment</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E74B5"/>
                    </a:solidFill>
                  </a:tcPr>
                </a:tc>
              </a:tr>
              <a:tr h="763078">
                <a:tc>
                  <a:txBody>
                    <a:bodyPr/>
                    <a:lstStyle/>
                    <a:p>
                      <a:pPr algn="l" fontAlgn="b"/>
                      <a:endParaRPr lang="en-US" sz="1000" b="0" i="0" u="none" strike="noStrike">
                        <a:solidFill>
                          <a:srgbClr val="000000"/>
                        </a:solidFill>
                        <a:effectLst/>
                        <a:latin typeface="Calibri" panose="020F0502020204030204" pitchFamily="34" charset="0"/>
                      </a:endParaRPr>
                    </a:p>
                  </a:txBody>
                  <a:tcPr marL="9084" marR="9084" marT="908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0" i="0" u="none" strike="noStrike">
                          <a:solidFill>
                            <a:srgbClr val="1F497D"/>
                          </a:solidFill>
                          <a:effectLst/>
                          <a:latin typeface="Calibri" panose="020F0502020204030204" pitchFamily="34" charset="0"/>
                        </a:rPr>
                        <a:t>1</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1F497D"/>
                          </a:solidFill>
                          <a:effectLst/>
                          <a:latin typeface="Calibri" panose="020F0502020204030204" pitchFamily="34" charset="0"/>
                        </a:rPr>
                        <a:t>IGNITE</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1F497D"/>
                          </a:solidFill>
                          <a:effectLst/>
                          <a:latin typeface="Calibri" panose="020F0502020204030204" pitchFamily="34" charset="0"/>
                        </a:rPr>
                        <a:t>4</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1F497D"/>
                          </a:solidFill>
                          <a:effectLst/>
                          <a:latin typeface="Calibri" panose="020F0502020204030204" pitchFamily="34" charset="0"/>
                        </a:rPr>
                        <a:t>2</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1F497D"/>
                          </a:solidFill>
                          <a:effectLst/>
                          <a:latin typeface="Calibri" panose="020F0502020204030204" pitchFamily="34" charset="0"/>
                        </a:rPr>
                        <a:t>2</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1F497D"/>
                          </a:solidFill>
                          <a:effectLst/>
                          <a:latin typeface="Calibri" panose="020F0502020204030204" pitchFamily="34" charset="0"/>
                        </a:rPr>
                        <a:t>In Progress</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1F497D"/>
                          </a:solidFill>
                          <a:effectLst/>
                          <a:latin typeface="Calibri" panose="020F0502020204030204" pitchFamily="34" charset="0"/>
                        </a:rPr>
                        <a:t>2k</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1F497D"/>
                          </a:solidFill>
                          <a:effectLst/>
                          <a:latin typeface="Calibri" panose="020F0502020204030204" pitchFamily="34" charset="0"/>
                        </a:rPr>
                        <a:t>Creating a script for bulk order creation in extracting order number/order net value to specific material that can be utilized for SIT/UAT phase as per Arpita’s demand. Facing issue with test data.</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539">
                <a:tc>
                  <a:txBody>
                    <a:bodyPr/>
                    <a:lstStyle/>
                    <a:p>
                      <a:pPr algn="l" fontAlgn="b"/>
                      <a:endParaRPr lang="en-US" sz="1000" b="0" i="0" u="none" strike="noStrike">
                        <a:solidFill>
                          <a:srgbClr val="000000"/>
                        </a:solidFill>
                        <a:effectLst/>
                        <a:latin typeface="Calibri" panose="020F0502020204030204" pitchFamily="34" charset="0"/>
                      </a:endParaRPr>
                    </a:p>
                  </a:txBody>
                  <a:tcPr marL="9084" marR="9084" marT="9084"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0" i="0" u="none" strike="noStrike">
                          <a:solidFill>
                            <a:srgbClr val="1F497D"/>
                          </a:solidFill>
                          <a:effectLst/>
                          <a:latin typeface="Calibri" panose="020F0502020204030204" pitchFamily="34" charset="0"/>
                        </a:rPr>
                        <a:t>2</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1F497D"/>
                          </a:solidFill>
                          <a:effectLst/>
                          <a:latin typeface="Calibri" panose="020F0502020204030204" pitchFamily="34" charset="0"/>
                        </a:rPr>
                        <a:t>TMS</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1F497D"/>
                          </a:solidFill>
                          <a:effectLst/>
                          <a:latin typeface="Calibri" panose="020F0502020204030204" pitchFamily="34" charset="0"/>
                        </a:rPr>
                        <a:t>2</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1F497D"/>
                          </a:solidFill>
                          <a:effectLst/>
                          <a:latin typeface="Calibri" panose="020F0502020204030204" pitchFamily="34" charset="0"/>
                        </a:rPr>
                        <a:t>2</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1F497D"/>
                          </a:solidFill>
                          <a:effectLst/>
                          <a:latin typeface="Calibri" panose="020F0502020204030204" pitchFamily="34" charset="0"/>
                        </a:rPr>
                        <a:t>0</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1F497D"/>
                          </a:solidFill>
                          <a:effectLst/>
                          <a:latin typeface="Calibri" panose="020F0502020204030204" pitchFamily="34" charset="0"/>
                        </a:rPr>
                        <a:t>Completed</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1F497D"/>
                          </a:solidFill>
                          <a:effectLst/>
                          <a:latin typeface="Calibri" panose="020F0502020204030204" pitchFamily="34" charset="0"/>
                        </a:rPr>
                        <a:t>800</a:t>
                      </a: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1F497D"/>
                          </a:solidFill>
                          <a:effectLst/>
                          <a:latin typeface="Calibri" panose="020F0502020204030204" pitchFamily="34" charset="0"/>
                        </a:rPr>
                        <a:t>Completed execution of 800orders over the weekend. Process involves Creation of Delivery till </a:t>
                      </a:r>
                      <a:r>
                        <a:rPr lang="en-US" sz="1100" b="0" i="0" u="none" strike="noStrike" dirty="0" smtClean="0">
                          <a:solidFill>
                            <a:srgbClr val="1F497D"/>
                          </a:solidFill>
                          <a:effectLst/>
                          <a:latin typeface="Calibri" panose="020F0502020204030204" pitchFamily="34" charset="0"/>
                        </a:rPr>
                        <a:t>Performa</a:t>
                      </a:r>
                      <a:endParaRPr lang="en-US" sz="1100" b="0" i="0" u="none" strike="noStrike" dirty="0">
                        <a:solidFill>
                          <a:srgbClr val="1F497D"/>
                        </a:solidFill>
                        <a:effectLst/>
                        <a:latin typeface="Calibri" panose="020F0502020204030204" pitchFamily="34" charset="0"/>
                      </a:endParaRPr>
                    </a:p>
                  </a:txBody>
                  <a:tcPr marL="9084" marR="9084" marT="90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64101216"/>
              </p:ext>
            </p:extLst>
          </p:nvPr>
        </p:nvGraphicFramePr>
        <p:xfrm>
          <a:off x="288132" y="3115938"/>
          <a:ext cx="11178290" cy="1890962"/>
        </p:xfrm>
        <a:graphic>
          <a:graphicData uri="http://schemas.openxmlformats.org/drawingml/2006/table">
            <a:tbl>
              <a:tblPr/>
              <a:tblGrid>
                <a:gridCol w="1774844"/>
                <a:gridCol w="592380"/>
                <a:gridCol w="1212830"/>
                <a:gridCol w="1241707"/>
                <a:gridCol w="6356529"/>
              </a:tblGrid>
              <a:tr h="511856">
                <a:tc>
                  <a:txBody>
                    <a:bodyPr/>
                    <a:lstStyle/>
                    <a:p>
                      <a:pPr algn="l" fontAlgn="b"/>
                      <a:r>
                        <a:rPr lang="en-US" sz="1400" b="1" i="0" u="none" strike="noStrike" dirty="0">
                          <a:solidFill>
                            <a:srgbClr val="000000"/>
                          </a:solidFill>
                          <a:effectLst/>
                          <a:latin typeface="Calibri" panose="020F0502020204030204" pitchFamily="34" charset="0"/>
                        </a:rPr>
                        <a:t>Data Creation </a:t>
                      </a:r>
                      <a:r>
                        <a:rPr lang="en-US" sz="1400" b="1" i="0" u="none" strike="noStrike" dirty="0" smtClean="0">
                          <a:solidFill>
                            <a:srgbClr val="000000"/>
                          </a:solidFill>
                          <a:effectLst/>
                          <a:latin typeface="Calibri" panose="020F0502020204030204" pitchFamily="34" charset="0"/>
                        </a:rPr>
                        <a:t>Activity</a:t>
                      </a:r>
                    </a:p>
                    <a:p>
                      <a:pPr algn="l" fontAlgn="b"/>
                      <a:endParaRPr lang="en-US"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23469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FFFFFF"/>
                          </a:solidFill>
                          <a:effectLst/>
                          <a:latin typeface="Calibri" panose="020F0502020204030204" pitchFamily="34" charset="0"/>
                        </a:rPr>
                        <a:t>Sl. 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E74B5"/>
                    </a:solidFill>
                  </a:tcPr>
                </a:tc>
                <a:tc>
                  <a:txBody>
                    <a:bodyPr/>
                    <a:lstStyle/>
                    <a:p>
                      <a:pPr algn="ctr" fontAlgn="ctr"/>
                      <a:r>
                        <a:rPr lang="en-US" sz="1200" b="1" i="0" u="none" strike="noStrike">
                          <a:solidFill>
                            <a:srgbClr val="FFFFFF"/>
                          </a:solidFill>
                          <a:effectLst/>
                          <a:latin typeface="Calibri" panose="020F0502020204030204" pitchFamily="34" charset="0"/>
                        </a:rPr>
                        <a:t>Project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E74B5"/>
                    </a:solidFill>
                  </a:tcPr>
                </a:tc>
                <a:tc>
                  <a:txBody>
                    <a:bodyPr/>
                    <a:lstStyle/>
                    <a:p>
                      <a:pPr algn="ctr" fontAlgn="ctr"/>
                      <a:r>
                        <a:rPr lang="en-US" sz="1200" b="1" i="0" u="none" strike="noStrike">
                          <a:solidFill>
                            <a:srgbClr val="FFFFFF"/>
                          </a:solidFill>
                          <a:effectLst/>
                          <a:latin typeface="Calibri" panose="020F0502020204030204" pitchFamily="34" charset="0"/>
                        </a:rPr>
                        <a:t>Orders Created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E74B5"/>
                    </a:solidFill>
                  </a:tcPr>
                </a:tc>
                <a:tc>
                  <a:txBody>
                    <a:bodyPr/>
                    <a:lstStyle/>
                    <a:p>
                      <a:pPr algn="ctr" fontAlgn="ctr"/>
                      <a:r>
                        <a:rPr lang="en-US" sz="1200" b="1" i="0" u="none" strike="noStrike">
                          <a:solidFill>
                            <a:srgbClr val="FFFFFF"/>
                          </a:solidFill>
                          <a:effectLst/>
                          <a:latin typeface="Calibri" panose="020F0502020204030204" pitchFamily="34" charset="0"/>
                        </a:rPr>
                        <a:t>Comment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E74B5"/>
                    </a:solidFill>
                  </a:tcPr>
                </a:tc>
              </a:tr>
              <a:tr h="23469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1F497D"/>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panose="020F0502020204030204" pitchFamily="34" charset="0"/>
                        </a:rPr>
                        <a:t>TMS-UAT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1F497D"/>
                          </a:solidFill>
                          <a:effectLst/>
                          <a:latin typeface="Calibri" panose="020F0502020204030204" pitchFamily="34" charset="0"/>
                        </a:rPr>
                        <a:t>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panose="020F0502020204030204" pitchFamily="34" charset="0"/>
                        </a:rPr>
                        <a:t>Create open orders to support UAT for TMS for the Request TMSTR 79 BBB 200 ASAP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69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1F497D"/>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panose="020F0502020204030204" pitchFamily="34" charset="0"/>
                        </a:rPr>
                        <a:t>TMS-UAT2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1F497D"/>
                          </a:solidFill>
                          <a:effectLst/>
                          <a:latin typeface="Calibri" panose="020F0502020204030204" pitchFamily="34" charset="0"/>
                        </a:rPr>
                        <a:t>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1F497D"/>
                          </a:solidFill>
                          <a:effectLst/>
                          <a:latin typeface="Calibri" panose="020F0502020204030204" pitchFamily="34" charset="0"/>
                        </a:rPr>
                        <a:t>Create open orders to support UAT for TMS for the Request TMSTR 79 BBB 200 ASAP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033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1F497D"/>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1F497D"/>
                          </a:solidFill>
                          <a:effectLst/>
                          <a:latin typeface="Calibri" panose="020F0502020204030204" pitchFamily="34" charset="0"/>
                        </a:rPr>
                        <a:t>SAP BW Back End Testing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1F497D"/>
                          </a:solidFill>
                          <a:effectLst/>
                          <a:latin typeface="Calibri" panose="020F0502020204030204" pitchFamily="34" charset="0"/>
                        </a:rPr>
                        <a:t>227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1F497D"/>
                          </a:solidFill>
                          <a:effectLst/>
                          <a:latin typeface="Calibri" panose="020F0502020204030204" pitchFamily="34" charset="0"/>
                        </a:rPr>
                        <a:t>To support the SIT, we created order and process it till invoice in the Source System.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69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1F497D"/>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panose="020F0502020204030204" pitchFamily="34" charset="0"/>
                        </a:rPr>
                        <a:t>Project-ONE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1F497D"/>
                          </a:solidFill>
                          <a:effectLst/>
                          <a:latin typeface="Calibri" panose="020F0502020204030204" pitchFamily="34" charset="0"/>
                        </a:rPr>
                        <a:t>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1F497D"/>
                          </a:solidFill>
                          <a:effectLst/>
                          <a:latin typeface="Calibri" panose="020F0502020204030204" pitchFamily="34" charset="0"/>
                        </a:rPr>
                        <a:t>On the request of Mallik we created orders to shipment(ZVT01N). To support the testing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94022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31307"/>
            <a:ext cx="11765280" cy="822960"/>
          </a:xfrm>
        </p:spPr>
        <p:txBody>
          <a:bodyPr/>
          <a:lstStyle/>
          <a:p>
            <a:r>
              <a:rPr lang="en-US" sz="2800" b="1" dirty="0" smtClean="0">
                <a:latin typeface="Candara" panose="020E0502030303020204" pitchFamily="34" charset="0"/>
              </a:rPr>
              <a:t>Automation Matrix Across </a:t>
            </a:r>
            <a:r>
              <a:rPr lang="en-US" sz="2800" b="1" dirty="0">
                <a:latin typeface="Candara" panose="020E0502030303020204" pitchFamily="34" charset="0"/>
              </a:rPr>
              <a:t>Projects </a:t>
            </a:r>
          </a:p>
        </p:txBody>
      </p:sp>
      <p:graphicFrame>
        <p:nvGraphicFramePr>
          <p:cNvPr id="4" name="Table 3"/>
          <p:cNvGraphicFramePr>
            <a:graphicFrameLocks noGrp="1"/>
          </p:cNvGraphicFramePr>
          <p:nvPr>
            <p:extLst>
              <p:ext uri="{D42A27DB-BD31-4B8C-83A1-F6EECF244321}">
                <p14:modId xmlns:p14="http://schemas.microsoft.com/office/powerpoint/2010/main" val="1254315997"/>
              </p:ext>
            </p:extLst>
          </p:nvPr>
        </p:nvGraphicFramePr>
        <p:xfrm>
          <a:off x="293551" y="1514340"/>
          <a:ext cx="9461500" cy="1333500"/>
        </p:xfrm>
        <a:graphic>
          <a:graphicData uri="http://schemas.openxmlformats.org/drawingml/2006/table">
            <a:tbl>
              <a:tblPr/>
              <a:tblGrid>
                <a:gridCol w="241300"/>
                <a:gridCol w="1308100"/>
                <a:gridCol w="1485900"/>
                <a:gridCol w="1485900"/>
                <a:gridCol w="838200"/>
                <a:gridCol w="1079500"/>
                <a:gridCol w="812800"/>
                <a:gridCol w="2209800"/>
              </a:tblGrid>
              <a:tr h="381000">
                <a:tc>
                  <a:txBody>
                    <a:bodyPr/>
                    <a:lstStyle/>
                    <a:p>
                      <a:pPr algn="ctr" fontAlgn="ctr"/>
                      <a:r>
                        <a:rPr lang="en-US" sz="1100" b="1" i="0" u="none" strike="noStrike" dirty="0" smtClean="0">
                          <a:solidFill>
                            <a:srgbClr val="000000"/>
                          </a:solidFill>
                          <a:effectLst/>
                          <a:latin typeface="Calibri" panose="020F0502020204030204" pitchFamily="34" charset="0"/>
                        </a:rPr>
                        <a:t>SL </a:t>
                      </a:r>
                      <a:r>
                        <a:rPr lang="en-US" sz="1100" b="1"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Project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 Total Step at Project Lvl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 Target Steps to automated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%Planned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 Step Automated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 Actually Automated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a:solidFill>
                            <a:srgbClr val="000000"/>
                          </a:solidFill>
                          <a:effectLst/>
                          <a:latin typeface="Calibri" panose="020F0502020204030204" pitchFamily="34" charset="0"/>
                        </a:rPr>
                        <a:t>Comments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r>
              <a:tr h="190500">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TMS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2764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1257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Creating E2E TC’s for Regression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30587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2237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SAP-BW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5577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Automated 10 TC's for front end and planning rest 70 for back 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ALCHEMY(PLM+MDM)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For Cycle 1 and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98131" y="848403"/>
            <a:ext cx="11765280" cy="822960"/>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600" dirty="0" smtClean="0">
                <a:latin typeface="Candara" panose="020E0502030303020204" pitchFamily="34" charset="0"/>
              </a:rPr>
              <a:t>Step Level Status </a:t>
            </a:r>
            <a:endParaRPr lang="en-US" sz="1600" dirty="0">
              <a:latin typeface="Candara" panose="020E0502030303020204" pitchFamily="34" charset="0"/>
            </a:endParaRPr>
          </a:p>
        </p:txBody>
      </p:sp>
      <p:sp>
        <p:nvSpPr>
          <p:cNvPr id="6" name="Title 1"/>
          <p:cNvSpPr txBox="1">
            <a:spLocks/>
          </p:cNvSpPr>
          <p:nvPr/>
        </p:nvSpPr>
        <p:spPr>
          <a:xfrm>
            <a:off x="98131" y="3096433"/>
            <a:ext cx="11765280" cy="822960"/>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600" dirty="0" smtClean="0">
                <a:latin typeface="Candara" panose="020E0502030303020204" pitchFamily="34" charset="0"/>
              </a:rPr>
              <a:t>Test Case Level Status </a:t>
            </a:r>
            <a:endParaRPr lang="en-US" sz="1600" dirty="0">
              <a:latin typeface="Candara" panose="020E0502030303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509095934"/>
              </p:ext>
            </p:extLst>
          </p:nvPr>
        </p:nvGraphicFramePr>
        <p:xfrm>
          <a:off x="293551" y="3825388"/>
          <a:ext cx="9461501" cy="1811292"/>
        </p:xfrm>
        <a:graphic>
          <a:graphicData uri="http://schemas.openxmlformats.org/drawingml/2006/table">
            <a:tbl>
              <a:tblPr/>
              <a:tblGrid>
                <a:gridCol w="512973"/>
                <a:gridCol w="1403002"/>
                <a:gridCol w="1302162"/>
                <a:gridCol w="1525766"/>
                <a:gridCol w="1525766"/>
                <a:gridCol w="2069429"/>
                <a:gridCol w="1122403"/>
              </a:tblGrid>
              <a:tr h="517512">
                <a:tc>
                  <a:txBody>
                    <a:bodyPr/>
                    <a:lstStyle/>
                    <a:p>
                      <a:pPr algn="ctr" fontAlgn="ctr"/>
                      <a:r>
                        <a:rPr lang="en-US" sz="1100" b="1" i="0" u="none" strike="noStrike" dirty="0">
                          <a:solidFill>
                            <a:srgbClr val="000000"/>
                          </a:solidFill>
                          <a:effectLst/>
                          <a:latin typeface="Calibri" panose="020F0502020204030204" pitchFamily="34" charset="0"/>
                        </a:rPr>
                        <a:t>Sl. 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dirty="0">
                          <a:solidFill>
                            <a:srgbClr val="000000"/>
                          </a:solidFill>
                          <a:effectLst/>
                          <a:latin typeface="Calibri" panose="020F0502020204030204" pitchFamily="34" charset="0"/>
                        </a:rPr>
                        <a:t>Project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dirty="0">
                          <a:solidFill>
                            <a:srgbClr val="000000"/>
                          </a:solidFill>
                          <a:effectLst/>
                          <a:latin typeface="Calibri" panose="020F0502020204030204" pitchFamily="34" charset="0"/>
                        </a:rPr>
                        <a:t>Total Manual Test Cases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dirty="0">
                          <a:solidFill>
                            <a:srgbClr val="000000"/>
                          </a:solidFill>
                          <a:effectLst/>
                          <a:latin typeface="Calibri" panose="020F0502020204030204" pitchFamily="34" charset="0"/>
                        </a:rPr>
                        <a:t>Total No of Test Case to automate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dirty="0">
                          <a:solidFill>
                            <a:srgbClr val="000000"/>
                          </a:solidFill>
                          <a:effectLst/>
                          <a:latin typeface="Calibri" panose="020F0502020204030204" pitchFamily="34" charset="0"/>
                        </a:rPr>
                        <a:t>Automation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dirty="0">
                          <a:solidFill>
                            <a:srgbClr val="000000"/>
                          </a:solidFill>
                          <a:effectLst/>
                          <a:latin typeface="Calibri" panose="020F0502020204030204" pitchFamily="34" charset="0"/>
                        </a:rPr>
                        <a:t># Test Cases Automated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1" i="0" u="none" strike="noStrike" dirty="0">
                          <a:solidFill>
                            <a:srgbClr val="000000"/>
                          </a:solidFill>
                          <a:effectLst/>
                          <a:latin typeface="Calibri" panose="020F0502020204030204" pitchFamily="34" charset="0"/>
                        </a:rPr>
                        <a:t>% Actually Automated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r>
              <a:tr h="258756">
                <a:tc>
                  <a:txBody>
                    <a:bodyPr/>
                    <a:lstStyle/>
                    <a:p>
                      <a:pPr algn="ctr" fontAlgn="ctr"/>
                      <a:r>
                        <a:rPr lang="en-US" sz="11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TMS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756">
                <a:tc>
                  <a:txBody>
                    <a:bodyPr/>
                    <a:lstStyle/>
                    <a:p>
                      <a:pPr algn="ctr" fontAlgn="ctr"/>
                      <a:r>
                        <a:rPr lang="en-US" sz="11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IGNITE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756">
                <a:tc>
                  <a:txBody>
                    <a:bodyPr/>
                    <a:lstStyle/>
                    <a:p>
                      <a:pPr algn="ctr" fontAlgn="ctr"/>
                      <a:r>
                        <a:rPr lang="en-US" sz="11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SAP BW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760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756">
                <a:tc>
                  <a:txBody>
                    <a:bodyPr/>
                    <a:lstStyle/>
                    <a:p>
                      <a:pPr algn="ctr" fontAlgn="ctr"/>
                      <a:r>
                        <a:rPr lang="en-US" sz="11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ALCHEMY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756">
                <a:tc>
                  <a:txBody>
                    <a:bodyPr/>
                    <a:lstStyle/>
                    <a:p>
                      <a:pPr algn="ctr" fontAlgn="ctr"/>
                      <a:r>
                        <a:rPr lang="en-US" sz="11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Rapid Response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5444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31307"/>
            <a:ext cx="11765280" cy="822960"/>
          </a:xfrm>
        </p:spPr>
        <p:txBody>
          <a:bodyPr/>
          <a:lstStyle/>
          <a:p>
            <a:r>
              <a:rPr lang="en-US" sz="2800" b="1" dirty="0" smtClean="0">
                <a:latin typeface="Candara" panose="020E0502030303020204" pitchFamily="34" charset="0"/>
              </a:rPr>
              <a:t>IGNITE Automation Status</a:t>
            </a:r>
            <a:endParaRPr lang="en-US" sz="2800" b="1" dirty="0">
              <a:latin typeface="Candara" panose="020E0502030303020204" pitchFamily="34" charset="0"/>
            </a:endParaRPr>
          </a:p>
        </p:txBody>
      </p:sp>
      <p:sp>
        <p:nvSpPr>
          <p:cNvPr id="4" name="Title 1"/>
          <p:cNvSpPr txBox="1">
            <a:spLocks/>
          </p:cNvSpPr>
          <p:nvPr/>
        </p:nvSpPr>
        <p:spPr>
          <a:xfrm>
            <a:off x="10119360" y="2541896"/>
            <a:ext cx="3590223" cy="822960"/>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600" b="1" dirty="0" smtClean="0">
                <a:latin typeface="Candara" panose="020E0502030303020204" pitchFamily="34" charset="0"/>
              </a:rPr>
              <a:t>Status on 16</a:t>
            </a:r>
            <a:r>
              <a:rPr lang="en-US" sz="1600" b="1" baseline="30000" dirty="0" smtClean="0">
                <a:latin typeface="Candara" panose="020E0502030303020204" pitchFamily="34" charset="0"/>
              </a:rPr>
              <a:t>th</a:t>
            </a:r>
            <a:r>
              <a:rPr lang="en-US" sz="1600" b="1" dirty="0" smtClean="0">
                <a:latin typeface="Candara" panose="020E0502030303020204" pitchFamily="34" charset="0"/>
              </a:rPr>
              <a:t> OCT</a:t>
            </a:r>
            <a:endParaRPr lang="en-US" sz="1600" b="1" dirty="0">
              <a:latin typeface="Candara" panose="020E0502030303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29265275"/>
              </p:ext>
            </p:extLst>
          </p:nvPr>
        </p:nvGraphicFramePr>
        <p:xfrm>
          <a:off x="234175" y="1277779"/>
          <a:ext cx="9460700" cy="4127603"/>
        </p:xfrm>
        <a:graphic>
          <a:graphicData uri="http://schemas.openxmlformats.org/drawingml/2006/table">
            <a:tbl>
              <a:tblPr firstRow="1" firstCol="1" bandRow="1"/>
              <a:tblGrid>
                <a:gridCol w="251644"/>
                <a:gridCol w="1228225"/>
                <a:gridCol w="513316"/>
                <a:gridCol w="531034"/>
                <a:gridCol w="437182"/>
                <a:gridCol w="394564"/>
                <a:gridCol w="416112"/>
                <a:gridCol w="1034295"/>
                <a:gridCol w="4654328"/>
              </a:tblGrid>
              <a:tr h="541557">
                <a:tc>
                  <a:txBody>
                    <a:bodyPr/>
                    <a:lstStyle/>
                    <a:p>
                      <a:pPr marL="0" marR="0" algn="ctr">
                        <a:spcBef>
                          <a:spcPts val="0"/>
                        </a:spcBef>
                        <a:spcAft>
                          <a:spcPts val="0"/>
                        </a:spcAft>
                      </a:pPr>
                      <a:r>
                        <a:rPr lang="en-US" sz="1050" b="1" dirty="0">
                          <a:solidFill>
                            <a:srgbClr val="FFFFFF"/>
                          </a:solidFill>
                          <a:effectLst/>
                          <a:latin typeface="+mn-lt"/>
                          <a:ea typeface="Calibri" panose="020F0502020204030204" pitchFamily="34" charset="0"/>
                        </a:rPr>
                        <a:t>Sl. No.</a:t>
                      </a:r>
                      <a:endParaRPr lang="en-US" sz="1050" dirty="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4B5"/>
                    </a:solidFill>
                  </a:tcPr>
                </a:tc>
                <a:tc>
                  <a:txBody>
                    <a:bodyPr/>
                    <a:lstStyle/>
                    <a:p>
                      <a:pPr marL="0" marR="0" algn="ctr">
                        <a:spcBef>
                          <a:spcPts val="0"/>
                        </a:spcBef>
                        <a:spcAft>
                          <a:spcPts val="0"/>
                        </a:spcAft>
                      </a:pPr>
                      <a:r>
                        <a:rPr lang="en-US" sz="1050" b="1" dirty="0">
                          <a:solidFill>
                            <a:srgbClr val="FFFFFF"/>
                          </a:solidFill>
                          <a:effectLst/>
                          <a:latin typeface="+mn-lt"/>
                          <a:ea typeface="Calibri" panose="020F0502020204030204" pitchFamily="34" charset="0"/>
                        </a:rPr>
                        <a:t>Module Name</a:t>
                      </a:r>
                      <a:endParaRPr lang="en-US" sz="1050" dirty="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4B5"/>
                    </a:solidFill>
                  </a:tcPr>
                </a:tc>
                <a:tc>
                  <a:txBody>
                    <a:bodyPr/>
                    <a:lstStyle/>
                    <a:p>
                      <a:pPr marL="0" marR="0" algn="ctr">
                        <a:spcBef>
                          <a:spcPts val="0"/>
                        </a:spcBef>
                        <a:spcAft>
                          <a:spcPts val="0"/>
                        </a:spcAft>
                      </a:pPr>
                      <a:r>
                        <a:rPr lang="en-US" sz="1050" b="1">
                          <a:solidFill>
                            <a:srgbClr val="FFFFFF"/>
                          </a:solidFill>
                          <a:effectLst/>
                          <a:latin typeface="+mn-lt"/>
                          <a:ea typeface="Calibri" panose="020F0502020204030204" pitchFamily="34" charset="0"/>
                        </a:rPr>
                        <a:t>Total Test Cases</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4B5"/>
                    </a:solidFill>
                  </a:tcPr>
                </a:tc>
                <a:tc>
                  <a:txBody>
                    <a:bodyPr/>
                    <a:lstStyle/>
                    <a:p>
                      <a:pPr marL="0" marR="0" algn="ctr">
                        <a:spcBef>
                          <a:spcPts val="0"/>
                        </a:spcBef>
                        <a:spcAft>
                          <a:spcPts val="0"/>
                        </a:spcAft>
                      </a:pPr>
                      <a:r>
                        <a:rPr lang="en-US" sz="1050" b="1">
                          <a:solidFill>
                            <a:srgbClr val="FFFFFF"/>
                          </a:solidFill>
                          <a:effectLst/>
                          <a:latin typeface="+mn-lt"/>
                          <a:ea typeface="Calibri" panose="020F0502020204030204" pitchFamily="34" charset="0"/>
                        </a:rPr>
                        <a:t>Completed</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4B5"/>
                    </a:solidFill>
                  </a:tcPr>
                </a:tc>
                <a:tc>
                  <a:txBody>
                    <a:bodyPr/>
                    <a:lstStyle/>
                    <a:p>
                      <a:pPr marL="0" marR="0" algn="ctr">
                        <a:spcBef>
                          <a:spcPts val="0"/>
                        </a:spcBef>
                        <a:spcAft>
                          <a:spcPts val="0"/>
                        </a:spcAft>
                      </a:pPr>
                      <a:r>
                        <a:rPr lang="en-US" sz="1050" b="1">
                          <a:solidFill>
                            <a:srgbClr val="FFFFFF"/>
                          </a:solidFill>
                          <a:effectLst/>
                          <a:latin typeface="+mn-lt"/>
                          <a:ea typeface="Calibri" panose="020F0502020204030204" pitchFamily="34" charset="0"/>
                        </a:rPr>
                        <a:t>In Progress</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4B5"/>
                    </a:solidFill>
                  </a:tcPr>
                </a:tc>
                <a:tc>
                  <a:txBody>
                    <a:bodyPr/>
                    <a:lstStyle/>
                    <a:p>
                      <a:pPr marL="0" marR="0" algn="ctr">
                        <a:spcBef>
                          <a:spcPts val="0"/>
                        </a:spcBef>
                        <a:spcAft>
                          <a:spcPts val="0"/>
                        </a:spcAft>
                      </a:pPr>
                      <a:r>
                        <a:rPr lang="en-US" sz="1050" b="1">
                          <a:solidFill>
                            <a:srgbClr val="FFFFFF"/>
                          </a:solidFill>
                          <a:effectLst/>
                          <a:latin typeface="+mn-lt"/>
                          <a:ea typeface="Calibri" panose="020F0502020204030204" pitchFamily="34" charset="0"/>
                        </a:rPr>
                        <a:t>Blocked</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4B5"/>
                    </a:solidFill>
                  </a:tcPr>
                </a:tc>
                <a:tc>
                  <a:txBody>
                    <a:bodyPr/>
                    <a:lstStyle/>
                    <a:p>
                      <a:pPr marL="0" marR="0" algn="ctr">
                        <a:spcBef>
                          <a:spcPts val="0"/>
                        </a:spcBef>
                        <a:spcAft>
                          <a:spcPts val="0"/>
                        </a:spcAft>
                      </a:pPr>
                      <a:r>
                        <a:rPr lang="en-US" sz="1050" b="1">
                          <a:solidFill>
                            <a:srgbClr val="FFFFFF"/>
                          </a:solidFill>
                          <a:effectLst/>
                          <a:latin typeface="+mn-lt"/>
                          <a:ea typeface="Calibri" panose="020F0502020204030204" pitchFamily="34" charset="0"/>
                        </a:rPr>
                        <a:t>Not Started</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4B5"/>
                    </a:solidFill>
                  </a:tcPr>
                </a:tc>
                <a:tc>
                  <a:txBody>
                    <a:bodyPr/>
                    <a:lstStyle/>
                    <a:p>
                      <a:pPr marL="0" marR="0" algn="ctr">
                        <a:spcBef>
                          <a:spcPts val="0"/>
                        </a:spcBef>
                        <a:spcAft>
                          <a:spcPts val="0"/>
                        </a:spcAft>
                      </a:pPr>
                      <a:r>
                        <a:rPr lang="en-US" sz="1050" b="1">
                          <a:solidFill>
                            <a:srgbClr val="FFFFFF"/>
                          </a:solidFill>
                          <a:effectLst/>
                          <a:latin typeface="+mn-lt"/>
                          <a:ea typeface="Calibri" panose="020F0502020204030204" pitchFamily="34" charset="0"/>
                        </a:rPr>
                        <a:t>Testing Status</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4B5"/>
                    </a:solidFill>
                  </a:tcPr>
                </a:tc>
                <a:tc>
                  <a:txBody>
                    <a:bodyPr/>
                    <a:lstStyle/>
                    <a:p>
                      <a:pPr marL="0" marR="0" algn="ctr">
                        <a:spcBef>
                          <a:spcPts val="0"/>
                        </a:spcBef>
                        <a:spcAft>
                          <a:spcPts val="0"/>
                        </a:spcAft>
                      </a:pPr>
                      <a:r>
                        <a:rPr lang="en-US" sz="1050" b="1">
                          <a:solidFill>
                            <a:srgbClr val="FFFFFF"/>
                          </a:solidFill>
                          <a:effectLst/>
                          <a:latin typeface="+mn-lt"/>
                          <a:ea typeface="Calibri" panose="020F0502020204030204" pitchFamily="34" charset="0"/>
                        </a:rPr>
                        <a:t>Comment</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4B5"/>
                    </a:solidFill>
                  </a:tcPr>
                </a:tc>
              </a:tr>
              <a:tr h="277382">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1</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dirty="0">
                          <a:solidFill>
                            <a:srgbClr val="1F497D"/>
                          </a:solidFill>
                          <a:effectLst/>
                          <a:latin typeface="+mn-lt"/>
                          <a:ea typeface="Calibri" panose="020F0502020204030204" pitchFamily="34" charset="0"/>
                        </a:rPr>
                        <a:t>SAP_ Transactional DI</a:t>
                      </a:r>
                      <a:endParaRPr lang="en-US" sz="1050" dirty="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11</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11</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0</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0</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0</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00B050"/>
                          </a:solidFill>
                          <a:effectLst/>
                          <a:latin typeface="+mn-lt"/>
                          <a:ea typeface="Calibri" panose="020F0502020204030204" pitchFamily="34" charset="0"/>
                        </a:rPr>
                        <a:t>Completed</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solidFill>
                            <a:srgbClr val="1F497D"/>
                          </a:solidFill>
                          <a:effectLst/>
                          <a:latin typeface="+mn-lt"/>
                          <a:ea typeface="Calibri" panose="020F0502020204030204" pitchFamily="34" charset="0"/>
                        </a:rPr>
                        <a:t>SAP scripts are completed.</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546">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2</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dirty="0">
                          <a:solidFill>
                            <a:srgbClr val="1F497D"/>
                          </a:solidFill>
                          <a:effectLst/>
                          <a:latin typeface="+mn-lt"/>
                          <a:ea typeface="Calibri" panose="020F0502020204030204" pitchFamily="34" charset="0"/>
                        </a:rPr>
                        <a:t>Exceedra Targets</a:t>
                      </a:r>
                      <a:endParaRPr lang="en-US" sz="1050" dirty="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2</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2</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0</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0</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0</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00B050"/>
                          </a:solidFill>
                          <a:effectLst/>
                          <a:latin typeface="+mn-lt"/>
                          <a:ea typeface="Calibri" panose="020F0502020204030204" pitchFamily="34" charset="0"/>
                        </a:rPr>
                        <a:t>Completed</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solidFill>
                            <a:srgbClr val="1F497D"/>
                          </a:solidFill>
                          <a:effectLst/>
                          <a:latin typeface="+mn-lt"/>
                          <a:ea typeface="Calibri" panose="020F0502020204030204" pitchFamily="34" charset="0"/>
                        </a:rPr>
                        <a:t>Scripts are completed, no more in automation scope.</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28">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3</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dirty="0">
                          <a:solidFill>
                            <a:srgbClr val="1F497D"/>
                          </a:solidFill>
                          <a:effectLst/>
                          <a:latin typeface="+mn-lt"/>
                          <a:ea typeface="Calibri" panose="020F0502020204030204" pitchFamily="34" charset="0"/>
                        </a:rPr>
                        <a:t>Exceedra  Funds</a:t>
                      </a:r>
                      <a:endParaRPr lang="en-US" sz="1050" dirty="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050" dirty="0">
                          <a:solidFill>
                            <a:srgbClr val="1F497D"/>
                          </a:solidFill>
                          <a:effectLst/>
                          <a:latin typeface="+mn-lt"/>
                          <a:ea typeface="Calibri" panose="020F0502020204030204" pitchFamily="34" charset="0"/>
                        </a:rPr>
                        <a:t>4</a:t>
                      </a:r>
                      <a:endParaRPr lang="en-US" sz="1050" dirty="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0</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1</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3</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0</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FF0000"/>
                          </a:solidFill>
                          <a:effectLst/>
                          <a:latin typeface="+mn-lt"/>
                          <a:ea typeface="Calibri" panose="020F0502020204030204" pitchFamily="34" charset="0"/>
                        </a:rPr>
                        <a:t>Blocked</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dirty="0">
                          <a:solidFill>
                            <a:srgbClr val="1F497D"/>
                          </a:solidFill>
                          <a:effectLst/>
                          <a:latin typeface="+mn-lt"/>
                          <a:ea typeface="Calibri" panose="020F0502020204030204" pitchFamily="34" charset="0"/>
                        </a:rPr>
                        <a:t>Automation of Creation of fund is completed, not able to proceed for verification steps.</a:t>
                      </a:r>
                      <a:endParaRPr lang="en-US" sz="1050" dirty="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07">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4</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solidFill>
                            <a:srgbClr val="1F497D"/>
                          </a:solidFill>
                          <a:effectLst/>
                          <a:latin typeface="+mn-lt"/>
                          <a:ea typeface="Calibri" panose="020F0502020204030204" pitchFamily="34" charset="0"/>
                        </a:rPr>
                        <a:t>Exceedra  Base Volume</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050" dirty="0">
                          <a:solidFill>
                            <a:srgbClr val="1F497D"/>
                          </a:solidFill>
                          <a:effectLst/>
                          <a:latin typeface="+mn-lt"/>
                          <a:ea typeface="Calibri" panose="020F0502020204030204" pitchFamily="34" charset="0"/>
                        </a:rPr>
                        <a:t>1</a:t>
                      </a:r>
                      <a:endParaRPr lang="en-US" sz="1050" dirty="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0</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0</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1</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0</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FF0000"/>
                          </a:solidFill>
                          <a:effectLst/>
                          <a:latin typeface="+mn-lt"/>
                          <a:ea typeface="Calibri" panose="020F0502020204030204" pitchFamily="34" charset="0"/>
                        </a:rPr>
                        <a:t>Blocked</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solidFill>
                            <a:srgbClr val="1F497D"/>
                          </a:solidFill>
                          <a:effectLst/>
                          <a:latin typeface="+mn-lt"/>
                          <a:ea typeface="Calibri" panose="020F0502020204030204" pitchFamily="34" charset="0"/>
                        </a:rPr>
                        <a:t>Calendar values are not displaying. Not able to proceed</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0819">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5</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solidFill>
                            <a:srgbClr val="1F497D"/>
                          </a:solidFill>
                          <a:effectLst/>
                          <a:latin typeface="+mn-lt"/>
                          <a:ea typeface="Calibri" panose="020F0502020204030204" pitchFamily="34" charset="0"/>
                        </a:rPr>
                        <a:t>Exceedra OI Creation</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4</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dirty="0">
                          <a:solidFill>
                            <a:srgbClr val="1F497D"/>
                          </a:solidFill>
                          <a:effectLst/>
                          <a:latin typeface="+mn-lt"/>
                          <a:ea typeface="Calibri" panose="020F0502020204030204" pitchFamily="34" charset="0"/>
                        </a:rPr>
                        <a:t>0</a:t>
                      </a:r>
                      <a:endParaRPr lang="en-US" sz="1050" dirty="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dirty="0">
                          <a:solidFill>
                            <a:srgbClr val="1F497D"/>
                          </a:solidFill>
                          <a:effectLst/>
                          <a:latin typeface="+mn-lt"/>
                          <a:ea typeface="Calibri" panose="020F0502020204030204" pitchFamily="34" charset="0"/>
                        </a:rPr>
                        <a:t>1</a:t>
                      </a:r>
                      <a:endParaRPr lang="en-US" sz="1050" dirty="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3</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0</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FF0000"/>
                          </a:solidFill>
                          <a:effectLst/>
                          <a:latin typeface="+mn-lt"/>
                          <a:ea typeface="Calibri" panose="020F0502020204030204" pitchFamily="34" charset="0"/>
                        </a:rPr>
                        <a:t>Blocked</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solidFill>
                            <a:srgbClr val="1F497D"/>
                          </a:solidFill>
                          <a:effectLst/>
                          <a:latin typeface="+mn-lt"/>
                          <a:ea typeface="Calibri" panose="020F0502020204030204" pitchFamily="34" charset="0"/>
                        </a:rPr>
                        <a:t>Existing functional defect.</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946">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6</a:t>
                      </a:r>
                      <a:endParaRPr lang="en-US" sz="1050">
                        <a:effectLst/>
                        <a:latin typeface="+mn-lt"/>
                        <a:ea typeface="Calibri" panose="020F0502020204030204" pitchFamily="34" charset="0"/>
                      </a:endParaRPr>
                    </a:p>
                  </a:txBody>
                  <a:tcPr marL="54003" marR="540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solidFill>
                            <a:srgbClr val="1F497D"/>
                          </a:solidFill>
                          <a:effectLst/>
                          <a:latin typeface="+mn-lt"/>
                          <a:ea typeface="Calibri" panose="020F0502020204030204" pitchFamily="34" charset="0"/>
                        </a:rPr>
                        <a:t>Exceedra Promotions</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24</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1</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dirty="0">
                          <a:solidFill>
                            <a:srgbClr val="1F497D"/>
                          </a:solidFill>
                          <a:effectLst/>
                          <a:latin typeface="+mn-lt"/>
                          <a:ea typeface="Calibri" panose="020F0502020204030204" pitchFamily="34" charset="0"/>
                        </a:rPr>
                        <a:t>3</a:t>
                      </a:r>
                      <a:endParaRPr lang="en-US" sz="1050" dirty="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dirty="0">
                          <a:solidFill>
                            <a:srgbClr val="1F497D"/>
                          </a:solidFill>
                          <a:effectLst/>
                          <a:latin typeface="+mn-lt"/>
                          <a:ea typeface="Calibri" panose="020F0502020204030204" pitchFamily="34" charset="0"/>
                        </a:rPr>
                        <a:t>20</a:t>
                      </a:r>
                      <a:endParaRPr lang="en-US" sz="1050" dirty="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dirty="0">
                          <a:solidFill>
                            <a:srgbClr val="1F497D"/>
                          </a:solidFill>
                          <a:effectLst/>
                          <a:latin typeface="+mn-lt"/>
                          <a:ea typeface="Calibri" panose="020F0502020204030204" pitchFamily="34" charset="0"/>
                        </a:rPr>
                        <a:t>0</a:t>
                      </a:r>
                      <a:endParaRPr lang="en-US" sz="1050" dirty="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dirty="0">
                          <a:solidFill>
                            <a:srgbClr val="FF0000"/>
                          </a:solidFill>
                          <a:effectLst/>
                          <a:latin typeface="+mn-lt"/>
                          <a:ea typeface="Calibri" panose="020F0502020204030204" pitchFamily="34" charset="0"/>
                        </a:rPr>
                        <a:t>Blocked</a:t>
                      </a:r>
                      <a:endParaRPr lang="en-US" sz="1050" dirty="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solidFill>
                            <a:srgbClr val="1F497D"/>
                          </a:solidFill>
                          <a:effectLst/>
                          <a:latin typeface="+mn-lt"/>
                          <a:ea typeface="Calibri" panose="020F0502020204030204" pitchFamily="34" charset="0"/>
                        </a:rPr>
                        <a:t>Not able to create a complete flow of promotion. Exceedra application taken more than 4 min to navigate next screen. </a:t>
                      </a:r>
                      <a:endParaRPr lang="en-US" sz="1050">
                        <a:effectLst/>
                        <a:latin typeface="+mn-lt"/>
                        <a:ea typeface="Calibri" panose="020F0502020204030204" pitchFamily="34" charset="0"/>
                      </a:endParaRPr>
                    </a:p>
                    <a:p>
                      <a:pPr marL="0" marR="0">
                        <a:spcBef>
                          <a:spcPts val="0"/>
                        </a:spcBef>
                        <a:spcAft>
                          <a:spcPts val="0"/>
                        </a:spcAft>
                      </a:pPr>
                      <a:r>
                        <a:rPr lang="en-US" sz="1050">
                          <a:solidFill>
                            <a:srgbClr val="1F497D"/>
                          </a:solidFill>
                          <a:effectLst/>
                          <a:latin typeface="+mn-lt"/>
                          <a:ea typeface="Calibri" panose="020F0502020204030204" pitchFamily="34" charset="0"/>
                        </a:rPr>
                        <a:t>Developing SAP part of promotion.</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798">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7</a:t>
                      </a:r>
                      <a:endParaRPr lang="en-US" sz="1050">
                        <a:effectLst/>
                        <a:latin typeface="+mn-lt"/>
                        <a:ea typeface="Calibri" panose="020F0502020204030204" pitchFamily="34" charset="0"/>
                      </a:endParaRPr>
                    </a:p>
                  </a:txBody>
                  <a:tcPr marL="54003" marR="540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a:solidFill>
                            <a:srgbClr val="1F497D"/>
                          </a:solidFill>
                          <a:effectLst/>
                          <a:latin typeface="+mn-lt"/>
                          <a:ea typeface="Calibri" panose="020F0502020204030204" pitchFamily="34" charset="0"/>
                        </a:rPr>
                        <a:t>Exceedra Terms</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35</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16</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6</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10</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a:solidFill>
                            <a:srgbClr val="1F497D"/>
                          </a:solidFill>
                          <a:effectLst/>
                          <a:latin typeface="+mn-lt"/>
                          <a:ea typeface="Calibri" panose="020F0502020204030204" pitchFamily="34" charset="0"/>
                        </a:rPr>
                        <a:t>3</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50" dirty="0">
                          <a:solidFill>
                            <a:srgbClr val="C55A11"/>
                          </a:solidFill>
                          <a:effectLst/>
                          <a:latin typeface="+mn-lt"/>
                          <a:ea typeface="Calibri" panose="020F0502020204030204" pitchFamily="34" charset="0"/>
                        </a:rPr>
                        <a:t>In Progress</a:t>
                      </a:r>
                      <a:endParaRPr lang="en-US" sz="1050" dirty="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50" dirty="0">
                          <a:solidFill>
                            <a:srgbClr val="1F497D"/>
                          </a:solidFill>
                          <a:effectLst/>
                          <a:latin typeface="+mn-lt"/>
                          <a:ea typeface="Calibri" panose="020F0502020204030204" pitchFamily="34" charset="0"/>
                        </a:rPr>
                        <a:t>Manual Test cases need update, not working as expected.</a:t>
                      </a:r>
                      <a:endParaRPr lang="en-US" sz="1050" dirty="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798">
                <a:tc>
                  <a:txBody>
                    <a:bodyPr/>
                    <a:lstStyle/>
                    <a:p>
                      <a:pPr marL="0" marR="0" algn="ctr">
                        <a:spcBef>
                          <a:spcPts val="0"/>
                        </a:spcBef>
                        <a:spcAft>
                          <a:spcPts val="0"/>
                        </a:spcAft>
                      </a:pPr>
                      <a:r>
                        <a:rPr lang="en-US" sz="1050" b="1">
                          <a:solidFill>
                            <a:srgbClr val="1F497D"/>
                          </a:solidFill>
                          <a:effectLst/>
                          <a:latin typeface="+mn-lt"/>
                          <a:ea typeface="Calibri" panose="020F0502020204030204" pitchFamily="34" charset="0"/>
                        </a:rPr>
                        <a:t> </a:t>
                      </a:r>
                      <a:endParaRPr lang="en-US" sz="1050">
                        <a:effectLst/>
                        <a:latin typeface="+mn-lt"/>
                        <a:ea typeface="Calibri" panose="020F0502020204030204" pitchFamily="34" charset="0"/>
                      </a:endParaRPr>
                    </a:p>
                  </a:txBody>
                  <a:tcPr marL="54003" marR="540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marL="0" marR="0">
                        <a:spcBef>
                          <a:spcPts val="0"/>
                        </a:spcBef>
                        <a:spcAft>
                          <a:spcPts val="0"/>
                        </a:spcAft>
                      </a:pPr>
                      <a:r>
                        <a:rPr lang="en-US" sz="1050" b="1">
                          <a:solidFill>
                            <a:srgbClr val="1F497D"/>
                          </a:solidFill>
                          <a:effectLst/>
                          <a:latin typeface="+mn-lt"/>
                          <a:ea typeface="Calibri" panose="020F0502020204030204" pitchFamily="34" charset="0"/>
                        </a:rPr>
                        <a:t>Total Scripts</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marL="0" marR="0" algn="ctr">
                        <a:spcBef>
                          <a:spcPts val="0"/>
                        </a:spcBef>
                        <a:spcAft>
                          <a:spcPts val="0"/>
                        </a:spcAft>
                      </a:pPr>
                      <a:r>
                        <a:rPr lang="en-US" sz="1050" b="1">
                          <a:solidFill>
                            <a:srgbClr val="1F497D"/>
                          </a:solidFill>
                          <a:effectLst/>
                          <a:latin typeface="+mn-lt"/>
                          <a:ea typeface="Calibri" panose="020F0502020204030204" pitchFamily="34" charset="0"/>
                        </a:rPr>
                        <a:t>81</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marL="0" marR="0" algn="ctr">
                        <a:spcBef>
                          <a:spcPts val="0"/>
                        </a:spcBef>
                        <a:spcAft>
                          <a:spcPts val="0"/>
                        </a:spcAft>
                      </a:pPr>
                      <a:r>
                        <a:rPr lang="en-US" sz="1050" b="1">
                          <a:solidFill>
                            <a:srgbClr val="1F497D"/>
                          </a:solidFill>
                          <a:effectLst/>
                          <a:latin typeface="+mn-lt"/>
                          <a:ea typeface="Calibri" panose="020F0502020204030204" pitchFamily="34" charset="0"/>
                        </a:rPr>
                        <a:t>30</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marL="0" marR="0" algn="ctr">
                        <a:spcBef>
                          <a:spcPts val="0"/>
                        </a:spcBef>
                        <a:spcAft>
                          <a:spcPts val="0"/>
                        </a:spcAft>
                      </a:pPr>
                      <a:r>
                        <a:rPr lang="en-US" sz="1050" b="1">
                          <a:solidFill>
                            <a:srgbClr val="1F497D"/>
                          </a:solidFill>
                          <a:effectLst/>
                          <a:latin typeface="+mn-lt"/>
                          <a:ea typeface="Calibri" panose="020F0502020204030204" pitchFamily="34" charset="0"/>
                        </a:rPr>
                        <a:t>10</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marL="0" marR="0" algn="ctr">
                        <a:spcBef>
                          <a:spcPts val="0"/>
                        </a:spcBef>
                        <a:spcAft>
                          <a:spcPts val="0"/>
                        </a:spcAft>
                      </a:pPr>
                      <a:r>
                        <a:rPr lang="en-US" sz="1050" b="1">
                          <a:solidFill>
                            <a:srgbClr val="1F497D"/>
                          </a:solidFill>
                          <a:effectLst/>
                          <a:latin typeface="+mn-lt"/>
                          <a:ea typeface="Calibri" panose="020F0502020204030204" pitchFamily="34" charset="0"/>
                        </a:rPr>
                        <a:t>14</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marL="0" marR="0" algn="ctr">
                        <a:spcBef>
                          <a:spcPts val="0"/>
                        </a:spcBef>
                        <a:spcAft>
                          <a:spcPts val="0"/>
                        </a:spcAft>
                      </a:pPr>
                      <a:r>
                        <a:rPr lang="en-US" sz="1050" b="1">
                          <a:solidFill>
                            <a:srgbClr val="1F497D"/>
                          </a:solidFill>
                          <a:effectLst/>
                          <a:latin typeface="+mn-lt"/>
                          <a:ea typeface="Calibri" panose="020F0502020204030204" pitchFamily="34" charset="0"/>
                        </a:rPr>
                        <a:t>27</a:t>
                      </a:r>
                      <a:endParaRPr lang="en-US" sz="105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marL="0" marR="0" algn="ctr">
                        <a:spcBef>
                          <a:spcPts val="0"/>
                        </a:spcBef>
                        <a:spcAft>
                          <a:spcPts val="0"/>
                        </a:spcAft>
                      </a:pPr>
                      <a:r>
                        <a:rPr lang="en-US" sz="1050" b="1">
                          <a:solidFill>
                            <a:srgbClr val="C55A11"/>
                          </a:solidFill>
                          <a:effectLst/>
                          <a:latin typeface="+mn-lt"/>
                          <a:ea typeface="Calibri" panose="020F0502020204030204" pitchFamily="34" charset="0"/>
                        </a:rPr>
                        <a:t> </a:t>
                      </a:r>
                      <a:endParaRPr lang="en-US" sz="105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marL="0" marR="0">
                        <a:spcBef>
                          <a:spcPts val="0"/>
                        </a:spcBef>
                        <a:spcAft>
                          <a:spcPts val="0"/>
                        </a:spcAft>
                      </a:pPr>
                      <a:r>
                        <a:rPr lang="en-US" sz="1050" dirty="0">
                          <a:solidFill>
                            <a:srgbClr val="1F497D"/>
                          </a:solidFill>
                          <a:effectLst/>
                          <a:latin typeface="+mn-lt"/>
                          <a:ea typeface="Calibri" panose="020F0502020204030204" pitchFamily="34" charset="0"/>
                        </a:rPr>
                        <a:t> </a:t>
                      </a:r>
                      <a:endParaRPr lang="en-US" sz="1050" dirty="0">
                        <a:effectLst/>
                        <a:latin typeface="+mn-lt"/>
                        <a:ea typeface="Calibri" panose="020F0502020204030204" pitchFamily="34" charset="0"/>
                      </a:endParaRPr>
                    </a:p>
                  </a:txBody>
                  <a:tcPr marL="54003" marR="540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065764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748A882A9198488D5E38E66D20F532" ma:contentTypeVersion="0" ma:contentTypeDescription="Create a new document." ma:contentTypeScope="" ma:versionID="ade9df928c191f2f6ba88b3401f03a1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A4ED86-E5A7-4AB0-B290-F91F34A3DBCC}">
  <ds:schemaRefs>
    <ds:schemaRef ds:uri="http://schemas.microsoft.com/sharepoint/v3/contenttype/forms"/>
  </ds:schemaRefs>
</ds:datastoreItem>
</file>

<file path=customXml/itemProps2.xml><?xml version="1.0" encoding="utf-8"?>
<ds:datastoreItem xmlns:ds="http://schemas.openxmlformats.org/officeDocument/2006/customXml" ds:itemID="{F128ED2F-ABE9-4CC9-9AB8-9657000A122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0CF82DDF-5DAC-49AD-AD2F-06C0FEE7D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2013 Capgemini Template</Template>
  <TotalTime>52807</TotalTime>
  <Words>3818</Words>
  <Application>Microsoft Office PowerPoint</Application>
  <PresentationFormat>Widescreen</PresentationFormat>
  <Paragraphs>1182</Paragraphs>
  <Slides>34</Slides>
  <Notes>20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Arial</vt:lpstr>
      <vt:lpstr>Calibri</vt:lpstr>
      <vt:lpstr>Cambria Math</vt:lpstr>
      <vt:lpstr>Candara</vt:lpstr>
      <vt:lpstr>Courier New</vt:lpstr>
      <vt:lpstr>Verdana</vt:lpstr>
      <vt:lpstr>Wingdings</vt:lpstr>
      <vt:lpstr>2013 Capgemini Template</vt:lpstr>
      <vt:lpstr>think-cell Slide</vt:lpstr>
      <vt:lpstr>PowerPoint Presentation</vt:lpstr>
      <vt:lpstr>Distribution Of Automation Resources/SQL Developer Resources</vt:lpstr>
      <vt:lpstr>Skill Matrix for Automation Resources</vt:lpstr>
      <vt:lpstr>License Usage for Worksoft and Ui Path</vt:lpstr>
      <vt:lpstr>Automation Progress across Projects</vt:lpstr>
      <vt:lpstr>Automation Progress across Projects</vt:lpstr>
      <vt:lpstr>Additional Automation Tasks Performed for Multiple Projects</vt:lpstr>
      <vt:lpstr>Automation Matrix Across Projects </vt:lpstr>
      <vt:lpstr>IGNITE Automation Status</vt:lpstr>
      <vt:lpstr>Rapid Response Estimations</vt:lpstr>
      <vt:lpstr>Tools Implementation Updates </vt:lpstr>
      <vt:lpstr>PowerPoint Presentation</vt:lpstr>
      <vt:lpstr>Progress on Test Data Improvement/Enhancement</vt:lpstr>
      <vt:lpstr>PowerPoint Presentation</vt:lpstr>
      <vt:lpstr>Ui Path Power Shell Automation Estimations</vt:lpstr>
      <vt:lpstr>Ui Path Power Shell Automation Estimations</vt:lpstr>
      <vt:lpstr>PowerPoint Presentation</vt:lpstr>
      <vt:lpstr>Enhancement of SAP Monthly Regression Suite</vt:lpstr>
      <vt:lpstr>      -     -</vt:lpstr>
      <vt:lpstr>Re-Usability of Worksoft and Ui Path Scripts for Upcoming Projects. </vt:lpstr>
      <vt:lpstr>PowerPoint Presentation</vt:lpstr>
      <vt:lpstr>UI Path Set up/Configuration</vt:lpstr>
      <vt:lpstr>PowerPoint Presentation</vt:lpstr>
      <vt:lpstr>UI Path Installation Updates</vt:lpstr>
      <vt:lpstr>UI Path Installation Updates</vt:lpstr>
      <vt:lpstr>UI Path Installation Updates</vt:lpstr>
      <vt:lpstr>UI Path Installation Updates</vt:lpstr>
      <vt:lpstr>PowerPoint Presentation</vt:lpstr>
      <vt:lpstr>Project Organization</vt:lpstr>
      <vt:lpstr>How it works: </vt:lpstr>
      <vt:lpstr>Designing Principles</vt:lpstr>
      <vt:lpstr>Code Reusability</vt:lpstr>
      <vt:lpstr>How to check quality automation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Clorox QA 2.0</dc:title>
  <dc:creator>Deekshitula, Sreekanth</dc:creator>
  <cp:lastModifiedBy>Das, Deepak</cp:lastModifiedBy>
  <cp:revision>2337</cp:revision>
  <dcterms:created xsi:type="dcterms:W3CDTF">2013-01-23T20:29:14Z</dcterms:created>
  <dcterms:modified xsi:type="dcterms:W3CDTF">2019-10-16T13:34:09Z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0x0101001A748A882A9198488D5E38E66D20F532</vt:lpwstr>
  </property>
</Properties>
</file>