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9" r:id="rId3"/>
    <p:sldId id="257" r:id="rId4"/>
    <p:sldId id="270" r:id="rId5"/>
    <p:sldId id="271" r:id="rId6"/>
    <p:sldId id="274" r:id="rId7"/>
    <p:sldId id="306" r:id="rId8"/>
    <p:sldId id="304" r:id="rId9"/>
    <p:sldId id="305" r:id="rId10"/>
    <p:sldId id="262" r:id="rId11"/>
    <p:sldId id="267" r:id="rId12"/>
    <p:sldId id="396" r:id="rId13"/>
    <p:sldId id="263" r:id="rId14"/>
    <p:sldId id="268" r:id="rId15"/>
    <p:sldId id="397" r:id="rId16"/>
    <p:sldId id="264" r:id="rId17"/>
    <p:sldId id="324" r:id="rId18"/>
    <p:sldId id="281" r:id="rId19"/>
    <p:sldId id="394" r:id="rId20"/>
    <p:sldId id="282" r:id="rId21"/>
    <p:sldId id="265" r:id="rId22"/>
    <p:sldId id="275" r:id="rId23"/>
    <p:sldId id="276" r:id="rId24"/>
    <p:sldId id="277" r:id="rId25"/>
    <p:sldId id="323" r:id="rId26"/>
    <p:sldId id="399" r:id="rId27"/>
    <p:sldId id="279" r:id="rId28"/>
    <p:sldId id="284" r:id="rId29"/>
    <p:sldId id="286" r:id="rId30"/>
    <p:sldId id="298" r:id="rId31"/>
    <p:sldId id="303" r:id="rId32"/>
    <p:sldId id="287" r:id="rId33"/>
    <p:sldId id="290" r:id="rId34"/>
    <p:sldId id="291" r:id="rId35"/>
    <p:sldId id="288" r:id="rId36"/>
    <p:sldId id="296" r:id="rId37"/>
    <p:sldId id="295" r:id="rId38"/>
    <p:sldId id="292" r:id="rId39"/>
    <p:sldId id="293" r:id="rId40"/>
    <p:sldId id="294" r:id="rId41"/>
    <p:sldId id="289" r:id="rId42"/>
    <p:sldId id="297" r:id="rId43"/>
    <p:sldId id="299" r:id="rId44"/>
    <p:sldId id="300" r:id="rId45"/>
    <p:sldId id="301" r:id="rId46"/>
    <p:sldId id="302" r:id="rId47"/>
    <p:sldId id="398" r:id="rId48"/>
    <p:sldId id="309" r:id="rId49"/>
    <p:sldId id="320" r:id="rId50"/>
    <p:sldId id="310" r:id="rId51"/>
    <p:sldId id="311" r:id="rId52"/>
    <p:sldId id="312" r:id="rId53"/>
    <p:sldId id="313" r:id="rId54"/>
    <p:sldId id="319" r:id="rId55"/>
    <p:sldId id="314" r:id="rId56"/>
    <p:sldId id="317" r:id="rId57"/>
    <p:sldId id="318" r:id="rId58"/>
    <p:sldId id="321" r:id="rId59"/>
    <p:sldId id="322"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86218"/>
  </p:normalViewPr>
  <p:slideViewPr>
    <p:cSldViewPr snapToGrid="0" snapToObjects="1">
      <p:cViewPr varScale="1">
        <p:scale>
          <a:sx n="112" d="100"/>
          <a:sy n="112" d="100"/>
        </p:scale>
        <p:origin x="1408"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D4BB-C412-2E4B-9EDF-7192BB55DF9F}"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E26E-6141-854C-8D8C-D812CC839D45}" type="slidenum">
              <a:rPr lang="en-US" smtClean="0"/>
              <a:t>‹#›</a:t>
            </a:fld>
            <a:endParaRPr lang="en-US"/>
          </a:p>
        </p:txBody>
      </p:sp>
    </p:spTree>
    <p:extLst>
      <p:ext uri="{BB962C8B-B14F-4D97-AF65-F5344CB8AC3E}">
        <p14:creationId xmlns:p14="http://schemas.microsoft.com/office/powerpoint/2010/main" val="149847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t>1</a:t>
            </a:fld>
            <a:endParaRPr lang="en-US"/>
          </a:p>
        </p:txBody>
      </p:sp>
    </p:spTree>
    <p:extLst>
      <p:ext uri="{BB962C8B-B14F-4D97-AF65-F5344CB8AC3E}">
        <p14:creationId xmlns:p14="http://schemas.microsoft.com/office/powerpoint/2010/main" val="125779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43</a:t>
            </a:fld>
            <a:endParaRPr lang="en-US"/>
          </a:p>
        </p:txBody>
      </p:sp>
    </p:spTree>
    <p:extLst>
      <p:ext uri="{BB962C8B-B14F-4D97-AF65-F5344CB8AC3E}">
        <p14:creationId xmlns:p14="http://schemas.microsoft.com/office/powerpoint/2010/main" val="66819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53</a:t>
            </a:fld>
            <a:endParaRPr lang="en-US"/>
          </a:p>
        </p:txBody>
      </p:sp>
    </p:spTree>
    <p:extLst>
      <p:ext uri="{BB962C8B-B14F-4D97-AF65-F5344CB8AC3E}">
        <p14:creationId xmlns:p14="http://schemas.microsoft.com/office/powerpoint/2010/main" val="52891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 in 1974 – so we are really that close to the pioneers in computing.</a:t>
            </a:r>
          </a:p>
        </p:txBody>
      </p:sp>
      <p:sp>
        <p:nvSpPr>
          <p:cNvPr id="4" name="Slide Number Placeholder 3"/>
          <p:cNvSpPr>
            <a:spLocks noGrp="1"/>
          </p:cNvSpPr>
          <p:nvPr>
            <p:ph type="sldNum" sz="quarter" idx="5"/>
          </p:nvPr>
        </p:nvSpPr>
        <p:spPr/>
        <p:txBody>
          <a:bodyPr/>
          <a:lstStyle/>
          <a:p>
            <a:fld id="{2AD7E26E-6141-854C-8D8C-D812CC839D45}" type="slidenum">
              <a:rPr lang="en-US" smtClean="0"/>
              <a:t>3</a:t>
            </a:fld>
            <a:endParaRPr lang="en-US"/>
          </a:p>
        </p:txBody>
      </p:sp>
    </p:spTree>
    <p:extLst>
      <p:ext uri="{BB962C8B-B14F-4D97-AF65-F5344CB8AC3E}">
        <p14:creationId xmlns:p14="http://schemas.microsoft.com/office/powerpoint/2010/main" val="345103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r>
              <a:rPr lang="en-US" dirty="0"/>
              <a:t>:  (1) Really hard and error prone – (2) no idea what this code does! - (3) – tied to machine architecture - (4) Need to remember what each address is used for – (5) Not relocatable – if you want to load things at a different place in memory, addresses change</a:t>
            </a:r>
          </a:p>
        </p:txBody>
      </p:sp>
      <p:sp>
        <p:nvSpPr>
          <p:cNvPr id="4" name="Slide Number Placeholder 3"/>
          <p:cNvSpPr>
            <a:spLocks noGrp="1"/>
          </p:cNvSpPr>
          <p:nvPr>
            <p:ph type="sldNum" sz="quarter" idx="5"/>
          </p:nvPr>
        </p:nvSpPr>
        <p:spPr/>
        <p:txBody>
          <a:bodyPr/>
          <a:lstStyle/>
          <a:p>
            <a:fld id="{2AD7E26E-6141-854C-8D8C-D812CC839D45}" type="slidenum">
              <a:rPr lang="en-US" smtClean="0"/>
              <a:t>10</a:t>
            </a:fld>
            <a:endParaRPr lang="en-US"/>
          </a:p>
        </p:txBody>
      </p:sp>
    </p:spTree>
    <p:extLst>
      <p:ext uri="{BB962C8B-B14F-4D97-AF65-F5344CB8AC3E}">
        <p14:creationId xmlns:p14="http://schemas.microsoft.com/office/powerpoint/2010/main" val="296079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Improvements</a:t>
            </a:r>
            <a:r>
              <a:rPr lang="en-US" dirty="0"/>
              <a:t>:</a:t>
            </a:r>
          </a:p>
          <a:p>
            <a:endParaRPr lang="en-US" dirty="0"/>
          </a:p>
          <a:p>
            <a:pPr marL="228600" indent="-228600">
              <a:buAutoNum type="arabicParenBoth"/>
            </a:pPr>
            <a:r>
              <a:rPr lang="en-US" dirty="0"/>
              <a:t>Easier to remember and code, less error prone – (2) Locations identified by name – (3) Identifiers can be mapped to different memory addresses (this is one of the things a loader does</a:t>
            </a:r>
            <a:br>
              <a:rPr lang="en-US" dirty="0"/>
            </a:br>
            <a:br>
              <a:rPr lang="en-US" dirty="0"/>
            </a:br>
            <a:r>
              <a:rPr lang="en-US" b="1" dirty="0"/>
              <a:t>Problems</a:t>
            </a:r>
            <a:r>
              <a:rPr lang="en-US" dirty="0"/>
              <a:t>:  Still tied to machine architecture</a:t>
            </a:r>
          </a:p>
          <a:p>
            <a:endParaRPr lang="en-US" dirty="0"/>
          </a:p>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13</a:t>
            </a:fld>
            <a:endParaRPr lang="en-US"/>
          </a:p>
        </p:txBody>
      </p:sp>
    </p:spTree>
    <p:extLst>
      <p:ext uri="{BB962C8B-B14F-4D97-AF65-F5344CB8AC3E}">
        <p14:creationId xmlns:p14="http://schemas.microsoft.com/office/powerpoint/2010/main" val="207539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Improvements</a:t>
            </a:r>
            <a:r>
              <a:rPr lang="en-US" dirty="0"/>
              <a:t>:  (1) Much easier and less error prone – (2) Not tied to machine architecture (Grace Hopper’s contribution!)</a:t>
            </a:r>
          </a:p>
          <a:p>
            <a:endParaRPr lang="en-US" dirty="0"/>
          </a:p>
          <a:p>
            <a:r>
              <a:rPr lang="en-US" b="1" dirty="0"/>
              <a:t>Problems</a:t>
            </a:r>
            <a:r>
              <a:rPr lang="en-US" dirty="0"/>
              <a:t>:  May not generate efficient code.  It would be years before optimizing compilers were developed.</a:t>
            </a:r>
          </a:p>
        </p:txBody>
      </p:sp>
      <p:sp>
        <p:nvSpPr>
          <p:cNvPr id="4" name="Slide Number Placeholder 3"/>
          <p:cNvSpPr>
            <a:spLocks noGrp="1"/>
          </p:cNvSpPr>
          <p:nvPr>
            <p:ph type="sldNum" sz="quarter" idx="5"/>
          </p:nvPr>
        </p:nvSpPr>
        <p:spPr/>
        <p:txBody>
          <a:bodyPr/>
          <a:lstStyle/>
          <a:p>
            <a:fld id="{2AD7E26E-6141-854C-8D8C-D812CC839D45}" type="slidenum">
              <a:rPr lang="en-US" smtClean="0"/>
              <a:t>16</a:t>
            </a:fld>
            <a:endParaRPr lang="en-US"/>
          </a:p>
        </p:txBody>
      </p:sp>
    </p:spTree>
    <p:extLst>
      <p:ext uri="{BB962C8B-B14F-4D97-AF65-F5344CB8AC3E}">
        <p14:creationId xmlns:p14="http://schemas.microsoft.com/office/powerpoint/2010/main" val="284436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Improvements</a:t>
            </a:r>
            <a:r>
              <a:rPr lang="en-US" dirty="0"/>
              <a:t>:  (1) Much easier and less error prone – (2) Not tied to machine architecture (Grace Hopper’s contribution!)</a:t>
            </a:r>
          </a:p>
          <a:p>
            <a:endParaRPr lang="en-US" dirty="0"/>
          </a:p>
          <a:p>
            <a:r>
              <a:rPr lang="en-US" b="1" dirty="0"/>
              <a:t>Problems</a:t>
            </a:r>
            <a:r>
              <a:rPr lang="en-US" dirty="0"/>
              <a:t>:  May not generate efficient code.  It would be years before optimizing compilers were developed.</a:t>
            </a:r>
          </a:p>
        </p:txBody>
      </p:sp>
      <p:sp>
        <p:nvSpPr>
          <p:cNvPr id="4" name="Slide Number Placeholder 3"/>
          <p:cNvSpPr>
            <a:spLocks noGrp="1"/>
          </p:cNvSpPr>
          <p:nvPr>
            <p:ph type="sldNum" sz="quarter" idx="5"/>
          </p:nvPr>
        </p:nvSpPr>
        <p:spPr/>
        <p:txBody>
          <a:bodyPr/>
          <a:lstStyle/>
          <a:p>
            <a:fld id="{2AD7E26E-6141-854C-8D8C-D812CC839D45}" type="slidenum">
              <a:rPr lang="en-US" smtClean="0"/>
              <a:t>17</a:t>
            </a:fld>
            <a:endParaRPr lang="en-US"/>
          </a:p>
        </p:txBody>
      </p:sp>
    </p:spTree>
    <p:extLst>
      <p:ext uri="{BB962C8B-B14F-4D97-AF65-F5344CB8AC3E}">
        <p14:creationId xmlns:p14="http://schemas.microsoft.com/office/powerpoint/2010/main" val="57531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28</a:t>
            </a:fld>
            <a:endParaRPr lang="en-US"/>
          </a:p>
        </p:txBody>
      </p:sp>
    </p:spTree>
    <p:extLst>
      <p:ext uri="{BB962C8B-B14F-4D97-AF65-F5344CB8AC3E}">
        <p14:creationId xmlns:p14="http://schemas.microsoft.com/office/powerpoint/2010/main" val="60172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29</a:t>
            </a:fld>
            <a:endParaRPr lang="en-US"/>
          </a:p>
        </p:txBody>
      </p:sp>
    </p:spTree>
    <p:extLst>
      <p:ext uri="{BB962C8B-B14F-4D97-AF65-F5344CB8AC3E}">
        <p14:creationId xmlns:p14="http://schemas.microsoft.com/office/powerpoint/2010/main" val="125909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41</a:t>
            </a:fld>
            <a:endParaRPr lang="en-US"/>
          </a:p>
        </p:txBody>
      </p:sp>
    </p:spTree>
    <p:extLst>
      <p:ext uri="{BB962C8B-B14F-4D97-AF65-F5344CB8AC3E}">
        <p14:creationId xmlns:p14="http://schemas.microsoft.com/office/powerpoint/2010/main" val="419095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5B05-68FD-2C4F-8750-9E0690CEC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470AE-65A4-4A4D-92E9-5FB173DD2B1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3D25-CA32-3546-B211-0FA45E1DC4B6}"/>
              </a:ext>
            </a:extLst>
          </p:cNvPr>
          <p:cNvSpPr>
            <a:spLocks noGrp="1"/>
          </p:cNvSpPr>
          <p:nvPr>
            <p:ph type="dt" sz="half" idx="10"/>
          </p:nvPr>
        </p:nvSpPr>
        <p:spPr>
          <a:xfrm>
            <a:off x="838200" y="6356350"/>
            <a:ext cx="2743200" cy="365125"/>
          </a:xfrm>
          <a:prstGeom prst="rect">
            <a:avLst/>
          </a:prstGeom>
        </p:spPr>
        <p:txBody>
          <a:bodyPr/>
          <a:lstStyle/>
          <a:p>
            <a:r>
              <a:rPr lang="en-US"/>
              <a:t>CMPE 220</a:t>
            </a:r>
            <a:endParaRPr lang="en-US" dirty="0"/>
          </a:p>
        </p:txBody>
      </p:sp>
      <p:sp>
        <p:nvSpPr>
          <p:cNvPr id="5" name="Footer Placeholder 4">
            <a:extLst>
              <a:ext uri="{FF2B5EF4-FFF2-40B4-BE49-F238E27FC236}">
                <a16:creationId xmlns:a16="http://schemas.microsoft.com/office/drawing/2014/main" id="{38C2148A-1A48-FE47-8363-BFFEB9E0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EAE1-AE4C-3B40-9164-97AF1491715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dirty="0"/>
          </a:p>
        </p:txBody>
      </p:sp>
    </p:spTree>
    <p:extLst>
      <p:ext uri="{BB962C8B-B14F-4D97-AF65-F5344CB8AC3E}">
        <p14:creationId xmlns:p14="http://schemas.microsoft.com/office/powerpoint/2010/main" val="25715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645D-EDE6-3946-BB11-5F377D755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558F36-3695-4E48-9423-C4CCFA491107}"/>
              </a:ext>
            </a:extLst>
          </p:cNvPr>
          <p:cNvSpPr>
            <a:spLocks noGrp="1"/>
          </p:cNvSpPr>
          <p:nvPr>
            <p:ph type="body" orient="vert" idx="1"/>
          </p:nvPr>
        </p:nvSpPr>
        <p:spPr>
          <a:xfrm>
            <a:off x="838200" y="1238996"/>
            <a:ext cx="10515600" cy="483129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73CF7-19B4-8D48-9DFC-DDD295F09FAC}"/>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5" name="Footer Placeholder 4">
            <a:extLst>
              <a:ext uri="{FF2B5EF4-FFF2-40B4-BE49-F238E27FC236}">
                <a16:creationId xmlns:a16="http://schemas.microsoft.com/office/drawing/2014/main" id="{FC233B15-81A0-5848-B881-AFDA7468A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78402-E746-6A40-B7EF-E9F70F61E258}"/>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205506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D173B-DD3B-A346-BDF7-87ACD3F76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C63DF-B61D-A348-B9FC-7573F9AAA89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6A704-911F-9B48-B58F-851E08B787BA}"/>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5" name="Footer Placeholder 4">
            <a:extLst>
              <a:ext uri="{FF2B5EF4-FFF2-40B4-BE49-F238E27FC236}">
                <a16:creationId xmlns:a16="http://schemas.microsoft.com/office/drawing/2014/main" id="{A835B21E-8CCE-7E42-9108-7C687A9CF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A4832-59C5-0343-913A-CBBA5114FAF3}"/>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2307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B138-0814-5C46-A170-43283814D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F3E5A-5DF7-A04B-92D8-E0857DCF7519}"/>
              </a:ext>
            </a:extLst>
          </p:cNvPr>
          <p:cNvSpPr>
            <a:spLocks noGrp="1"/>
          </p:cNvSpPr>
          <p:nvPr>
            <p:ph idx="1"/>
          </p:nvPr>
        </p:nvSpPr>
        <p:spPr>
          <a:xfrm>
            <a:off x="838200" y="1238996"/>
            <a:ext cx="10515600" cy="483129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3E14-94CD-3D43-8961-C301361023EC}"/>
              </a:ext>
            </a:extLst>
          </p:cNvPr>
          <p:cNvSpPr>
            <a:spLocks noGrp="1"/>
          </p:cNvSpPr>
          <p:nvPr>
            <p:ph type="dt" sz="half" idx="10"/>
          </p:nvPr>
        </p:nvSpPr>
        <p:spPr>
          <a:xfrm>
            <a:off x="838200" y="6356350"/>
            <a:ext cx="2743200" cy="365125"/>
          </a:xfrm>
          <a:prstGeom prst="rect">
            <a:avLst/>
          </a:prstGeom>
        </p:spPr>
        <p:txBody>
          <a:bodyPr/>
          <a:lstStyle/>
          <a:p>
            <a:r>
              <a:rPr lang="en-US"/>
              <a:t>CMPE 220</a:t>
            </a:r>
            <a:endParaRPr lang="en-US" dirty="0"/>
          </a:p>
        </p:txBody>
      </p:sp>
      <p:sp>
        <p:nvSpPr>
          <p:cNvPr id="5" name="Footer Placeholder 4">
            <a:extLst>
              <a:ext uri="{FF2B5EF4-FFF2-40B4-BE49-F238E27FC236}">
                <a16:creationId xmlns:a16="http://schemas.microsoft.com/office/drawing/2014/main" id="{92003C0A-8889-8D4E-B816-C7A7EEE2F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DD6DB-BD57-1E4E-B959-EB19E12B7F5A}"/>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32728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C13F-A412-3340-A369-2D43DCDCA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C3288-9671-C34A-8C3A-A58D178E7BE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A5BED2-E97A-C241-B796-8765D21541D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5" name="Footer Placeholder 4">
            <a:extLst>
              <a:ext uri="{FF2B5EF4-FFF2-40B4-BE49-F238E27FC236}">
                <a16:creationId xmlns:a16="http://schemas.microsoft.com/office/drawing/2014/main" id="{99904F1D-94E4-3F45-B231-547D43E53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D8013-2C40-A14A-A71A-42AAE5D3914B}"/>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73024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90E-F403-D148-B911-B2C8447AE80E}"/>
              </a:ext>
            </a:extLst>
          </p:cNvPr>
          <p:cNvSpPr>
            <a:spLocks noGrp="1"/>
          </p:cNvSpPr>
          <p:nvPr>
            <p:ph type="title"/>
          </p:nvPr>
        </p:nvSpPr>
        <p:spPr>
          <a:xfrm>
            <a:off x="838200" y="12586"/>
            <a:ext cx="10515600" cy="1259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78151F0-173B-9F49-8FF6-A03DEBBAD4FA}"/>
              </a:ext>
            </a:extLst>
          </p:cNvPr>
          <p:cNvSpPr>
            <a:spLocks noGrp="1"/>
          </p:cNvSpPr>
          <p:nvPr>
            <p:ph sz="half" idx="1"/>
          </p:nvPr>
        </p:nvSpPr>
        <p:spPr>
          <a:xfrm>
            <a:off x="838200" y="1272047"/>
            <a:ext cx="517701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44801-EA02-4947-8BB4-BA2962971A93}"/>
              </a:ext>
            </a:extLst>
          </p:cNvPr>
          <p:cNvSpPr>
            <a:spLocks noGrp="1"/>
          </p:cNvSpPr>
          <p:nvPr>
            <p:ph sz="half" idx="2"/>
          </p:nvPr>
        </p:nvSpPr>
        <p:spPr>
          <a:xfrm>
            <a:off x="6172200" y="1272047"/>
            <a:ext cx="518160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453BB-97C2-4640-896F-37F7605FFB1A}"/>
              </a:ext>
            </a:extLst>
          </p:cNvPr>
          <p:cNvSpPr>
            <a:spLocks noGrp="1"/>
          </p:cNvSpPr>
          <p:nvPr>
            <p:ph type="dt" sz="half" idx="10"/>
          </p:nvPr>
        </p:nvSpPr>
        <p:spPr>
          <a:xfrm>
            <a:off x="838200" y="6356350"/>
            <a:ext cx="2743200" cy="365125"/>
          </a:xfrm>
          <a:prstGeom prst="rect">
            <a:avLst/>
          </a:prstGeom>
        </p:spPr>
        <p:txBody>
          <a:bodyPr/>
          <a:lstStyle/>
          <a:p>
            <a:r>
              <a:rPr lang="en-US"/>
              <a:t>CMPE 220</a:t>
            </a:r>
            <a:endParaRPr lang="en-US" dirty="0"/>
          </a:p>
        </p:txBody>
      </p:sp>
      <p:sp>
        <p:nvSpPr>
          <p:cNvPr id="6" name="Footer Placeholder 5">
            <a:extLst>
              <a:ext uri="{FF2B5EF4-FFF2-40B4-BE49-F238E27FC236}">
                <a16:creationId xmlns:a16="http://schemas.microsoft.com/office/drawing/2014/main" id="{53FD13FE-8C46-8343-ABE7-CB1F264C2B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F1B09-F2DB-C041-BDC9-EA974F53D58E}"/>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dirty="0"/>
          </a:p>
        </p:txBody>
      </p:sp>
    </p:spTree>
    <p:extLst>
      <p:ext uri="{BB962C8B-B14F-4D97-AF65-F5344CB8AC3E}">
        <p14:creationId xmlns:p14="http://schemas.microsoft.com/office/powerpoint/2010/main" val="281575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B7BD5C-06DF-5B46-A0AB-120B8F48C8E5}"/>
              </a:ext>
            </a:extLst>
          </p:cNvPr>
          <p:cNvSpPr>
            <a:spLocks noGrp="1"/>
          </p:cNvSpPr>
          <p:nvPr>
            <p:ph type="body" idx="1"/>
          </p:nvPr>
        </p:nvSpPr>
        <p:spPr>
          <a:xfrm>
            <a:off x="839788" y="1316039"/>
            <a:ext cx="5157787" cy="512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9074CC9-6C91-074D-969B-E96A7EA641ED}"/>
              </a:ext>
            </a:extLst>
          </p:cNvPr>
          <p:cNvSpPr>
            <a:spLocks noGrp="1"/>
          </p:cNvSpPr>
          <p:nvPr>
            <p:ph sz="half" idx="2"/>
          </p:nvPr>
        </p:nvSpPr>
        <p:spPr>
          <a:xfrm>
            <a:off x="838200" y="1850836"/>
            <a:ext cx="5157787" cy="41595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95CA6-EBA4-BA43-9E0D-8F01D6C42D16}"/>
              </a:ext>
            </a:extLst>
          </p:cNvPr>
          <p:cNvSpPr>
            <a:spLocks noGrp="1"/>
          </p:cNvSpPr>
          <p:nvPr>
            <p:ph type="body" sz="quarter" idx="3"/>
          </p:nvPr>
        </p:nvSpPr>
        <p:spPr>
          <a:xfrm>
            <a:off x="6172200" y="1316038"/>
            <a:ext cx="5183188" cy="512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8FEEB3D-B112-924C-823E-8D5BF87EA1E7}"/>
              </a:ext>
            </a:extLst>
          </p:cNvPr>
          <p:cNvSpPr>
            <a:spLocks noGrp="1"/>
          </p:cNvSpPr>
          <p:nvPr>
            <p:ph sz="quarter" idx="4"/>
          </p:nvPr>
        </p:nvSpPr>
        <p:spPr>
          <a:xfrm>
            <a:off x="6172200" y="1850834"/>
            <a:ext cx="5183188" cy="41595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a:extLst>
              <a:ext uri="{FF2B5EF4-FFF2-40B4-BE49-F238E27FC236}">
                <a16:creationId xmlns:a16="http://schemas.microsoft.com/office/drawing/2014/main" id="{1CAAB9C9-8075-3241-8B08-009302888307}"/>
              </a:ext>
            </a:extLst>
          </p:cNvPr>
          <p:cNvSpPr>
            <a:spLocks noGrp="1"/>
          </p:cNvSpPr>
          <p:nvPr>
            <p:ph type="dt" sz="half" idx="10"/>
          </p:nvPr>
        </p:nvSpPr>
        <p:spPr/>
        <p:txBody>
          <a:bodyPr/>
          <a:lstStyle/>
          <a:p>
            <a:r>
              <a:rPr lang="en-US"/>
              <a:t>CMPE 220</a:t>
            </a:r>
          </a:p>
        </p:txBody>
      </p:sp>
      <p:sp>
        <p:nvSpPr>
          <p:cNvPr id="14" name="Footer Placeholder 13">
            <a:extLst>
              <a:ext uri="{FF2B5EF4-FFF2-40B4-BE49-F238E27FC236}">
                <a16:creationId xmlns:a16="http://schemas.microsoft.com/office/drawing/2014/main" id="{70A6981E-194C-D54B-BE12-41BEBF7559CB}"/>
              </a:ext>
            </a:extLst>
          </p:cNvPr>
          <p:cNvSpPr>
            <a:spLocks noGrp="1"/>
          </p:cNvSpPr>
          <p:nvPr>
            <p:ph type="ftr" sz="quarter" idx="11"/>
          </p:nvPr>
        </p:nvSpPr>
        <p:spPr/>
        <p:txBody>
          <a:bodyPr/>
          <a:lstStyle/>
          <a:p>
            <a:endParaRPr lang="en-US"/>
          </a:p>
        </p:txBody>
      </p:sp>
      <p:sp>
        <p:nvSpPr>
          <p:cNvPr id="15" name="Slide Number Placeholder 14">
            <a:extLst>
              <a:ext uri="{FF2B5EF4-FFF2-40B4-BE49-F238E27FC236}">
                <a16:creationId xmlns:a16="http://schemas.microsoft.com/office/drawing/2014/main" id="{FE9BC8EF-0B65-2E49-A34C-6C885BC5F068}"/>
              </a:ext>
            </a:extLst>
          </p:cNvPr>
          <p:cNvSpPr>
            <a:spLocks noGrp="1"/>
          </p:cNvSpPr>
          <p:nvPr>
            <p:ph type="sldNum" sz="quarter" idx="12"/>
          </p:nvPr>
        </p:nvSpPr>
        <p:spPr/>
        <p:txBody>
          <a:bodyPr/>
          <a:lstStyle/>
          <a:p>
            <a:fld id="{7A97A148-1E78-5C4A-A511-6A35F582419A}" type="slidenum">
              <a:rPr lang="en-US" smtClean="0"/>
              <a:t>‹#›</a:t>
            </a:fld>
            <a:endParaRPr lang="en-US"/>
          </a:p>
        </p:txBody>
      </p:sp>
      <p:sp>
        <p:nvSpPr>
          <p:cNvPr id="17" name="Title 16">
            <a:extLst>
              <a:ext uri="{FF2B5EF4-FFF2-40B4-BE49-F238E27FC236}">
                <a16:creationId xmlns:a16="http://schemas.microsoft.com/office/drawing/2014/main" id="{59FF794C-22F1-454B-89A6-6B4545AD6B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1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7ED8-D9C2-E340-A92A-71BACA555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32D2F-E5EE-DB46-B811-4E15E9757DD0}"/>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4" name="Footer Placeholder 3">
            <a:extLst>
              <a:ext uri="{FF2B5EF4-FFF2-40B4-BE49-F238E27FC236}">
                <a16:creationId xmlns:a16="http://schemas.microsoft.com/office/drawing/2014/main" id="{7D68D39F-3BAE-C148-BF2C-5A2DE1CFA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573D07-4E79-0E43-AE11-E89C6D24CC0D}"/>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20448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EA5B9-CACD-654E-B4D2-91A1ED3927BC}"/>
              </a:ext>
            </a:extLst>
          </p:cNvPr>
          <p:cNvSpPr>
            <a:spLocks noGrp="1"/>
          </p:cNvSpPr>
          <p:nvPr>
            <p:ph type="dt" sz="half" idx="10"/>
          </p:nvPr>
        </p:nvSpPr>
        <p:spPr>
          <a:xfrm>
            <a:off x="838200" y="6356350"/>
            <a:ext cx="2743200" cy="365125"/>
          </a:xfrm>
          <a:prstGeom prst="rect">
            <a:avLst/>
          </a:prstGeom>
        </p:spPr>
        <p:txBody>
          <a:bodyPr/>
          <a:lstStyle/>
          <a:p>
            <a:r>
              <a:rPr lang="en-US"/>
              <a:t>CMPE 220</a:t>
            </a:r>
            <a:endParaRPr lang="en-US" dirty="0"/>
          </a:p>
        </p:txBody>
      </p:sp>
      <p:sp>
        <p:nvSpPr>
          <p:cNvPr id="3" name="Footer Placeholder 2">
            <a:extLst>
              <a:ext uri="{FF2B5EF4-FFF2-40B4-BE49-F238E27FC236}">
                <a16:creationId xmlns:a16="http://schemas.microsoft.com/office/drawing/2014/main" id="{D6F847C9-C68C-CD43-AAB9-543BCA22D1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5314D0-7E87-1240-8DAC-70E4075F8B06}"/>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265726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B85A-4F21-0C44-85D3-412DB23E3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6A6B-EBBD-F748-A5C0-D7C58493B3A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C003C-63F5-FD4C-BA02-132FD51E958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A3E925-9A93-BF49-AC7D-1B29CD9FF768}"/>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6" name="Footer Placeholder 5">
            <a:extLst>
              <a:ext uri="{FF2B5EF4-FFF2-40B4-BE49-F238E27FC236}">
                <a16:creationId xmlns:a16="http://schemas.microsoft.com/office/drawing/2014/main" id="{7ED0B580-602A-DB49-91DD-BE7F8FEB3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7E5CB-2CE8-6148-B98E-55F2656EAE7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70919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4A23-C616-A143-A5AD-FC3A53F9E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DC069-14F8-BF45-8B30-17F729AA0DB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2A2E4B-DA96-5741-8271-30E30C6E83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27B2E-786F-2B4F-9062-53F7F7C43736}"/>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a:t>CMPE 220</a:t>
            </a:r>
            <a:endParaRPr lang="en-US" dirty="0"/>
          </a:p>
        </p:txBody>
      </p:sp>
      <p:sp>
        <p:nvSpPr>
          <p:cNvPr id="6" name="Footer Placeholder 5">
            <a:extLst>
              <a:ext uri="{FF2B5EF4-FFF2-40B4-BE49-F238E27FC236}">
                <a16:creationId xmlns:a16="http://schemas.microsoft.com/office/drawing/2014/main" id="{D290DC6A-5864-A843-9858-FF584807D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F9263-CE05-614D-AB32-493E089BE5C2}"/>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t>‹#›</a:t>
            </a:fld>
            <a:endParaRPr lang="en-US"/>
          </a:p>
        </p:txBody>
      </p:sp>
    </p:spTree>
    <p:extLst>
      <p:ext uri="{BB962C8B-B14F-4D97-AF65-F5344CB8AC3E}">
        <p14:creationId xmlns:p14="http://schemas.microsoft.com/office/powerpoint/2010/main" val="33743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7B67D-DDF3-5D44-B48B-14789A0CB1CC}"/>
              </a:ext>
            </a:extLst>
          </p:cNvPr>
          <p:cNvSpPr>
            <a:spLocks noGrp="1"/>
          </p:cNvSpPr>
          <p:nvPr>
            <p:ph type="title"/>
          </p:nvPr>
        </p:nvSpPr>
        <p:spPr>
          <a:xfrm>
            <a:off x="838200" y="1"/>
            <a:ext cx="10515600" cy="1238996"/>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a:extLst>
              <a:ext uri="{FF2B5EF4-FFF2-40B4-BE49-F238E27FC236}">
                <a16:creationId xmlns:a16="http://schemas.microsoft.com/office/drawing/2014/main" id="{730F5CF4-7422-8442-9B08-8A6E4713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Date Placeholder 7">
            <a:extLst>
              <a:ext uri="{FF2B5EF4-FFF2-40B4-BE49-F238E27FC236}">
                <a16:creationId xmlns:a16="http://schemas.microsoft.com/office/drawing/2014/main" id="{B5E9624A-52AF-0A4F-B052-04AFBDA0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CMPE 220</a:t>
            </a:r>
          </a:p>
        </p:txBody>
      </p:sp>
      <p:sp>
        <p:nvSpPr>
          <p:cNvPr id="9" name="Slide Number Placeholder 8">
            <a:extLst>
              <a:ext uri="{FF2B5EF4-FFF2-40B4-BE49-F238E27FC236}">
                <a16:creationId xmlns:a16="http://schemas.microsoft.com/office/drawing/2014/main" id="{8FCA2F16-F291-3F4B-B5B6-C0E32E5FA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A148-1E78-5C4A-A511-6A35F582419A}" type="slidenum">
              <a:rPr lang="en-US" smtClean="0"/>
              <a:t>‹#›</a:t>
            </a:fld>
            <a:endParaRPr lang="en-US"/>
          </a:p>
        </p:txBody>
      </p:sp>
      <p:sp>
        <p:nvSpPr>
          <p:cNvPr id="10" name="Text Placeholder 9">
            <a:extLst>
              <a:ext uri="{FF2B5EF4-FFF2-40B4-BE49-F238E27FC236}">
                <a16:creationId xmlns:a16="http://schemas.microsoft.com/office/drawing/2014/main" id="{70DF9066-E00C-6044-A626-415119B1AFBB}"/>
              </a:ext>
            </a:extLst>
          </p:cNvPr>
          <p:cNvSpPr>
            <a:spLocks noGrp="1"/>
          </p:cNvSpPr>
          <p:nvPr>
            <p:ph type="body" idx="1"/>
          </p:nvPr>
        </p:nvSpPr>
        <p:spPr>
          <a:xfrm>
            <a:off x="838200" y="1238997"/>
            <a:ext cx="10515600" cy="4937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80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mailto:robert.nicholson@sjsu.edu"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lnSpcReduction="10000"/>
          </a:bodyPr>
          <a:lstStyle/>
          <a:p>
            <a:r>
              <a:rPr lang="en-US" sz="3600" dirty="0"/>
              <a:t>System Software</a:t>
            </a:r>
          </a:p>
          <a:p>
            <a:r>
              <a:rPr lang="en-US" dirty="0"/>
              <a:t>– or –</a:t>
            </a:r>
          </a:p>
          <a:p>
            <a:r>
              <a:rPr lang="en-US" sz="3600" dirty="0"/>
              <a:t>History of Computing</a:t>
            </a:r>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Machine Code – Common in 1940s</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10</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extLst>
              <p:ext uri="{D42A27DB-BD31-4B8C-83A1-F6EECF244321}">
                <p14:modId xmlns:p14="http://schemas.microsoft.com/office/powerpoint/2010/main" val="2354958073"/>
              </p:ext>
            </p:extLst>
          </p:nvPr>
        </p:nvGraphicFramePr>
        <p:xfrm>
          <a:off x="838200" y="1238997"/>
          <a:ext cx="10515600" cy="5065505"/>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373021">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32899">
                <a:tc>
                  <a:txBody>
                    <a:bodyPr/>
                    <a:lstStyle/>
                    <a:p>
                      <a:r>
                        <a:rPr lang="en-US" dirty="0"/>
                        <a:t>0101 1111 1111 0001</a:t>
                      </a:r>
                    </a:p>
                  </a:txBody>
                  <a:tcPr/>
                </a:tc>
                <a:tc>
                  <a:txBody>
                    <a:bodyPr/>
                    <a:lstStyle/>
                    <a:p>
                      <a:r>
                        <a:rPr lang="en-US" dirty="0"/>
                        <a:t>Load the value from the following address into the A register; advance the program counter by 2</a:t>
                      </a:r>
                    </a:p>
                  </a:txBody>
                  <a:tcPr/>
                </a:tc>
                <a:extLst>
                  <a:ext uri="{0D108BD9-81ED-4DB2-BD59-A6C34878D82A}">
                    <a16:rowId xmlns:a16="http://schemas.microsoft.com/office/drawing/2014/main" val="2029453758"/>
                  </a:ext>
                </a:extLst>
              </a:tr>
              <a:tr h="373021">
                <a:tc>
                  <a:txBody>
                    <a:bodyPr/>
                    <a:lstStyle/>
                    <a:p>
                      <a:r>
                        <a:rPr lang="en-US" dirty="0"/>
                        <a:t>0011 1110 1000 0101</a:t>
                      </a:r>
                    </a:p>
                  </a:txBody>
                  <a:tcPr/>
                </a:tc>
                <a:tc>
                  <a:txBody>
                    <a:bodyPr/>
                    <a:lstStyle/>
                    <a:p>
                      <a:r>
                        <a:rPr lang="en-US" dirty="0"/>
                        <a:t>(data address)</a:t>
                      </a:r>
                    </a:p>
                  </a:txBody>
                  <a:tcPr/>
                </a:tc>
                <a:extLst>
                  <a:ext uri="{0D108BD9-81ED-4DB2-BD59-A6C34878D82A}">
                    <a16:rowId xmlns:a16="http://schemas.microsoft.com/office/drawing/2014/main" val="1962310575"/>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0111 1111 1111 0001</a:t>
                      </a:r>
                    </a:p>
                    <a:p>
                      <a:endParaRPr lang="en-US" dirty="0"/>
                    </a:p>
                  </a:txBody>
                  <a:tcPr/>
                </a:tc>
                <a:tc>
                  <a:txBody>
                    <a:bodyPr/>
                    <a:lstStyle/>
                    <a:p>
                      <a:r>
                        <a:rPr lang="en-US" dirty="0"/>
                        <a:t>Subtract the following value from the A register; advance the program counter by 2</a:t>
                      </a:r>
                    </a:p>
                  </a:txBody>
                  <a:tcPr/>
                </a:tc>
                <a:extLst>
                  <a:ext uri="{0D108BD9-81ED-4DB2-BD59-A6C34878D82A}">
                    <a16:rowId xmlns:a16="http://schemas.microsoft.com/office/drawing/2014/main" val="2044678361"/>
                  </a:ext>
                </a:extLst>
              </a:tr>
              <a:tr h="373021">
                <a:tc>
                  <a:txBody>
                    <a:bodyPr/>
                    <a:lstStyle/>
                    <a:p>
                      <a:r>
                        <a:rPr lang="en-US" dirty="0"/>
                        <a:t>0000 0000 0000 1100</a:t>
                      </a:r>
                    </a:p>
                  </a:txBody>
                  <a:tcPr/>
                </a:tc>
                <a:tc>
                  <a:txBody>
                    <a:bodyPr/>
                    <a:lstStyle/>
                    <a:p>
                      <a:r>
                        <a:rPr lang="en-US" dirty="0"/>
                        <a:t>(value = 12)</a:t>
                      </a:r>
                    </a:p>
                  </a:txBody>
                  <a:tcPr/>
                </a:tc>
                <a:extLst>
                  <a:ext uri="{0D108BD9-81ED-4DB2-BD59-A6C34878D82A}">
                    <a16:rowId xmlns:a16="http://schemas.microsoft.com/office/drawing/2014/main" val="3331291370"/>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0110 1111 1111 0001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the value from the A register into the following address; advance the program counter by 2</a:t>
                      </a:r>
                    </a:p>
                  </a:txBody>
                  <a:tcPr/>
                </a:tc>
                <a:extLst>
                  <a:ext uri="{0D108BD9-81ED-4DB2-BD59-A6C34878D82A}">
                    <a16:rowId xmlns:a16="http://schemas.microsoft.com/office/drawing/2014/main" val="1962999221"/>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0011 1110 1000 0101</a:t>
                      </a:r>
                    </a:p>
                    <a:p>
                      <a:endParaRPr lang="en-US" dirty="0"/>
                    </a:p>
                  </a:txBody>
                  <a:tcPr/>
                </a:tc>
                <a:tc>
                  <a:txBody>
                    <a:bodyPr/>
                    <a:lstStyle/>
                    <a:p>
                      <a:r>
                        <a:rPr lang="en-US" dirty="0"/>
                        <a:t>(data address)</a:t>
                      </a:r>
                    </a:p>
                  </a:txBody>
                  <a:tcPr/>
                </a:tc>
                <a:extLst>
                  <a:ext uri="{0D108BD9-81ED-4DB2-BD59-A6C34878D82A}">
                    <a16:rowId xmlns:a16="http://schemas.microsoft.com/office/drawing/2014/main" val="3943662504"/>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0110 1010 1111 0001</a:t>
                      </a:r>
                    </a:p>
                    <a:p>
                      <a:endParaRPr lang="en-US" dirty="0"/>
                    </a:p>
                  </a:txBody>
                  <a:tcPr/>
                </a:tc>
                <a:tc>
                  <a:txBody>
                    <a:bodyPr/>
                    <a:lstStyle/>
                    <a:p>
                      <a:r>
                        <a:rPr lang="en-US" dirty="0"/>
                        <a:t>Compare the following value to the A register; if A is less than or equal to the value, jump to address</a:t>
                      </a:r>
                    </a:p>
                  </a:txBody>
                  <a:tcPr/>
                </a:tc>
                <a:extLst>
                  <a:ext uri="{0D108BD9-81ED-4DB2-BD59-A6C34878D82A}">
                    <a16:rowId xmlns:a16="http://schemas.microsoft.com/office/drawing/2014/main" val="3058566045"/>
                  </a:ext>
                </a:extLst>
              </a:tr>
              <a:tr h="373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0000 0000 0001 0100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 20)</a:t>
                      </a:r>
                    </a:p>
                  </a:txBody>
                  <a:tcPr/>
                </a:tc>
                <a:extLst>
                  <a:ext uri="{0D108BD9-81ED-4DB2-BD59-A6C34878D82A}">
                    <a16:rowId xmlns:a16="http://schemas.microsoft.com/office/drawing/2014/main" val="2048373489"/>
                  </a:ext>
                </a:extLst>
              </a:tr>
              <a:tr h="373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0100 1000 1000 0110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address)</a:t>
                      </a:r>
                    </a:p>
                  </a:txBody>
                  <a:tcPr/>
                </a:tc>
                <a:extLst>
                  <a:ext uri="{0D108BD9-81ED-4DB2-BD59-A6C34878D82A}">
                    <a16:rowId xmlns:a16="http://schemas.microsoft.com/office/drawing/2014/main" val="2159592547"/>
                  </a:ext>
                </a:extLst>
              </a:tr>
            </a:tbl>
          </a:graphicData>
        </a:graphic>
      </p:graphicFrame>
    </p:spTree>
    <p:extLst>
      <p:ext uri="{BB962C8B-B14F-4D97-AF65-F5344CB8AC3E}">
        <p14:creationId xmlns:p14="http://schemas.microsoft.com/office/powerpoint/2010/main" val="151633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7C9A-C1E7-1C41-9BBB-BB7AE9C62E91}"/>
              </a:ext>
            </a:extLst>
          </p:cNvPr>
          <p:cNvSpPr>
            <a:spLocks noGrp="1"/>
          </p:cNvSpPr>
          <p:nvPr>
            <p:ph type="title"/>
          </p:nvPr>
        </p:nvSpPr>
        <p:spPr/>
        <p:txBody>
          <a:bodyPr/>
          <a:lstStyle/>
          <a:p>
            <a:r>
              <a:rPr lang="en-US" dirty="0"/>
              <a:t>HP 2116 – circa 1966</a:t>
            </a:r>
          </a:p>
        </p:txBody>
      </p:sp>
      <p:pic>
        <p:nvPicPr>
          <p:cNvPr id="7" name="Content Placeholder 6">
            <a:extLst>
              <a:ext uri="{FF2B5EF4-FFF2-40B4-BE49-F238E27FC236}">
                <a16:creationId xmlns:a16="http://schemas.microsoft.com/office/drawing/2014/main" id="{64191B51-48B5-1442-BD7D-8E1D0A31A88E}"/>
              </a:ext>
            </a:extLst>
          </p:cNvPr>
          <p:cNvPicPr>
            <a:picLocks noGrp="1" noChangeAspect="1"/>
          </p:cNvPicPr>
          <p:nvPr>
            <p:ph idx="1"/>
          </p:nvPr>
        </p:nvPicPr>
        <p:blipFill>
          <a:blip r:embed="rId2"/>
          <a:stretch>
            <a:fillRect/>
          </a:stretch>
        </p:blipFill>
        <p:spPr>
          <a:xfrm>
            <a:off x="3009512" y="1238250"/>
            <a:ext cx="6172976" cy="4832350"/>
          </a:xfrm>
        </p:spPr>
      </p:pic>
      <p:sp>
        <p:nvSpPr>
          <p:cNvPr id="4" name="Date Placeholder 3">
            <a:extLst>
              <a:ext uri="{FF2B5EF4-FFF2-40B4-BE49-F238E27FC236}">
                <a16:creationId xmlns:a16="http://schemas.microsoft.com/office/drawing/2014/main" id="{F64808BD-45D3-6343-9773-E9E10FDBC3C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F1EB3AF-7209-5E44-B997-F55233BA487C}"/>
              </a:ext>
            </a:extLst>
          </p:cNvPr>
          <p:cNvSpPr>
            <a:spLocks noGrp="1"/>
          </p:cNvSpPr>
          <p:nvPr>
            <p:ph type="sldNum" sz="quarter" idx="12"/>
          </p:nvPr>
        </p:nvSpPr>
        <p:spPr/>
        <p:txBody>
          <a:bodyPr/>
          <a:lstStyle/>
          <a:p>
            <a:fld id="{FCFF2910-D1F1-314D-A8F2-476646A55ABA}" type="slidenum">
              <a:rPr lang="en-US" smtClean="0"/>
              <a:t>11</a:t>
            </a:fld>
            <a:endParaRPr lang="en-US"/>
          </a:p>
        </p:txBody>
      </p:sp>
    </p:spTree>
    <p:extLst>
      <p:ext uri="{BB962C8B-B14F-4D97-AF65-F5344CB8AC3E}">
        <p14:creationId xmlns:p14="http://schemas.microsoft.com/office/powerpoint/2010/main" val="133004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0FEE-DA5E-8442-B343-CD3FB46BA376}"/>
              </a:ext>
            </a:extLst>
          </p:cNvPr>
          <p:cNvSpPr>
            <a:spLocks noGrp="1"/>
          </p:cNvSpPr>
          <p:nvPr>
            <p:ph type="title"/>
          </p:nvPr>
        </p:nvSpPr>
        <p:spPr/>
        <p:txBody>
          <a:bodyPr/>
          <a:lstStyle/>
          <a:p>
            <a:r>
              <a:rPr lang="en-US" dirty="0"/>
              <a:t>Problems with Machine Code Programming</a:t>
            </a:r>
          </a:p>
        </p:txBody>
      </p:sp>
      <p:sp>
        <p:nvSpPr>
          <p:cNvPr id="3" name="Content Placeholder 2">
            <a:extLst>
              <a:ext uri="{FF2B5EF4-FFF2-40B4-BE49-F238E27FC236}">
                <a16:creationId xmlns:a16="http://schemas.microsoft.com/office/drawing/2014/main" id="{CDFFC05C-B30F-8849-AB6E-7C763120893D}"/>
              </a:ext>
            </a:extLst>
          </p:cNvPr>
          <p:cNvSpPr>
            <a:spLocks noGrp="1"/>
          </p:cNvSpPr>
          <p:nvPr>
            <p:ph idx="1"/>
          </p:nvPr>
        </p:nvSpPr>
        <p:spPr/>
        <p:txBody>
          <a:bodyPr/>
          <a:lstStyle/>
          <a:p>
            <a:r>
              <a:rPr lang="en-US" dirty="0"/>
              <a:t>Really hard and error prone</a:t>
            </a:r>
          </a:p>
          <a:p>
            <a:r>
              <a:rPr lang="en-US" dirty="0"/>
              <a:t>Really hard to “read” code</a:t>
            </a:r>
          </a:p>
          <a:p>
            <a:r>
              <a:rPr lang="en-US" dirty="0"/>
              <a:t>Tied to machine architecture </a:t>
            </a:r>
          </a:p>
          <a:p>
            <a:r>
              <a:rPr lang="en-US" dirty="0"/>
              <a:t>Need to remember what each address is used for </a:t>
            </a:r>
          </a:p>
          <a:p>
            <a:r>
              <a:rPr lang="en-US" dirty="0"/>
              <a:t>Not relocatable – if you want to load things at a different place in memory, addresses change</a:t>
            </a:r>
          </a:p>
        </p:txBody>
      </p:sp>
      <p:sp>
        <p:nvSpPr>
          <p:cNvPr id="4" name="Date Placeholder 3">
            <a:extLst>
              <a:ext uri="{FF2B5EF4-FFF2-40B4-BE49-F238E27FC236}">
                <a16:creationId xmlns:a16="http://schemas.microsoft.com/office/drawing/2014/main" id="{A435D452-F680-C84F-8DAD-2FDCA1B4E01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AEE7998-358E-584D-915A-184131C0CA69}"/>
              </a:ext>
            </a:extLst>
          </p:cNvPr>
          <p:cNvSpPr>
            <a:spLocks noGrp="1"/>
          </p:cNvSpPr>
          <p:nvPr>
            <p:ph type="sldNum" sz="quarter" idx="12"/>
          </p:nvPr>
        </p:nvSpPr>
        <p:spPr/>
        <p:txBody>
          <a:bodyPr/>
          <a:lstStyle/>
          <a:p>
            <a:fld id="{FCFF2910-D1F1-314D-A8F2-476646A55ABA}" type="slidenum">
              <a:rPr lang="en-US" smtClean="0"/>
              <a:t>12</a:t>
            </a:fld>
            <a:endParaRPr lang="en-US"/>
          </a:p>
        </p:txBody>
      </p:sp>
    </p:spTree>
    <p:extLst>
      <p:ext uri="{BB962C8B-B14F-4D97-AF65-F5344CB8AC3E}">
        <p14:creationId xmlns:p14="http://schemas.microsoft.com/office/powerpoint/2010/main" val="204911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Assembly Language</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13</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extLst>
              <p:ext uri="{D42A27DB-BD31-4B8C-83A1-F6EECF244321}">
                <p14:modId xmlns:p14="http://schemas.microsoft.com/office/powerpoint/2010/main" val="642651573"/>
              </p:ext>
            </p:extLst>
          </p:nvPr>
        </p:nvGraphicFramePr>
        <p:xfrm>
          <a:off x="838200" y="1238997"/>
          <a:ext cx="10515600" cy="4692021"/>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614102">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44477">
                <a:tc>
                  <a:txBody>
                    <a:bodyPr/>
                    <a:lstStyle/>
                    <a:p>
                      <a:r>
                        <a:rPr lang="en-US" dirty="0"/>
                        <a:t>LDA inventory</a:t>
                      </a:r>
                    </a:p>
                  </a:txBody>
                  <a:tcPr/>
                </a:tc>
                <a:tc>
                  <a:txBody>
                    <a:bodyPr/>
                    <a:lstStyle/>
                    <a:p>
                      <a:r>
                        <a:rPr lang="en-US" dirty="0"/>
                        <a:t>Load the value from the specified location into the A register</a:t>
                      </a:r>
                    </a:p>
                  </a:txBody>
                  <a:tcPr/>
                </a:tc>
                <a:extLst>
                  <a:ext uri="{0D108BD9-81ED-4DB2-BD59-A6C34878D82A}">
                    <a16:rowId xmlns:a16="http://schemas.microsoft.com/office/drawing/2014/main" val="2029453758"/>
                  </a:ext>
                </a:extLst>
              </a:tr>
              <a:tr h="614102">
                <a:tc>
                  <a:txBody>
                    <a:bodyPr/>
                    <a:lstStyle/>
                    <a:p>
                      <a:r>
                        <a:rPr lang="en-US" dirty="0"/>
                        <a:t>SBA 12</a:t>
                      </a:r>
                    </a:p>
                  </a:txBody>
                  <a:tcPr/>
                </a:tc>
                <a:tc>
                  <a:txBody>
                    <a:bodyPr/>
                    <a:lstStyle/>
                    <a:p>
                      <a:r>
                        <a:rPr lang="en-US" dirty="0"/>
                        <a:t>Subtract a value (12) from the A register</a:t>
                      </a:r>
                    </a:p>
                  </a:txBody>
                  <a:tcPr/>
                </a:tc>
                <a:extLst>
                  <a:ext uri="{0D108BD9-81ED-4DB2-BD59-A6C34878D82A}">
                    <a16:rowId xmlns:a16="http://schemas.microsoft.com/office/drawing/2014/main" val="1962310575"/>
                  </a:ext>
                </a:extLst>
              </a:tr>
              <a:tr h="644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 inventory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the value from the A register into the specified location</a:t>
                      </a:r>
                    </a:p>
                  </a:txBody>
                  <a:tcPr/>
                </a:tc>
                <a:extLst>
                  <a:ext uri="{0D108BD9-81ED-4DB2-BD59-A6C34878D82A}">
                    <a16:rowId xmlns:a16="http://schemas.microsoft.com/office/drawing/2014/main" val="2044678361"/>
                  </a:ext>
                </a:extLst>
              </a:tr>
              <a:tr h="614102">
                <a:tc>
                  <a:txBody>
                    <a:bodyPr/>
                    <a:lstStyle/>
                    <a:p>
                      <a:r>
                        <a:rPr lang="en-US" dirty="0"/>
                        <a:t>CMPA 20, </a:t>
                      </a:r>
                      <a:r>
                        <a:rPr lang="en-US" dirty="0" err="1"/>
                        <a:t>low_inventory</a:t>
                      </a:r>
                      <a:endParaRPr lang="en-US" dirty="0"/>
                    </a:p>
                  </a:txBody>
                  <a:tcPr/>
                </a:tc>
                <a:tc>
                  <a:txBody>
                    <a:bodyPr/>
                    <a:lstStyle/>
                    <a:p>
                      <a:r>
                        <a:rPr lang="en-US" dirty="0"/>
                        <a:t>Compare the A register to a value (20); if A &lt;= 20, go to the address “</a:t>
                      </a:r>
                      <a:r>
                        <a:rPr lang="en-US" dirty="0" err="1"/>
                        <a:t>low_inventory</a:t>
                      </a:r>
                      <a:r>
                        <a:rPr lang="en-US" dirty="0"/>
                        <a:t>”</a:t>
                      </a:r>
                    </a:p>
                  </a:txBody>
                  <a:tcPr/>
                </a:tc>
                <a:extLst>
                  <a:ext uri="{0D108BD9-81ED-4DB2-BD59-A6C34878D82A}">
                    <a16:rowId xmlns:a16="http://schemas.microsoft.com/office/drawing/2014/main" val="3331291370"/>
                  </a:ext>
                </a:extLst>
              </a:tr>
              <a:tr h="920681">
                <a:tc>
                  <a:txBody>
                    <a:bodyPr/>
                    <a:lstStyle/>
                    <a:p>
                      <a:r>
                        <a:rPr lang="en-US" dirty="0"/>
                        <a:t>      •</a:t>
                      </a:r>
                    </a:p>
                    <a:p>
                      <a:r>
                        <a:rPr lang="en-US" dirty="0"/>
                        <a:t>      •</a:t>
                      </a:r>
                    </a:p>
                    <a:p>
                      <a:r>
                        <a:rPr lang="en-US" dirty="0"/>
                        <a:t>      •</a:t>
                      </a:r>
                    </a:p>
                  </a:txBody>
                  <a:tcPr/>
                </a:tc>
                <a:tc>
                  <a:txBody>
                    <a:bodyPr/>
                    <a:lstStyle/>
                    <a:p>
                      <a:endParaRPr lang="en-US" dirty="0"/>
                    </a:p>
                  </a:txBody>
                  <a:tcPr/>
                </a:tc>
                <a:extLst>
                  <a:ext uri="{0D108BD9-81ED-4DB2-BD59-A6C34878D82A}">
                    <a16:rowId xmlns:a16="http://schemas.microsoft.com/office/drawing/2014/main" val="1962999221"/>
                  </a:ext>
                </a:extLst>
              </a:tr>
              <a:tr h="614102">
                <a:tc>
                  <a:txBody>
                    <a:bodyPr/>
                    <a:lstStyle/>
                    <a:p>
                      <a:r>
                        <a:rPr lang="en-US" dirty="0" err="1"/>
                        <a:t>low_inventory</a:t>
                      </a:r>
                      <a:r>
                        <a:rPr lang="en-US" dirty="0"/>
                        <a:t>:</a:t>
                      </a:r>
                    </a:p>
                  </a:txBody>
                  <a:tcPr/>
                </a:tc>
                <a:tc>
                  <a:txBody>
                    <a:bodyPr/>
                    <a:lstStyle/>
                    <a:p>
                      <a:endParaRPr lang="en-US" dirty="0"/>
                    </a:p>
                  </a:txBody>
                  <a:tcPr/>
                </a:tc>
                <a:extLst>
                  <a:ext uri="{0D108BD9-81ED-4DB2-BD59-A6C34878D82A}">
                    <a16:rowId xmlns:a16="http://schemas.microsoft.com/office/drawing/2014/main" val="3943662504"/>
                  </a:ext>
                </a:extLst>
              </a:tr>
            </a:tbl>
          </a:graphicData>
        </a:graphic>
      </p:graphicFrame>
    </p:spTree>
    <p:extLst>
      <p:ext uri="{BB962C8B-B14F-4D97-AF65-F5344CB8AC3E}">
        <p14:creationId xmlns:p14="http://schemas.microsoft.com/office/powerpoint/2010/main" val="86188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3E0B-D865-0048-B7DC-DE2076D9F6BB}"/>
              </a:ext>
            </a:extLst>
          </p:cNvPr>
          <p:cNvSpPr>
            <a:spLocks noGrp="1"/>
          </p:cNvSpPr>
          <p:nvPr>
            <p:ph type="title"/>
          </p:nvPr>
        </p:nvSpPr>
        <p:spPr/>
        <p:txBody>
          <a:bodyPr/>
          <a:lstStyle/>
          <a:p>
            <a:r>
              <a:rPr lang="en-US" dirty="0"/>
              <a:t>Assembly Language Coding Sheet</a:t>
            </a:r>
          </a:p>
        </p:txBody>
      </p:sp>
      <p:pic>
        <p:nvPicPr>
          <p:cNvPr id="7" name="Content Placeholder 6">
            <a:extLst>
              <a:ext uri="{FF2B5EF4-FFF2-40B4-BE49-F238E27FC236}">
                <a16:creationId xmlns:a16="http://schemas.microsoft.com/office/drawing/2014/main" id="{A8E6EF83-8A5C-5A47-83E9-F5BBE517CCB0}"/>
              </a:ext>
            </a:extLst>
          </p:cNvPr>
          <p:cNvPicPr>
            <a:picLocks noGrp="1" noChangeAspect="1"/>
          </p:cNvPicPr>
          <p:nvPr>
            <p:ph idx="1"/>
          </p:nvPr>
        </p:nvPicPr>
        <p:blipFill>
          <a:blip r:embed="rId2"/>
          <a:stretch>
            <a:fillRect/>
          </a:stretch>
        </p:blipFill>
        <p:spPr>
          <a:xfrm>
            <a:off x="2117600" y="1238250"/>
            <a:ext cx="7956800" cy="4832350"/>
          </a:xfrm>
        </p:spPr>
      </p:pic>
      <p:sp>
        <p:nvSpPr>
          <p:cNvPr id="4" name="Date Placeholder 3">
            <a:extLst>
              <a:ext uri="{FF2B5EF4-FFF2-40B4-BE49-F238E27FC236}">
                <a16:creationId xmlns:a16="http://schemas.microsoft.com/office/drawing/2014/main" id="{2E508F24-3365-1F40-81B1-B87184A4C09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4491DFA-CDFA-9B4B-BFBA-9A43DA2EFA05}"/>
              </a:ext>
            </a:extLst>
          </p:cNvPr>
          <p:cNvSpPr>
            <a:spLocks noGrp="1"/>
          </p:cNvSpPr>
          <p:nvPr>
            <p:ph type="sldNum" sz="quarter" idx="12"/>
          </p:nvPr>
        </p:nvSpPr>
        <p:spPr/>
        <p:txBody>
          <a:bodyPr/>
          <a:lstStyle/>
          <a:p>
            <a:fld id="{FCFF2910-D1F1-314D-A8F2-476646A55ABA}" type="slidenum">
              <a:rPr lang="en-US" smtClean="0"/>
              <a:t>14</a:t>
            </a:fld>
            <a:endParaRPr lang="en-US"/>
          </a:p>
        </p:txBody>
      </p:sp>
    </p:spTree>
    <p:extLst>
      <p:ext uri="{BB962C8B-B14F-4D97-AF65-F5344CB8AC3E}">
        <p14:creationId xmlns:p14="http://schemas.microsoft.com/office/powerpoint/2010/main" val="35046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5C83-C992-FD4D-9B5A-C431B45574E0}"/>
              </a:ext>
            </a:extLst>
          </p:cNvPr>
          <p:cNvSpPr>
            <a:spLocks noGrp="1"/>
          </p:cNvSpPr>
          <p:nvPr>
            <p:ph type="title"/>
          </p:nvPr>
        </p:nvSpPr>
        <p:spPr/>
        <p:txBody>
          <a:bodyPr/>
          <a:lstStyle/>
          <a:p>
            <a:r>
              <a:rPr lang="en-US" dirty="0"/>
              <a:t>Assembly Language</a:t>
            </a:r>
          </a:p>
        </p:txBody>
      </p:sp>
      <p:sp>
        <p:nvSpPr>
          <p:cNvPr id="3" name="Content Placeholder 2">
            <a:extLst>
              <a:ext uri="{FF2B5EF4-FFF2-40B4-BE49-F238E27FC236}">
                <a16:creationId xmlns:a16="http://schemas.microsoft.com/office/drawing/2014/main" id="{3A1FD760-AF05-A04E-A0EF-E8B80D144915}"/>
              </a:ext>
            </a:extLst>
          </p:cNvPr>
          <p:cNvSpPr>
            <a:spLocks noGrp="1"/>
          </p:cNvSpPr>
          <p:nvPr>
            <p:ph idx="1"/>
          </p:nvPr>
        </p:nvSpPr>
        <p:spPr/>
        <p:txBody>
          <a:bodyPr/>
          <a:lstStyle/>
          <a:p>
            <a:r>
              <a:rPr lang="en-US" dirty="0"/>
              <a:t>Easier to remember and code, less error prone </a:t>
            </a:r>
          </a:p>
          <a:p>
            <a:r>
              <a:rPr lang="en-US" dirty="0"/>
              <a:t>Locations identified by name </a:t>
            </a:r>
          </a:p>
          <a:p>
            <a:r>
              <a:rPr lang="en-US" dirty="0"/>
              <a:t>Identifiers can be mapped to different memory addresses (this is one of the things a loader does</a:t>
            </a:r>
          </a:p>
          <a:p>
            <a:r>
              <a:rPr lang="en-US" b="1" dirty="0"/>
              <a:t>Problems</a:t>
            </a:r>
            <a:r>
              <a:rPr lang="en-US" dirty="0"/>
              <a:t>:  Still tied to machine architecture – you can’t take an assembly language program and run it on a different machine</a:t>
            </a:r>
          </a:p>
          <a:p>
            <a:endParaRPr lang="en-US" dirty="0"/>
          </a:p>
        </p:txBody>
      </p:sp>
      <p:sp>
        <p:nvSpPr>
          <p:cNvPr id="4" name="Date Placeholder 3">
            <a:extLst>
              <a:ext uri="{FF2B5EF4-FFF2-40B4-BE49-F238E27FC236}">
                <a16:creationId xmlns:a16="http://schemas.microsoft.com/office/drawing/2014/main" id="{CD490C21-BEF6-2045-8A52-14101158FBE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A84DB78-0ED4-DF42-81AB-915898128199}"/>
              </a:ext>
            </a:extLst>
          </p:cNvPr>
          <p:cNvSpPr>
            <a:spLocks noGrp="1"/>
          </p:cNvSpPr>
          <p:nvPr>
            <p:ph type="sldNum" sz="quarter" idx="12"/>
          </p:nvPr>
        </p:nvSpPr>
        <p:spPr/>
        <p:txBody>
          <a:bodyPr/>
          <a:lstStyle/>
          <a:p>
            <a:fld id="{FCFF2910-D1F1-314D-A8F2-476646A55ABA}" type="slidenum">
              <a:rPr lang="en-US" smtClean="0"/>
              <a:t>15</a:t>
            </a:fld>
            <a:endParaRPr lang="en-US"/>
          </a:p>
        </p:txBody>
      </p:sp>
    </p:spTree>
    <p:extLst>
      <p:ext uri="{BB962C8B-B14F-4D97-AF65-F5344CB8AC3E}">
        <p14:creationId xmlns:p14="http://schemas.microsoft.com/office/powerpoint/2010/main" val="369350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Higher Level (compiled) Language</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16</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extLst>
              <p:ext uri="{D42A27DB-BD31-4B8C-83A1-F6EECF244321}">
                <p14:modId xmlns:p14="http://schemas.microsoft.com/office/powerpoint/2010/main" val="1738333521"/>
              </p:ext>
            </p:extLst>
          </p:nvPr>
        </p:nvGraphicFramePr>
        <p:xfrm>
          <a:off x="838200" y="1238997"/>
          <a:ext cx="10515600" cy="3427161"/>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614102">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44477">
                <a:tc>
                  <a:txBody>
                    <a:bodyPr/>
                    <a:lstStyle/>
                    <a:p>
                      <a:r>
                        <a:rPr lang="en-US" dirty="0"/>
                        <a:t>inventory = inventory - 12;</a:t>
                      </a:r>
                    </a:p>
                  </a:txBody>
                  <a:tcPr/>
                </a:tc>
                <a:tc>
                  <a:txBody>
                    <a:bodyPr/>
                    <a:lstStyle/>
                    <a:p>
                      <a:r>
                        <a:rPr lang="en-US" dirty="0"/>
                        <a:t>Subtract 12 from the value in the specified location</a:t>
                      </a:r>
                    </a:p>
                  </a:txBody>
                  <a:tcPr/>
                </a:tc>
                <a:extLst>
                  <a:ext uri="{0D108BD9-81ED-4DB2-BD59-A6C34878D82A}">
                    <a16:rowId xmlns:a16="http://schemas.microsoft.com/office/drawing/2014/main" val="2029453758"/>
                  </a:ext>
                </a:extLst>
              </a:tr>
              <a:tr h="614102">
                <a:tc>
                  <a:txBody>
                    <a:bodyPr/>
                    <a:lstStyle/>
                    <a:p>
                      <a:r>
                        <a:rPr lang="en-US" dirty="0"/>
                        <a:t>If ( inventory &lt;= 20 ) </a:t>
                      </a:r>
                      <a:r>
                        <a:rPr lang="en-US" dirty="0" err="1"/>
                        <a:t>goto</a:t>
                      </a:r>
                      <a:r>
                        <a:rPr lang="en-US" dirty="0"/>
                        <a:t> </a:t>
                      </a:r>
                      <a:r>
                        <a:rPr lang="en-US" dirty="0" err="1"/>
                        <a:t>low_inventory</a:t>
                      </a:r>
                      <a:r>
                        <a:rPr lang="en-US" dirty="0"/>
                        <a:t>;</a:t>
                      </a:r>
                    </a:p>
                  </a:txBody>
                  <a:tcPr/>
                </a:tc>
                <a:tc>
                  <a:txBody>
                    <a:bodyPr/>
                    <a:lstStyle/>
                    <a:p>
                      <a:r>
                        <a:rPr lang="en-US" dirty="0"/>
                        <a:t>In the value of inventory is less than or equal to 20, jump to the address “</a:t>
                      </a:r>
                      <a:r>
                        <a:rPr lang="en-US" dirty="0" err="1"/>
                        <a:t>low_inventory</a:t>
                      </a:r>
                      <a:r>
                        <a:rPr lang="en-US" dirty="0"/>
                        <a:t>”</a:t>
                      </a:r>
                    </a:p>
                  </a:txBody>
                  <a:tcPr/>
                </a:tc>
                <a:extLst>
                  <a:ext uri="{0D108BD9-81ED-4DB2-BD59-A6C34878D82A}">
                    <a16:rowId xmlns:a16="http://schemas.microsoft.com/office/drawing/2014/main" val="1962310575"/>
                  </a:ext>
                </a:extLst>
              </a:tr>
              <a:tr h="644477">
                <a:tc>
                  <a:txBody>
                    <a:bodyPr/>
                    <a:lstStyle/>
                    <a:p>
                      <a:r>
                        <a:rPr lang="en-US" dirty="0"/>
                        <a:t>      •</a:t>
                      </a:r>
                    </a:p>
                    <a:p>
                      <a:r>
                        <a:rPr lang="en-US" dirty="0"/>
                        <a:t>      •</a:t>
                      </a:r>
                    </a:p>
                    <a:p>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44678361"/>
                  </a:ext>
                </a:extLst>
              </a:tr>
              <a:tr h="614102">
                <a:tc>
                  <a:txBody>
                    <a:bodyPr/>
                    <a:lstStyle/>
                    <a:p>
                      <a:r>
                        <a:rPr lang="en-US" dirty="0" err="1"/>
                        <a:t>low_inventory</a:t>
                      </a:r>
                      <a:r>
                        <a:rPr lang="en-US" dirty="0"/>
                        <a:t>:</a:t>
                      </a:r>
                    </a:p>
                  </a:txBody>
                  <a:tcPr/>
                </a:tc>
                <a:tc>
                  <a:txBody>
                    <a:bodyPr/>
                    <a:lstStyle/>
                    <a:p>
                      <a:endParaRPr lang="en-US" dirty="0"/>
                    </a:p>
                  </a:txBody>
                  <a:tcPr/>
                </a:tc>
                <a:extLst>
                  <a:ext uri="{0D108BD9-81ED-4DB2-BD59-A6C34878D82A}">
                    <a16:rowId xmlns:a16="http://schemas.microsoft.com/office/drawing/2014/main" val="3331291370"/>
                  </a:ext>
                </a:extLst>
              </a:tr>
            </a:tbl>
          </a:graphicData>
        </a:graphic>
      </p:graphicFrame>
      <p:sp>
        <p:nvSpPr>
          <p:cNvPr id="6" name="TextBox 5">
            <a:extLst>
              <a:ext uri="{FF2B5EF4-FFF2-40B4-BE49-F238E27FC236}">
                <a16:creationId xmlns:a16="http://schemas.microsoft.com/office/drawing/2014/main" id="{4C17538C-BBF6-C442-A295-C4717C3052AB}"/>
              </a:ext>
            </a:extLst>
          </p:cNvPr>
          <p:cNvSpPr txBox="1"/>
          <p:nvPr/>
        </p:nvSpPr>
        <p:spPr>
          <a:xfrm>
            <a:off x="838200" y="4800600"/>
            <a:ext cx="4465320" cy="1200329"/>
          </a:xfrm>
          <a:prstGeom prst="rect">
            <a:avLst/>
          </a:prstGeom>
          <a:noFill/>
        </p:spPr>
        <p:txBody>
          <a:bodyPr wrap="square" rtlCol="0">
            <a:spAutoFit/>
          </a:bodyPr>
          <a:lstStyle/>
          <a:p>
            <a:r>
              <a:rPr lang="en-US" b="1" u="sng" dirty="0"/>
              <a:t>Pros</a:t>
            </a:r>
          </a:p>
          <a:p>
            <a:pPr marL="285750" indent="-285750">
              <a:buFont typeface="Arial" panose="020B0604020202020204" pitchFamily="34" charset="0"/>
              <a:buChar char="•"/>
            </a:pPr>
            <a:r>
              <a:rPr lang="en-US" dirty="0"/>
              <a:t>Much easier and less error prone</a:t>
            </a:r>
          </a:p>
          <a:p>
            <a:pPr marL="285750" indent="-285750">
              <a:buFont typeface="Arial" panose="020B0604020202020204" pitchFamily="34" charset="0"/>
              <a:buChar char="•"/>
            </a:pPr>
            <a:r>
              <a:rPr lang="en-US" dirty="0"/>
              <a:t>Not tied to a particular machine </a:t>
            </a:r>
            <a:br>
              <a:rPr lang="en-US" dirty="0"/>
            </a:br>
            <a:r>
              <a:rPr lang="en-US" dirty="0"/>
              <a:t>(Grace Hopper’s idea!)</a:t>
            </a:r>
          </a:p>
        </p:txBody>
      </p:sp>
      <p:sp>
        <p:nvSpPr>
          <p:cNvPr id="7" name="TextBox 6">
            <a:extLst>
              <a:ext uri="{FF2B5EF4-FFF2-40B4-BE49-F238E27FC236}">
                <a16:creationId xmlns:a16="http://schemas.microsoft.com/office/drawing/2014/main" id="{85CBF873-AC5C-FB45-B844-A92126F1CD2E}"/>
              </a:ext>
            </a:extLst>
          </p:cNvPr>
          <p:cNvSpPr txBox="1"/>
          <p:nvPr/>
        </p:nvSpPr>
        <p:spPr>
          <a:xfrm>
            <a:off x="6096000" y="4800600"/>
            <a:ext cx="4465320" cy="646331"/>
          </a:xfrm>
          <a:prstGeom prst="rect">
            <a:avLst/>
          </a:prstGeom>
          <a:noFill/>
        </p:spPr>
        <p:txBody>
          <a:bodyPr wrap="square" rtlCol="0">
            <a:spAutoFit/>
          </a:bodyPr>
          <a:lstStyle/>
          <a:p>
            <a:r>
              <a:rPr lang="en-US" b="1" u="sng" dirty="0"/>
              <a:t>Cons</a:t>
            </a:r>
          </a:p>
          <a:p>
            <a:pPr marL="285750" indent="-285750">
              <a:buFont typeface="Arial" panose="020B0604020202020204" pitchFamily="34" charset="0"/>
              <a:buChar char="•"/>
            </a:pPr>
            <a:r>
              <a:rPr lang="en-US" dirty="0"/>
              <a:t>Early compilers generated inefficient code</a:t>
            </a:r>
          </a:p>
        </p:txBody>
      </p:sp>
    </p:spTree>
    <p:extLst>
      <p:ext uri="{BB962C8B-B14F-4D97-AF65-F5344CB8AC3E}">
        <p14:creationId xmlns:p14="http://schemas.microsoft.com/office/powerpoint/2010/main" val="266309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Compiler Inefficiencies</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17</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extLst>
              <p:ext uri="{D42A27DB-BD31-4B8C-83A1-F6EECF244321}">
                <p14:modId xmlns:p14="http://schemas.microsoft.com/office/powerpoint/2010/main" val="4228542592"/>
              </p:ext>
            </p:extLst>
          </p:nvPr>
        </p:nvGraphicFramePr>
        <p:xfrm>
          <a:off x="838200" y="1238997"/>
          <a:ext cx="10515600" cy="3339864"/>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435492">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48449">
                <a:tc>
                  <a:txBody>
                    <a:bodyPr/>
                    <a:lstStyle/>
                    <a:p>
                      <a:r>
                        <a:rPr lang="en-US" dirty="0"/>
                        <a:t>inventory = inventory - 12;</a:t>
                      </a:r>
                    </a:p>
                  </a:txBody>
                  <a:tcPr/>
                </a:tc>
                <a:tc>
                  <a:txBody>
                    <a:bodyPr/>
                    <a:lstStyle/>
                    <a:p>
                      <a:r>
                        <a:rPr lang="en-US" dirty="0"/>
                        <a:t>LDA inventory</a:t>
                      </a:r>
                      <a:br>
                        <a:rPr lang="en-US" dirty="0"/>
                      </a:br>
                      <a:r>
                        <a:rPr lang="en-US" dirty="0"/>
                        <a:t>SBA 12</a:t>
                      </a:r>
                    </a:p>
                    <a:p>
                      <a:r>
                        <a:rPr lang="en-US" dirty="0"/>
                        <a:t>STA inventory</a:t>
                      </a:r>
                    </a:p>
                  </a:txBody>
                  <a:tcPr/>
                </a:tc>
                <a:extLst>
                  <a:ext uri="{0D108BD9-81ED-4DB2-BD59-A6C34878D82A}">
                    <a16:rowId xmlns:a16="http://schemas.microsoft.com/office/drawing/2014/main" val="2029453758"/>
                  </a:ext>
                </a:extLst>
              </a:tr>
              <a:tr h="453915">
                <a:tc>
                  <a:txBody>
                    <a:bodyPr/>
                    <a:lstStyle/>
                    <a:p>
                      <a:r>
                        <a:rPr lang="en-US" dirty="0"/>
                        <a:t>If ( inventory &lt;= 20 ) </a:t>
                      </a:r>
                      <a:r>
                        <a:rPr lang="en-US" dirty="0" err="1"/>
                        <a:t>goto</a:t>
                      </a:r>
                      <a:r>
                        <a:rPr lang="en-US" dirty="0"/>
                        <a:t> </a:t>
                      </a:r>
                      <a:r>
                        <a:rPr lang="en-US" dirty="0" err="1"/>
                        <a:t>low_inventory</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LDA inventory</a:t>
                      </a:r>
                      <a:br>
                        <a:rPr lang="en-US" dirty="0"/>
                      </a:br>
                      <a:r>
                        <a:rPr lang="en-US" dirty="0"/>
                        <a:t>CMPA 20, </a:t>
                      </a:r>
                      <a:r>
                        <a:rPr lang="en-US" dirty="0" err="1"/>
                        <a:t>low_inventory</a:t>
                      </a:r>
                      <a:endParaRPr lang="en-US" dirty="0"/>
                    </a:p>
                  </a:txBody>
                  <a:tcPr/>
                </a:tc>
                <a:extLst>
                  <a:ext uri="{0D108BD9-81ED-4DB2-BD59-A6C34878D82A}">
                    <a16:rowId xmlns:a16="http://schemas.microsoft.com/office/drawing/2014/main" val="1962310575"/>
                  </a:ext>
                </a:extLst>
              </a:tr>
              <a:tr h="648449">
                <a:tc>
                  <a:txBody>
                    <a:bodyPr/>
                    <a:lstStyle/>
                    <a:p>
                      <a:r>
                        <a:rPr lang="en-US" dirty="0"/>
                        <a:t>      •</a:t>
                      </a:r>
                    </a:p>
                    <a:p>
                      <a:r>
                        <a:rPr lang="en-US" dirty="0"/>
                        <a:t>      •</a:t>
                      </a:r>
                    </a:p>
                    <a:p>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44678361"/>
                  </a:ext>
                </a:extLst>
              </a:tr>
              <a:tr h="435492">
                <a:tc>
                  <a:txBody>
                    <a:bodyPr/>
                    <a:lstStyle/>
                    <a:p>
                      <a:r>
                        <a:rPr lang="en-US" dirty="0" err="1"/>
                        <a:t>low_inventory</a:t>
                      </a:r>
                      <a:r>
                        <a:rPr lang="en-US" dirty="0"/>
                        <a:t>:</a:t>
                      </a:r>
                    </a:p>
                  </a:txBody>
                  <a:tcPr/>
                </a:tc>
                <a:tc>
                  <a:txBody>
                    <a:bodyPr/>
                    <a:lstStyle/>
                    <a:p>
                      <a:endParaRPr lang="en-US" dirty="0"/>
                    </a:p>
                  </a:txBody>
                  <a:tcPr/>
                </a:tc>
                <a:extLst>
                  <a:ext uri="{0D108BD9-81ED-4DB2-BD59-A6C34878D82A}">
                    <a16:rowId xmlns:a16="http://schemas.microsoft.com/office/drawing/2014/main" val="3331291370"/>
                  </a:ext>
                </a:extLst>
              </a:tr>
            </a:tbl>
          </a:graphicData>
        </a:graphic>
      </p:graphicFrame>
      <p:sp>
        <p:nvSpPr>
          <p:cNvPr id="7" name="TextBox 6">
            <a:extLst>
              <a:ext uri="{FF2B5EF4-FFF2-40B4-BE49-F238E27FC236}">
                <a16:creationId xmlns:a16="http://schemas.microsoft.com/office/drawing/2014/main" id="{9643311D-38C9-324F-BA42-3F934E63E313}"/>
              </a:ext>
            </a:extLst>
          </p:cNvPr>
          <p:cNvSpPr txBox="1"/>
          <p:nvPr/>
        </p:nvSpPr>
        <p:spPr>
          <a:xfrm>
            <a:off x="838200" y="4800600"/>
            <a:ext cx="10431780" cy="923330"/>
          </a:xfrm>
          <a:prstGeom prst="rect">
            <a:avLst/>
          </a:prstGeom>
          <a:noFill/>
        </p:spPr>
        <p:txBody>
          <a:bodyPr wrap="square" rtlCol="0">
            <a:spAutoFit/>
          </a:bodyPr>
          <a:lstStyle/>
          <a:p>
            <a:r>
              <a:rPr lang="en-US" b="1" u="sng" dirty="0"/>
              <a:t>Inefficient Code</a:t>
            </a:r>
          </a:p>
          <a:p>
            <a:pPr marL="285750" indent="-285750">
              <a:buFont typeface="Arial" panose="020B0604020202020204" pitchFamily="34" charset="0"/>
              <a:buChar char="•"/>
            </a:pPr>
            <a:r>
              <a:rPr lang="en-US" dirty="0"/>
              <a:t>Literal, line-by-line translation (smart, optimizing compilers weren’t developed until years later)</a:t>
            </a:r>
          </a:p>
          <a:p>
            <a:pPr marL="285750" indent="-285750">
              <a:buFont typeface="Arial" panose="020B0604020202020204" pitchFamily="34" charset="0"/>
              <a:buChar char="•"/>
            </a:pPr>
            <a:r>
              <a:rPr lang="en-US" dirty="0"/>
              <a:t>In this example, we generate </a:t>
            </a:r>
            <a:r>
              <a:rPr lang="en-US" i="1" dirty="0"/>
              <a:t>five</a:t>
            </a:r>
            <a:r>
              <a:rPr lang="en-US" dirty="0"/>
              <a:t> instructions instead of </a:t>
            </a:r>
            <a:r>
              <a:rPr lang="en-US" i="1" dirty="0"/>
              <a:t>four</a:t>
            </a:r>
            <a:r>
              <a:rPr lang="en-US" dirty="0"/>
              <a:t> – a 25% increase in memory requirements</a:t>
            </a:r>
          </a:p>
        </p:txBody>
      </p:sp>
    </p:spTree>
    <p:extLst>
      <p:ext uri="{BB962C8B-B14F-4D97-AF65-F5344CB8AC3E}">
        <p14:creationId xmlns:p14="http://schemas.microsoft.com/office/powerpoint/2010/main" val="3759456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EF52-E4DF-4341-BD6F-80AF839BE676}"/>
              </a:ext>
            </a:extLst>
          </p:cNvPr>
          <p:cNvSpPr>
            <a:spLocks noGrp="1"/>
          </p:cNvSpPr>
          <p:nvPr>
            <p:ph type="title"/>
          </p:nvPr>
        </p:nvSpPr>
        <p:spPr/>
        <p:txBody>
          <a:bodyPr/>
          <a:lstStyle/>
          <a:p>
            <a:r>
              <a:rPr lang="en-US" dirty="0"/>
              <a:t>Linkers and Loaders</a:t>
            </a:r>
          </a:p>
        </p:txBody>
      </p:sp>
      <p:sp>
        <p:nvSpPr>
          <p:cNvPr id="3" name="Content Placeholder 2">
            <a:extLst>
              <a:ext uri="{FF2B5EF4-FFF2-40B4-BE49-F238E27FC236}">
                <a16:creationId xmlns:a16="http://schemas.microsoft.com/office/drawing/2014/main" id="{C54517A4-B3A3-084B-8892-9CA3E6DF6F6A}"/>
              </a:ext>
            </a:extLst>
          </p:cNvPr>
          <p:cNvSpPr>
            <a:spLocks noGrp="1"/>
          </p:cNvSpPr>
          <p:nvPr>
            <p:ph idx="1"/>
          </p:nvPr>
        </p:nvSpPr>
        <p:spPr/>
        <p:txBody>
          <a:bodyPr/>
          <a:lstStyle/>
          <a:p>
            <a:r>
              <a:rPr lang="en-US" dirty="0"/>
              <a:t>Linkers combine machine code modules into a single program, allowing programs to be written in pieces.  Linkers also allow the development of shared </a:t>
            </a:r>
            <a:r>
              <a:rPr lang="en-US" i="1" dirty="0"/>
              <a:t>libraries</a:t>
            </a:r>
            <a:r>
              <a:rPr lang="en-US" dirty="0"/>
              <a:t>.</a:t>
            </a:r>
          </a:p>
          <a:p>
            <a:r>
              <a:rPr lang="en-US" dirty="0"/>
              <a:t>Loaders load machine code program files into memory, adjust addresses, and initialize registers.</a:t>
            </a:r>
          </a:p>
        </p:txBody>
      </p:sp>
      <p:sp>
        <p:nvSpPr>
          <p:cNvPr id="4" name="Date Placeholder 3">
            <a:extLst>
              <a:ext uri="{FF2B5EF4-FFF2-40B4-BE49-F238E27FC236}">
                <a16:creationId xmlns:a16="http://schemas.microsoft.com/office/drawing/2014/main" id="{F6D0EB2C-4821-3D47-B002-1881874CF24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428DFA5-A0E4-E641-9B45-4754A73088DC}"/>
              </a:ext>
            </a:extLst>
          </p:cNvPr>
          <p:cNvSpPr>
            <a:spLocks noGrp="1"/>
          </p:cNvSpPr>
          <p:nvPr>
            <p:ph type="sldNum" sz="quarter" idx="12"/>
          </p:nvPr>
        </p:nvSpPr>
        <p:spPr/>
        <p:txBody>
          <a:bodyPr/>
          <a:lstStyle/>
          <a:p>
            <a:fld id="{FCFF2910-D1F1-314D-A8F2-476646A55ABA}" type="slidenum">
              <a:rPr lang="en-US" smtClean="0"/>
              <a:t>18</a:t>
            </a:fld>
            <a:endParaRPr lang="en-US"/>
          </a:p>
        </p:txBody>
      </p:sp>
    </p:spTree>
    <p:extLst>
      <p:ext uri="{BB962C8B-B14F-4D97-AF65-F5344CB8AC3E}">
        <p14:creationId xmlns:p14="http://schemas.microsoft.com/office/powerpoint/2010/main" val="138631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DDF6A1C-806E-FE45-976E-4F03930834F9}"/>
              </a:ext>
            </a:extLst>
          </p:cNvPr>
          <p:cNvSpPr txBox="1"/>
          <p:nvPr/>
        </p:nvSpPr>
        <p:spPr>
          <a:xfrm>
            <a:off x="9725555" y="1530971"/>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42" name="TextBox 41">
            <a:extLst>
              <a:ext uri="{FF2B5EF4-FFF2-40B4-BE49-F238E27FC236}">
                <a16:creationId xmlns:a16="http://schemas.microsoft.com/office/drawing/2014/main" id="{A448B42E-5C20-BA49-AE7B-0044089E49C2}"/>
              </a:ext>
            </a:extLst>
          </p:cNvPr>
          <p:cNvSpPr txBox="1"/>
          <p:nvPr/>
        </p:nvSpPr>
        <p:spPr>
          <a:xfrm>
            <a:off x="5369456" y="1527885"/>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41" name="TextBox 40">
            <a:extLst>
              <a:ext uri="{FF2B5EF4-FFF2-40B4-BE49-F238E27FC236}">
                <a16:creationId xmlns:a16="http://schemas.microsoft.com/office/drawing/2014/main" id="{D57FE22C-DC92-AB45-90BE-D59DF23B5C9E}"/>
              </a:ext>
            </a:extLst>
          </p:cNvPr>
          <p:cNvSpPr txBox="1"/>
          <p:nvPr/>
        </p:nvSpPr>
        <p:spPr>
          <a:xfrm>
            <a:off x="927100" y="1515185"/>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65FF5798-3299-DE48-8871-CA6A3824A640}"/>
              </a:ext>
            </a:extLst>
          </p:cNvPr>
          <p:cNvSpPr>
            <a:spLocks noGrp="1"/>
          </p:cNvSpPr>
          <p:nvPr>
            <p:ph type="title"/>
          </p:nvPr>
        </p:nvSpPr>
        <p:spPr/>
        <p:txBody>
          <a:bodyPr/>
          <a:lstStyle/>
          <a:p>
            <a:r>
              <a:rPr lang="en-US" dirty="0"/>
              <a:t>Building Software</a:t>
            </a:r>
          </a:p>
        </p:txBody>
      </p:sp>
      <p:sp>
        <p:nvSpPr>
          <p:cNvPr id="4" name="Date Placeholder 3">
            <a:extLst>
              <a:ext uri="{FF2B5EF4-FFF2-40B4-BE49-F238E27FC236}">
                <a16:creationId xmlns:a16="http://schemas.microsoft.com/office/drawing/2014/main" id="{E52FDC89-F25B-5E45-A413-97664DD639A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129054F-0CFE-434D-A390-61CC4927D60A}"/>
              </a:ext>
            </a:extLst>
          </p:cNvPr>
          <p:cNvSpPr>
            <a:spLocks noGrp="1"/>
          </p:cNvSpPr>
          <p:nvPr>
            <p:ph type="sldNum" sz="quarter" idx="12"/>
          </p:nvPr>
        </p:nvSpPr>
        <p:spPr/>
        <p:txBody>
          <a:bodyPr/>
          <a:lstStyle/>
          <a:p>
            <a:fld id="{FCFF2910-D1F1-314D-A8F2-476646A55ABA}" type="slidenum">
              <a:rPr lang="en-US" smtClean="0"/>
              <a:pPr/>
              <a:t>19</a:t>
            </a:fld>
            <a:endParaRPr lang="en-US" dirty="0"/>
          </a:p>
        </p:txBody>
      </p:sp>
      <p:sp>
        <p:nvSpPr>
          <p:cNvPr id="6" name="TextBox 5">
            <a:extLst>
              <a:ext uri="{FF2B5EF4-FFF2-40B4-BE49-F238E27FC236}">
                <a16:creationId xmlns:a16="http://schemas.microsoft.com/office/drawing/2014/main" id="{C38677A4-3283-3A4C-9804-B6BAEEB40A99}"/>
              </a:ext>
            </a:extLst>
          </p:cNvPr>
          <p:cNvSpPr txBox="1"/>
          <p:nvPr/>
        </p:nvSpPr>
        <p:spPr>
          <a:xfrm>
            <a:off x="8382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High Level Language Source Code </a:t>
            </a:r>
            <a:br>
              <a:rPr lang="en-US" dirty="0"/>
            </a:br>
            <a:r>
              <a:rPr lang="en-US" dirty="0"/>
              <a:t>(e.g. C++)</a:t>
            </a:r>
          </a:p>
        </p:txBody>
      </p:sp>
      <p:cxnSp>
        <p:nvCxnSpPr>
          <p:cNvPr id="8" name="Straight Arrow Connector 7">
            <a:extLst>
              <a:ext uri="{FF2B5EF4-FFF2-40B4-BE49-F238E27FC236}">
                <a16:creationId xmlns:a16="http://schemas.microsoft.com/office/drawing/2014/main" id="{6EBD30B4-E48B-6543-9240-446EEFB8FE58}"/>
              </a:ext>
            </a:extLst>
          </p:cNvPr>
          <p:cNvCxnSpPr/>
          <p:nvPr/>
        </p:nvCxnSpPr>
        <p:spPr>
          <a:xfrm>
            <a:off x="27432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9983DA-337D-3C48-8EAD-CB2C8D285D70}"/>
              </a:ext>
            </a:extLst>
          </p:cNvPr>
          <p:cNvSpPr/>
          <p:nvPr/>
        </p:nvSpPr>
        <p:spPr>
          <a:xfrm>
            <a:off x="3289300" y="1412246"/>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2958C2-B695-6344-8124-EADE949D856E}"/>
              </a:ext>
            </a:extLst>
          </p:cNvPr>
          <p:cNvSpPr txBox="1"/>
          <p:nvPr/>
        </p:nvSpPr>
        <p:spPr>
          <a:xfrm>
            <a:off x="3342068" y="1827745"/>
            <a:ext cx="1050288" cy="369332"/>
          </a:xfrm>
          <a:prstGeom prst="rect">
            <a:avLst/>
          </a:prstGeom>
          <a:noFill/>
        </p:spPr>
        <p:txBody>
          <a:bodyPr wrap="none" rtlCol="0">
            <a:spAutoFit/>
          </a:bodyPr>
          <a:lstStyle/>
          <a:p>
            <a:r>
              <a:rPr lang="en-US" b="1" dirty="0"/>
              <a:t>Compiler</a:t>
            </a:r>
          </a:p>
        </p:txBody>
      </p:sp>
      <p:cxnSp>
        <p:nvCxnSpPr>
          <p:cNvPr id="11" name="Straight Arrow Connector 10">
            <a:extLst>
              <a:ext uri="{FF2B5EF4-FFF2-40B4-BE49-F238E27FC236}">
                <a16:creationId xmlns:a16="http://schemas.microsoft.com/office/drawing/2014/main" id="{B1C97541-31D6-DD44-AC0E-E62737A01EC0}"/>
              </a:ext>
            </a:extLst>
          </p:cNvPr>
          <p:cNvCxnSpPr/>
          <p:nvPr/>
        </p:nvCxnSpPr>
        <p:spPr>
          <a:xfrm>
            <a:off x="46863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00009C-ED8F-2843-9B44-B547365DBC4E}"/>
              </a:ext>
            </a:extLst>
          </p:cNvPr>
          <p:cNvSpPr txBox="1"/>
          <p:nvPr/>
        </p:nvSpPr>
        <p:spPr>
          <a:xfrm>
            <a:off x="52578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Assembly Language Source Code </a:t>
            </a:r>
            <a:br>
              <a:rPr lang="en-US" dirty="0"/>
            </a:br>
            <a:endParaRPr lang="en-US" dirty="0"/>
          </a:p>
        </p:txBody>
      </p:sp>
      <p:cxnSp>
        <p:nvCxnSpPr>
          <p:cNvPr id="13" name="Straight Arrow Connector 12">
            <a:extLst>
              <a:ext uri="{FF2B5EF4-FFF2-40B4-BE49-F238E27FC236}">
                <a16:creationId xmlns:a16="http://schemas.microsoft.com/office/drawing/2014/main" id="{F8612356-C72F-DB4D-A7AA-1AEB7FDB21C7}"/>
              </a:ext>
            </a:extLst>
          </p:cNvPr>
          <p:cNvCxnSpPr/>
          <p:nvPr/>
        </p:nvCxnSpPr>
        <p:spPr>
          <a:xfrm>
            <a:off x="71882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ADA97B3-116A-1841-927F-44398298D086}"/>
              </a:ext>
            </a:extLst>
          </p:cNvPr>
          <p:cNvSpPr/>
          <p:nvPr/>
        </p:nvSpPr>
        <p:spPr>
          <a:xfrm>
            <a:off x="7747000" y="1412246"/>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52DCDBE7-1B8B-D448-BAF4-77D88FBE51F9}"/>
              </a:ext>
            </a:extLst>
          </p:cNvPr>
          <p:cNvSpPr txBox="1"/>
          <p:nvPr/>
        </p:nvSpPr>
        <p:spPr>
          <a:xfrm>
            <a:off x="7736268" y="1827745"/>
            <a:ext cx="1186543" cy="369332"/>
          </a:xfrm>
          <a:prstGeom prst="rect">
            <a:avLst/>
          </a:prstGeom>
          <a:noFill/>
          <a:ln>
            <a:noFill/>
          </a:ln>
        </p:spPr>
        <p:txBody>
          <a:bodyPr wrap="none" rtlCol="0">
            <a:spAutoFit/>
          </a:bodyPr>
          <a:lstStyle/>
          <a:p>
            <a:r>
              <a:rPr lang="en-US" b="1" dirty="0"/>
              <a:t>Assembler</a:t>
            </a:r>
          </a:p>
        </p:txBody>
      </p:sp>
      <p:sp>
        <p:nvSpPr>
          <p:cNvPr id="16" name="TextBox 15">
            <a:extLst>
              <a:ext uri="{FF2B5EF4-FFF2-40B4-BE49-F238E27FC236}">
                <a16:creationId xmlns:a16="http://schemas.microsoft.com/office/drawing/2014/main" id="{10B1C414-DCE3-0145-A732-71C282D0F939}"/>
              </a:ext>
            </a:extLst>
          </p:cNvPr>
          <p:cNvSpPr txBox="1"/>
          <p:nvPr/>
        </p:nvSpPr>
        <p:spPr>
          <a:xfrm>
            <a:off x="96266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Binary Machine Code </a:t>
            </a:r>
          </a:p>
          <a:p>
            <a:pPr algn="ctr"/>
            <a:br>
              <a:rPr lang="en-US" dirty="0"/>
            </a:br>
            <a:endParaRPr lang="en-US" dirty="0"/>
          </a:p>
        </p:txBody>
      </p:sp>
      <p:cxnSp>
        <p:nvCxnSpPr>
          <p:cNvPr id="17" name="Straight Arrow Connector 16">
            <a:extLst>
              <a:ext uri="{FF2B5EF4-FFF2-40B4-BE49-F238E27FC236}">
                <a16:creationId xmlns:a16="http://schemas.microsoft.com/office/drawing/2014/main" id="{27960908-710D-C146-9179-2ACD648E42EC}"/>
              </a:ext>
            </a:extLst>
          </p:cNvPr>
          <p:cNvCxnSpPr/>
          <p:nvPr/>
        </p:nvCxnSpPr>
        <p:spPr>
          <a:xfrm>
            <a:off x="90297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2C98C5D-539A-274A-B670-3685F00EA25A}"/>
              </a:ext>
            </a:extLst>
          </p:cNvPr>
          <p:cNvSpPr txBox="1">
            <a:spLocks/>
          </p:cNvSpPr>
          <p:nvPr/>
        </p:nvSpPr>
        <p:spPr>
          <a:xfrm>
            <a:off x="-1373444" y="3654646"/>
            <a:ext cx="10515600" cy="4831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Oval 18">
            <a:extLst>
              <a:ext uri="{FF2B5EF4-FFF2-40B4-BE49-F238E27FC236}">
                <a16:creationId xmlns:a16="http://schemas.microsoft.com/office/drawing/2014/main" id="{AD8238DE-A796-7C41-BE2D-D7F145DCD410}"/>
              </a:ext>
            </a:extLst>
          </p:cNvPr>
          <p:cNvSpPr/>
          <p:nvPr/>
        </p:nvSpPr>
        <p:spPr>
          <a:xfrm>
            <a:off x="1103056" y="4506292"/>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70A151B-FB7C-6A4A-8520-D001BADD14C0}"/>
              </a:ext>
            </a:extLst>
          </p:cNvPr>
          <p:cNvSpPr txBox="1"/>
          <p:nvPr/>
        </p:nvSpPr>
        <p:spPr>
          <a:xfrm>
            <a:off x="1168524" y="4921791"/>
            <a:ext cx="990476" cy="369332"/>
          </a:xfrm>
          <a:prstGeom prst="rect">
            <a:avLst/>
          </a:prstGeom>
          <a:noFill/>
        </p:spPr>
        <p:txBody>
          <a:bodyPr wrap="square" rtlCol="0">
            <a:spAutoFit/>
          </a:bodyPr>
          <a:lstStyle/>
          <a:p>
            <a:pPr algn="ctr"/>
            <a:r>
              <a:rPr lang="en-US" b="1" dirty="0"/>
              <a:t>Linker</a:t>
            </a:r>
          </a:p>
        </p:txBody>
      </p:sp>
      <p:sp>
        <p:nvSpPr>
          <p:cNvPr id="21" name="TextBox 20">
            <a:extLst>
              <a:ext uri="{FF2B5EF4-FFF2-40B4-BE49-F238E27FC236}">
                <a16:creationId xmlns:a16="http://schemas.microsoft.com/office/drawing/2014/main" id="{119D3F41-0AEF-E741-95DD-3A966575CDD4}"/>
              </a:ext>
            </a:extLst>
          </p:cNvPr>
          <p:cNvSpPr txBox="1"/>
          <p:nvPr/>
        </p:nvSpPr>
        <p:spPr>
          <a:xfrm>
            <a:off x="3028950" y="4506292"/>
            <a:ext cx="1727200" cy="1200329"/>
          </a:xfrm>
          <a:prstGeom prst="rect">
            <a:avLst/>
          </a:prstGeom>
          <a:solidFill>
            <a:schemeClr val="bg2"/>
          </a:solidFill>
          <a:ln w="19050">
            <a:solidFill>
              <a:schemeClr val="tx1"/>
            </a:solidFill>
          </a:ln>
        </p:spPr>
        <p:txBody>
          <a:bodyPr wrap="square" rtlCol="0">
            <a:spAutoFit/>
          </a:bodyPr>
          <a:lstStyle/>
          <a:p>
            <a:pPr algn="ctr"/>
            <a:r>
              <a:rPr lang="en-US" dirty="0"/>
              <a:t>Executable </a:t>
            </a:r>
          </a:p>
          <a:p>
            <a:pPr algn="ctr"/>
            <a:r>
              <a:rPr lang="en-US" dirty="0"/>
              <a:t>Machine</a:t>
            </a:r>
            <a:br>
              <a:rPr lang="en-US" dirty="0"/>
            </a:br>
            <a:r>
              <a:rPr lang="en-US" dirty="0"/>
              <a:t>Code</a:t>
            </a:r>
          </a:p>
          <a:p>
            <a:pPr algn="ctr"/>
            <a:endParaRPr lang="en-US" dirty="0"/>
          </a:p>
        </p:txBody>
      </p:sp>
      <p:sp>
        <p:nvSpPr>
          <p:cNvPr id="22" name="Oval 21">
            <a:extLst>
              <a:ext uri="{FF2B5EF4-FFF2-40B4-BE49-F238E27FC236}">
                <a16:creationId xmlns:a16="http://schemas.microsoft.com/office/drawing/2014/main" id="{77EB01C1-4757-704E-B95D-C91EAD310522}"/>
              </a:ext>
            </a:extLst>
          </p:cNvPr>
          <p:cNvSpPr/>
          <p:nvPr/>
        </p:nvSpPr>
        <p:spPr>
          <a:xfrm>
            <a:off x="5526344" y="4506292"/>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6CBB3B-B052-9445-A38C-B9D52195BF22}"/>
              </a:ext>
            </a:extLst>
          </p:cNvPr>
          <p:cNvSpPr txBox="1"/>
          <p:nvPr/>
        </p:nvSpPr>
        <p:spPr>
          <a:xfrm>
            <a:off x="5591812" y="4921791"/>
            <a:ext cx="990476" cy="369332"/>
          </a:xfrm>
          <a:prstGeom prst="rect">
            <a:avLst/>
          </a:prstGeom>
          <a:noFill/>
        </p:spPr>
        <p:txBody>
          <a:bodyPr wrap="square" rtlCol="0">
            <a:spAutoFit/>
          </a:bodyPr>
          <a:lstStyle/>
          <a:p>
            <a:pPr algn="ctr"/>
            <a:r>
              <a:rPr lang="en-US" b="1" dirty="0"/>
              <a:t>Loader</a:t>
            </a:r>
          </a:p>
        </p:txBody>
      </p:sp>
      <p:sp>
        <p:nvSpPr>
          <p:cNvPr id="24" name="TextBox 23">
            <a:extLst>
              <a:ext uri="{FF2B5EF4-FFF2-40B4-BE49-F238E27FC236}">
                <a16:creationId xmlns:a16="http://schemas.microsoft.com/office/drawing/2014/main" id="{F421AE2F-A308-B842-871E-BDB650581C4F}"/>
              </a:ext>
            </a:extLst>
          </p:cNvPr>
          <p:cNvSpPr txBox="1"/>
          <p:nvPr/>
        </p:nvSpPr>
        <p:spPr>
          <a:xfrm>
            <a:off x="7505824" y="4516651"/>
            <a:ext cx="1727200" cy="1200329"/>
          </a:xfrm>
          <a:prstGeom prst="rect">
            <a:avLst/>
          </a:prstGeom>
          <a:solidFill>
            <a:schemeClr val="bg2"/>
          </a:solidFill>
          <a:ln w="19050">
            <a:solidFill>
              <a:schemeClr val="tx1"/>
            </a:solidFill>
            <a:prstDash val="dash"/>
          </a:ln>
        </p:spPr>
        <p:txBody>
          <a:bodyPr wrap="square" rtlCol="0">
            <a:spAutoFit/>
          </a:bodyPr>
          <a:lstStyle/>
          <a:p>
            <a:pPr algn="ctr"/>
            <a:r>
              <a:rPr lang="en-US" dirty="0"/>
              <a:t>In-Memory</a:t>
            </a:r>
          </a:p>
          <a:p>
            <a:pPr algn="ctr"/>
            <a:r>
              <a:rPr lang="en-US" dirty="0"/>
              <a:t>Code</a:t>
            </a:r>
          </a:p>
          <a:p>
            <a:pPr algn="ctr"/>
            <a:br>
              <a:rPr lang="en-US" dirty="0"/>
            </a:br>
            <a:endParaRPr lang="en-US" dirty="0"/>
          </a:p>
        </p:txBody>
      </p:sp>
      <p:sp>
        <p:nvSpPr>
          <p:cNvPr id="29" name="Oval 28">
            <a:extLst>
              <a:ext uri="{FF2B5EF4-FFF2-40B4-BE49-F238E27FC236}">
                <a16:creationId xmlns:a16="http://schemas.microsoft.com/office/drawing/2014/main" id="{2580C7F7-842E-844E-979D-08A02B3B5597}"/>
              </a:ext>
            </a:extLst>
          </p:cNvPr>
          <p:cNvSpPr/>
          <p:nvPr/>
        </p:nvSpPr>
        <p:spPr>
          <a:xfrm>
            <a:off x="9914194" y="4532153"/>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E1508B3-0318-A449-8570-4BBBA286431E}"/>
              </a:ext>
            </a:extLst>
          </p:cNvPr>
          <p:cNvSpPr txBox="1"/>
          <p:nvPr/>
        </p:nvSpPr>
        <p:spPr>
          <a:xfrm>
            <a:off x="9914194" y="4807952"/>
            <a:ext cx="1155700" cy="646331"/>
          </a:xfrm>
          <a:prstGeom prst="rect">
            <a:avLst/>
          </a:prstGeom>
          <a:noFill/>
        </p:spPr>
        <p:txBody>
          <a:bodyPr wrap="square" rtlCol="0">
            <a:spAutoFit/>
          </a:bodyPr>
          <a:lstStyle/>
          <a:p>
            <a:pPr algn="ctr"/>
            <a:r>
              <a:rPr lang="en-US" b="1" dirty="0"/>
              <a:t>Hardware</a:t>
            </a:r>
            <a:br>
              <a:rPr lang="en-US" b="1" dirty="0"/>
            </a:br>
            <a:r>
              <a:rPr lang="en-US" b="1" dirty="0"/>
              <a:t>Execution</a:t>
            </a:r>
          </a:p>
        </p:txBody>
      </p:sp>
      <p:cxnSp>
        <p:nvCxnSpPr>
          <p:cNvPr id="31" name="Straight Arrow Connector 30">
            <a:extLst>
              <a:ext uri="{FF2B5EF4-FFF2-40B4-BE49-F238E27FC236}">
                <a16:creationId xmlns:a16="http://schemas.microsoft.com/office/drawing/2014/main" id="{6081A6FE-E786-234A-8394-4B030FB8950E}"/>
              </a:ext>
            </a:extLst>
          </p:cNvPr>
          <p:cNvCxnSpPr/>
          <p:nvPr/>
        </p:nvCxnSpPr>
        <p:spPr>
          <a:xfrm>
            <a:off x="240030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391C4-0FA7-5C49-826D-B538D6872432}"/>
              </a:ext>
            </a:extLst>
          </p:cNvPr>
          <p:cNvCxnSpPr/>
          <p:nvPr/>
        </p:nvCxnSpPr>
        <p:spPr>
          <a:xfrm>
            <a:off x="489585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DB02F4-A7E4-D94F-ABEC-C7ABBFD22A8B}"/>
              </a:ext>
            </a:extLst>
          </p:cNvPr>
          <p:cNvCxnSpPr/>
          <p:nvPr/>
        </p:nvCxnSpPr>
        <p:spPr>
          <a:xfrm>
            <a:off x="685800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8BE4DD-ECAC-914C-B754-30C86A97024C}"/>
              </a:ext>
            </a:extLst>
          </p:cNvPr>
          <p:cNvCxnSpPr/>
          <p:nvPr/>
        </p:nvCxnSpPr>
        <p:spPr>
          <a:xfrm>
            <a:off x="9366250" y="5088765"/>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E84EDF-E91A-7C40-9D7F-5943CB2FB3B4}"/>
              </a:ext>
            </a:extLst>
          </p:cNvPr>
          <p:cNvCxnSpPr/>
          <p:nvPr/>
        </p:nvCxnSpPr>
        <p:spPr>
          <a:xfrm>
            <a:off x="1676400" y="3614951"/>
            <a:ext cx="8839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99A8B0-E89E-034D-B178-0F06617AFD0E}"/>
              </a:ext>
            </a:extLst>
          </p:cNvPr>
          <p:cNvCxnSpPr>
            <a:cxnSpLocks/>
          </p:cNvCxnSpPr>
          <p:nvPr/>
        </p:nvCxnSpPr>
        <p:spPr>
          <a:xfrm flipH="1">
            <a:off x="10502900" y="2852951"/>
            <a:ext cx="12700" cy="76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3A19B1-C4DE-EF44-ACD8-9BB5C99020CC}"/>
              </a:ext>
            </a:extLst>
          </p:cNvPr>
          <p:cNvCxnSpPr>
            <a:cxnSpLocks/>
          </p:cNvCxnSpPr>
          <p:nvPr/>
        </p:nvCxnSpPr>
        <p:spPr>
          <a:xfrm>
            <a:off x="1676400" y="3614951"/>
            <a:ext cx="0" cy="6828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3745426-5CF6-7947-AFE1-5F748D2C1646}"/>
              </a:ext>
            </a:extLst>
          </p:cNvPr>
          <p:cNvSpPr/>
          <p:nvPr/>
        </p:nvSpPr>
        <p:spPr>
          <a:xfrm>
            <a:off x="723900" y="1238997"/>
            <a:ext cx="3886200" cy="1691401"/>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42B9F7-5FEA-684B-88A4-76F484E8B486}"/>
              </a:ext>
            </a:extLst>
          </p:cNvPr>
          <p:cNvSpPr txBox="1"/>
          <p:nvPr/>
        </p:nvSpPr>
        <p:spPr>
          <a:xfrm>
            <a:off x="2083248" y="2972556"/>
            <a:ext cx="964303" cy="369332"/>
          </a:xfrm>
          <a:prstGeom prst="rect">
            <a:avLst/>
          </a:prstGeom>
          <a:noFill/>
        </p:spPr>
        <p:txBody>
          <a:bodyPr wrap="none" rtlCol="0">
            <a:spAutoFit/>
          </a:bodyPr>
          <a:lstStyle/>
          <a:p>
            <a:r>
              <a:rPr lang="en-US" i="1" dirty="0"/>
              <a:t>optional</a:t>
            </a:r>
          </a:p>
        </p:txBody>
      </p:sp>
    </p:spTree>
    <p:extLst>
      <p:ext uri="{BB962C8B-B14F-4D97-AF65-F5344CB8AC3E}">
        <p14:creationId xmlns:p14="http://schemas.microsoft.com/office/powerpoint/2010/main" val="235593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A897-1497-3040-B594-E4E3DA7342DC}"/>
              </a:ext>
            </a:extLst>
          </p:cNvPr>
          <p:cNvSpPr>
            <a:spLocks noGrp="1"/>
          </p:cNvSpPr>
          <p:nvPr>
            <p:ph type="title"/>
          </p:nvPr>
        </p:nvSpPr>
        <p:spPr>
          <a:xfrm>
            <a:off x="838200" y="0"/>
            <a:ext cx="10515600" cy="1316038"/>
          </a:xfrm>
        </p:spPr>
        <p:txBody>
          <a:bodyPr/>
          <a:lstStyle/>
          <a:p>
            <a:r>
              <a:rPr lang="en-US" dirty="0"/>
              <a:t>System Software / History of Computing</a:t>
            </a:r>
          </a:p>
        </p:txBody>
      </p:sp>
      <p:sp>
        <p:nvSpPr>
          <p:cNvPr id="3" name="Text Placeholder 2">
            <a:extLst>
              <a:ext uri="{FF2B5EF4-FFF2-40B4-BE49-F238E27FC236}">
                <a16:creationId xmlns:a16="http://schemas.microsoft.com/office/drawing/2014/main" id="{0B95CE53-A07E-8F4E-841B-F5D6C1F7B21B}"/>
              </a:ext>
            </a:extLst>
          </p:cNvPr>
          <p:cNvSpPr>
            <a:spLocks noGrp="1"/>
          </p:cNvSpPr>
          <p:nvPr>
            <p:ph type="body" idx="1"/>
          </p:nvPr>
        </p:nvSpPr>
        <p:spPr/>
        <p:txBody>
          <a:bodyPr/>
          <a:lstStyle/>
          <a:p>
            <a:r>
              <a:rPr lang="en-US" dirty="0"/>
              <a:t>Programming</a:t>
            </a:r>
          </a:p>
        </p:txBody>
      </p:sp>
      <p:sp>
        <p:nvSpPr>
          <p:cNvPr id="4" name="Content Placeholder 3">
            <a:extLst>
              <a:ext uri="{FF2B5EF4-FFF2-40B4-BE49-F238E27FC236}">
                <a16:creationId xmlns:a16="http://schemas.microsoft.com/office/drawing/2014/main" id="{E0FA02AF-023D-544B-8A01-A859CF0D3D15}"/>
              </a:ext>
            </a:extLst>
          </p:cNvPr>
          <p:cNvSpPr>
            <a:spLocks noGrp="1"/>
          </p:cNvSpPr>
          <p:nvPr>
            <p:ph sz="half" idx="2"/>
          </p:nvPr>
        </p:nvSpPr>
        <p:spPr/>
        <p:txBody>
          <a:bodyPr>
            <a:normAutofit fontScale="92500" lnSpcReduction="10000"/>
          </a:bodyPr>
          <a:lstStyle/>
          <a:p>
            <a:r>
              <a:rPr lang="en-US" dirty="0"/>
              <a:t>Machine language</a:t>
            </a:r>
          </a:p>
          <a:p>
            <a:r>
              <a:rPr lang="en-US" dirty="0"/>
              <a:t>Loaders</a:t>
            </a:r>
          </a:p>
          <a:p>
            <a:r>
              <a:rPr lang="en-US" dirty="0"/>
              <a:t>Assembly language</a:t>
            </a:r>
          </a:p>
          <a:p>
            <a:r>
              <a:rPr lang="en-US" dirty="0"/>
              <a:t>Macro Processors</a:t>
            </a:r>
          </a:p>
          <a:p>
            <a:r>
              <a:rPr lang="en-US" dirty="0"/>
              <a:t>Linkers</a:t>
            </a:r>
          </a:p>
          <a:p>
            <a:r>
              <a:rPr lang="en-US" dirty="0"/>
              <a:t>Compilers</a:t>
            </a:r>
          </a:p>
          <a:p>
            <a:r>
              <a:rPr lang="en-US" dirty="0"/>
              <a:t>Schedulers</a:t>
            </a:r>
          </a:p>
          <a:p>
            <a:r>
              <a:rPr lang="en-US" dirty="0"/>
              <a:t>Memory Managers</a:t>
            </a:r>
          </a:p>
          <a:p>
            <a:r>
              <a:rPr lang="en-US" dirty="0"/>
              <a:t>Servers</a:t>
            </a:r>
          </a:p>
        </p:txBody>
      </p:sp>
      <p:sp>
        <p:nvSpPr>
          <p:cNvPr id="5" name="Text Placeholder 4">
            <a:extLst>
              <a:ext uri="{FF2B5EF4-FFF2-40B4-BE49-F238E27FC236}">
                <a16:creationId xmlns:a16="http://schemas.microsoft.com/office/drawing/2014/main" id="{5A6E7949-5BD3-8E44-B676-4E3DE04A1815}"/>
              </a:ext>
            </a:extLst>
          </p:cNvPr>
          <p:cNvSpPr>
            <a:spLocks noGrp="1"/>
          </p:cNvSpPr>
          <p:nvPr>
            <p:ph type="body" sz="quarter" idx="3"/>
          </p:nvPr>
        </p:nvSpPr>
        <p:spPr/>
        <p:txBody>
          <a:bodyPr/>
          <a:lstStyle/>
          <a:p>
            <a:r>
              <a:rPr lang="en-US" dirty="0"/>
              <a:t>Architecture</a:t>
            </a:r>
          </a:p>
        </p:txBody>
      </p:sp>
      <p:sp>
        <p:nvSpPr>
          <p:cNvPr id="6" name="Content Placeholder 5">
            <a:extLst>
              <a:ext uri="{FF2B5EF4-FFF2-40B4-BE49-F238E27FC236}">
                <a16:creationId xmlns:a16="http://schemas.microsoft.com/office/drawing/2014/main" id="{449A8782-B480-D641-9A88-4B4D4AB8F517}"/>
              </a:ext>
            </a:extLst>
          </p:cNvPr>
          <p:cNvSpPr>
            <a:spLocks noGrp="1"/>
          </p:cNvSpPr>
          <p:nvPr>
            <p:ph sz="quarter" idx="4"/>
          </p:nvPr>
        </p:nvSpPr>
        <p:spPr/>
        <p:txBody>
          <a:bodyPr/>
          <a:lstStyle/>
          <a:p>
            <a:r>
              <a:rPr lang="en-US" dirty="0"/>
              <a:t>Microprogramming</a:t>
            </a:r>
          </a:p>
          <a:p>
            <a:r>
              <a:rPr lang="en-US" dirty="0"/>
              <a:t>CISC</a:t>
            </a:r>
          </a:p>
          <a:p>
            <a:r>
              <a:rPr lang="en-US" dirty="0"/>
              <a:t>RISC</a:t>
            </a:r>
          </a:p>
          <a:p>
            <a:r>
              <a:rPr lang="en-US" dirty="0"/>
              <a:t>Distributed Systems</a:t>
            </a:r>
          </a:p>
          <a:p>
            <a:r>
              <a:rPr lang="en-US" dirty="0"/>
              <a:t>Networked Systems</a:t>
            </a:r>
          </a:p>
          <a:p>
            <a:pPr marL="0" indent="0">
              <a:buNone/>
            </a:pPr>
            <a:endParaRPr lang="en-US" dirty="0"/>
          </a:p>
        </p:txBody>
      </p:sp>
      <p:sp>
        <p:nvSpPr>
          <p:cNvPr id="7" name="Date Placeholder 6">
            <a:extLst>
              <a:ext uri="{FF2B5EF4-FFF2-40B4-BE49-F238E27FC236}">
                <a16:creationId xmlns:a16="http://schemas.microsoft.com/office/drawing/2014/main" id="{452C5EA4-F365-D945-A98F-4EAC89A762B3}"/>
              </a:ext>
            </a:extLst>
          </p:cNvPr>
          <p:cNvSpPr>
            <a:spLocks noGrp="1"/>
          </p:cNvSpPr>
          <p:nvPr>
            <p:ph type="dt" sz="half" idx="10"/>
          </p:nvPr>
        </p:nvSpPr>
        <p:spPr/>
        <p:txBody>
          <a:bodyPr/>
          <a:lstStyle/>
          <a:p>
            <a:r>
              <a:rPr lang="en-US"/>
              <a:t>CMPE 220</a:t>
            </a:r>
          </a:p>
        </p:txBody>
      </p:sp>
      <p:sp>
        <p:nvSpPr>
          <p:cNvPr id="8" name="Slide Number Placeholder 7">
            <a:extLst>
              <a:ext uri="{FF2B5EF4-FFF2-40B4-BE49-F238E27FC236}">
                <a16:creationId xmlns:a16="http://schemas.microsoft.com/office/drawing/2014/main" id="{076B6BD5-CEF4-1B43-B881-5D03FEE1D966}"/>
              </a:ext>
            </a:extLst>
          </p:cNvPr>
          <p:cNvSpPr>
            <a:spLocks noGrp="1"/>
          </p:cNvSpPr>
          <p:nvPr>
            <p:ph type="sldNum" sz="quarter" idx="12"/>
          </p:nvPr>
        </p:nvSpPr>
        <p:spPr/>
        <p:txBody>
          <a:bodyPr/>
          <a:lstStyle/>
          <a:p>
            <a:fld id="{7A97A148-1E78-5C4A-A511-6A35F582419A}" type="slidenum">
              <a:rPr lang="en-US" smtClean="0"/>
              <a:t>2</a:t>
            </a:fld>
            <a:endParaRPr lang="en-US"/>
          </a:p>
        </p:txBody>
      </p:sp>
    </p:spTree>
    <p:extLst>
      <p:ext uri="{BB962C8B-B14F-4D97-AF65-F5344CB8AC3E}">
        <p14:creationId xmlns:p14="http://schemas.microsoft.com/office/powerpoint/2010/main" val="123557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ED2F-D23B-7C49-B750-0450D0790472}"/>
              </a:ext>
            </a:extLst>
          </p:cNvPr>
          <p:cNvSpPr>
            <a:spLocks noGrp="1"/>
          </p:cNvSpPr>
          <p:nvPr>
            <p:ph type="title"/>
          </p:nvPr>
        </p:nvSpPr>
        <p:spPr/>
        <p:txBody>
          <a:bodyPr/>
          <a:lstStyle/>
          <a:p>
            <a:r>
              <a:rPr lang="en-US" dirty="0"/>
              <a:t>Interpreters</a:t>
            </a:r>
          </a:p>
        </p:txBody>
      </p:sp>
      <p:sp>
        <p:nvSpPr>
          <p:cNvPr id="3" name="Content Placeholder 2">
            <a:extLst>
              <a:ext uri="{FF2B5EF4-FFF2-40B4-BE49-F238E27FC236}">
                <a16:creationId xmlns:a16="http://schemas.microsoft.com/office/drawing/2014/main" id="{58EE0AAE-2099-254F-88BE-116C90CD8C97}"/>
              </a:ext>
            </a:extLst>
          </p:cNvPr>
          <p:cNvSpPr>
            <a:spLocks noGrp="1"/>
          </p:cNvSpPr>
          <p:nvPr>
            <p:ph idx="1"/>
          </p:nvPr>
        </p:nvSpPr>
        <p:spPr/>
        <p:txBody>
          <a:bodyPr/>
          <a:lstStyle/>
          <a:p>
            <a:r>
              <a:rPr lang="en-US" dirty="0"/>
              <a:t>Interpreters implement programming languages.  </a:t>
            </a:r>
          </a:p>
          <a:p>
            <a:r>
              <a:rPr lang="en-US" dirty="0"/>
              <a:t>Like a compiler, an interpreter parses the language.  </a:t>
            </a:r>
          </a:p>
          <a:p>
            <a:r>
              <a:rPr lang="en-US" dirty="0"/>
              <a:t>Rather than emitting assembly language, the interpreter immediately executes that language statements.</a:t>
            </a:r>
          </a:p>
          <a:p>
            <a:r>
              <a:rPr lang="en-US" dirty="0"/>
              <a:t>Interpreters eliminate the need for assemblers, linkers, and loaders, but the programs run much slower than compiled programs that have been converted to machine code.</a:t>
            </a:r>
          </a:p>
          <a:p>
            <a:endParaRPr lang="en-US" dirty="0"/>
          </a:p>
        </p:txBody>
      </p:sp>
      <p:sp>
        <p:nvSpPr>
          <p:cNvPr id="4" name="Date Placeholder 3">
            <a:extLst>
              <a:ext uri="{FF2B5EF4-FFF2-40B4-BE49-F238E27FC236}">
                <a16:creationId xmlns:a16="http://schemas.microsoft.com/office/drawing/2014/main" id="{80A71C08-D50B-9D4D-A39E-808D0606269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BE29DC7-6F57-534E-AE21-9E3E56301DBC}"/>
              </a:ext>
            </a:extLst>
          </p:cNvPr>
          <p:cNvSpPr>
            <a:spLocks noGrp="1"/>
          </p:cNvSpPr>
          <p:nvPr>
            <p:ph type="sldNum" sz="quarter" idx="12"/>
          </p:nvPr>
        </p:nvSpPr>
        <p:spPr/>
        <p:txBody>
          <a:bodyPr/>
          <a:lstStyle/>
          <a:p>
            <a:fld id="{FCFF2910-D1F1-314D-A8F2-476646A55ABA}" type="slidenum">
              <a:rPr lang="en-US" smtClean="0"/>
              <a:t>20</a:t>
            </a:fld>
            <a:endParaRPr lang="en-US"/>
          </a:p>
        </p:txBody>
      </p:sp>
    </p:spTree>
    <p:extLst>
      <p:ext uri="{BB962C8B-B14F-4D97-AF65-F5344CB8AC3E}">
        <p14:creationId xmlns:p14="http://schemas.microsoft.com/office/powerpoint/2010/main" val="359754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00CA-7EE0-D048-A323-F490F2EE39E9}"/>
              </a:ext>
            </a:extLst>
          </p:cNvPr>
          <p:cNvSpPr>
            <a:spLocks noGrp="1"/>
          </p:cNvSpPr>
          <p:nvPr>
            <p:ph type="title"/>
          </p:nvPr>
        </p:nvSpPr>
        <p:spPr/>
        <p:txBody>
          <a:bodyPr/>
          <a:lstStyle/>
          <a:p>
            <a:r>
              <a:rPr lang="en-US" dirty="0"/>
              <a:t>Think About It</a:t>
            </a:r>
          </a:p>
        </p:txBody>
      </p:sp>
      <p:sp>
        <p:nvSpPr>
          <p:cNvPr id="3" name="Content Placeholder 2">
            <a:extLst>
              <a:ext uri="{FF2B5EF4-FFF2-40B4-BE49-F238E27FC236}">
                <a16:creationId xmlns:a16="http://schemas.microsoft.com/office/drawing/2014/main" id="{2828FAFE-8B2C-B648-AE71-D085F63EDE57}"/>
              </a:ext>
            </a:extLst>
          </p:cNvPr>
          <p:cNvSpPr>
            <a:spLocks noGrp="1"/>
          </p:cNvSpPr>
          <p:nvPr>
            <p:ph idx="1"/>
          </p:nvPr>
        </p:nvSpPr>
        <p:spPr/>
        <p:txBody>
          <a:bodyPr/>
          <a:lstStyle/>
          <a:p>
            <a:r>
              <a:rPr lang="en-US" dirty="0"/>
              <a:t>Our company makes the </a:t>
            </a:r>
            <a:r>
              <a:rPr lang="en-US" dirty="0" err="1"/>
              <a:t>LunaVac</a:t>
            </a:r>
            <a:r>
              <a:rPr lang="en-US" dirty="0"/>
              <a:t> Model 1 computer.  We’ve spent years developing assemblers, linkers, loaders, compilers, and a </a:t>
            </a:r>
            <a:r>
              <a:rPr lang="en-US" i="1" dirty="0"/>
              <a:t>lot</a:t>
            </a:r>
            <a:r>
              <a:rPr lang="en-US" dirty="0"/>
              <a:t> of application software…  all written in C++.  </a:t>
            </a:r>
          </a:p>
          <a:p>
            <a:r>
              <a:rPr lang="en-US" dirty="0"/>
              <a:t>The hardware guys have just completed the new </a:t>
            </a:r>
            <a:r>
              <a:rPr lang="en-US" dirty="0" err="1"/>
              <a:t>LunaVac</a:t>
            </a:r>
            <a:r>
              <a:rPr lang="en-US" dirty="0"/>
              <a:t> Model 2 computer… but the architecture and instruction set are VERY different!</a:t>
            </a:r>
          </a:p>
          <a:p>
            <a:r>
              <a:rPr lang="en-US" dirty="0"/>
              <a:t>How do we get our software to run on the Model 2?</a:t>
            </a:r>
          </a:p>
          <a:p>
            <a:endParaRPr lang="en-US" dirty="0"/>
          </a:p>
        </p:txBody>
      </p:sp>
      <p:sp>
        <p:nvSpPr>
          <p:cNvPr id="4" name="Date Placeholder 3">
            <a:extLst>
              <a:ext uri="{FF2B5EF4-FFF2-40B4-BE49-F238E27FC236}">
                <a16:creationId xmlns:a16="http://schemas.microsoft.com/office/drawing/2014/main" id="{A139AC64-88D2-A14C-942F-A7E64D7E460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5DB5992-F87A-9A41-AE38-787020935129}"/>
              </a:ext>
            </a:extLst>
          </p:cNvPr>
          <p:cNvSpPr>
            <a:spLocks noGrp="1"/>
          </p:cNvSpPr>
          <p:nvPr>
            <p:ph type="sldNum" sz="quarter" idx="12"/>
          </p:nvPr>
        </p:nvSpPr>
        <p:spPr/>
        <p:txBody>
          <a:bodyPr/>
          <a:lstStyle/>
          <a:p>
            <a:fld id="{FCFF2910-D1F1-314D-A8F2-476646A55ABA}" type="slidenum">
              <a:rPr lang="en-US" smtClean="0"/>
              <a:t>21</a:t>
            </a:fld>
            <a:endParaRPr lang="en-US"/>
          </a:p>
        </p:txBody>
      </p:sp>
    </p:spTree>
    <p:extLst>
      <p:ext uri="{BB962C8B-B14F-4D97-AF65-F5344CB8AC3E}">
        <p14:creationId xmlns:p14="http://schemas.microsoft.com/office/powerpoint/2010/main" val="318989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3942-F666-C843-8BAC-EBBBE634F2B9}"/>
              </a:ext>
            </a:extLst>
          </p:cNvPr>
          <p:cNvSpPr>
            <a:spLocks noGrp="1"/>
          </p:cNvSpPr>
          <p:nvPr>
            <p:ph type="title"/>
          </p:nvPr>
        </p:nvSpPr>
        <p:spPr/>
        <p:txBody>
          <a:bodyPr/>
          <a:lstStyle/>
          <a:p>
            <a:r>
              <a:rPr lang="en-US" dirty="0"/>
              <a:t>Step One:  Write  Model 2 Assembler</a:t>
            </a:r>
          </a:p>
        </p:txBody>
      </p:sp>
      <p:sp>
        <p:nvSpPr>
          <p:cNvPr id="3" name="Content Placeholder 2">
            <a:extLst>
              <a:ext uri="{FF2B5EF4-FFF2-40B4-BE49-F238E27FC236}">
                <a16:creationId xmlns:a16="http://schemas.microsoft.com/office/drawing/2014/main" id="{E98D450E-842B-6C4B-91C5-D464286A3B0E}"/>
              </a:ext>
            </a:extLst>
          </p:cNvPr>
          <p:cNvSpPr>
            <a:spLocks noGrp="1"/>
          </p:cNvSpPr>
          <p:nvPr>
            <p:ph idx="1"/>
          </p:nvPr>
        </p:nvSpPr>
        <p:spPr/>
        <p:txBody>
          <a:bodyPr/>
          <a:lstStyle/>
          <a:p>
            <a:r>
              <a:rPr lang="en-US" dirty="0"/>
              <a:t>Devise an assembly language instruction set for the Model 2</a:t>
            </a:r>
          </a:p>
          <a:p>
            <a:r>
              <a:rPr lang="en-US" dirty="0"/>
              <a:t>Using C++ (or another high level language), write an assembler for the Model 2 instruction set that generates Model 2 machine code</a:t>
            </a:r>
          </a:p>
          <a:p>
            <a:r>
              <a:rPr lang="en-US" dirty="0"/>
              <a:t>We can now write and assemble programs on a Model 1, and emit machine code for the Model 2</a:t>
            </a:r>
          </a:p>
        </p:txBody>
      </p:sp>
      <p:sp>
        <p:nvSpPr>
          <p:cNvPr id="4" name="Date Placeholder 3">
            <a:extLst>
              <a:ext uri="{FF2B5EF4-FFF2-40B4-BE49-F238E27FC236}">
                <a16:creationId xmlns:a16="http://schemas.microsoft.com/office/drawing/2014/main" id="{E127D32B-CA72-064C-96A3-4BEB9C968B6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EAA3504-B1CA-0147-889A-7009329B6E43}"/>
              </a:ext>
            </a:extLst>
          </p:cNvPr>
          <p:cNvSpPr>
            <a:spLocks noGrp="1"/>
          </p:cNvSpPr>
          <p:nvPr>
            <p:ph type="sldNum" sz="quarter" idx="12"/>
          </p:nvPr>
        </p:nvSpPr>
        <p:spPr/>
        <p:txBody>
          <a:bodyPr/>
          <a:lstStyle/>
          <a:p>
            <a:fld id="{FCFF2910-D1F1-314D-A8F2-476646A55ABA}" type="slidenum">
              <a:rPr lang="en-US" smtClean="0"/>
              <a:t>22</a:t>
            </a:fld>
            <a:endParaRPr lang="en-US"/>
          </a:p>
        </p:txBody>
      </p:sp>
    </p:spTree>
    <p:extLst>
      <p:ext uri="{BB962C8B-B14F-4D97-AF65-F5344CB8AC3E}">
        <p14:creationId xmlns:p14="http://schemas.microsoft.com/office/powerpoint/2010/main" val="98759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D28D-B938-4F46-A22D-BC2C70057939}"/>
              </a:ext>
            </a:extLst>
          </p:cNvPr>
          <p:cNvSpPr>
            <a:spLocks noGrp="1"/>
          </p:cNvSpPr>
          <p:nvPr>
            <p:ph type="title"/>
          </p:nvPr>
        </p:nvSpPr>
        <p:spPr/>
        <p:txBody>
          <a:bodyPr/>
          <a:lstStyle/>
          <a:p>
            <a:r>
              <a:rPr lang="en-US" dirty="0"/>
              <a:t>Step 2: Write a Compiler for the Model 2</a:t>
            </a:r>
          </a:p>
        </p:txBody>
      </p:sp>
      <p:sp>
        <p:nvSpPr>
          <p:cNvPr id="3" name="Content Placeholder 2">
            <a:extLst>
              <a:ext uri="{FF2B5EF4-FFF2-40B4-BE49-F238E27FC236}">
                <a16:creationId xmlns:a16="http://schemas.microsoft.com/office/drawing/2014/main" id="{158CBBD2-852B-E446-A7B3-5C0A10E38CA2}"/>
              </a:ext>
            </a:extLst>
          </p:cNvPr>
          <p:cNvSpPr>
            <a:spLocks noGrp="1"/>
          </p:cNvSpPr>
          <p:nvPr>
            <p:ph idx="1"/>
          </p:nvPr>
        </p:nvSpPr>
        <p:spPr/>
        <p:txBody>
          <a:bodyPr/>
          <a:lstStyle/>
          <a:p>
            <a:r>
              <a:rPr lang="en-US" dirty="0"/>
              <a:t>Write a compiler in C++ that compiles C++ into Model 2 assembly language</a:t>
            </a:r>
          </a:p>
          <a:p>
            <a:r>
              <a:rPr lang="en-US" dirty="0"/>
              <a:t>We now have a path to write C++ code, which we can then compile to emit Model 2 assembly code, which we can then assemble to generate Model 2 binary instructions</a:t>
            </a:r>
            <a:br>
              <a:rPr lang="en-US" dirty="0"/>
            </a:br>
            <a:br>
              <a:rPr lang="en-US" dirty="0"/>
            </a:br>
            <a:r>
              <a:rPr lang="en-US" dirty="0"/>
              <a:t>This is called “cross compiling”</a:t>
            </a:r>
          </a:p>
        </p:txBody>
      </p:sp>
      <p:sp>
        <p:nvSpPr>
          <p:cNvPr id="4" name="Date Placeholder 3">
            <a:extLst>
              <a:ext uri="{FF2B5EF4-FFF2-40B4-BE49-F238E27FC236}">
                <a16:creationId xmlns:a16="http://schemas.microsoft.com/office/drawing/2014/main" id="{9B1D239C-DA94-D544-A93B-50DFD167A09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0F7A157-F080-C047-B47C-572F0A339902}"/>
              </a:ext>
            </a:extLst>
          </p:cNvPr>
          <p:cNvSpPr>
            <a:spLocks noGrp="1"/>
          </p:cNvSpPr>
          <p:nvPr>
            <p:ph type="sldNum" sz="quarter" idx="12"/>
          </p:nvPr>
        </p:nvSpPr>
        <p:spPr/>
        <p:txBody>
          <a:bodyPr/>
          <a:lstStyle/>
          <a:p>
            <a:fld id="{FCFF2910-D1F1-314D-A8F2-476646A55ABA}" type="slidenum">
              <a:rPr lang="en-US" smtClean="0"/>
              <a:t>23</a:t>
            </a:fld>
            <a:endParaRPr lang="en-US"/>
          </a:p>
        </p:txBody>
      </p:sp>
    </p:spTree>
    <p:extLst>
      <p:ext uri="{BB962C8B-B14F-4D97-AF65-F5344CB8AC3E}">
        <p14:creationId xmlns:p14="http://schemas.microsoft.com/office/powerpoint/2010/main" val="46990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B3D3-A62E-7241-9E6B-DE0926B36B56}"/>
              </a:ext>
            </a:extLst>
          </p:cNvPr>
          <p:cNvSpPr>
            <a:spLocks noGrp="1"/>
          </p:cNvSpPr>
          <p:nvPr>
            <p:ph type="title"/>
          </p:nvPr>
        </p:nvSpPr>
        <p:spPr/>
        <p:txBody>
          <a:bodyPr/>
          <a:lstStyle/>
          <a:p>
            <a:r>
              <a:rPr lang="en-US" dirty="0"/>
              <a:t>Step 3: Write (or port) Code for the Model 2</a:t>
            </a:r>
          </a:p>
        </p:txBody>
      </p:sp>
      <p:sp>
        <p:nvSpPr>
          <p:cNvPr id="3" name="Content Placeholder 2">
            <a:extLst>
              <a:ext uri="{FF2B5EF4-FFF2-40B4-BE49-F238E27FC236}">
                <a16:creationId xmlns:a16="http://schemas.microsoft.com/office/drawing/2014/main" id="{D5240548-F048-9C4F-8AC6-47A502E7DAFD}"/>
              </a:ext>
            </a:extLst>
          </p:cNvPr>
          <p:cNvSpPr>
            <a:spLocks noGrp="1"/>
          </p:cNvSpPr>
          <p:nvPr>
            <p:ph idx="1"/>
          </p:nvPr>
        </p:nvSpPr>
        <p:spPr/>
        <p:txBody>
          <a:bodyPr/>
          <a:lstStyle/>
          <a:p>
            <a:r>
              <a:rPr lang="en-US" dirty="0"/>
              <a:t>Write machine-specific code like system software using C++</a:t>
            </a:r>
          </a:p>
          <a:p>
            <a:r>
              <a:rPr lang="en-US" dirty="0"/>
              <a:t>Some code – things like editors, application programs, and utility programs – may not even need to be re-written.  If they were originally written in C++, they can simply be “cross compiled” to move them to the new machine.</a:t>
            </a:r>
          </a:p>
        </p:txBody>
      </p:sp>
      <p:sp>
        <p:nvSpPr>
          <p:cNvPr id="4" name="Date Placeholder 3">
            <a:extLst>
              <a:ext uri="{FF2B5EF4-FFF2-40B4-BE49-F238E27FC236}">
                <a16:creationId xmlns:a16="http://schemas.microsoft.com/office/drawing/2014/main" id="{7DB651E9-7A6E-8B40-82F8-E2661E27AB3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3D03DBE-459B-E047-A7D6-40F88AA3AC87}"/>
              </a:ext>
            </a:extLst>
          </p:cNvPr>
          <p:cNvSpPr>
            <a:spLocks noGrp="1"/>
          </p:cNvSpPr>
          <p:nvPr>
            <p:ph type="sldNum" sz="quarter" idx="12"/>
          </p:nvPr>
        </p:nvSpPr>
        <p:spPr/>
        <p:txBody>
          <a:bodyPr/>
          <a:lstStyle/>
          <a:p>
            <a:fld id="{FCFF2910-D1F1-314D-A8F2-476646A55ABA}" type="slidenum">
              <a:rPr lang="en-US" smtClean="0"/>
              <a:t>24</a:t>
            </a:fld>
            <a:endParaRPr lang="en-US"/>
          </a:p>
        </p:txBody>
      </p:sp>
    </p:spTree>
    <p:extLst>
      <p:ext uri="{BB962C8B-B14F-4D97-AF65-F5344CB8AC3E}">
        <p14:creationId xmlns:p14="http://schemas.microsoft.com/office/powerpoint/2010/main" val="110930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BEF5-AB79-A340-B082-542C011E628C}"/>
              </a:ext>
            </a:extLst>
          </p:cNvPr>
          <p:cNvSpPr>
            <a:spLocks noGrp="1"/>
          </p:cNvSpPr>
          <p:nvPr>
            <p:ph type="title"/>
          </p:nvPr>
        </p:nvSpPr>
        <p:spPr/>
        <p:txBody>
          <a:bodyPr/>
          <a:lstStyle/>
          <a:p>
            <a:r>
              <a:rPr lang="en-US" dirty="0"/>
              <a:t>Course Goals and Requirements</a:t>
            </a:r>
          </a:p>
        </p:txBody>
      </p:sp>
      <p:sp>
        <p:nvSpPr>
          <p:cNvPr id="3" name="Content Placeholder 2">
            <a:extLst>
              <a:ext uri="{FF2B5EF4-FFF2-40B4-BE49-F238E27FC236}">
                <a16:creationId xmlns:a16="http://schemas.microsoft.com/office/drawing/2014/main" id="{A974B194-FAC1-BE49-93BB-A70799176269}"/>
              </a:ext>
            </a:extLst>
          </p:cNvPr>
          <p:cNvSpPr>
            <a:spLocks noGrp="1"/>
          </p:cNvSpPr>
          <p:nvPr>
            <p:ph idx="1"/>
          </p:nvPr>
        </p:nvSpPr>
        <p:spPr/>
        <p:txBody>
          <a:bodyPr/>
          <a:lstStyle/>
          <a:p>
            <a:r>
              <a:rPr lang="en-US" dirty="0"/>
              <a:t>One of the important goals of this class is to understand how system software components fit together and the problems that they solve, so that you can use them to address real problems.</a:t>
            </a:r>
          </a:p>
          <a:p>
            <a:r>
              <a:rPr lang="en-US" dirty="0"/>
              <a:t>This is not a programming-intensive class.  Programming exercises will be very short.  But if you don’t have a good grasp of programming, you will have a very hard time following the </a:t>
            </a:r>
            <a:r>
              <a:rPr lang="en-US" i="1" dirty="0"/>
              <a:t>concepts, </a:t>
            </a:r>
            <a:r>
              <a:rPr lang="en-US" dirty="0"/>
              <a:t>and keeping up with the assignments.</a:t>
            </a:r>
          </a:p>
        </p:txBody>
      </p:sp>
      <p:sp>
        <p:nvSpPr>
          <p:cNvPr id="4" name="Date Placeholder 3">
            <a:extLst>
              <a:ext uri="{FF2B5EF4-FFF2-40B4-BE49-F238E27FC236}">
                <a16:creationId xmlns:a16="http://schemas.microsoft.com/office/drawing/2014/main" id="{21A226F8-DB4D-DF49-BC08-D1F75F95931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9768720-D811-1F43-893F-17ADC0A19890}"/>
              </a:ext>
            </a:extLst>
          </p:cNvPr>
          <p:cNvSpPr>
            <a:spLocks noGrp="1"/>
          </p:cNvSpPr>
          <p:nvPr>
            <p:ph type="sldNum" sz="quarter" idx="12"/>
          </p:nvPr>
        </p:nvSpPr>
        <p:spPr/>
        <p:txBody>
          <a:bodyPr/>
          <a:lstStyle/>
          <a:p>
            <a:fld id="{FCFF2910-D1F1-314D-A8F2-476646A55ABA}" type="slidenum">
              <a:rPr lang="en-US" smtClean="0"/>
              <a:t>25</a:t>
            </a:fld>
            <a:endParaRPr lang="en-US"/>
          </a:p>
        </p:txBody>
      </p:sp>
    </p:spTree>
    <p:extLst>
      <p:ext uri="{BB962C8B-B14F-4D97-AF65-F5344CB8AC3E}">
        <p14:creationId xmlns:p14="http://schemas.microsoft.com/office/powerpoint/2010/main" val="44968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F888-8520-C82F-5611-1000353FD4A5}"/>
              </a:ext>
            </a:extLst>
          </p:cNvPr>
          <p:cNvSpPr>
            <a:spLocks noGrp="1"/>
          </p:cNvSpPr>
          <p:nvPr>
            <p:ph type="ctrTitle"/>
          </p:nvPr>
        </p:nvSpPr>
        <p:spPr/>
        <p:txBody>
          <a:bodyPr/>
          <a:lstStyle/>
          <a:p>
            <a:r>
              <a:rPr lang="en-US" dirty="0"/>
              <a:t>Shell scripting</a:t>
            </a:r>
          </a:p>
        </p:txBody>
      </p:sp>
      <p:sp>
        <p:nvSpPr>
          <p:cNvPr id="3" name="Subtitle 2">
            <a:extLst>
              <a:ext uri="{FF2B5EF4-FFF2-40B4-BE49-F238E27FC236}">
                <a16:creationId xmlns:a16="http://schemas.microsoft.com/office/drawing/2014/main" id="{E96A1D45-B4D0-BF89-C34A-B734EB1743EC}"/>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8EF85D5A-2614-FDBD-B842-21581DABC16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47199CA-AB83-0983-9F36-539559957F4F}"/>
              </a:ext>
            </a:extLst>
          </p:cNvPr>
          <p:cNvSpPr>
            <a:spLocks noGrp="1"/>
          </p:cNvSpPr>
          <p:nvPr>
            <p:ph type="sldNum" sz="quarter" idx="12"/>
          </p:nvPr>
        </p:nvSpPr>
        <p:spPr/>
        <p:txBody>
          <a:bodyPr/>
          <a:lstStyle/>
          <a:p>
            <a:fld id="{FCFF2910-D1F1-314D-A8F2-476646A55ABA}" type="slidenum">
              <a:rPr lang="en-US" smtClean="0"/>
              <a:t>26</a:t>
            </a:fld>
            <a:endParaRPr lang="en-US" dirty="0"/>
          </a:p>
        </p:txBody>
      </p:sp>
    </p:spTree>
    <p:extLst>
      <p:ext uri="{BB962C8B-B14F-4D97-AF65-F5344CB8AC3E}">
        <p14:creationId xmlns:p14="http://schemas.microsoft.com/office/powerpoint/2010/main" val="372870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5D74-B4C5-3B4F-94F2-19B08C8E5759}"/>
              </a:ext>
            </a:extLst>
          </p:cNvPr>
          <p:cNvSpPr>
            <a:spLocks noGrp="1"/>
          </p:cNvSpPr>
          <p:nvPr>
            <p:ph type="title"/>
          </p:nvPr>
        </p:nvSpPr>
        <p:spPr/>
        <p:txBody>
          <a:bodyPr/>
          <a:lstStyle/>
          <a:p>
            <a:r>
              <a:rPr lang="en-US" dirty="0"/>
              <a:t>Shell Scripting</a:t>
            </a:r>
          </a:p>
        </p:txBody>
      </p:sp>
      <p:sp>
        <p:nvSpPr>
          <p:cNvPr id="3" name="Content Placeholder 2">
            <a:extLst>
              <a:ext uri="{FF2B5EF4-FFF2-40B4-BE49-F238E27FC236}">
                <a16:creationId xmlns:a16="http://schemas.microsoft.com/office/drawing/2014/main" id="{3F89D0B0-BFBA-2A4D-985E-64682C3EC13B}"/>
              </a:ext>
            </a:extLst>
          </p:cNvPr>
          <p:cNvSpPr>
            <a:spLocks noGrp="1"/>
          </p:cNvSpPr>
          <p:nvPr>
            <p:ph idx="1"/>
          </p:nvPr>
        </p:nvSpPr>
        <p:spPr/>
        <p:txBody>
          <a:bodyPr/>
          <a:lstStyle/>
          <a:p>
            <a:r>
              <a:rPr lang="en-US" dirty="0"/>
              <a:t>A “shell” is a command-line interface to a computer system.  The shell implements a high-level interpreted programming language.</a:t>
            </a:r>
          </a:p>
          <a:p>
            <a:r>
              <a:rPr lang="en-US" dirty="0"/>
              <a:t>On POSIX systems, the shell is directly accessible from the console or any authorized terminal device.</a:t>
            </a:r>
          </a:p>
          <a:p>
            <a:r>
              <a:rPr lang="en-US" dirty="0"/>
              <a:t>On MacOS, the shell is accessed through the </a:t>
            </a:r>
            <a:r>
              <a:rPr lang="en-US" i="1" dirty="0"/>
              <a:t>Terminal </a:t>
            </a:r>
            <a:r>
              <a:rPr lang="en-US" dirty="0"/>
              <a:t>program.</a:t>
            </a:r>
          </a:p>
          <a:p>
            <a:r>
              <a:rPr lang="en-US" dirty="0"/>
              <a:t>On Windows, the shell is accessed through the </a:t>
            </a:r>
            <a:r>
              <a:rPr lang="en-US" i="1" dirty="0"/>
              <a:t>Command Prompt</a:t>
            </a:r>
            <a:r>
              <a:rPr lang="en-US" dirty="0"/>
              <a:t>.</a:t>
            </a:r>
          </a:p>
          <a:p>
            <a:r>
              <a:rPr lang="en-US" dirty="0"/>
              <a:t>Shell commands can be entered directly, or loaded from a file.  </a:t>
            </a:r>
          </a:p>
          <a:p>
            <a:r>
              <a:rPr lang="en-US" dirty="0"/>
              <a:t>The most commonly used shell is called </a:t>
            </a:r>
            <a:r>
              <a:rPr lang="en-US" i="1" dirty="0"/>
              <a:t>bash</a:t>
            </a:r>
            <a:r>
              <a:rPr lang="en-US" dirty="0"/>
              <a:t> (the Born Again </a:t>
            </a:r>
            <a:r>
              <a:rPr lang="en-US" dirty="0" err="1"/>
              <a:t>SHell</a:t>
            </a:r>
            <a:r>
              <a:rPr lang="en-US" dirty="0"/>
              <a:t>), and that’s the one I’ll use for my examples.</a:t>
            </a:r>
          </a:p>
        </p:txBody>
      </p:sp>
      <p:sp>
        <p:nvSpPr>
          <p:cNvPr id="4" name="Date Placeholder 3">
            <a:extLst>
              <a:ext uri="{FF2B5EF4-FFF2-40B4-BE49-F238E27FC236}">
                <a16:creationId xmlns:a16="http://schemas.microsoft.com/office/drawing/2014/main" id="{DA6EFD90-9CA2-5C4A-B670-3A809B89826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5A07385-38CE-B840-91A8-3C2724BA7F85}"/>
              </a:ext>
            </a:extLst>
          </p:cNvPr>
          <p:cNvSpPr>
            <a:spLocks noGrp="1"/>
          </p:cNvSpPr>
          <p:nvPr>
            <p:ph type="sldNum" sz="quarter" idx="12"/>
          </p:nvPr>
        </p:nvSpPr>
        <p:spPr/>
        <p:txBody>
          <a:bodyPr/>
          <a:lstStyle/>
          <a:p>
            <a:fld id="{FCFF2910-D1F1-314D-A8F2-476646A55ABA}" type="slidenum">
              <a:rPr lang="en-US" smtClean="0"/>
              <a:t>27</a:t>
            </a:fld>
            <a:endParaRPr lang="en-US"/>
          </a:p>
        </p:txBody>
      </p:sp>
    </p:spTree>
    <p:extLst>
      <p:ext uri="{BB962C8B-B14F-4D97-AF65-F5344CB8AC3E}">
        <p14:creationId xmlns:p14="http://schemas.microsoft.com/office/powerpoint/2010/main" val="3329370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7EC7-95DE-D345-BBAC-1E8C8308349F}"/>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6D40B21-335F-4347-B2F5-92BD3499ED31}"/>
              </a:ext>
            </a:extLst>
          </p:cNvPr>
          <p:cNvSpPr>
            <a:spLocks noGrp="1"/>
          </p:cNvSpPr>
          <p:nvPr>
            <p:ph sz="half" idx="1"/>
          </p:nvPr>
        </p:nvSpPr>
        <p:spPr>
          <a:xfrm>
            <a:off x="838200" y="1272047"/>
            <a:ext cx="6932194" cy="4886382"/>
          </a:xfrm>
        </p:spPr>
        <p:txBody>
          <a:bodyPr>
            <a:normAutofit/>
          </a:bodyPr>
          <a:lstStyle/>
          <a:p>
            <a:r>
              <a:rPr lang="en-US" dirty="0"/>
              <a:t>The first Unix shell, called </a:t>
            </a:r>
            <a:r>
              <a:rPr lang="en-US" i="1" dirty="0" err="1"/>
              <a:t>sh</a:t>
            </a:r>
            <a:r>
              <a:rPr lang="en-US" dirty="0"/>
              <a:t>, was developed by Ken Thompson at Bell Labs in 1971.  Thompson, along with Dennis Ritchie, invented and popularized the Unix operating system.  (Ritchie was also the inventor of the </a:t>
            </a:r>
            <a:r>
              <a:rPr lang="en-US" i="1" dirty="0"/>
              <a:t>C</a:t>
            </a:r>
            <a:r>
              <a:rPr lang="en-US" dirty="0"/>
              <a:t> programming language.)</a:t>
            </a:r>
          </a:p>
          <a:p>
            <a:r>
              <a:rPr lang="en-US" dirty="0" err="1"/>
              <a:t>Sh</a:t>
            </a:r>
            <a:r>
              <a:rPr lang="en-US" dirty="0"/>
              <a:t> was completely rewritten by Stephen Bourne in 1979, who created the </a:t>
            </a:r>
            <a:r>
              <a:rPr lang="en-US" dirty="0" err="1"/>
              <a:t>Bourne</a:t>
            </a:r>
            <a:r>
              <a:rPr lang="en-US" dirty="0"/>
              <a:t> Shell.  A number of spinoff and replacement shells were subsequently developed, including </a:t>
            </a:r>
            <a:r>
              <a:rPr lang="en-US" dirty="0" err="1"/>
              <a:t>ksh</a:t>
            </a:r>
            <a:r>
              <a:rPr lang="en-US" dirty="0"/>
              <a:t>, </a:t>
            </a:r>
            <a:r>
              <a:rPr lang="en-US" dirty="0" err="1"/>
              <a:t>csh</a:t>
            </a:r>
            <a:r>
              <a:rPr lang="en-US" dirty="0"/>
              <a:t>, </a:t>
            </a:r>
            <a:r>
              <a:rPr lang="en-US" dirty="0" err="1"/>
              <a:t>tcsh</a:t>
            </a:r>
            <a:r>
              <a:rPr lang="en-US" dirty="0"/>
              <a:t>, and bash.</a:t>
            </a:r>
          </a:p>
        </p:txBody>
      </p:sp>
      <p:pic>
        <p:nvPicPr>
          <p:cNvPr id="8" name="Content Placeholder 7">
            <a:extLst>
              <a:ext uri="{FF2B5EF4-FFF2-40B4-BE49-F238E27FC236}">
                <a16:creationId xmlns:a16="http://schemas.microsoft.com/office/drawing/2014/main" id="{063032AC-7E0F-C14E-B104-EB86A30A6AF5}"/>
              </a:ext>
            </a:extLst>
          </p:cNvPr>
          <p:cNvPicPr>
            <a:picLocks noGrp="1" noChangeAspect="1"/>
          </p:cNvPicPr>
          <p:nvPr>
            <p:ph sz="half" idx="2"/>
          </p:nvPr>
        </p:nvPicPr>
        <p:blipFill>
          <a:blip r:embed="rId3"/>
          <a:stretch>
            <a:fillRect/>
          </a:stretch>
        </p:blipFill>
        <p:spPr>
          <a:xfrm>
            <a:off x="8275320" y="1272047"/>
            <a:ext cx="3330484" cy="4163105"/>
          </a:xfrm>
        </p:spPr>
      </p:pic>
      <p:sp>
        <p:nvSpPr>
          <p:cNvPr id="5" name="Date Placeholder 4">
            <a:extLst>
              <a:ext uri="{FF2B5EF4-FFF2-40B4-BE49-F238E27FC236}">
                <a16:creationId xmlns:a16="http://schemas.microsoft.com/office/drawing/2014/main" id="{F2195795-61CE-C740-8577-DFAF68140BDA}"/>
              </a:ext>
            </a:extLst>
          </p:cNvPr>
          <p:cNvSpPr>
            <a:spLocks noGrp="1"/>
          </p:cNvSpPr>
          <p:nvPr>
            <p:ph type="dt" sz="half" idx="10"/>
          </p:nvPr>
        </p:nvSpPr>
        <p:spPr/>
        <p:txBody>
          <a:bodyPr/>
          <a:lstStyle/>
          <a:p>
            <a:r>
              <a:rPr lang="en-US"/>
              <a:t>CMPE 220</a:t>
            </a:r>
            <a:endParaRPr lang="en-US" dirty="0"/>
          </a:p>
        </p:txBody>
      </p:sp>
      <p:sp>
        <p:nvSpPr>
          <p:cNvPr id="6" name="Slide Number Placeholder 5">
            <a:extLst>
              <a:ext uri="{FF2B5EF4-FFF2-40B4-BE49-F238E27FC236}">
                <a16:creationId xmlns:a16="http://schemas.microsoft.com/office/drawing/2014/main" id="{AF39B2F8-B610-9641-AD90-4D61370C56BC}"/>
              </a:ext>
            </a:extLst>
          </p:cNvPr>
          <p:cNvSpPr>
            <a:spLocks noGrp="1"/>
          </p:cNvSpPr>
          <p:nvPr>
            <p:ph type="sldNum" sz="quarter" idx="12"/>
          </p:nvPr>
        </p:nvSpPr>
        <p:spPr/>
        <p:txBody>
          <a:bodyPr/>
          <a:lstStyle/>
          <a:p>
            <a:fld id="{FCFF2910-D1F1-314D-A8F2-476646A55ABA}" type="slidenum">
              <a:rPr lang="en-US" smtClean="0"/>
              <a:t>28</a:t>
            </a:fld>
            <a:endParaRPr lang="en-US" dirty="0"/>
          </a:p>
        </p:txBody>
      </p:sp>
      <p:sp>
        <p:nvSpPr>
          <p:cNvPr id="4" name="TextBox 3">
            <a:extLst>
              <a:ext uri="{FF2B5EF4-FFF2-40B4-BE49-F238E27FC236}">
                <a16:creationId xmlns:a16="http://schemas.microsoft.com/office/drawing/2014/main" id="{38AED571-8CCC-DA45-ADDB-741A75B3171F}"/>
              </a:ext>
            </a:extLst>
          </p:cNvPr>
          <p:cNvSpPr txBox="1"/>
          <p:nvPr/>
        </p:nvSpPr>
        <p:spPr>
          <a:xfrm>
            <a:off x="9052560" y="5435152"/>
            <a:ext cx="2048318" cy="461665"/>
          </a:xfrm>
          <a:prstGeom prst="rect">
            <a:avLst/>
          </a:prstGeom>
          <a:noFill/>
        </p:spPr>
        <p:txBody>
          <a:bodyPr wrap="none" rtlCol="0">
            <a:spAutoFit/>
          </a:bodyPr>
          <a:lstStyle/>
          <a:p>
            <a:r>
              <a:rPr lang="en-US" sz="2400" dirty="0"/>
              <a:t>Ken Thompson</a:t>
            </a:r>
          </a:p>
        </p:txBody>
      </p:sp>
    </p:spTree>
    <p:extLst>
      <p:ext uri="{BB962C8B-B14F-4D97-AF65-F5344CB8AC3E}">
        <p14:creationId xmlns:p14="http://schemas.microsoft.com/office/powerpoint/2010/main" val="3736022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CAF5-CBB2-5B4C-B5C0-998104783E11}"/>
              </a:ext>
            </a:extLst>
          </p:cNvPr>
          <p:cNvSpPr>
            <a:spLocks noGrp="1"/>
          </p:cNvSpPr>
          <p:nvPr>
            <p:ph type="title"/>
          </p:nvPr>
        </p:nvSpPr>
        <p:spPr/>
        <p:txBody>
          <a:bodyPr/>
          <a:lstStyle/>
          <a:p>
            <a:r>
              <a:rPr lang="en-US" dirty="0"/>
              <a:t>Bash Basics</a:t>
            </a:r>
          </a:p>
        </p:txBody>
      </p:sp>
      <p:sp>
        <p:nvSpPr>
          <p:cNvPr id="3" name="Content Placeholder 2">
            <a:extLst>
              <a:ext uri="{FF2B5EF4-FFF2-40B4-BE49-F238E27FC236}">
                <a16:creationId xmlns:a16="http://schemas.microsoft.com/office/drawing/2014/main" id="{4933030A-0DCE-A14D-A42B-96A1B9412248}"/>
              </a:ext>
            </a:extLst>
          </p:cNvPr>
          <p:cNvSpPr>
            <a:spLocks noGrp="1"/>
          </p:cNvSpPr>
          <p:nvPr>
            <p:ph idx="1"/>
          </p:nvPr>
        </p:nvSpPr>
        <p:spPr/>
        <p:txBody>
          <a:bodyPr>
            <a:normAutofit lnSpcReduction="10000"/>
          </a:bodyPr>
          <a:lstStyle/>
          <a:p>
            <a:r>
              <a:rPr lang="en-US" dirty="0"/>
              <a:t>Bash has a number of built-in commands that can be executed from the command line or in a script file.</a:t>
            </a:r>
          </a:p>
          <a:p>
            <a:r>
              <a:rPr lang="en-US" dirty="0"/>
              <a:t>If the command line input does not correspond to a built-in shell command, the shell will look for an </a:t>
            </a:r>
            <a:r>
              <a:rPr lang="en-US" i="1" dirty="0"/>
              <a:t>executable program </a:t>
            </a:r>
            <a:r>
              <a:rPr lang="en-US" dirty="0"/>
              <a:t>or </a:t>
            </a:r>
            <a:r>
              <a:rPr lang="en-US" i="1" dirty="0"/>
              <a:t>shell script file </a:t>
            </a:r>
            <a:r>
              <a:rPr lang="en-US" dirty="0"/>
              <a:t>of that name.</a:t>
            </a:r>
          </a:p>
          <a:p>
            <a:r>
              <a:rPr lang="en-US" dirty="0"/>
              <a:t>The shell has a built-in variable called </a:t>
            </a:r>
            <a:r>
              <a:rPr lang="en-US" i="1" dirty="0"/>
              <a:t>path</a:t>
            </a:r>
            <a:r>
              <a:rPr lang="en-US" dirty="0"/>
              <a:t>.  Path is an ordered list of directories (separated by “;”) that bash will search for executable programs.</a:t>
            </a:r>
          </a:p>
          <a:p>
            <a:r>
              <a:rPr lang="en-US" dirty="0"/>
              <a:t>Arguments can be passed to shell commands, or to programs launched from the shell, by simply appending them on the command line (with spaces as separators):</a:t>
            </a:r>
            <a:br>
              <a:rPr lang="en-US" dirty="0"/>
            </a:br>
            <a:r>
              <a:rPr lang="en-US" i="1" dirty="0">
                <a:solidFill>
                  <a:srgbClr val="C00000"/>
                </a:solidFill>
              </a:rPr>
              <a:t>command arg1 arg2 arg3</a:t>
            </a:r>
          </a:p>
        </p:txBody>
      </p:sp>
      <p:sp>
        <p:nvSpPr>
          <p:cNvPr id="4" name="Date Placeholder 3">
            <a:extLst>
              <a:ext uri="{FF2B5EF4-FFF2-40B4-BE49-F238E27FC236}">
                <a16:creationId xmlns:a16="http://schemas.microsoft.com/office/drawing/2014/main" id="{C67C5F74-7C21-AE43-88A7-A4E80CA0A0F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6D1005A-24D3-094F-B89F-13E916BDB3C1}"/>
              </a:ext>
            </a:extLst>
          </p:cNvPr>
          <p:cNvSpPr>
            <a:spLocks noGrp="1"/>
          </p:cNvSpPr>
          <p:nvPr>
            <p:ph type="sldNum" sz="quarter" idx="12"/>
          </p:nvPr>
        </p:nvSpPr>
        <p:spPr/>
        <p:txBody>
          <a:bodyPr/>
          <a:lstStyle/>
          <a:p>
            <a:fld id="{FCFF2910-D1F1-314D-A8F2-476646A55ABA}" type="slidenum">
              <a:rPr lang="en-US" smtClean="0"/>
              <a:t>29</a:t>
            </a:fld>
            <a:endParaRPr lang="en-US"/>
          </a:p>
        </p:txBody>
      </p:sp>
    </p:spTree>
    <p:extLst>
      <p:ext uri="{BB962C8B-B14F-4D97-AF65-F5344CB8AC3E}">
        <p14:creationId xmlns:p14="http://schemas.microsoft.com/office/powerpoint/2010/main" val="427135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146B-C028-F941-991E-B4B317F707C2}"/>
              </a:ext>
            </a:extLst>
          </p:cNvPr>
          <p:cNvSpPr>
            <a:spLocks noGrp="1"/>
          </p:cNvSpPr>
          <p:nvPr>
            <p:ph type="title"/>
          </p:nvPr>
        </p:nvSpPr>
        <p:spPr/>
        <p:txBody>
          <a:bodyPr/>
          <a:lstStyle/>
          <a:p>
            <a:r>
              <a:rPr lang="en-US" dirty="0"/>
              <a:t>Rear Admiral Grace Murray Hopper</a:t>
            </a:r>
          </a:p>
        </p:txBody>
      </p:sp>
      <p:sp>
        <p:nvSpPr>
          <p:cNvPr id="3" name="Content Placeholder 2">
            <a:extLst>
              <a:ext uri="{FF2B5EF4-FFF2-40B4-BE49-F238E27FC236}">
                <a16:creationId xmlns:a16="http://schemas.microsoft.com/office/drawing/2014/main" id="{C864A1C5-E588-F74E-BCB6-E8D5077CB5BB}"/>
              </a:ext>
            </a:extLst>
          </p:cNvPr>
          <p:cNvSpPr>
            <a:spLocks noGrp="1"/>
          </p:cNvSpPr>
          <p:nvPr>
            <p:ph idx="1"/>
          </p:nvPr>
        </p:nvSpPr>
        <p:spPr>
          <a:xfrm>
            <a:off x="838200" y="1238997"/>
            <a:ext cx="6587169" cy="4937966"/>
          </a:xfrm>
        </p:spPr>
        <p:txBody>
          <a:bodyPr/>
          <a:lstStyle/>
          <a:p>
            <a:r>
              <a:rPr lang="en-US" dirty="0"/>
              <a:t>December 9, 1906 – January 1, 1992</a:t>
            </a:r>
          </a:p>
          <a:p>
            <a:r>
              <a:rPr lang="en-US" dirty="0"/>
              <a:t>PhD, Mathematics, Yale University, 1934</a:t>
            </a:r>
          </a:p>
          <a:p>
            <a:r>
              <a:rPr lang="en-US" dirty="0"/>
              <a:t>One of the first programmers of the </a:t>
            </a:r>
            <a:r>
              <a:rPr lang="en-US" b="1" dirty="0"/>
              <a:t>Harvard Mark I</a:t>
            </a:r>
            <a:r>
              <a:rPr lang="en-US" dirty="0"/>
              <a:t> computer, she was a pioneer in computer programming who invented one of the first </a:t>
            </a:r>
            <a:r>
              <a:rPr lang="en-US" i="1" dirty="0"/>
              <a:t>linkers</a:t>
            </a:r>
            <a:r>
              <a:rPr lang="en-US" dirty="0"/>
              <a:t>. </a:t>
            </a:r>
          </a:p>
          <a:p>
            <a:r>
              <a:rPr lang="en-US" dirty="0"/>
              <a:t>She popularized the idea of machine-independent programming languages, which led to the development of </a:t>
            </a:r>
            <a:r>
              <a:rPr lang="en-US" b="1" dirty="0"/>
              <a:t>COBOL</a:t>
            </a:r>
            <a:r>
              <a:rPr lang="en-US" dirty="0"/>
              <a:t>, an early high-level programming language still in use today.</a:t>
            </a:r>
          </a:p>
          <a:p>
            <a:endParaRPr lang="en-US" dirty="0"/>
          </a:p>
        </p:txBody>
      </p:sp>
      <p:pic>
        <p:nvPicPr>
          <p:cNvPr id="5" name="Picture 4">
            <a:extLst>
              <a:ext uri="{FF2B5EF4-FFF2-40B4-BE49-F238E27FC236}">
                <a16:creationId xmlns:a16="http://schemas.microsoft.com/office/drawing/2014/main" id="{EAD3D4E5-CC72-964B-84E9-9E24DE6FD201}"/>
              </a:ext>
            </a:extLst>
          </p:cNvPr>
          <p:cNvPicPr>
            <a:picLocks noChangeAspect="1"/>
          </p:cNvPicPr>
          <p:nvPr/>
        </p:nvPicPr>
        <p:blipFill>
          <a:blip r:embed="rId3"/>
          <a:stretch>
            <a:fillRect/>
          </a:stretch>
        </p:blipFill>
        <p:spPr>
          <a:xfrm>
            <a:off x="7608007" y="1238997"/>
            <a:ext cx="3838519" cy="4803965"/>
          </a:xfrm>
          <a:prstGeom prst="rect">
            <a:avLst/>
          </a:prstGeom>
        </p:spPr>
      </p:pic>
      <p:sp>
        <p:nvSpPr>
          <p:cNvPr id="6" name="Date Placeholder 5">
            <a:extLst>
              <a:ext uri="{FF2B5EF4-FFF2-40B4-BE49-F238E27FC236}">
                <a16:creationId xmlns:a16="http://schemas.microsoft.com/office/drawing/2014/main" id="{B6A47D93-3BBA-854C-9BA5-F4BEEDC94CBD}"/>
              </a:ext>
            </a:extLst>
          </p:cNvPr>
          <p:cNvSpPr>
            <a:spLocks noGrp="1"/>
          </p:cNvSpPr>
          <p:nvPr>
            <p:ph type="dt" sz="half" idx="10"/>
          </p:nvPr>
        </p:nvSpPr>
        <p:spPr/>
        <p:txBody>
          <a:bodyPr/>
          <a:lstStyle/>
          <a:p>
            <a:r>
              <a:rPr lang="en-US"/>
              <a:t>CMPE 220</a:t>
            </a:r>
            <a:endParaRPr lang="en-US" dirty="0"/>
          </a:p>
        </p:txBody>
      </p:sp>
      <p:sp>
        <p:nvSpPr>
          <p:cNvPr id="7" name="Slide Number Placeholder 6">
            <a:extLst>
              <a:ext uri="{FF2B5EF4-FFF2-40B4-BE49-F238E27FC236}">
                <a16:creationId xmlns:a16="http://schemas.microsoft.com/office/drawing/2014/main" id="{A4E6A121-9860-0C40-9F27-BC94EB2A47F9}"/>
              </a:ext>
            </a:extLst>
          </p:cNvPr>
          <p:cNvSpPr>
            <a:spLocks noGrp="1"/>
          </p:cNvSpPr>
          <p:nvPr>
            <p:ph type="sldNum" sz="quarter" idx="12"/>
          </p:nvPr>
        </p:nvSpPr>
        <p:spPr/>
        <p:txBody>
          <a:bodyPr/>
          <a:lstStyle/>
          <a:p>
            <a:fld id="{FCFF2910-D1F1-314D-A8F2-476646A55ABA}" type="slidenum">
              <a:rPr lang="en-US" smtClean="0"/>
              <a:t>3</a:t>
            </a:fld>
            <a:endParaRPr lang="en-US"/>
          </a:p>
        </p:txBody>
      </p:sp>
    </p:spTree>
    <p:extLst>
      <p:ext uri="{BB962C8B-B14F-4D97-AF65-F5344CB8AC3E}">
        <p14:creationId xmlns:p14="http://schemas.microsoft.com/office/powerpoint/2010/main" val="3207491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ADD2-5C0B-5244-9CA2-CE54A4B0E396}"/>
              </a:ext>
            </a:extLst>
          </p:cNvPr>
          <p:cNvSpPr>
            <a:spLocks noGrp="1"/>
          </p:cNvSpPr>
          <p:nvPr>
            <p:ph type="title"/>
          </p:nvPr>
        </p:nvSpPr>
        <p:spPr/>
        <p:txBody>
          <a:bodyPr/>
          <a:lstStyle/>
          <a:p>
            <a:r>
              <a:rPr lang="en-US" dirty="0"/>
              <a:t>Bash Basics (</a:t>
            </a:r>
            <a:r>
              <a:rPr lang="en-US" dirty="0" err="1"/>
              <a:t>cont</a:t>
            </a:r>
            <a:r>
              <a:rPr lang="en-US" dirty="0"/>
              <a:t>)</a:t>
            </a:r>
          </a:p>
        </p:txBody>
      </p:sp>
      <p:sp>
        <p:nvSpPr>
          <p:cNvPr id="3" name="Content Placeholder 2">
            <a:extLst>
              <a:ext uri="{FF2B5EF4-FFF2-40B4-BE49-F238E27FC236}">
                <a16:creationId xmlns:a16="http://schemas.microsoft.com/office/drawing/2014/main" id="{5AF7F4AF-C857-2545-8078-A723440ABB5F}"/>
              </a:ext>
            </a:extLst>
          </p:cNvPr>
          <p:cNvSpPr>
            <a:spLocks noGrp="1"/>
          </p:cNvSpPr>
          <p:nvPr>
            <p:ph idx="1"/>
          </p:nvPr>
        </p:nvSpPr>
        <p:spPr/>
        <p:txBody>
          <a:bodyPr/>
          <a:lstStyle/>
          <a:p>
            <a:r>
              <a:rPr lang="en-US" dirty="0"/>
              <a:t>Many shell commands accept options, indicated by a leading “-” character</a:t>
            </a:r>
            <a:br>
              <a:rPr lang="en-US" dirty="0"/>
            </a:br>
            <a:r>
              <a:rPr lang="en-US" i="1" dirty="0">
                <a:solidFill>
                  <a:srgbClr val="C00000"/>
                </a:solidFill>
              </a:rPr>
              <a:t>ls –al directory1 directory2 directory3</a:t>
            </a:r>
          </a:p>
          <a:p>
            <a:r>
              <a:rPr lang="en-US" dirty="0"/>
              <a:t>Multiple commands or programs can be executed from a single line, using the “;” character as a separator:</a:t>
            </a:r>
            <a:br>
              <a:rPr lang="en-US" dirty="0"/>
            </a:br>
            <a:r>
              <a:rPr lang="en-US" i="1" dirty="0">
                <a:solidFill>
                  <a:srgbClr val="C00000"/>
                </a:solidFill>
              </a:rPr>
              <a:t>command; program1 arg1 arg2; program 2</a:t>
            </a:r>
          </a:p>
          <a:p>
            <a:r>
              <a:rPr lang="en-US" dirty="0"/>
              <a:t>The “*” character may be used as a wildcard when matching filenames in commands:</a:t>
            </a:r>
            <a:br>
              <a:rPr lang="en-US" dirty="0"/>
            </a:br>
            <a:r>
              <a:rPr lang="en-US" i="1" dirty="0">
                <a:solidFill>
                  <a:srgbClr val="C00000"/>
                </a:solidFill>
              </a:rPr>
              <a:t>ls *.jpg</a:t>
            </a:r>
          </a:p>
          <a:p>
            <a:r>
              <a:rPr lang="en-US" dirty="0"/>
              <a:t>A “\” character is used to </a:t>
            </a:r>
            <a:r>
              <a:rPr lang="en-US" i="1" dirty="0"/>
              <a:t>escape</a:t>
            </a:r>
            <a:r>
              <a:rPr lang="en-US" dirty="0"/>
              <a:t> special characters:</a:t>
            </a:r>
            <a:br>
              <a:rPr lang="en-US" dirty="0"/>
            </a:br>
            <a:r>
              <a:rPr lang="en-US" i="1" dirty="0">
                <a:solidFill>
                  <a:srgbClr val="C00000"/>
                </a:solidFill>
              </a:rPr>
              <a:t>ls –al file\*name</a:t>
            </a:r>
          </a:p>
        </p:txBody>
      </p:sp>
      <p:sp>
        <p:nvSpPr>
          <p:cNvPr id="4" name="Date Placeholder 3">
            <a:extLst>
              <a:ext uri="{FF2B5EF4-FFF2-40B4-BE49-F238E27FC236}">
                <a16:creationId xmlns:a16="http://schemas.microsoft.com/office/drawing/2014/main" id="{4FFABC3F-D3CD-8646-A312-6549F8E7781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637F928-A840-FB4F-B357-7585EA37D3A8}"/>
              </a:ext>
            </a:extLst>
          </p:cNvPr>
          <p:cNvSpPr>
            <a:spLocks noGrp="1"/>
          </p:cNvSpPr>
          <p:nvPr>
            <p:ph type="sldNum" sz="quarter" idx="12"/>
          </p:nvPr>
        </p:nvSpPr>
        <p:spPr/>
        <p:txBody>
          <a:bodyPr/>
          <a:lstStyle/>
          <a:p>
            <a:fld id="{FCFF2910-D1F1-314D-A8F2-476646A55ABA}" type="slidenum">
              <a:rPr lang="en-US" smtClean="0"/>
              <a:t>30</a:t>
            </a:fld>
            <a:endParaRPr lang="en-US"/>
          </a:p>
        </p:txBody>
      </p:sp>
    </p:spTree>
    <p:extLst>
      <p:ext uri="{BB962C8B-B14F-4D97-AF65-F5344CB8AC3E}">
        <p14:creationId xmlns:p14="http://schemas.microsoft.com/office/powerpoint/2010/main" val="335762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D1C0-44CA-7D4B-BCC8-9A9D01F9ED10}"/>
              </a:ext>
            </a:extLst>
          </p:cNvPr>
          <p:cNvSpPr>
            <a:spLocks noGrp="1"/>
          </p:cNvSpPr>
          <p:nvPr>
            <p:ph type="title"/>
          </p:nvPr>
        </p:nvSpPr>
        <p:spPr/>
        <p:txBody>
          <a:bodyPr/>
          <a:lstStyle/>
          <a:p>
            <a:r>
              <a:rPr lang="en-US" dirty="0"/>
              <a:t>The </a:t>
            </a:r>
            <a:r>
              <a:rPr lang="en-US" dirty="0" err="1"/>
              <a:t>rc</a:t>
            </a:r>
            <a:r>
              <a:rPr lang="en-US" dirty="0"/>
              <a:t> file</a:t>
            </a:r>
          </a:p>
        </p:txBody>
      </p:sp>
      <p:sp>
        <p:nvSpPr>
          <p:cNvPr id="3" name="Content Placeholder 2">
            <a:extLst>
              <a:ext uri="{FF2B5EF4-FFF2-40B4-BE49-F238E27FC236}">
                <a16:creationId xmlns:a16="http://schemas.microsoft.com/office/drawing/2014/main" id="{BF13851D-1A4C-8C4F-8268-46DD34F15C86}"/>
              </a:ext>
            </a:extLst>
          </p:cNvPr>
          <p:cNvSpPr>
            <a:spLocks noGrp="1"/>
          </p:cNvSpPr>
          <p:nvPr>
            <p:ph idx="1"/>
          </p:nvPr>
        </p:nvSpPr>
        <p:spPr/>
        <p:txBody>
          <a:bodyPr/>
          <a:lstStyle/>
          <a:p>
            <a:r>
              <a:rPr lang="en-US" dirty="0"/>
              <a:t>When an interactive shell session is launched, it automatically looks for and executes a shell startup script.  In the case of </a:t>
            </a:r>
            <a:r>
              <a:rPr lang="en-US" i="1" dirty="0"/>
              <a:t>bash</a:t>
            </a:r>
            <a:r>
              <a:rPr lang="en-US" dirty="0"/>
              <a:t>, this file is called </a:t>
            </a:r>
            <a:r>
              <a:rPr lang="en-US" i="1" dirty="0"/>
              <a:t>.</a:t>
            </a:r>
            <a:r>
              <a:rPr lang="en-US" i="1" dirty="0" err="1"/>
              <a:t>bashrc</a:t>
            </a:r>
            <a:endParaRPr lang="en-US" i="1" dirty="0"/>
          </a:p>
          <a:p>
            <a:r>
              <a:rPr lang="en-US" dirty="0"/>
              <a:t>This shell startup script may be used to initialize variables, print a header message, perform cleanup activities, etc.</a:t>
            </a:r>
          </a:p>
          <a:p>
            <a:r>
              <a:rPr lang="en-US" dirty="0"/>
              <a:t>One of the most common things you will want to do in your startup script is set the </a:t>
            </a:r>
            <a:r>
              <a:rPr lang="en-US" i="1" dirty="0"/>
              <a:t>path</a:t>
            </a:r>
            <a:r>
              <a:rPr lang="en-US" dirty="0"/>
              <a:t> variable, which tells the shell where to look for programs.</a:t>
            </a:r>
          </a:p>
        </p:txBody>
      </p:sp>
      <p:sp>
        <p:nvSpPr>
          <p:cNvPr id="4" name="Date Placeholder 3">
            <a:extLst>
              <a:ext uri="{FF2B5EF4-FFF2-40B4-BE49-F238E27FC236}">
                <a16:creationId xmlns:a16="http://schemas.microsoft.com/office/drawing/2014/main" id="{2C1FCBB7-6069-2246-A41C-0C15EE7FB94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6BC9B17-B011-064C-8FA6-DB0EDE6E005A}"/>
              </a:ext>
            </a:extLst>
          </p:cNvPr>
          <p:cNvSpPr>
            <a:spLocks noGrp="1"/>
          </p:cNvSpPr>
          <p:nvPr>
            <p:ph type="sldNum" sz="quarter" idx="12"/>
          </p:nvPr>
        </p:nvSpPr>
        <p:spPr/>
        <p:txBody>
          <a:bodyPr/>
          <a:lstStyle/>
          <a:p>
            <a:fld id="{FCFF2910-D1F1-314D-A8F2-476646A55ABA}" type="slidenum">
              <a:rPr lang="en-US" smtClean="0"/>
              <a:t>31</a:t>
            </a:fld>
            <a:endParaRPr lang="en-US"/>
          </a:p>
        </p:txBody>
      </p:sp>
    </p:spTree>
    <p:extLst>
      <p:ext uri="{BB962C8B-B14F-4D97-AF65-F5344CB8AC3E}">
        <p14:creationId xmlns:p14="http://schemas.microsoft.com/office/powerpoint/2010/main" val="1091952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45B5-EB0B-C64B-82FD-7F6B8008A4EF}"/>
              </a:ext>
            </a:extLst>
          </p:cNvPr>
          <p:cNvSpPr>
            <a:spLocks noGrp="1"/>
          </p:cNvSpPr>
          <p:nvPr>
            <p:ph type="title"/>
          </p:nvPr>
        </p:nvSpPr>
        <p:spPr/>
        <p:txBody>
          <a:bodyPr/>
          <a:lstStyle/>
          <a:p>
            <a:r>
              <a:rPr lang="en-US" dirty="0"/>
              <a:t>File References</a:t>
            </a:r>
          </a:p>
        </p:txBody>
      </p:sp>
      <p:sp>
        <p:nvSpPr>
          <p:cNvPr id="3" name="Content Placeholder 2">
            <a:extLst>
              <a:ext uri="{FF2B5EF4-FFF2-40B4-BE49-F238E27FC236}">
                <a16:creationId xmlns:a16="http://schemas.microsoft.com/office/drawing/2014/main" id="{5B9EE5FE-5424-8043-B53E-F06137C2B393}"/>
              </a:ext>
            </a:extLst>
          </p:cNvPr>
          <p:cNvSpPr>
            <a:spLocks noGrp="1"/>
          </p:cNvSpPr>
          <p:nvPr>
            <p:ph idx="1"/>
          </p:nvPr>
        </p:nvSpPr>
        <p:spPr/>
        <p:txBody>
          <a:bodyPr/>
          <a:lstStyle/>
          <a:p>
            <a:r>
              <a:rPr lang="en-US" i="1" dirty="0"/>
              <a:t>“name”</a:t>
            </a:r>
            <a:r>
              <a:rPr lang="en-US" dirty="0"/>
              <a:t> refers to an unqualified program name.  The shell will search for the program in the directories in the </a:t>
            </a:r>
            <a:r>
              <a:rPr lang="en-US" i="1" dirty="0"/>
              <a:t>path</a:t>
            </a:r>
            <a:r>
              <a:rPr lang="en-US" dirty="0"/>
              <a:t> variable:</a:t>
            </a:r>
            <a:br>
              <a:rPr lang="en-US" dirty="0"/>
            </a:br>
            <a:r>
              <a:rPr lang="en-US" i="1" dirty="0">
                <a:solidFill>
                  <a:srgbClr val="C00000"/>
                </a:solidFill>
              </a:rPr>
              <a:t>name</a:t>
            </a:r>
          </a:p>
          <a:p>
            <a:r>
              <a:rPr lang="en-US" i="1" dirty="0"/>
              <a:t>“/”</a:t>
            </a:r>
            <a:r>
              <a:rPr lang="en-US" dirty="0"/>
              <a:t> refers to the root of the file system.  Subsequent / characters are used to specify subfolders or files, e.g.:  </a:t>
            </a:r>
            <a:br>
              <a:rPr lang="en-US" dirty="0"/>
            </a:br>
            <a:r>
              <a:rPr lang="en-US" i="1" dirty="0">
                <a:solidFill>
                  <a:srgbClr val="C00000"/>
                </a:solidFill>
              </a:rPr>
              <a:t>/</a:t>
            </a:r>
            <a:r>
              <a:rPr lang="en-US" i="1" dirty="0" err="1">
                <a:solidFill>
                  <a:srgbClr val="C00000"/>
                </a:solidFill>
              </a:rPr>
              <a:t>usr</a:t>
            </a:r>
            <a:r>
              <a:rPr lang="en-US" i="1" dirty="0">
                <a:solidFill>
                  <a:srgbClr val="C00000"/>
                </a:solidFill>
              </a:rPr>
              <a:t>/bin/name</a:t>
            </a:r>
          </a:p>
          <a:p>
            <a:r>
              <a:rPr lang="en-US" i="1" dirty="0"/>
              <a:t>“.”</a:t>
            </a:r>
            <a:r>
              <a:rPr lang="en-US" dirty="0"/>
              <a:t> refers to the </a:t>
            </a:r>
            <a:r>
              <a:rPr lang="en-US" i="1" dirty="0"/>
              <a:t>current working directory</a:t>
            </a:r>
            <a:r>
              <a:rPr lang="en-US" dirty="0"/>
              <a:t>.  To execute a local program rather than search the path, you would enter: </a:t>
            </a:r>
            <a:br>
              <a:rPr lang="en-US" dirty="0"/>
            </a:br>
            <a:r>
              <a:rPr lang="en-US" i="1" dirty="0">
                <a:solidFill>
                  <a:srgbClr val="C00000"/>
                </a:solidFill>
              </a:rPr>
              <a:t>./name</a:t>
            </a:r>
          </a:p>
          <a:p>
            <a:r>
              <a:rPr lang="en-US" dirty="0"/>
              <a:t>“..” refers to the parent of the current working directory:</a:t>
            </a:r>
            <a:br>
              <a:rPr lang="en-US" dirty="0"/>
            </a:br>
            <a:r>
              <a:rPr lang="en-US" i="1" dirty="0">
                <a:solidFill>
                  <a:srgbClr val="C00000"/>
                </a:solidFill>
              </a:rPr>
              <a:t>../</a:t>
            </a:r>
            <a:r>
              <a:rPr lang="en-US" i="1" dirty="0" err="1">
                <a:solidFill>
                  <a:srgbClr val="C00000"/>
                </a:solidFill>
              </a:rPr>
              <a:t>siblingdirectory</a:t>
            </a:r>
            <a:r>
              <a:rPr lang="en-US" i="1" dirty="0">
                <a:solidFill>
                  <a:srgbClr val="C00000"/>
                </a:solidFill>
              </a:rPr>
              <a:t>/name</a:t>
            </a:r>
          </a:p>
          <a:p>
            <a:endParaRPr lang="en-US" i="1" dirty="0"/>
          </a:p>
          <a:p>
            <a:endParaRPr lang="en-US" dirty="0"/>
          </a:p>
        </p:txBody>
      </p:sp>
      <p:sp>
        <p:nvSpPr>
          <p:cNvPr id="4" name="Date Placeholder 3">
            <a:extLst>
              <a:ext uri="{FF2B5EF4-FFF2-40B4-BE49-F238E27FC236}">
                <a16:creationId xmlns:a16="http://schemas.microsoft.com/office/drawing/2014/main" id="{73727C49-1CDC-F042-80E7-B6CC41AD52E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40117C0-CFE7-054C-82AF-64DFC73717E1}"/>
              </a:ext>
            </a:extLst>
          </p:cNvPr>
          <p:cNvSpPr>
            <a:spLocks noGrp="1"/>
          </p:cNvSpPr>
          <p:nvPr>
            <p:ph type="sldNum" sz="quarter" idx="12"/>
          </p:nvPr>
        </p:nvSpPr>
        <p:spPr/>
        <p:txBody>
          <a:bodyPr/>
          <a:lstStyle/>
          <a:p>
            <a:fld id="{FCFF2910-D1F1-314D-A8F2-476646A55ABA}" type="slidenum">
              <a:rPr lang="en-US" smtClean="0"/>
              <a:t>32</a:t>
            </a:fld>
            <a:endParaRPr lang="en-US"/>
          </a:p>
        </p:txBody>
      </p:sp>
    </p:spTree>
    <p:extLst>
      <p:ext uri="{BB962C8B-B14F-4D97-AF65-F5344CB8AC3E}">
        <p14:creationId xmlns:p14="http://schemas.microsoft.com/office/powerpoint/2010/main" val="4084808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79DF-B4C3-9C4F-A909-BC350AA06F35}"/>
              </a:ext>
            </a:extLst>
          </p:cNvPr>
          <p:cNvSpPr>
            <a:spLocks noGrp="1"/>
          </p:cNvSpPr>
          <p:nvPr>
            <p:ph type="title"/>
          </p:nvPr>
        </p:nvSpPr>
        <p:spPr/>
        <p:txBody>
          <a:bodyPr>
            <a:normAutofit/>
          </a:bodyPr>
          <a:lstStyle/>
          <a:p>
            <a:r>
              <a:rPr lang="en-US" dirty="0"/>
              <a:t>POSIX File Permissions</a:t>
            </a:r>
          </a:p>
        </p:txBody>
      </p:sp>
      <p:sp>
        <p:nvSpPr>
          <p:cNvPr id="3" name="Content Placeholder 2">
            <a:extLst>
              <a:ext uri="{FF2B5EF4-FFF2-40B4-BE49-F238E27FC236}">
                <a16:creationId xmlns:a16="http://schemas.microsoft.com/office/drawing/2014/main" id="{B05C67F7-CD06-F247-8EF2-7E67DC2EE96A}"/>
              </a:ext>
            </a:extLst>
          </p:cNvPr>
          <p:cNvSpPr>
            <a:spLocks noGrp="1"/>
          </p:cNvSpPr>
          <p:nvPr>
            <p:ph idx="1"/>
          </p:nvPr>
        </p:nvSpPr>
        <p:spPr/>
        <p:txBody>
          <a:bodyPr/>
          <a:lstStyle/>
          <a:p>
            <a:r>
              <a:rPr lang="en-US" dirty="0"/>
              <a:t>Permissions are granted to three classes of </a:t>
            </a:r>
            <a:r>
              <a:rPr lang="en-US" i="1" dirty="0"/>
              <a:t>user</a:t>
            </a:r>
            <a:r>
              <a:rPr lang="en-US" dirty="0"/>
              <a:t>:</a:t>
            </a:r>
          </a:p>
          <a:p>
            <a:pPr lvl="1"/>
            <a:r>
              <a:rPr lang="en-US" dirty="0"/>
              <a:t>The file’s Owner</a:t>
            </a:r>
          </a:p>
          <a:p>
            <a:pPr lvl="1"/>
            <a:r>
              <a:rPr lang="en-US" dirty="0"/>
              <a:t>The file’s Group</a:t>
            </a:r>
          </a:p>
          <a:p>
            <a:pPr lvl="1"/>
            <a:r>
              <a:rPr lang="en-US" dirty="0"/>
              <a:t>World – which means everyone</a:t>
            </a:r>
          </a:p>
          <a:p>
            <a:r>
              <a:rPr lang="en-US" dirty="0"/>
              <a:t>The possible permissions  for each class are </a:t>
            </a:r>
            <a:r>
              <a:rPr lang="en-US" i="1" dirty="0"/>
              <a:t>read</a:t>
            </a:r>
            <a:r>
              <a:rPr lang="en-US" dirty="0"/>
              <a:t>, </a:t>
            </a:r>
            <a:r>
              <a:rPr lang="en-US" i="1" dirty="0"/>
              <a:t>write</a:t>
            </a:r>
            <a:r>
              <a:rPr lang="en-US" dirty="0"/>
              <a:t>, and </a:t>
            </a:r>
            <a:r>
              <a:rPr lang="en-US" i="1" dirty="0"/>
              <a:t>execute</a:t>
            </a:r>
            <a:r>
              <a:rPr lang="en-US" dirty="0"/>
              <a:t>. </a:t>
            </a:r>
          </a:p>
          <a:p>
            <a:r>
              <a:rPr lang="en-US" dirty="0"/>
              <a:t>When applied to a directory, execute means that the directory can be searched or traversed.</a:t>
            </a:r>
          </a:p>
          <a:p>
            <a:r>
              <a:rPr lang="en-US" dirty="0"/>
              <a:t>Programs inherit the permissions of the user who launched the program, unless the program has a SUID (Set User ID) flag set, in which case it inherits the permissions of the owner of the executable file.</a:t>
            </a:r>
          </a:p>
          <a:p>
            <a:pPr marL="0" indent="0">
              <a:buNone/>
            </a:pPr>
            <a:endParaRPr lang="en-US" dirty="0"/>
          </a:p>
        </p:txBody>
      </p:sp>
      <p:sp>
        <p:nvSpPr>
          <p:cNvPr id="4" name="Date Placeholder 3">
            <a:extLst>
              <a:ext uri="{FF2B5EF4-FFF2-40B4-BE49-F238E27FC236}">
                <a16:creationId xmlns:a16="http://schemas.microsoft.com/office/drawing/2014/main" id="{77078F7F-6F75-9945-AF3A-6989758D9FE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21FE407-EDCC-5C4C-B75C-B4C1D89F71CF}"/>
              </a:ext>
            </a:extLst>
          </p:cNvPr>
          <p:cNvSpPr>
            <a:spLocks noGrp="1"/>
          </p:cNvSpPr>
          <p:nvPr>
            <p:ph type="sldNum" sz="quarter" idx="12"/>
          </p:nvPr>
        </p:nvSpPr>
        <p:spPr/>
        <p:txBody>
          <a:bodyPr/>
          <a:lstStyle/>
          <a:p>
            <a:fld id="{FCFF2910-D1F1-314D-A8F2-476646A55ABA}" type="slidenum">
              <a:rPr lang="en-US" smtClean="0"/>
              <a:t>33</a:t>
            </a:fld>
            <a:endParaRPr lang="en-US"/>
          </a:p>
        </p:txBody>
      </p:sp>
    </p:spTree>
    <p:extLst>
      <p:ext uri="{BB962C8B-B14F-4D97-AF65-F5344CB8AC3E}">
        <p14:creationId xmlns:p14="http://schemas.microsoft.com/office/powerpoint/2010/main" val="1372153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7635-A1F0-C348-8083-FC27AB25B0B4}"/>
              </a:ext>
            </a:extLst>
          </p:cNvPr>
          <p:cNvSpPr>
            <a:spLocks noGrp="1"/>
          </p:cNvSpPr>
          <p:nvPr>
            <p:ph type="title"/>
          </p:nvPr>
        </p:nvSpPr>
        <p:spPr/>
        <p:txBody>
          <a:bodyPr/>
          <a:lstStyle/>
          <a:p>
            <a:r>
              <a:rPr lang="en-US" dirty="0"/>
              <a:t>POSIX File Permissions (</a:t>
            </a:r>
            <a:r>
              <a:rPr lang="en-US" dirty="0" err="1"/>
              <a:t>cont</a:t>
            </a:r>
            <a:r>
              <a:rPr lang="en-US" dirty="0"/>
              <a:t>)</a:t>
            </a:r>
          </a:p>
        </p:txBody>
      </p:sp>
      <p:sp>
        <p:nvSpPr>
          <p:cNvPr id="3" name="Content Placeholder 2">
            <a:extLst>
              <a:ext uri="{FF2B5EF4-FFF2-40B4-BE49-F238E27FC236}">
                <a16:creationId xmlns:a16="http://schemas.microsoft.com/office/drawing/2014/main" id="{DC841552-BBC8-514C-B02E-7767E43E8875}"/>
              </a:ext>
            </a:extLst>
          </p:cNvPr>
          <p:cNvSpPr>
            <a:spLocks noGrp="1"/>
          </p:cNvSpPr>
          <p:nvPr>
            <p:ph idx="1"/>
          </p:nvPr>
        </p:nvSpPr>
        <p:spPr/>
        <p:txBody>
          <a:bodyPr/>
          <a:lstStyle/>
          <a:p>
            <a:r>
              <a:rPr lang="en-US" dirty="0"/>
              <a:t>Permissions are displayed by commands such as </a:t>
            </a:r>
            <a:r>
              <a:rPr lang="en-US" i="1" dirty="0"/>
              <a:t>ls</a:t>
            </a:r>
            <a:r>
              <a:rPr lang="en-US" dirty="0"/>
              <a:t> as a nine character string, showing read/write/execute permissions for owner, group, and world.  A “-” character indicates non-permission:</a:t>
            </a:r>
            <a:br>
              <a:rPr lang="en-US" dirty="0"/>
            </a:br>
            <a:r>
              <a:rPr lang="en-US" i="1" dirty="0" err="1">
                <a:solidFill>
                  <a:srgbClr val="C00000"/>
                </a:solidFill>
              </a:rPr>
              <a:t>rwxrw</a:t>
            </a:r>
            <a:r>
              <a:rPr lang="en-US" i="1" dirty="0">
                <a:solidFill>
                  <a:srgbClr val="C00000"/>
                </a:solidFill>
              </a:rPr>
              <a:t>-r-- </a:t>
            </a:r>
            <a:br>
              <a:rPr lang="en-US" i="1" dirty="0">
                <a:solidFill>
                  <a:srgbClr val="C00000"/>
                </a:solidFill>
              </a:rPr>
            </a:br>
            <a:r>
              <a:rPr lang="en-US" dirty="0">
                <a:solidFill>
                  <a:schemeClr val="bg2">
                    <a:lumMod val="50000"/>
                  </a:schemeClr>
                </a:solidFill>
              </a:rPr>
              <a:t>Owner:  read, write execute</a:t>
            </a:r>
            <a:br>
              <a:rPr lang="en-US" dirty="0">
                <a:solidFill>
                  <a:schemeClr val="bg2">
                    <a:lumMod val="50000"/>
                  </a:schemeClr>
                </a:solidFill>
              </a:rPr>
            </a:br>
            <a:r>
              <a:rPr lang="en-US" dirty="0">
                <a:solidFill>
                  <a:schemeClr val="bg2">
                    <a:lumMod val="50000"/>
                  </a:schemeClr>
                </a:solidFill>
              </a:rPr>
              <a:t>Group: read, write</a:t>
            </a:r>
            <a:br>
              <a:rPr lang="en-US" dirty="0">
                <a:solidFill>
                  <a:schemeClr val="bg2">
                    <a:lumMod val="50000"/>
                  </a:schemeClr>
                </a:solidFill>
              </a:rPr>
            </a:br>
            <a:r>
              <a:rPr lang="en-US" dirty="0">
                <a:solidFill>
                  <a:schemeClr val="bg2">
                    <a:lumMod val="50000"/>
                  </a:schemeClr>
                </a:solidFill>
              </a:rPr>
              <a:t>World: read</a:t>
            </a:r>
          </a:p>
          <a:p>
            <a:r>
              <a:rPr lang="en-US" dirty="0"/>
              <a:t>Permissions are also represented as a three digit octal string; each bit represents one of the permissions:</a:t>
            </a:r>
            <a:br>
              <a:rPr lang="en-US" dirty="0"/>
            </a:br>
            <a:r>
              <a:rPr lang="en-US" i="1" dirty="0">
                <a:solidFill>
                  <a:srgbClr val="C00000"/>
                </a:solidFill>
              </a:rPr>
              <a:t>0764</a:t>
            </a:r>
          </a:p>
        </p:txBody>
      </p:sp>
      <p:sp>
        <p:nvSpPr>
          <p:cNvPr id="4" name="Date Placeholder 3">
            <a:extLst>
              <a:ext uri="{FF2B5EF4-FFF2-40B4-BE49-F238E27FC236}">
                <a16:creationId xmlns:a16="http://schemas.microsoft.com/office/drawing/2014/main" id="{3B8CE495-C70B-5744-B4BA-3A2621EED48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F92A8CB-63B2-0841-9951-D79CBFE0D1ED}"/>
              </a:ext>
            </a:extLst>
          </p:cNvPr>
          <p:cNvSpPr>
            <a:spLocks noGrp="1"/>
          </p:cNvSpPr>
          <p:nvPr>
            <p:ph type="sldNum" sz="quarter" idx="12"/>
          </p:nvPr>
        </p:nvSpPr>
        <p:spPr/>
        <p:txBody>
          <a:bodyPr/>
          <a:lstStyle/>
          <a:p>
            <a:fld id="{FCFF2910-D1F1-314D-A8F2-476646A55ABA}" type="slidenum">
              <a:rPr lang="en-US" smtClean="0"/>
              <a:t>34</a:t>
            </a:fld>
            <a:endParaRPr lang="en-US"/>
          </a:p>
        </p:txBody>
      </p:sp>
    </p:spTree>
    <p:extLst>
      <p:ext uri="{BB962C8B-B14F-4D97-AF65-F5344CB8AC3E}">
        <p14:creationId xmlns:p14="http://schemas.microsoft.com/office/powerpoint/2010/main" val="3347364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4A24-F306-6149-93A7-742AA4913424}"/>
              </a:ext>
            </a:extLst>
          </p:cNvPr>
          <p:cNvSpPr>
            <a:spLocks noGrp="1"/>
          </p:cNvSpPr>
          <p:nvPr>
            <p:ph type="title"/>
          </p:nvPr>
        </p:nvSpPr>
        <p:spPr/>
        <p:txBody>
          <a:bodyPr/>
          <a:lstStyle/>
          <a:p>
            <a:r>
              <a:rPr lang="en-US" dirty="0"/>
              <a:t>Useful Shell Commands</a:t>
            </a:r>
          </a:p>
        </p:txBody>
      </p:sp>
      <p:sp>
        <p:nvSpPr>
          <p:cNvPr id="3" name="Content Placeholder 2">
            <a:extLst>
              <a:ext uri="{FF2B5EF4-FFF2-40B4-BE49-F238E27FC236}">
                <a16:creationId xmlns:a16="http://schemas.microsoft.com/office/drawing/2014/main" id="{2CB807C8-CC49-AE47-BDA6-CEE8FE951DB3}"/>
              </a:ext>
            </a:extLst>
          </p:cNvPr>
          <p:cNvSpPr>
            <a:spLocks noGrp="1"/>
          </p:cNvSpPr>
          <p:nvPr>
            <p:ph idx="1"/>
          </p:nvPr>
        </p:nvSpPr>
        <p:spPr/>
        <p:txBody>
          <a:bodyPr/>
          <a:lstStyle/>
          <a:p>
            <a:r>
              <a:rPr lang="en-US" b="1" dirty="0" err="1"/>
              <a:t>pwd</a:t>
            </a:r>
            <a:r>
              <a:rPr lang="en-US" dirty="0"/>
              <a:t> – print the current working directory</a:t>
            </a:r>
          </a:p>
          <a:p>
            <a:r>
              <a:rPr lang="en-US" b="1" dirty="0"/>
              <a:t>cd</a:t>
            </a:r>
            <a:r>
              <a:rPr lang="en-US" dirty="0"/>
              <a:t> – change the current working directory:</a:t>
            </a:r>
            <a:br>
              <a:rPr lang="en-US" dirty="0"/>
            </a:br>
            <a:r>
              <a:rPr lang="en-US" i="1" dirty="0">
                <a:solidFill>
                  <a:srgbClr val="C00000"/>
                </a:solidFill>
              </a:rPr>
              <a:t>cd ../../documents</a:t>
            </a:r>
          </a:p>
          <a:p>
            <a:r>
              <a:rPr lang="en-US" b="1" dirty="0"/>
              <a:t>ls</a:t>
            </a:r>
            <a:r>
              <a:rPr lang="en-US" dirty="0"/>
              <a:t> – list directory contents.  By default, the command will list the contents of the current working directory.  Optionally, the command accepts a directory name:</a:t>
            </a:r>
            <a:br>
              <a:rPr lang="en-US" dirty="0"/>
            </a:br>
            <a:r>
              <a:rPr lang="en-US" i="1" dirty="0">
                <a:solidFill>
                  <a:srgbClr val="C00000"/>
                </a:solidFill>
              </a:rPr>
              <a:t>ls ../documents</a:t>
            </a:r>
          </a:p>
          <a:p>
            <a:pPr lvl="1"/>
            <a:r>
              <a:rPr lang="en-US" dirty="0"/>
              <a:t>ls accepts many options, prefaced by a “-” character.  Useful options include:</a:t>
            </a:r>
            <a:br>
              <a:rPr lang="en-US" dirty="0"/>
            </a:br>
            <a:r>
              <a:rPr lang="en-US" dirty="0"/>
              <a:t>-a – list </a:t>
            </a:r>
            <a:r>
              <a:rPr lang="en-US" i="1" dirty="0"/>
              <a:t>all</a:t>
            </a:r>
            <a:r>
              <a:rPr lang="en-US" dirty="0"/>
              <a:t> files (by default, filenames starting with a “.” are not listed</a:t>
            </a:r>
            <a:br>
              <a:rPr lang="en-US" dirty="0"/>
            </a:br>
            <a:r>
              <a:rPr lang="en-US" dirty="0"/>
              <a:t>-l – list files in </a:t>
            </a:r>
            <a:r>
              <a:rPr lang="en-US" i="1" dirty="0"/>
              <a:t>long</a:t>
            </a:r>
            <a:r>
              <a:rPr lang="en-US" dirty="0"/>
              <a:t> format (show ownership, permissions, and date)</a:t>
            </a:r>
            <a:br>
              <a:rPr lang="en-US" dirty="0"/>
            </a:br>
            <a:r>
              <a:rPr lang="en-US" dirty="0"/>
              <a:t>-r – list files recursively</a:t>
            </a:r>
          </a:p>
        </p:txBody>
      </p:sp>
      <p:sp>
        <p:nvSpPr>
          <p:cNvPr id="4" name="Date Placeholder 3">
            <a:extLst>
              <a:ext uri="{FF2B5EF4-FFF2-40B4-BE49-F238E27FC236}">
                <a16:creationId xmlns:a16="http://schemas.microsoft.com/office/drawing/2014/main" id="{49A1D8EC-C834-E44B-B940-21A5FDCA124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E3CEFBD-3A49-9E48-B5A8-D796FFA87407}"/>
              </a:ext>
            </a:extLst>
          </p:cNvPr>
          <p:cNvSpPr>
            <a:spLocks noGrp="1"/>
          </p:cNvSpPr>
          <p:nvPr>
            <p:ph type="sldNum" sz="quarter" idx="12"/>
          </p:nvPr>
        </p:nvSpPr>
        <p:spPr/>
        <p:txBody>
          <a:bodyPr/>
          <a:lstStyle/>
          <a:p>
            <a:fld id="{FCFF2910-D1F1-314D-A8F2-476646A55ABA}" type="slidenum">
              <a:rPr lang="en-US" smtClean="0"/>
              <a:t>35</a:t>
            </a:fld>
            <a:endParaRPr lang="en-US"/>
          </a:p>
        </p:txBody>
      </p:sp>
    </p:spTree>
    <p:extLst>
      <p:ext uri="{BB962C8B-B14F-4D97-AF65-F5344CB8AC3E}">
        <p14:creationId xmlns:p14="http://schemas.microsoft.com/office/powerpoint/2010/main" val="1853553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362B-1B61-7945-8D36-88499F8EABA2}"/>
              </a:ext>
            </a:extLst>
          </p:cNvPr>
          <p:cNvSpPr>
            <a:spLocks noGrp="1"/>
          </p:cNvSpPr>
          <p:nvPr>
            <p:ph type="title"/>
          </p:nvPr>
        </p:nvSpPr>
        <p:spPr/>
        <p:txBody>
          <a:bodyPr/>
          <a:lstStyle/>
          <a:p>
            <a:r>
              <a:rPr lang="en-US" dirty="0"/>
              <a:t>Useful Shell Commands (</a:t>
            </a:r>
            <a:r>
              <a:rPr lang="en-US" dirty="0" err="1"/>
              <a:t>cont</a:t>
            </a:r>
            <a:r>
              <a:rPr lang="en-US" dirty="0"/>
              <a:t>)</a:t>
            </a:r>
          </a:p>
        </p:txBody>
      </p:sp>
      <p:sp>
        <p:nvSpPr>
          <p:cNvPr id="3" name="Content Placeholder 2">
            <a:extLst>
              <a:ext uri="{FF2B5EF4-FFF2-40B4-BE49-F238E27FC236}">
                <a16:creationId xmlns:a16="http://schemas.microsoft.com/office/drawing/2014/main" id="{F964B679-A8B3-2E48-92BF-DBB5FE6E19E6}"/>
              </a:ext>
            </a:extLst>
          </p:cNvPr>
          <p:cNvSpPr>
            <a:spLocks noGrp="1"/>
          </p:cNvSpPr>
          <p:nvPr>
            <p:ph idx="1"/>
          </p:nvPr>
        </p:nvSpPr>
        <p:spPr/>
        <p:txBody>
          <a:bodyPr/>
          <a:lstStyle/>
          <a:p>
            <a:r>
              <a:rPr lang="en-US" b="1" dirty="0" err="1"/>
              <a:t>chmod</a:t>
            </a:r>
            <a:r>
              <a:rPr lang="en-US" dirty="0"/>
              <a:t> – change of permissions on files</a:t>
            </a:r>
            <a:br>
              <a:rPr lang="en-US" dirty="0"/>
            </a:br>
            <a:r>
              <a:rPr lang="en-US" i="1" dirty="0" err="1">
                <a:solidFill>
                  <a:srgbClr val="C00000"/>
                </a:solidFill>
              </a:rPr>
              <a:t>chmod</a:t>
            </a:r>
            <a:r>
              <a:rPr lang="en-US" i="1" dirty="0">
                <a:solidFill>
                  <a:srgbClr val="C00000"/>
                </a:solidFill>
              </a:rPr>
              <a:t> 750 file1 file2 file3</a:t>
            </a:r>
          </a:p>
          <a:p>
            <a:r>
              <a:rPr lang="en-US" b="1" dirty="0"/>
              <a:t>cat</a:t>
            </a:r>
            <a:r>
              <a:rPr lang="en-US" dirty="0"/>
              <a:t> – concatenate the specified files, and send the result to STDOUT (the standard output)</a:t>
            </a:r>
            <a:br>
              <a:rPr lang="en-US" dirty="0"/>
            </a:br>
            <a:r>
              <a:rPr lang="en-US" i="1" dirty="0">
                <a:solidFill>
                  <a:srgbClr val="C00000"/>
                </a:solidFill>
              </a:rPr>
              <a:t>cat file1 file2 file3</a:t>
            </a:r>
          </a:p>
          <a:p>
            <a:r>
              <a:rPr lang="en-US" b="1" dirty="0"/>
              <a:t>grep</a:t>
            </a:r>
            <a:r>
              <a:rPr lang="en-US" dirty="0"/>
              <a:t> – search the designated file and output lines matching the specified regular expression</a:t>
            </a:r>
            <a:br>
              <a:rPr lang="en-US" dirty="0"/>
            </a:br>
            <a:r>
              <a:rPr lang="en-US" i="1" dirty="0">
                <a:solidFill>
                  <a:srgbClr val="C00000"/>
                </a:solidFill>
              </a:rPr>
              <a:t>grep expression file</a:t>
            </a:r>
          </a:p>
          <a:p>
            <a:r>
              <a:rPr lang="en-US" b="1" dirty="0"/>
              <a:t>history</a:t>
            </a:r>
            <a:r>
              <a:rPr lang="en-US" dirty="0"/>
              <a:t> – list the history of commands executed in the current shell session</a:t>
            </a:r>
          </a:p>
        </p:txBody>
      </p:sp>
      <p:sp>
        <p:nvSpPr>
          <p:cNvPr id="4" name="Date Placeholder 3">
            <a:extLst>
              <a:ext uri="{FF2B5EF4-FFF2-40B4-BE49-F238E27FC236}">
                <a16:creationId xmlns:a16="http://schemas.microsoft.com/office/drawing/2014/main" id="{0FB2B9C2-280D-1D4B-8D40-195EE5EA89B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CD31D59-66D5-584F-A8A1-0D6B813F5312}"/>
              </a:ext>
            </a:extLst>
          </p:cNvPr>
          <p:cNvSpPr>
            <a:spLocks noGrp="1"/>
          </p:cNvSpPr>
          <p:nvPr>
            <p:ph type="sldNum" sz="quarter" idx="12"/>
          </p:nvPr>
        </p:nvSpPr>
        <p:spPr/>
        <p:txBody>
          <a:bodyPr/>
          <a:lstStyle/>
          <a:p>
            <a:fld id="{FCFF2910-D1F1-314D-A8F2-476646A55ABA}" type="slidenum">
              <a:rPr lang="en-US" smtClean="0"/>
              <a:t>36</a:t>
            </a:fld>
            <a:endParaRPr lang="en-US"/>
          </a:p>
        </p:txBody>
      </p:sp>
    </p:spTree>
    <p:extLst>
      <p:ext uri="{BB962C8B-B14F-4D97-AF65-F5344CB8AC3E}">
        <p14:creationId xmlns:p14="http://schemas.microsoft.com/office/powerpoint/2010/main" val="3432744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ACDA-DB5F-E641-9B5D-D91417681F97}"/>
              </a:ext>
            </a:extLst>
          </p:cNvPr>
          <p:cNvSpPr>
            <a:spLocks noGrp="1"/>
          </p:cNvSpPr>
          <p:nvPr>
            <p:ph type="title"/>
          </p:nvPr>
        </p:nvSpPr>
        <p:spPr/>
        <p:txBody>
          <a:bodyPr/>
          <a:lstStyle/>
          <a:p>
            <a:r>
              <a:rPr lang="en-US" dirty="0"/>
              <a:t>Useful Shell Commands (</a:t>
            </a:r>
            <a:r>
              <a:rPr lang="en-US" dirty="0" err="1"/>
              <a:t>cont</a:t>
            </a:r>
            <a:r>
              <a:rPr lang="en-US" dirty="0"/>
              <a:t>)</a:t>
            </a:r>
          </a:p>
        </p:txBody>
      </p:sp>
      <p:sp>
        <p:nvSpPr>
          <p:cNvPr id="3" name="Content Placeholder 2">
            <a:extLst>
              <a:ext uri="{FF2B5EF4-FFF2-40B4-BE49-F238E27FC236}">
                <a16:creationId xmlns:a16="http://schemas.microsoft.com/office/drawing/2014/main" id="{6DA8F4B2-483B-6E4A-83F3-7EC3451C697E}"/>
              </a:ext>
            </a:extLst>
          </p:cNvPr>
          <p:cNvSpPr>
            <a:spLocks noGrp="1"/>
          </p:cNvSpPr>
          <p:nvPr>
            <p:ph idx="1"/>
          </p:nvPr>
        </p:nvSpPr>
        <p:spPr/>
        <p:txBody>
          <a:bodyPr/>
          <a:lstStyle/>
          <a:p>
            <a:r>
              <a:rPr lang="en-US" b="1" dirty="0"/>
              <a:t>!!</a:t>
            </a:r>
            <a:r>
              <a:rPr lang="en-US" dirty="0"/>
              <a:t> – repeat the previous command</a:t>
            </a:r>
          </a:p>
          <a:p>
            <a:r>
              <a:rPr lang="en-US" b="1" dirty="0"/>
              <a:t>!</a:t>
            </a:r>
            <a:r>
              <a:rPr lang="en-US" b="1" i="1" dirty="0"/>
              <a:t>(chars)</a:t>
            </a:r>
            <a:r>
              <a:rPr lang="en-US" i="1" dirty="0"/>
              <a:t> </a:t>
            </a:r>
            <a:r>
              <a:rPr lang="en-US" dirty="0"/>
              <a:t>– repeat the most recent command starting with the designated characters:</a:t>
            </a:r>
            <a:br>
              <a:rPr lang="en-US" dirty="0"/>
            </a:br>
            <a:r>
              <a:rPr lang="en-US" i="1" dirty="0">
                <a:solidFill>
                  <a:srgbClr val="C00000"/>
                </a:solidFill>
              </a:rPr>
              <a:t>!ls</a:t>
            </a:r>
          </a:p>
          <a:p>
            <a:r>
              <a:rPr lang="en-US" b="1" i="1" dirty="0"/>
              <a:t>!(number)</a:t>
            </a:r>
            <a:r>
              <a:rPr lang="en-US" dirty="0"/>
              <a:t> – repeat the specified command number.  Bash keeps a numerically indexed list of all commands executed in the current session, starting with 1.</a:t>
            </a:r>
            <a:br>
              <a:rPr lang="en-US" dirty="0"/>
            </a:br>
            <a:r>
              <a:rPr lang="en-US" i="1" dirty="0">
                <a:solidFill>
                  <a:srgbClr val="C00000"/>
                </a:solidFill>
              </a:rPr>
              <a:t>!173 </a:t>
            </a:r>
          </a:p>
          <a:p>
            <a:r>
              <a:rPr lang="en-US" dirty="0"/>
              <a:t>^(pattern)^(replacement) – repeat the previous command, replacing instances of pattern with the replacement string:</a:t>
            </a:r>
            <a:br>
              <a:rPr lang="en-US" i="1" dirty="0">
                <a:solidFill>
                  <a:srgbClr val="C00000"/>
                </a:solidFill>
              </a:rPr>
            </a:br>
            <a:r>
              <a:rPr lang="en-US" i="1" dirty="0">
                <a:solidFill>
                  <a:srgbClr val="C00000"/>
                </a:solidFill>
              </a:rPr>
              <a:t>^</a:t>
            </a:r>
            <a:r>
              <a:rPr lang="en-US" i="1" dirty="0" err="1">
                <a:solidFill>
                  <a:srgbClr val="C00000"/>
                </a:solidFill>
              </a:rPr>
              <a:t>Tuesday^Wednesday</a:t>
            </a:r>
            <a:endParaRPr lang="en-US" i="1" dirty="0">
              <a:solidFill>
                <a:srgbClr val="C00000"/>
              </a:solidFill>
            </a:endParaRPr>
          </a:p>
        </p:txBody>
      </p:sp>
      <p:sp>
        <p:nvSpPr>
          <p:cNvPr id="4" name="Date Placeholder 3">
            <a:extLst>
              <a:ext uri="{FF2B5EF4-FFF2-40B4-BE49-F238E27FC236}">
                <a16:creationId xmlns:a16="http://schemas.microsoft.com/office/drawing/2014/main" id="{6C42AB9E-07F8-E940-A0F3-95F63FB94F0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4E062D0-11B7-7542-BBD5-969C230F399F}"/>
              </a:ext>
            </a:extLst>
          </p:cNvPr>
          <p:cNvSpPr>
            <a:spLocks noGrp="1"/>
          </p:cNvSpPr>
          <p:nvPr>
            <p:ph type="sldNum" sz="quarter" idx="12"/>
          </p:nvPr>
        </p:nvSpPr>
        <p:spPr/>
        <p:txBody>
          <a:bodyPr/>
          <a:lstStyle/>
          <a:p>
            <a:fld id="{FCFF2910-D1F1-314D-A8F2-476646A55ABA}" type="slidenum">
              <a:rPr lang="en-US" smtClean="0"/>
              <a:t>37</a:t>
            </a:fld>
            <a:endParaRPr lang="en-US"/>
          </a:p>
        </p:txBody>
      </p:sp>
    </p:spTree>
    <p:extLst>
      <p:ext uri="{BB962C8B-B14F-4D97-AF65-F5344CB8AC3E}">
        <p14:creationId xmlns:p14="http://schemas.microsoft.com/office/powerpoint/2010/main" val="1451566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D648-7F69-4F4C-8437-7E7101804E98}"/>
              </a:ext>
            </a:extLst>
          </p:cNvPr>
          <p:cNvSpPr>
            <a:spLocks noGrp="1"/>
          </p:cNvSpPr>
          <p:nvPr>
            <p:ph type="title"/>
          </p:nvPr>
        </p:nvSpPr>
        <p:spPr/>
        <p:txBody>
          <a:bodyPr/>
          <a:lstStyle/>
          <a:p>
            <a:r>
              <a:rPr lang="en-US" dirty="0"/>
              <a:t>Standard File Streams</a:t>
            </a:r>
          </a:p>
        </p:txBody>
      </p:sp>
      <p:sp>
        <p:nvSpPr>
          <p:cNvPr id="3" name="Content Placeholder 2">
            <a:extLst>
              <a:ext uri="{FF2B5EF4-FFF2-40B4-BE49-F238E27FC236}">
                <a16:creationId xmlns:a16="http://schemas.microsoft.com/office/drawing/2014/main" id="{609F6208-2D40-A641-83AD-0466DAEF006E}"/>
              </a:ext>
            </a:extLst>
          </p:cNvPr>
          <p:cNvSpPr>
            <a:spLocks noGrp="1"/>
          </p:cNvSpPr>
          <p:nvPr>
            <p:ph idx="1"/>
          </p:nvPr>
        </p:nvSpPr>
        <p:spPr/>
        <p:txBody>
          <a:bodyPr>
            <a:normAutofit lnSpcReduction="10000"/>
          </a:bodyPr>
          <a:lstStyle/>
          <a:p>
            <a:r>
              <a:rPr lang="en-US" dirty="0"/>
              <a:t>When POSIX systems launch a program, the system automatically opens three file streams:</a:t>
            </a:r>
          </a:p>
          <a:p>
            <a:pPr lvl="1"/>
            <a:r>
              <a:rPr lang="en-US" dirty="0"/>
              <a:t>STDIN – standard input</a:t>
            </a:r>
          </a:p>
          <a:p>
            <a:pPr lvl="1"/>
            <a:r>
              <a:rPr lang="en-US" dirty="0"/>
              <a:t>STDOUT – standard output</a:t>
            </a:r>
          </a:p>
          <a:p>
            <a:pPr lvl="1"/>
            <a:r>
              <a:rPr lang="en-US" dirty="0"/>
              <a:t>STDERR – standard error reporting stream</a:t>
            </a:r>
          </a:p>
          <a:p>
            <a:r>
              <a:rPr lang="en-US" dirty="0"/>
              <a:t>Bash allows you to assign these streams when programs are launched, using the “&lt;“ and “&gt;” characters.</a:t>
            </a:r>
          </a:p>
          <a:p>
            <a:r>
              <a:rPr lang="en-US" dirty="0"/>
              <a:t>Execute a program and assign the contents of a file to STDIN</a:t>
            </a:r>
            <a:br>
              <a:rPr lang="en-US" dirty="0"/>
            </a:br>
            <a:r>
              <a:rPr lang="en-US" i="1" dirty="0">
                <a:solidFill>
                  <a:srgbClr val="C00000"/>
                </a:solidFill>
              </a:rPr>
              <a:t>program &lt;file</a:t>
            </a:r>
            <a:endParaRPr lang="en-US" dirty="0"/>
          </a:p>
          <a:p>
            <a:r>
              <a:rPr lang="en-US" dirty="0"/>
              <a:t>Execute a program and direct STDOUT to a file (replacing the contents)</a:t>
            </a:r>
            <a:br>
              <a:rPr lang="en-US" i="1" dirty="0">
                <a:solidFill>
                  <a:srgbClr val="C00000"/>
                </a:solidFill>
              </a:rPr>
            </a:br>
            <a:r>
              <a:rPr lang="en-US" i="1" dirty="0">
                <a:solidFill>
                  <a:srgbClr val="C00000"/>
                </a:solidFill>
              </a:rPr>
              <a:t>program &gt;file</a:t>
            </a:r>
          </a:p>
          <a:p>
            <a:endParaRPr lang="en-US" dirty="0"/>
          </a:p>
        </p:txBody>
      </p:sp>
      <p:sp>
        <p:nvSpPr>
          <p:cNvPr id="4" name="Date Placeholder 3">
            <a:extLst>
              <a:ext uri="{FF2B5EF4-FFF2-40B4-BE49-F238E27FC236}">
                <a16:creationId xmlns:a16="http://schemas.microsoft.com/office/drawing/2014/main" id="{2ED9E547-74EC-1347-8F44-A997C054ED1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118962B-AA34-A544-93E3-72EA0A103D0F}"/>
              </a:ext>
            </a:extLst>
          </p:cNvPr>
          <p:cNvSpPr>
            <a:spLocks noGrp="1"/>
          </p:cNvSpPr>
          <p:nvPr>
            <p:ph type="sldNum" sz="quarter" idx="12"/>
          </p:nvPr>
        </p:nvSpPr>
        <p:spPr/>
        <p:txBody>
          <a:bodyPr/>
          <a:lstStyle/>
          <a:p>
            <a:fld id="{FCFF2910-D1F1-314D-A8F2-476646A55ABA}" type="slidenum">
              <a:rPr lang="en-US" smtClean="0"/>
              <a:t>38</a:t>
            </a:fld>
            <a:endParaRPr lang="en-US"/>
          </a:p>
        </p:txBody>
      </p:sp>
    </p:spTree>
    <p:extLst>
      <p:ext uri="{BB962C8B-B14F-4D97-AF65-F5344CB8AC3E}">
        <p14:creationId xmlns:p14="http://schemas.microsoft.com/office/powerpoint/2010/main" val="3404752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AF86-BD2C-4646-9CC9-4212391A6A59}"/>
              </a:ext>
            </a:extLst>
          </p:cNvPr>
          <p:cNvSpPr>
            <a:spLocks noGrp="1"/>
          </p:cNvSpPr>
          <p:nvPr>
            <p:ph type="title"/>
          </p:nvPr>
        </p:nvSpPr>
        <p:spPr/>
        <p:txBody>
          <a:bodyPr/>
          <a:lstStyle/>
          <a:p>
            <a:r>
              <a:rPr lang="en-US" dirty="0"/>
              <a:t>Standard File Streams (</a:t>
            </a:r>
            <a:r>
              <a:rPr lang="en-US" dirty="0" err="1"/>
              <a:t>cont</a:t>
            </a:r>
            <a:r>
              <a:rPr lang="en-US" dirty="0"/>
              <a:t>)</a:t>
            </a:r>
          </a:p>
        </p:txBody>
      </p:sp>
      <p:sp>
        <p:nvSpPr>
          <p:cNvPr id="3" name="Content Placeholder 2">
            <a:extLst>
              <a:ext uri="{FF2B5EF4-FFF2-40B4-BE49-F238E27FC236}">
                <a16:creationId xmlns:a16="http://schemas.microsoft.com/office/drawing/2014/main" id="{BC393E3F-552E-184C-A5A5-621C52B7F06E}"/>
              </a:ext>
            </a:extLst>
          </p:cNvPr>
          <p:cNvSpPr>
            <a:spLocks noGrp="1"/>
          </p:cNvSpPr>
          <p:nvPr>
            <p:ph idx="1"/>
          </p:nvPr>
        </p:nvSpPr>
        <p:spPr/>
        <p:txBody>
          <a:bodyPr/>
          <a:lstStyle/>
          <a:p>
            <a:r>
              <a:rPr lang="en-US" dirty="0"/>
              <a:t>Execute a program and direct STDOUT to a file (appending to the contents):</a:t>
            </a:r>
            <a:br>
              <a:rPr lang="en-US" i="1" dirty="0">
                <a:solidFill>
                  <a:srgbClr val="C00000"/>
                </a:solidFill>
              </a:rPr>
            </a:br>
            <a:r>
              <a:rPr lang="en-US" i="1" dirty="0">
                <a:solidFill>
                  <a:srgbClr val="C00000"/>
                </a:solidFill>
              </a:rPr>
              <a:t>program &gt;&gt; file</a:t>
            </a:r>
          </a:p>
          <a:p>
            <a:r>
              <a:rPr lang="en-US" dirty="0"/>
              <a:t>Execute a program and direct STDERR to a file:</a:t>
            </a:r>
            <a:br>
              <a:rPr lang="en-US" dirty="0"/>
            </a:br>
            <a:r>
              <a:rPr lang="en-US" i="1" dirty="0">
                <a:solidFill>
                  <a:srgbClr val="C00000"/>
                </a:solidFill>
              </a:rPr>
              <a:t>program 2&gt; file</a:t>
            </a:r>
          </a:p>
          <a:p>
            <a:r>
              <a:rPr lang="en-US" dirty="0"/>
              <a:t>File direction can be combined with arguments:</a:t>
            </a:r>
            <a:br>
              <a:rPr lang="en-US" dirty="0"/>
            </a:br>
            <a:r>
              <a:rPr lang="en-US" i="1" dirty="0">
                <a:solidFill>
                  <a:srgbClr val="C00000"/>
                </a:solidFill>
              </a:rPr>
              <a:t>program arg1 arg2 &lt;</a:t>
            </a:r>
            <a:r>
              <a:rPr lang="en-US" i="1" dirty="0" err="1">
                <a:solidFill>
                  <a:srgbClr val="C00000"/>
                </a:solidFill>
              </a:rPr>
              <a:t>myinput</a:t>
            </a:r>
            <a:r>
              <a:rPr lang="en-US" i="1" dirty="0">
                <a:solidFill>
                  <a:srgbClr val="C00000"/>
                </a:solidFill>
              </a:rPr>
              <a:t> &gt;</a:t>
            </a:r>
            <a:r>
              <a:rPr lang="en-US" i="1" dirty="0" err="1">
                <a:solidFill>
                  <a:srgbClr val="C00000"/>
                </a:solidFill>
              </a:rPr>
              <a:t>myoutput</a:t>
            </a:r>
            <a:br>
              <a:rPr lang="en-US" i="1" dirty="0">
                <a:solidFill>
                  <a:srgbClr val="C00000"/>
                </a:solidFill>
              </a:rPr>
            </a:br>
            <a:endParaRPr lang="en-US" i="1" dirty="0">
              <a:solidFill>
                <a:srgbClr val="C00000"/>
              </a:solidFill>
            </a:endParaRPr>
          </a:p>
          <a:p>
            <a:endParaRPr lang="en-US" dirty="0"/>
          </a:p>
        </p:txBody>
      </p:sp>
      <p:sp>
        <p:nvSpPr>
          <p:cNvPr id="4" name="Date Placeholder 3">
            <a:extLst>
              <a:ext uri="{FF2B5EF4-FFF2-40B4-BE49-F238E27FC236}">
                <a16:creationId xmlns:a16="http://schemas.microsoft.com/office/drawing/2014/main" id="{963DDEA7-2F22-194E-A394-3DE5A798113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CD2509A-87B3-2D4A-B72B-F1D13E0CD406}"/>
              </a:ext>
            </a:extLst>
          </p:cNvPr>
          <p:cNvSpPr>
            <a:spLocks noGrp="1"/>
          </p:cNvSpPr>
          <p:nvPr>
            <p:ph type="sldNum" sz="quarter" idx="12"/>
          </p:nvPr>
        </p:nvSpPr>
        <p:spPr/>
        <p:txBody>
          <a:bodyPr/>
          <a:lstStyle/>
          <a:p>
            <a:fld id="{FCFF2910-D1F1-314D-A8F2-476646A55ABA}" type="slidenum">
              <a:rPr lang="en-US" smtClean="0"/>
              <a:t>39</a:t>
            </a:fld>
            <a:endParaRPr lang="en-US"/>
          </a:p>
        </p:txBody>
      </p:sp>
    </p:spTree>
    <p:extLst>
      <p:ext uri="{BB962C8B-B14F-4D97-AF65-F5344CB8AC3E}">
        <p14:creationId xmlns:p14="http://schemas.microsoft.com/office/powerpoint/2010/main" val="332373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B243-A401-2E4D-80CE-13C91C674E40}"/>
              </a:ext>
            </a:extLst>
          </p:cNvPr>
          <p:cNvSpPr>
            <a:spLocks noGrp="1"/>
          </p:cNvSpPr>
          <p:nvPr>
            <p:ph type="title"/>
          </p:nvPr>
        </p:nvSpPr>
        <p:spPr/>
        <p:txBody>
          <a:bodyPr/>
          <a:lstStyle/>
          <a:p>
            <a:r>
              <a:rPr lang="en-US" dirty="0"/>
              <a:t>My Background</a:t>
            </a:r>
          </a:p>
        </p:txBody>
      </p:sp>
      <p:sp>
        <p:nvSpPr>
          <p:cNvPr id="3" name="Content Placeholder 2">
            <a:extLst>
              <a:ext uri="{FF2B5EF4-FFF2-40B4-BE49-F238E27FC236}">
                <a16:creationId xmlns:a16="http://schemas.microsoft.com/office/drawing/2014/main" id="{1837578A-A3F1-7946-8426-6F130B832B0C}"/>
              </a:ext>
            </a:extLst>
          </p:cNvPr>
          <p:cNvSpPr>
            <a:spLocks noGrp="1"/>
          </p:cNvSpPr>
          <p:nvPr>
            <p:ph idx="1"/>
          </p:nvPr>
        </p:nvSpPr>
        <p:spPr/>
        <p:txBody>
          <a:bodyPr/>
          <a:lstStyle/>
          <a:p>
            <a:pPr marL="0" indent="0">
              <a:buNone/>
            </a:pPr>
            <a:r>
              <a:rPr lang="en-US" b="1" dirty="0"/>
              <a:t>Robert Nicholson</a:t>
            </a:r>
          </a:p>
          <a:p>
            <a:r>
              <a:rPr lang="en-US" dirty="0"/>
              <a:t>BS, Computer Science - 1975</a:t>
            </a:r>
            <a:br>
              <a:rPr lang="en-US" dirty="0"/>
            </a:br>
            <a:r>
              <a:rPr lang="en-US" dirty="0"/>
              <a:t>CSU, Chico</a:t>
            </a:r>
          </a:p>
          <a:p>
            <a:r>
              <a:rPr lang="en-US" dirty="0"/>
              <a:t>MS, Computer Engineering – 1978</a:t>
            </a:r>
            <a:br>
              <a:rPr lang="en-US" dirty="0"/>
            </a:br>
            <a:r>
              <a:rPr lang="en-US" dirty="0"/>
              <a:t>Stanford University</a:t>
            </a:r>
          </a:p>
          <a:p>
            <a:r>
              <a:rPr lang="en-US" dirty="0"/>
              <a:t>Engineering and Management:</a:t>
            </a:r>
            <a:br>
              <a:rPr lang="en-US" dirty="0"/>
            </a:br>
            <a:r>
              <a:rPr lang="en-US" dirty="0"/>
              <a:t>Hewlett-Packard, Oracle, Silicon Graphics, Sun Microsystems, </a:t>
            </a:r>
            <a:br>
              <a:rPr lang="en-US" dirty="0"/>
            </a:br>
            <a:r>
              <a:rPr lang="en-US" dirty="0"/>
              <a:t>Red Herring Communications, NASA, various startups</a:t>
            </a:r>
          </a:p>
          <a:p>
            <a:r>
              <a:rPr lang="en-US" dirty="0"/>
              <a:t>While in college, started a company building kit computers for local businesses</a:t>
            </a:r>
          </a:p>
        </p:txBody>
      </p:sp>
      <p:sp>
        <p:nvSpPr>
          <p:cNvPr id="4" name="Date Placeholder 3">
            <a:extLst>
              <a:ext uri="{FF2B5EF4-FFF2-40B4-BE49-F238E27FC236}">
                <a16:creationId xmlns:a16="http://schemas.microsoft.com/office/drawing/2014/main" id="{36DAC822-0775-E14C-BA85-51D95E6C574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FECACF9-87F0-F64A-89DE-0B4A9A8342DC}"/>
              </a:ext>
            </a:extLst>
          </p:cNvPr>
          <p:cNvSpPr>
            <a:spLocks noGrp="1"/>
          </p:cNvSpPr>
          <p:nvPr>
            <p:ph type="sldNum" sz="quarter" idx="12"/>
          </p:nvPr>
        </p:nvSpPr>
        <p:spPr/>
        <p:txBody>
          <a:bodyPr/>
          <a:lstStyle/>
          <a:p>
            <a:fld id="{FCFF2910-D1F1-314D-A8F2-476646A55ABA}" type="slidenum">
              <a:rPr lang="en-US" smtClean="0"/>
              <a:t>4</a:t>
            </a:fld>
            <a:endParaRPr lang="en-US"/>
          </a:p>
        </p:txBody>
      </p:sp>
      <p:pic>
        <p:nvPicPr>
          <p:cNvPr id="7" name="Picture 6">
            <a:extLst>
              <a:ext uri="{FF2B5EF4-FFF2-40B4-BE49-F238E27FC236}">
                <a16:creationId xmlns:a16="http://schemas.microsoft.com/office/drawing/2014/main" id="{BFE2FB88-5FB6-7E42-B9FC-30233BB0F99F}"/>
              </a:ext>
            </a:extLst>
          </p:cNvPr>
          <p:cNvPicPr>
            <a:picLocks noChangeAspect="1"/>
          </p:cNvPicPr>
          <p:nvPr/>
        </p:nvPicPr>
        <p:blipFill>
          <a:blip r:embed="rId2"/>
          <a:stretch>
            <a:fillRect/>
          </a:stretch>
        </p:blipFill>
        <p:spPr>
          <a:xfrm>
            <a:off x="8874235" y="1238994"/>
            <a:ext cx="2479565" cy="2479565"/>
          </a:xfrm>
          <a:prstGeom prst="rect">
            <a:avLst/>
          </a:prstGeom>
        </p:spPr>
      </p:pic>
    </p:spTree>
    <p:extLst>
      <p:ext uri="{BB962C8B-B14F-4D97-AF65-F5344CB8AC3E}">
        <p14:creationId xmlns:p14="http://schemas.microsoft.com/office/powerpoint/2010/main" val="2070908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AA3E-213F-B740-982A-9833C2C3E9F8}"/>
              </a:ext>
            </a:extLst>
          </p:cNvPr>
          <p:cNvSpPr>
            <a:spLocks noGrp="1"/>
          </p:cNvSpPr>
          <p:nvPr>
            <p:ph type="title"/>
          </p:nvPr>
        </p:nvSpPr>
        <p:spPr/>
        <p:txBody>
          <a:bodyPr/>
          <a:lstStyle/>
          <a:p>
            <a:r>
              <a:rPr lang="en-US" dirty="0"/>
              <a:t>Pipelines (aka Pipes)</a:t>
            </a:r>
          </a:p>
        </p:txBody>
      </p:sp>
      <p:sp>
        <p:nvSpPr>
          <p:cNvPr id="3" name="Content Placeholder 2">
            <a:extLst>
              <a:ext uri="{FF2B5EF4-FFF2-40B4-BE49-F238E27FC236}">
                <a16:creationId xmlns:a16="http://schemas.microsoft.com/office/drawing/2014/main" id="{331EE001-BD17-244E-B74E-FD7774D22EE3}"/>
              </a:ext>
            </a:extLst>
          </p:cNvPr>
          <p:cNvSpPr>
            <a:spLocks noGrp="1"/>
          </p:cNvSpPr>
          <p:nvPr>
            <p:ph idx="1"/>
          </p:nvPr>
        </p:nvSpPr>
        <p:spPr/>
        <p:txBody>
          <a:bodyPr/>
          <a:lstStyle/>
          <a:p>
            <a:r>
              <a:rPr lang="en-US" dirty="0"/>
              <a:t>Multiple programs can be executed from a single line.  The STDOUT stream of each program can be attached to the STDIN stream on the next using the “|” character:</a:t>
            </a:r>
            <a:br>
              <a:rPr lang="en-US" dirty="0"/>
            </a:br>
            <a:r>
              <a:rPr lang="en-US" i="1" dirty="0">
                <a:solidFill>
                  <a:srgbClr val="C00000"/>
                </a:solidFill>
              </a:rPr>
              <a:t>program1 argument | program2 | program3</a:t>
            </a:r>
          </a:p>
        </p:txBody>
      </p:sp>
      <p:sp>
        <p:nvSpPr>
          <p:cNvPr id="4" name="Date Placeholder 3">
            <a:extLst>
              <a:ext uri="{FF2B5EF4-FFF2-40B4-BE49-F238E27FC236}">
                <a16:creationId xmlns:a16="http://schemas.microsoft.com/office/drawing/2014/main" id="{5C014ED6-B5D8-C047-A569-56AB6E9E294C}"/>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CA9B20C-DA98-E445-B859-77911E85794A}"/>
              </a:ext>
            </a:extLst>
          </p:cNvPr>
          <p:cNvSpPr>
            <a:spLocks noGrp="1"/>
          </p:cNvSpPr>
          <p:nvPr>
            <p:ph type="sldNum" sz="quarter" idx="12"/>
          </p:nvPr>
        </p:nvSpPr>
        <p:spPr/>
        <p:txBody>
          <a:bodyPr/>
          <a:lstStyle/>
          <a:p>
            <a:fld id="{FCFF2910-D1F1-314D-A8F2-476646A55ABA}" type="slidenum">
              <a:rPr lang="en-US" smtClean="0"/>
              <a:t>40</a:t>
            </a:fld>
            <a:endParaRPr lang="en-US"/>
          </a:p>
        </p:txBody>
      </p:sp>
    </p:spTree>
    <p:extLst>
      <p:ext uri="{BB962C8B-B14F-4D97-AF65-F5344CB8AC3E}">
        <p14:creationId xmlns:p14="http://schemas.microsoft.com/office/powerpoint/2010/main" val="744040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DFB4-016F-194D-A9B4-444D5698FC9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C467DE9B-B353-8544-A10A-C87C95C9BA6B}"/>
              </a:ext>
            </a:extLst>
          </p:cNvPr>
          <p:cNvSpPr>
            <a:spLocks noGrp="1"/>
          </p:cNvSpPr>
          <p:nvPr>
            <p:ph idx="1"/>
          </p:nvPr>
        </p:nvSpPr>
        <p:spPr/>
        <p:txBody>
          <a:bodyPr>
            <a:normAutofit/>
          </a:bodyPr>
          <a:lstStyle/>
          <a:p>
            <a:r>
              <a:rPr lang="en-US" dirty="0"/>
              <a:t>Bash allows the setting and retrieval of variables.</a:t>
            </a:r>
          </a:p>
          <a:p>
            <a:r>
              <a:rPr lang="en-US" dirty="0"/>
              <a:t>To set a variable, simply append an equal sign after its name (no spaces):</a:t>
            </a:r>
            <a:br>
              <a:rPr lang="en-US" dirty="0"/>
            </a:br>
            <a:r>
              <a:rPr lang="en-US" i="1" dirty="0">
                <a:solidFill>
                  <a:srgbClr val="C00000"/>
                </a:solidFill>
              </a:rPr>
              <a:t>today=Wednesday</a:t>
            </a:r>
          </a:p>
          <a:p>
            <a:r>
              <a:rPr lang="en-US" dirty="0"/>
              <a:t>To set a value including spaces, quote the string:</a:t>
            </a:r>
            <a:br>
              <a:rPr lang="en-US" dirty="0"/>
            </a:br>
            <a:r>
              <a:rPr lang="en-US" i="1" dirty="0">
                <a:solidFill>
                  <a:srgbClr val="C00000"/>
                </a:solidFill>
              </a:rPr>
              <a:t>today=“Wednesday, January 8, 2020”</a:t>
            </a:r>
          </a:p>
          <a:p>
            <a:r>
              <a:rPr lang="en-US" dirty="0"/>
              <a:t>To reference a variable, prepend a dollar sign to its name:</a:t>
            </a:r>
            <a:br>
              <a:rPr lang="en-US" dirty="0"/>
            </a:br>
            <a:r>
              <a:rPr lang="en-US" i="1" dirty="0">
                <a:solidFill>
                  <a:srgbClr val="C00000"/>
                </a:solidFill>
              </a:rPr>
              <a:t>echo $today</a:t>
            </a:r>
          </a:p>
          <a:p>
            <a:r>
              <a:rPr lang="en-US" dirty="0"/>
              <a:t>To append to a variable, reference it and follow the reference with the additional contents:</a:t>
            </a:r>
            <a:br>
              <a:rPr lang="en-US" dirty="0"/>
            </a:br>
            <a:r>
              <a:rPr lang="en-US" i="1" dirty="0">
                <a:solidFill>
                  <a:srgbClr val="C00000"/>
                </a:solidFill>
              </a:rPr>
              <a:t>path=$path;/</a:t>
            </a:r>
            <a:r>
              <a:rPr lang="en-US" i="1" dirty="0" err="1">
                <a:solidFill>
                  <a:srgbClr val="C00000"/>
                </a:solidFill>
              </a:rPr>
              <a:t>usr</a:t>
            </a:r>
            <a:r>
              <a:rPr lang="en-US" i="1" dirty="0">
                <a:solidFill>
                  <a:srgbClr val="C00000"/>
                </a:solidFill>
              </a:rPr>
              <a:t>/bin/local</a:t>
            </a:r>
          </a:p>
        </p:txBody>
      </p:sp>
      <p:sp>
        <p:nvSpPr>
          <p:cNvPr id="4" name="Date Placeholder 3">
            <a:extLst>
              <a:ext uri="{FF2B5EF4-FFF2-40B4-BE49-F238E27FC236}">
                <a16:creationId xmlns:a16="http://schemas.microsoft.com/office/drawing/2014/main" id="{D2D47CBC-67BD-2243-886B-5B9FF5ACD0A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B18FEBD-84CF-BA41-BD39-2F4754DE3CD3}"/>
              </a:ext>
            </a:extLst>
          </p:cNvPr>
          <p:cNvSpPr>
            <a:spLocks noGrp="1"/>
          </p:cNvSpPr>
          <p:nvPr>
            <p:ph type="sldNum" sz="quarter" idx="12"/>
          </p:nvPr>
        </p:nvSpPr>
        <p:spPr/>
        <p:txBody>
          <a:bodyPr/>
          <a:lstStyle/>
          <a:p>
            <a:fld id="{FCFF2910-D1F1-314D-A8F2-476646A55ABA}" type="slidenum">
              <a:rPr lang="en-US" smtClean="0"/>
              <a:t>41</a:t>
            </a:fld>
            <a:endParaRPr lang="en-US"/>
          </a:p>
        </p:txBody>
      </p:sp>
    </p:spTree>
    <p:extLst>
      <p:ext uri="{BB962C8B-B14F-4D97-AF65-F5344CB8AC3E}">
        <p14:creationId xmlns:p14="http://schemas.microsoft.com/office/powerpoint/2010/main" val="1883796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3081-FFC1-D34D-BA1F-CB091D406131}"/>
              </a:ext>
            </a:extLst>
          </p:cNvPr>
          <p:cNvSpPr>
            <a:spLocks noGrp="1"/>
          </p:cNvSpPr>
          <p:nvPr>
            <p:ph type="title"/>
          </p:nvPr>
        </p:nvSpPr>
        <p:spPr/>
        <p:txBody>
          <a:bodyPr/>
          <a:lstStyle/>
          <a:p>
            <a:r>
              <a:rPr lang="en-US" dirty="0"/>
              <a:t>Conditionals	</a:t>
            </a:r>
          </a:p>
        </p:txBody>
      </p:sp>
      <p:sp>
        <p:nvSpPr>
          <p:cNvPr id="3" name="Content Placeholder 2">
            <a:extLst>
              <a:ext uri="{FF2B5EF4-FFF2-40B4-BE49-F238E27FC236}">
                <a16:creationId xmlns:a16="http://schemas.microsoft.com/office/drawing/2014/main" id="{BD693C60-7ED7-D945-B17D-E03E444FB97F}"/>
              </a:ext>
            </a:extLst>
          </p:cNvPr>
          <p:cNvSpPr>
            <a:spLocks noGrp="1"/>
          </p:cNvSpPr>
          <p:nvPr>
            <p:ph idx="1"/>
          </p:nvPr>
        </p:nvSpPr>
        <p:spPr/>
        <p:txBody>
          <a:bodyPr/>
          <a:lstStyle/>
          <a:p>
            <a:r>
              <a:rPr lang="en-US" dirty="0"/>
              <a:t>By convention, programs return a 0 for success and a 1 for failure.</a:t>
            </a:r>
          </a:p>
          <a:p>
            <a:r>
              <a:rPr lang="en-US" b="1" dirty="0"/>
              <a:t>command1 &amp;&amp; command2 </a:t>
            </a:r>
            <a:r>
              <a:rPr lang="en-US" dirty="0"/>
              <a:t>– execute command2 if – and only if – command 1 succeeds</a:t>
            </a:r>
          </a:p>
          <a:p>
            <a:r>
              <a:rPr lang="en-US" b="1" dirty="0"/>
              <a:t>command1 || command2 </a:t>
            </a:r>
            <a:r>
              <a:rPr lang="en-US" dirty="0"/>
              <a:t>– execute command2 if – and only if – command 1 fails</a:t>
            </a:r>
          </a:p>
          <a:p>
            <a:r>
              <a:rPr lang="en-US" b="1" dirty="0"/>
              <a:t>[[ condition ]] </a:t>
            </a:r>
            <a:r>
              <a:rPr lang="en-US" dirty="0"/>
              <a:t>– The bracket characters are used to evaluate the condition and return success or failure:</a:t>
            </a:r>
            <a:br>
              <a:rPr lang="en-US" dirty="0"/>
            </a:br>
            <a:r>
              <a:rPr lang="en-US" i="1" dirty="0">
                <a:solidFill>
                  <a:srgbClr val="C00000"/>
                </a:solidFill>
              </a:rPr>
              <a:t>[[ $today==Wednesday ]]</a:t>
            </a:r>
          </a:p>
          <a:p>
            <a:endParaRPr lang="en-US" dirty="0"/>
          </a:p>
        </p:txBody>
      </p:sp>
      <p:sp>
        <p:nvSpPr>
          <p:cNvPr id="4" name="Date Placeholder 3">
            <a:extLst>
              <a:ext uri="{FF2B5EF4-FFF2-40B4-BE49-F238E27FC236}">
                <a16:creationId xmlns:a16="http://schemas.microsoft.com/office/drawing/2014/main" id="{13163BC5-B31B-514A-9F7B-410597A90AC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49C0F45-DABD-4E4B-8BCF-C9CF65F0D9DF}"/>
              </a:ext>
            </a:extLst>
          </p:cNvPr>
          <p:cNvSpPr>
            <a:spLocks noGrp="1"/>
          </p:cNvSpPr>
          <p:nvPr>
            <p:ph type="sldNum" sz="quarter" idx="12"/>
          </p:nvPr>
        </p:nvSpPr>
        <p:spPr/>
        <p:txBody>
          <a:bodyPr/>
          <a:lstStyle/>
          <a:p>
            <a:fld id="{FCFF2910-D1F1-314D-A8F2-476646A55ABA}" type="slidenum">
              <a:rPr lang="en-US" smtClean="0"/>
              <a:t>42</a:t>
            </a:fld>
            <a:endParaRPr lang="en-US"/>
          </a:p>
        </p:txBody>
      </p:sp>
    </p:spTree>
    <p:extLst>
      <p:ext uri="{BB962C8B-B14F-4D97-AF65-F5344CB8AC3E}">
        <p14:creationId xmlns:p14="http://schemas.microsoft.com/office/powerpoint/2010/main" val="3459733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D423-51D9-BB4A-AE96-585F427166A8}"/>
              </a:ext>
            </a:extLst>
          </p:cNvPr>
          <p:cNvSpPr>
            <a:spLocks noGrp="1"/>
          </p:cNvSpPr>
          <p:nvPr>
            <p:ph type="title"/>
          </p:nvPr>
        </p:nvSpPr>
        <p:spPr/>
        <p:txBody>
          <a:bodyPr/>
          <a:lstStyle/>
          <a:p>
            <a:r>
              <a:rPr lang="en-US" dirty="0"/>
              <a:t>Conditional Expressions</a:t>
            </a:r>
          </a:p>
        </p:txBody>
      </p:sp>
      <p:graphicFrame>
        <p:nvGraphicFramePr>
          <p:cNvPr id="6" name="Content Placeholder 5">
            <a:extLst>
              <a:ext uri="{FF2B5EF4-FFF2-40B4-BE49-F238E27FC236}">
                <a16:creationId xmlns:a16="http://schemas.microsoft.com/office/drawing/2014/main" id="{1DF13885-984B-2D44-B19E-6512551C6C9C}"/>
              </a:ext>
            </a:extLst>
          </p:cNvPr>
          <p:cNvGraphicFramePr>
            <a:graphicFrameLocks noGrp="1"/>
          </p:cNvGraphicFramePr>
          <p:nvPr>
            <p:ph idx="1"/>
            <p:extLst>
              <p:ext uri="{D42A27DB-BD31-4B8C-83A1-F6EECF244321}">
                <p14:modId xmlns:p14="http://schemas.microsoft.com/office/powerpoint/2010/main" val="4125538488"/>
              </p:ext>
            </p:extLst>
          </p:nvPr>
        </p:nvGraphicFramePr>
        <p:xfrm>
          <a:off x="838200" y="1238250"/>
          <a:ext cx="10515600" cy="4993640"/>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4099875788"/>
                    </a:ext>
                  </a:extLst>
                </a:gridCol>
                <a:gridCol w="5257800">
                  <a:extLst>
                    <a:ext uri="{9D8B030D-6E8A-4147-A177-3AD203B41FA5}">
                      <a16:colId xmlns:a16="http://schemas.microsoft.com/office/drawing/2014/main" val="3938874120"/>
                    </a:ext>
                  </a:extLst>
                </a:gridCol>
              </a:tblGrid>
              <a:tr h="370840">
                <a:tc>
                  <a:txBody>
                    <a:bodyPr/>
                    <a:lstStyle/>
                    <a:p>
                      <a:r>
                        <a:rPr lang="en-US" dirty="0"/>
                        <a:t>Expression</a:t>
                      </a:r>
                    </a:p>
                  </a:txBody>
                  <a:tcPr/>
                </a:tc>
                <a:tc>
                  <a:txBody>
                    <a:bodyPr/>
                    <a:lstStyle/>
                    <a:p>
                      <a:r>
                        <a:rPr lang="en-US" dirty="0"/>
                        <a:t>True if:</a:t>
                      </a:r>
                    </a:p>
                  </a:txBody>
                  <a:tcPr/>
                </a:tc>
                <a:extLst>
                  <a:ext uri="{0D108BD9-81ED-4DB2-BD59-A6C34878D82A}">
                    <a16:rowId xmlns:a16="http://schemas.microsoft.com/office/drawing/2014/main" val="2045843066"/>
                  </a:ext>
                </a:extLst>
              </a:tr>
              <a:tr h="370840">
                <a:tc>
                  <a:txBody>
                    <a:bodyPr/>
                    <a:lstStyle/>
                    <a:p>
                      <a:r>
                        <a:rPr lang="en-US" dirty="0"/>
                        <a:t>[[ string1 == string2 ]]</a:t>
                      </a:r>
                    </a:p>
                  </a:txBody>
                  <a:tcPr/>
                </a:tc>
                <a:tc>
                  <a:txBody>
                    <a:bodyPr/>
                    <a:lstStyle/>
                    <a:p>
                      <a:r>
                        <a:rPr lang="en-US" dirty="0"/>
                        <a:t>string1 is equal to string2</a:t>
                      </a:r>
                    </a:p>
                  </a:txBody>
                  <a:tcPr/>
                </a:tc>
                <a:extLst>
                  <a:ext uri="{0D108BD9-81ED-4DB2-BD59-A6C34878D82A}">
                    <a16:rowId xmlns:a16="http://schemas.microsoft.com/office/drawing/2014/main" val="1289226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string1 != string2 ]]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string1 is not equal to string2</a:t>
                      </a:r>
                    </a:p>
                  </a:txBody>
                  <a:tcPr/>
                </a:tc>
                <a:extLst>
                  <a:ext uri="{0D108BD9-81ED-4DB2-BD59-A6C34878D82A}">
                    <a16:rowId xmlns:a16="http://schemas.microsoft.com/office/drawing/2014/main" val="25271135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num1 –</a:t>
                      </a:r>
                      <a:r>
                        <a:rPr lang="en-US" dirty="0" err="1"/>
                        <a:t>eq</a:t>
                      </a:r>
                      <a:r>
                        <a:rPr lang="en-US" dirty="0"/>
                        <a:t> num2 ]]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-ne, -</a:t>
                      </a:r>
                      <a:r>
                        <a:rPr lang="en-US" dirty="0" err="1">
                          <a:solidFill>
                            <a:srgbClr val="C00000"/>
                          </a:solidFill>
                        </a:rPr>
                        <a:t>lt</a:t>
                      </a:r>
                      <a:r>
                        <a:rPr lang="en-US" dirty="0">
                          <a:solidFill>
                            <a:srgbClr val="C00000"/>
                          </a:solidFill>
                        </a:rPr>
                        <a:t>, -le, -</a:t>
                      </a:r>
                      <a:r>
                        <a:rPr lang="en-US" dirty="0" err="1">
                          <a:solidFill>
                            <a:srgbClr val="C00000"/>
                          </a:solidFill>
                        </a:rPr>
                        <a:t>gt</a:t>
                      </a:r>
                      <a:r>
                        <a:rPr lang="en-US" dirty="0">
                          <a:solidFill>
                            <a:srgbClr val="C00000"/>
                          </a:solidFill>
                        </a:rPr>
                        <a:t>, -</a:t>
                      </a:r>
                      <a:r>
                        <a:rPr lang="en-US" dirty="0" err="1">
                          <a:solidFill>
                            <a:srgbClr val="C00000"/>
                          </a:solidFill>
                        </a:rPr>
                        <a:t>ge</a:t>
                      </a:r>
                      <a:endParaRPr lang="en-US" dirty="0">
                        <a:solidFill>
                          <a:srgbClr val="C00000"/>
                        </a:solidFill>
                      </a:endParaRPr>
                    </a:p>
                  </a:txBody>
                  <a:tcPr/>
                </a:tc>
                <a:tc>
                  <a:txBody>
                    <a:bodyPr/>
                    <a:lstStyle/>
                    <a:p>
                      <a:r>
                        <a:rPr lang="en-US" dirty="0"/>
                        <a:t>num1 is equal to num2</a:t>
                      </a:r>
                    </a:p>
                    <a:p>
                      <a:r>
                        <a:rPr lang="en-US" dirty="0">
                          <a:solidFill>
                            <a:srgbClr val="C00000"/>
                          </a:solidFill>
                        </a:rPr>
                        <a:t>Not equal, less than, less than or equal, greater than, greater than or equal</a:t>
                      </a:r>
                    </a:p>
                  </a:txBody>
                  <a:tcPr/>
                </a:tc>
                <a:extLst>
                  <a:ext uri="{0D108BD9-81ED-4DB2-BD59-A6C34878D82A}">
                    <a16:rowId xmlns:a16="http://schemas.microsoft.com/office/drawing/2014/main" val="3926065733"/>
                  </a:ext>
                </a:extLst>
              </a:tr>
              <a:tr h="370840">
                <a:tc>
                  <a:txBody>
                    <a:bodyPr/>
                    <a:lstStyle/>
                    <a:p>
                      <a:r>
                        <a:rPr lang="en-US" dirty="0"/>
                        <a:t>[[ -e file ]]</a:t>
                      </a:r>
                    </a:p>
                  </a:txBody>
                  <a:tcPr/>
                </a:tc>
                <a:tc>
                  <a:txBody>
                    <a:bodyPr/>
                    <a:lstStyle/>
                    <a:p>
                      <a:r>
                        <a:rPr lang="en-US" dirty="0"/>
                        <a:t>File exists</a:t>
                      </a:r>
                    </a:p>
                  </a:txBody>
                  <a:tcPr/>
                </a:tc>
                <a:extLst>
                  <a:ext uri="{0D108BD9-81ED-4DB2-BD59-A6C34878D82A}">
                    <a16:rowId xmlns:a16="http://schemas.microsoft.com/office/drawing/2014/main" val="329608850"/>
                  </a:ext>
                </a:extLst>
              </a:tr>
              <a:tr h="370840">
                <a:tc>
                  <a:txBody>
                    <a:bodyPr/>
                    <a:lstStyle/>
                    <a:p>
                      <a:r>
                        <a:rPr lang="en-US" dirty="0"/>
                        <a:t>[[ -r file ]]</a:t>
                      </a:r>
                    </a:p>
                  </a:txBody>
                  <a:tcPr/>
                </a:tc>
                <a:tc>
                  <a:txBody>
                    <a:bodyPr/>
                    <a:lstStyle/>
                    <a:p>
                      <a:r>
                        <a:rPr lang="en-US" dirty="0"/>
                        <a:t>File is readable</a:t>
                      </a:r>
                    </a:p>
                  </a:txBody>
                  <a:tcPr/>
                </a:tc>
                <a:extLst>
                  <a:ext uri="{0D108BD9-81ED-4DB2-BD59-A6C34878D82A}">
                    <a16:rowId xmlns:a16="http://schemas.microsoft.com/office/drawing/2014/main" val="6339405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 file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is writeable</a:t>
                      </a:r>
                    </a:p>
                  </a:txBody>
                  <a:tcPr/>
                </a:tc>
                <a:extLst>
                  <a:ext uri="{0D108BD9-81ED-4DB2-BD59-A6C34878D82A}">
                    <a16:rowId xmlns:a16="http://schemas.microsoft.com/office/drawing/2014/main" val="20958618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file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is executable</a:t>
                      </a:r>
                    </a:p>
                  </a:txBody>
                  <a:tcPr/>
                </a:tc>
                <a:extLst>
                  <a:ext uri="{0D108BD9-81ED-4DB2-BD59-A6C34878D82A}">
                    <a16:rowId xmlns:a16="http://schemas.microsoft.com/office/drawing/2014/main" val="3689577203"/>
                  </a:ext>
                </a:extLst>
              </a:tr>
              <a:tr h="370840">
                <a:tc>
                  <a:txBody>
                    <a:bodyPr/>
                    <a:lstStyle/>
                    <a:p>
                      <a:r>
                        <a:rPr lang="en-US" dirty="0"/>
                        <a:t>[[ file1 -</a:t>
                      </a:r>
                      <a:r>
                        <a:rPr lang="en-US" dirty="0" err="1"/>
                        <a:t>nt</a:t>
                      </a:r>
                      <a:r>
                        <a:rPr lang="en-US" dirty="0"/>
                        <a:t> file2 ]]</a:t>
                      </a:r>
                    </a:p>
                  </a:txBody>
                  <a:tcPr/>
                </a:tc>
                <a:tc>
                  <a:txBody>
                    <a:bodyPr/>
                    <a:lstStyle/>
                    <a:p>
                      <a:r>
                        <a:rPr lang="en-US" dirty="0"/>
                        <a:t>File1 is more recent than file2</a:t>
                      </a:r>
                    </a:p>
                  </a:txBody>
                  <a:tcPr/>
                </a:tc>
                <a:extLst>
                  <a:ext uri="{0D108BD9-81ED-4DB2-BD59-A6C34878D82A}">
                    <a16:rowId xmlns:a16="http://schemas.microsoft.com/office/drawing/2014/main" val="1014146938"/>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411098359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15345053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343837436"/>
                  </a:ext>
                </a:extLst>
              </a:tr>
            </a:tbl>
          </a:graphicData>
        </a:graphic>
      </p:graphicFrame>
      <p:sp>
        <p:nvSpPr>
          <p:cNvPr id="4" name="Date Placeholder 3">
            <a:extLst>
              <a:ext uri="{FF2B5EF4-FFF2-40B4-BE49-F238E27FC236}">
                <a16:creationId xmlns:a16="http://schemas.microsoft.com/office/drawing/2014/main" id="{729C0640-9A4F-AF40-822E-363326A9733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DE45CC6-B6D6-7F45-8E89-5C0B77DE0C85}"/>
              </a:ext>
            </a:extLst>
          </p:cNvPr>
          <p:cNvSpPr>
            <a:spLocks noGrp="1"/>
          </p:cNvSpPr>
          <p:nvPr>
            <p:ph type="sldNum" sz="quarter" idx="12"/>
          </p:nvPr>
        </p:nvSpPr>
        <p:spPr/>
        <p:txBody>
          <a:bodyPr/>
          <a:lstStyle/>
          <a:p>
            <a:fld id="{FCFF2910-D1F1-314D-A8F2-476646A55ABA}" type="slidenum">
              <a:rPr lang="en-US" smtClean="0"/>
              <a:t>43</a:t>
            </a:fld>
            <a:endParaRPr lang="en-US"/>
          </a:p>
        </p:txBody>
      </p:sp>
    </p:spTree>
    <p:extLst>
      <p:ext uri="{BB962C8B-B14F-4D97-AF65-F5344CB8AC3E}">
        <p14:creationId xmlns:p14="http://schemas.microsoft.com/office/powerpoint/2010/main" val="1307022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8FA8-7C41-684C-9C8B-6B5EC89E59DE}"/>
              </a:ext>
            </a:extLst>
          </p:cNvPr>
          <p:cNvSpPr>
            <a:spLocks noGrp="1"/>
          </p:cNvSpPr>
          <p:nvPr>
            <p:ph type="title"/>
          </p:nvPr>
        </p:nvSpPr>
        <p:spPr/>
        <p:txBody>
          <a:bodyPr/>
          <a:lstStyle/>
          <a:p>
            <a:r>
              <a:rPr lang="en-US" dirty="0"/>
              <a:t>Conditional Blocks: if</a:t>
            </a:r>
          </a:p>
        </p:txBody>
      </p:sp>
      <p:sp>
        <p:nvSpPr>
          <p:cNvPr id="3" name="Content Placeholder 2">
            <a:extLst>
              <a:ext uri="{FF2B5EF4-FFF2-40B4-BE49-F238E27FC236}">
                <a16:creationId xmlns:a16="http://schemas.microsoft.com/office/drawing/2014/main" id="{946E01D9-CC98-F245-A127-F0614CF95EE9}"/>
              </a:ext>
            </a:extLst>
          </p:cNvPr>
          <p:cNvSpPr>
            <a:spLocks noGrp="1"/>
          </p:cNvSpPr>
          <p:nvPr>
            <p:ph idx="1"/>
          </p:nvPr>
        </p:nvSpPr>
        <p:spPr/>
        <p:txBody>
          <a:bodyPr/>
          <a:lstStyle/>
          <a:p>
            <a:pPr marL="0" indent="0">
              <a:buNone/>
            </a:pPr>
            <a:r>
              <a:rPr lang="en-US" dirty="0"/>
              <a:t>Block statements can be used in scripts, but not on the command line.</a:t>
            </a:r>
          </a:p>
          <a:p>
            <a:r>
              <a:rPr lang="en-US" b="1" dirty="0"/>
              <a:t>if </a:t>
            </a:r>
            <a:r>
              <a:rPr lang="en-US" b="1" i="1" dirty="0"/>
              <a:t>condition</a:t>
            </a:r>
            <a:r>
              <a:rPr lang="en-US" b="1" dirty="0"/>
              <a:t> then</a:t>
            </a:r>
            <a:r>
              <a:rPr lang="en-US" dirty="0"/>
              <a:t> - Execute statements if the condition is true</a:t>
            </a:r>
            <a:br>
              <a:rPr lang="en-US" b="1" dirty="0"/>
            </a:br>
            <a:r>
              <a:rPr lang="en-US" b="1" dirty="0"/>
              <a:t>	</a:t>
            </a:r>
            <a:r>
              <a:rPr lang="en-US" b="1" i="1" dirty="0"/>
              <a:t>statements</a:t>
            </a:r>
            <a:br>
              <a:rPr lang="en-US" b="1" i="1" dirty="0"/>
            </a:br>
            <a:r>
              <a:rPr lang="en-US" b="1" i="1" dirty="0"/>
              <a:t>else</a:t>
            </a:r>
            <a:br>
              <a:rPr lang="en-US" b="1" i="1" dirty="0"/>
            </a:br>
            <a:r>
              <a:rPr lang="en-US" b="1" i="1" dirty="0"/>
              <a:t>	statements</a:t>
            </a:r>
            <a:br>
              <a:rPr lang="en-US" b="1" dirty="0"/>
            </a:br>
            <a:r>
              <a:rPr lang="en-US" b="1" dirty="0"/>
              <a:t>fi</a:t>
            </a:r>
            <a:br>
              <a:rPr lang="en-US" dirty="0"/>
            </a:br>
            <a:r>
              <a:rPr lang="en-US" i="1" dirty="0">
                <a:solidFill>
                  <a:srgbClr val="C00000"/>
                </a:solidFill>
              </a:rPr>
              <a:t>if [[ $today == “Wednesday” ]]; then</a:t>
            </a:r>
            <a:br>
              <a:rPr lang="en-US" i="1" dirty="0">
                <a:solidFill>
                  <a:srgbClr val="C00000"/>
                </a:solidFill>
              </a:rPr>
            </a:br>
            <a:r>
              <a:rPr lang="en-US" i="1" dirty="0">
                <a:solidFill>
                  <a:srgbClr val="C00000"/>
                </a:solidFill>
              </a:rPr>
              <a:t>	echo “It\’s Wednesday”</a:t>
            </a:r>
            <a:br>
              <a:rPr lang="en-US" i="1" dirty="0">
                <a:solidFill>
                  <a:srgbClr val="C00000"/>
                </a:solidFill>
              </a:rPr>
            </a:br>
            <a:r>
              <a:rPr lang="en-US" i="1" dirty="0">
                <a:solidFill>
                  <a:srgbClr val="C00000"/>
                </a:solidFill>
              </a:rPr>
              <a:t>else</a:t>
            </a:r>
            <a:br>
              <a:rPr lang="en-US" i="1" dirty="0">
                <a:solidFill>
                  <a:srgbClr val="C00000"/>
                </a:solidFill>
              </a:rPr>
            </a:br>
            <a:r>
              <a:rPr lang="en-US" i="1" dirty="0">
                <a:solidFill>
                  <a:srgbClr val="C00000"/>
                </a:solidFill>
              </a:rPr>
              <a:t>	echo “It\’s not Wednesday”</a:t>
            </a:r>
            <a:br>
              <a:rPr lang="en-US" i="1" dirty="0">
                <a:solidFill>
                  <a:srgbClr val="C00000"/>
                </a:solidFill>
              </a:rPr>
            </a:br>
            <a:r>
              <a:rPr lang="en-US" i="1" dirty="0">
                <a:solidFill>
                  <a:srgbClr val="C00000"/>
                </a:solidFill>
              </a:rPr>
              <a:t>fi</a:t>
            </a:r>
          </a:p>
        </p:txBody>
      </p:sp>
      <p:sp>
        <p:nvSpPr>
          <p:cNvPr id="4" name="Date Placeholder 3">
            <a:extLst>
              <a:ext uri="{FF2B5EF4-FFF2-40B4-BE49-F238E27FC236}">
                <a16:creationId xmlns:a16="http://schemas.microsoft.com/office/drawing/2014/main" id="{2F784A6B-4DA3-CB4B-97ED-ED3916E2B18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D837F15-4390-9542-BE84-6B2D7913C0E0}"/>
              </a:ext>
            </a:extLst>
          </p:cNvPr>
          <p:cNvSpPr>
            <a:spLocks noGrp="1"/>
          </p:cNvSpPr>
          <p:nvPr>
            <p:ph type="sldNum" sz="quarter" idx="12"/>
          </p:nvPr>
        </p:nvSpPr>
        <p:spPr/>
        <p:txBody>
          <a:bodyPr/>
          <a:lstStyle/>
          <a:p>
            <a:fld id="{FCFF2910-D1F1-314D-A8F2-476646A55ABA}" type="slidenum">
              <a:rPr lang="en-US" smtClean="0"/>
              <a:t>44</a:t>
            </a:fld>
            <a:endParaRPr lang="en-US"/>
          </a:p>
        </p:txBody>
      </p:sp>
    </p:spTree>
    <p:extLst>
      <p:ext uri="{BB962C8B-B14F-4D97-AF65-F5344CB8AC3E}">
        <p14:creationId xmlns:p14="http://schemas.microsoft.com/office/powerpoint/2010/main" val="1253987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FF03-9BB9-E24D-8FA5-43E8F162F6E6}"/>
              </a:ext>
            </a:extLst>
          </p:cNvPr>
          <p:cNvSpPr>
            <a:spLocks noGrp="1"/>
          </p:cNvSpPr>
          <p:nvPr>
            <p:ph type="title"/>
          </p:nvPr>
        </p:nvSpPr>
        <p:spPr/>
        <p:txBody>
          <a:bodyPr/>
          <a:lstStyle/>
          <a:p>
            <a:r>
              <a:rPr lang="en-US" dirty="0"/>
              <a:t>Loop Blocks: for</a:t>
            </a:r>
          </a:p>
        </p:txBody>
      </p:sp>
      <p:sp>
        <p:nvSpPr>
          <p:cNvPr id="3" name="Content Placeholder 2">
            <a:extLst>
              <a:ext uri="{FF2B5EF4-FFF2-40B4-BE49-F238E27FC236}">
                <a16:creationId xmlns:a16="http://schemas.microsoft.com/office/drawing/2014/main" id="{884BC65E-3A32-504F-B72B-94C507CF1F57}"/>
              </a:ext>
            </a:extLst>
          </p:cNvPr>
          <p:cNvSpPr>
            <a:spLocks noGrp="1"/>
          </p:cNvSpPr>
          <p:nvPr>
            <p:ph idx="1"/>
          </p:nvPr>
        </p:nvSpPr>
        <p:spPr/>
        <p:txBody>
          <a:bodyPr>
            <a:normAutofit/>
          </a:bodyPr>
          <a:lstStyle/>
          <a:p>
            <a:pPr marL="0" indent="0">
              <a:buNone/>
            </a:pPr>
            <a:r>
              <a:rPr lang="en-US" dirty="0"/>
              <a:t>Block statements can be used in scripts, but not on the command line.</a:t>
            </a:r>
            <a:endParaRPr lang="en-US" b="1" dirty="0"/>
          </a:p>
          <a:p>
            <a:r>
              <a:rPr lang="en-US" b="1" dirty="0"/>
              <a:t>for </a:t>
            </a:r>
            <a:r>
              <a:rPr lang="en-US" b="1" i="1" dirty="0"/>
              <a:t>variable</a:t>
            </a:r>
            <a:r>
              <a:rPr lang="en-US" b="1" dirty="0"/>
              <a:t> in </a:t>
            </a:r>
            <a:r>
              <a:rPr lang="en-US" b="1" i="1" dirty="0"/>
              <a:t>values</a:t>
            </a:r>
            <a:r>
              <a:rPr lang="en-US" b="1" dirty="0"/>
              <a:t> do </a:t>
            </a:r>
            <a:br>
              <a:rPr lang="en-US" b="1" dirty="0"/>
            </a:br>
            <a:r>
              <a:rPr lang="en-US" b="1" dirty="0"/>
              <a:t>	statements</a:t>
            </a:r>
            <a:br>
              <a:rPr lang="en-US" b="1" dirty="0"/>
            </a:br>
            <a:r>
              <a:rPr lang="en-US" b="1" dirty="0"/>
              <a:t>done</a:t>
            </a:r>
            <a:r>
              <a:rPr lang="en-US" dirty="0"/>
              <a:t> – iterates through values</a:t>
            </a:r>
            <a:br>
              <a:rPr lang="en-US" b="1" dirty="0"/>
            </a:br>
            <a:r>
              <a:rPr lang="en-US" i="1" dirty="0">
                <a:solidFill>
                  <a:srgbClr val="C00000"/>
                </a:solidFill>
              </a:rPr>
              <a:t>for day in Mon Tue Wed Thu Fri do </a:t>
            </a:r>
            <a:br>
              <a:rPr lang="en-US" i="1" dirty="0">
                <a:solidFill>
                  <a:srgbClr val="C00000"/>
                </a:solidFill>
              </a:rPr>
            </a:br>
            <a:r>
              <a:rPr lang="en-US" i="1" dirty="0">
                <a:solidFill>
                  <a:srgbClr val="C00000"/>
                </a:solidFill>
              </a:rPr>
              <a:t>	echo $day</a:t>
            </a:r>
            <a:br>
              <a:rPr lang="en-US" i="1" dirty="0">
                <a:solidFill>
                  <a:srgbClr val="C00000"/>
                </a:solidFill>
              </a:rPr>
            </a:br>
            <a:r>
              <a:rPr lang="en-US" i="1" dirty="0">
                <a:solidFill>
                  <a:srgbClr val="C00000"/>
                </a:solidFill>
              </a:rPr>
              <a:t>done</a:t>
            </a:r>
          </a:p>
          <a:p>
            <a:r>
              <a:rPr lang="en-US" dirty="0"/>
              <a:t>Values may be specified as a range:</a:t>
            </a:r>
            <a:br>
              <a:rPr lang="en-US" dirty="0"/>
            </a:br>
            <a:r>
              <a:rPr lang="en-US" i="1" dirty="0">
                <a:solidFill>
                  <a:srgbClr val="C00000"/>
                </a:solidFill>
              </a:rPr>
              <a:t>for value in {1..100} do</a:t>
            </a:r>
            <a:br>
              <a:rPr lang="en-US" i="1" dirty="0">
                <a:solidFill>
                  <a:srgbClr val="C00000"/>
                </a:solidFill>
              </a:rPr>
            </a:br>
            <a:r>
              <a:rPr lang="en-US" i="1" dirty="0">
                <a:solidFill>
                  <a:srgbClr val="C00000"/>
                </a:solidFill>
              </a:rPr>
              <a:t>	echo $value</a:t>
            </a:r>
            <a:br>
              <a:rPr lang="en-US" i="1" dirty="0">
                <a:solidFill>
                  <a:srgbClr val="C00000"/>
                </a:solidFill>
              </a:rPr>
            </a:br>
            <a:r>
              <a:rPr lang="en-US" i="1" dirty="0">
                <a:solidFill>
                  <a:srgbClr val="C00000"/>
                </a:solidFill>
              </a:rPr>
              <a:t>done</a:t>
            </a:r>
            <a:endParaRPr lang="en-US" dirty="0"/>
          </a:p>
        </p:txBody>
      </p:sp>
      <p:sp>
        <p:nvSpPr>
          <p:cNvPr id="4" name="Date Placeholder 3">
            <a:extLst>
              <a:ext uri="{FF2B5EF4-FFF2-40B4-BE49-F238E27FC236}">
                <a16:creationId xmlns:a16="http://schemas.microsoft.com/office/drawing/2014/main" id="{D8F08BB5-DE7E-494C-AB98-DECFE40B762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B0B9552-1065-344E-9BF0-42ED403C6A0C}"/>
              </a:ext>
            </a:extLst>
          </p:cNvPr>
          <p:cNvSpPr>
            <a:spLocks noGrp="1"/>
          </p:cNvSpPr>
          <p:nvPr>
            <p:ph type="sldNum" sz="quarter" idx="12"/>
          </p:nvPr>
        </p:nvSpPr>
        <p:spPr/>
        <p:txBody>
          <a:bodyPr/>
          <a:lstStyle/>
          <a:p>
            <a:fld id="{FCFF2910-D1F1-314D-A8F2-476646A55ABA}" type="slidenum">
              <a:rPr lang="en-US" smtClean="0"/>
              <a:t>45</a:t>
            </a:fld>
            <a:endParaRPr lang="en-US"/>
          </a:p>
        </p:txBody>
      </p:sp>
    </p:spTree>
    <p:extLst>
      <p:ext uri="{BB962C8B-B14F-4D97-AF65-F5344CB8AC3E}">
        <p14:creationId xmlns:p14="http://schemas.microsoft.com/office/powerpoint/2010/main" val="3818830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152F-B7FE-4749-95E0-A7EA711A9607}"/>
              </a:ext>
            </a:extLst>
          </p:cNvPr>
          <p:cNvSpPr>
            <a:spLocks noGrp="1"/>
          </p:cNvSpPr>
          <p:nvPr>
            <p:ph type="title"/>
          </p:nvPr>
        </p:nvSpPr>
        <p:spPr/>
        <p:txBody>
          <a:bodyPr/>
          <a:lstStyle/>
          <a:p>
            <a:r>
              <a:rPr lang="en-US" dirty="0"/>
              <a:t>Loop Blocks: while</a:t>
            </a:r>
          </a:p>
        </p:txBody>
      </p:sp>
      <p:sp>
        <p:nvSpPr>
          <p:cNvPr id="3" name="Content Placeholder 2">
            <a:extLst>
              <a:ext uri="{FF2B5EF4-FFF2-40B4-BE49-F238E27FC236}">
                <a16:creationId xmlns:a16="http://schemas.microsoft.com/office/drawing/2014/main" id="{25F81D4D-10B5-024C-85B9-9868137F29E9}"/>
              </a:ext>
            </a:extLst>
          </p:cNvPr>
          <p:cNvSpPr>
            <a:spLocks noGrp="1"/>
          </p:cNvSpPr>
          <p:nvPr>
            <p:ph idx="1"/>
          </p:nvPr>
        </p:nvSpPr>
        <p:spPr/>
        <p:txBody>
          <a:bodyPr/>
          <a:lstStyle/>
          <a:p>
            <a:pPr marL="0" indent="0">
              <a:buNone/>
            </a:pPr>
            <a:r>
              <a:rPr lang="en-US" dirty="0"/>
              <a:t>Block statements can be used in scripts, but not on the command line.</a:t>
            </a:r>
          </a:p>
          <a:p>
            <a:r>
              <a:rPr lang="en-US" b="1" dirty="0"/>
              <a:t>while [ </a:t>
            </a:r>
            <a:r>
              <a:rPr lang="en-US" b="1" i="1" dirty="0"/>
              <a:t>condition</a:t>
            </a:r>
            <a:r>
              <a:rPr lang="en-US" b="1" dirty="0"/>
              <a:t> ] do </a:t>
            </a:r>
            <a:br>
              <a:rPr lang="en-US" b="1" dirty="0"/>
            </a:br>
            <a:r>
              <a:rPr lang="en-US" b="1" dirty="0"/>
              <a:t>	statements</a:t>
            </a:r>
            <a:br>
              <a:rPr lang="en-US" b="1" dirty="0"/>
            </a:br>
            <a:r>
              <a:rPr lang="en-US" b="1" dirty="0"/>
              <a:t>done</a:t>
            </a:r>
            <a:r>
              <a:rPr lang="en-US" dirty="0"/>
              <a:t> – iterates while condition is true</a:t>
            </a:r>
            <a:br>
              <a:rPr lang="en-US" b="1" dirty="0"/>
            </a:br>
            <a:r>
              <a:rPr lang="en-US" i="1" dirty="0">
                <a:solidFill>
                  <a:srgbClr val="C00000"/>
                </a:solidFill>
              </a:rPr>
              <a:t>while [ $</a:t>
            </a:r>
            <a:r>
              <a:rPr lang="en-US" i="1" dirty="0" err="1">
                <a:solidFill>
                  <a:srgbClr val="C00000"/>
                </a:solidFill>
              </a:rPr>
              <a:t>i</a:t>
            </a:r>
            <a:r>
              <a:rPr lang="en-US" i="1" dirty="0">
                <a:solidFill>
                  <a:srgbClr val="C00000"/>
                </a:solidFill>
              </a:rPr>
              <a:t> –</a:t>
            </a:r>
            <a:r>
              <a:rPr lang="en-US" i="1" dirty="0" err="1">
                <a:solidFill>
                  <a:srgbClr val="C00000"/>
                </a:solidFill>
              </a:rPr>
              <a:t>lt</a:t>
            </a:r>
            <a:r>
              <a:rPr lang="en-US" i="1" dirty="0">
                <a:solidFill>
                  <a:srgbClr val="C00000"/>
                </a:solidFill>
              </a:rPr>
              <a:t> 100] do</a:t>
            </a:r>
            <a:br>
              <a:rPr lang="en-US" i="1" dirty="0">
                <a:solidFill>
                  <a:srgbClr val="C00000"/>
                </a:solidFill>
              </a:rPr>
            </a:br>
            <a:r>
              <a:rPr lang="en-US" i="1" dirty="0">
                <a:solidFill>
                  <a:srgbClr val="C00000"/>
                </a:solidFill>
              </a:rPr>
              <a:t>	</a:t>
            </a:r>
            <a:r>
              <a:rPr lang="en-US" i="1" dirty="0" err="1">
                <a:solidFill>
                  <a:srgbClr val="C00000"/>
                </a:solidFill>
              </a:rPr>
              <a:t>i</a:t>
            </a:r>
            <a:r>
              <a:rPr lang="en-US" i="1" dirty="0">
                <a:solidFill>
                  <a:srgbClr val="C00000"/>
                </a:solidFill>
              </a:rPr>
              <a:t> = $[$i+1]</a:t>
            </a:r>
            <a:br>
              <a:rPr lang="en-US" i="1" dirty="0">
                <a:solidFill>
                  <a:srgbClr val="C00000"/>
                </a:solidFill>
              </a:rPr>
            </a:br>
            <a:r>
              <a:rPr lang="en-US" i="1" dirty="0">
                <a:solidFill>
                  <a:srgbClr val="C00000"/>
                </a:solidFill>
              </a:rPr>
              <a:t>	echo $</a:t>
            </a:r>
            <a:r>
              <a:rPr lang="en-US" i="1" dirty="0" err="1">
                <a:solidFill>
                  <a:srgbClr val="C00000"/>
                </a:solidFill>
              </a:rPr>
              <a:t>i</a:t>
            </a:r>
            <a:br>
              <a:rPr lang="en-US" i="1" dirty="0">
                <a:solidFill>
                  <a:srgbClr val="C00000"/>
                </a:solidFill>
              </a:rPr>
            </a:br>
            <a:r>
              <a:rPr lang="en-US" i="1" dirty="0">
                <a:solidFill>
                  <a:srgbClr val="C00000"/>
                </a:solidFill>
              </a:rPr>
              <a:t>done</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39E2132F-DA52-2244-954E-A5382C0D29A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B99CF9E-6C86-944D-BE1B-759EDEECC178}"/>
              </a:ext>
            </a:extLst>
          </p:cNvPr>
          <p:cNvSpPr>
            <a:spLocks noGrp="1"/>
          </p:cNvSpPr>
          <p:nvPr>
            <p:ph type="sldNum" sz="quarter" idx="12"/>
          </p:nvPr>
        </p:nvSpPr>
        <p:spPr/>
        <p:txBody>
          <a:bodyPr/>
          <a:lstStyle/>
          <a:p>
            <a:fld id="{FCFF2910-D1F1-314D-A8F2-476646A55ABA}" type="slidenum">
              <a:rPr lang="en-US" smtClean="0"/>
              <a:t>46</a:t>
            </a:fld>
            <a:endParaRPr lang="en-US"/>
          </a:p>
        </p:txBody>
      </p:sp>
    </p:spTree>
    <p:extLst>
      <p:ext uri="{BB962C8B-B14F-4D97-AF65-F5344CB8AC3E}">
        <p14:creationId xmlns:p14="http://schemas.microsoft.com/office/powerpoint/2010/main" val="1575066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18C-9CA5-E207-A8BB-0B709EFCB42E}"/>
              </a:ext>
            </a:extLst>
          </p:cNvPr>
          <p:cNvSpPr>
            <a:spLocks noGrp="1"/>
          </p:cNvSpPr>
          <p:nvPr>
            <p:ph type="ctrTitle"/>
          </p:nvPr>
        </p:nvSpPr>
        <p:spPr/>
        <p:txBody>
          <a:bodyPr/>
          <a:lstStyle/>
          <a:p>
            <a:r>
              <a:rPr lang="en-US" dirty="0"/>
              <a:t>make</a:t>
            </a:r>
          </a:p>
        </p:txBody>
      </p:sp>
      <p:sp>
        <p:nvSpPr>
          <p:cNvPr id="3" name="Subtitle 2">
            <a:extLst>
              <a:ext uri="{FF2B5EF4-FFF2-40B4-BE49-F238E27FC236}">
                <a16:creationId xmlns:a16="http://schemas.microsoft.com/office/drawing/2014/main" id="{EFC5230D-C60B-47E4-6699-5B007CD4B737}"/>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19187C13-24A3-9DD4-F01A-B6FFF2AE81D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8807FF5-84C6-636D-7DBB-D9931013497F}"/>
              </a:ext>
            </a:extLst>
          </p:cNvPr>
          <p:cNvSpPr>
            <a:spLocks noGrp="1"/>
          </p:cNvSpPr>
          <p:nvPr>
            <p:ph type="sldNum" sz="quarter" idx="12"/>
          </p:nvPr>
        </p:nvSpPr>
        <p:spPr/>
        <p:txBody>
          <a:bodyPr/>
          <a:lstStyle/>
          <a:p>
            <a:fld id="{FCFF2910-D1F1-314D-A8F2-476646A55ABA}" type="slidenum">
              <a:rPr lang="en-US" smtClean="0"/>
              <a:t>47</a:t>
            </a:fld>
            <a:endParaRPr lang="en-US" dirty="0"/>
          </a:p>
        </p:txBody>
      </p:sp>
    </p:spTree>
    <p:extLst>
      <p:ext uri="{BB962C8B-B14F-4D97-AF65-F5344CB8AC3E}">
        <p14:creationId xmlns:p14="http://schemas.microsoft.com/office/powerpoint/2010/main" val="4265223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6DBB-11F0-B74D-9F73-C8ECD192BE34}"/>
              </a:ext>
            </a:extLst>
          </p:cNvPr>
          <p:cNvSpPr>
            <a:spLocks noGrp="1"/>
          </p:cNvSpPr>
          <p:nvPr>
            <p:ph type="title"/>
          </p:nvPr>
        </p:nvSpPr>
        <p:spPr/>
        <p:txBody>
          <a:bodyPr/>
          <a:lstStyle/>
          <a:p>
            <a:r>
              <a:rPr lang="en-US" dirty="0"/>
              <a:t>What is Make?</a:t>
            </a:r>
          </a:p>
        </p:txBody>
      </p:sp>
      <p:sp>
        <p:nvSpPr>
          <p:cNvPr id="3" name="Content Placeholder 2">
            <a:extLst>
              <a:ext uri="{FF2B5EF4-FFF2-40B4-BE49-F238E27FC236}">
                <a16:creationId xmlns:a16="http://schemas.microsoft.com/office/drawing/2014/main" id="{5CEB3775-40A3-A948-A54C-6451B10E8377}"/>
              </a:ext>
            </a:extLst>
          </p:cNvPr>
          <p:cNvSpPr>
            <a:spLocks noGrp="1"/>
          </p:cNvSpPr>
          <p:nvPr>
            <p:ph idx="1"/>
          </p:nvPr>
        </p:nvSpPr>
        <p:spPr/>
        <p:txBody>
          <a:bodyPr/>
          <a:lstStyle/>
          <a:p>
            <a:r>
              <a:rPr lang="en-US" i="1" dirty="0"/>
              <a:t>Make</a:t>
            </a:r>
            <a:r>
              <a:rPr lang="en-US" dirty="0"/>
              <a:t> is an application to organize and automate the process of compiling programs.</a:t>
            </a:r>
          </a:p>
          <a:p>
            <a:r>
              <a:rPr lang="en-US" dirty="0"/>
              <a:t>Make builds programs based on instructions in a file, called a </a:t>
            </a:r>
            <a:r>
              <a:rPr lang="en-US" i="1" dirty="0" err="1"/>
              <a:t>makefile</a:t>
            </a:r>
            <a:r>
              <a:rPr lang="en-US" dirty="0"/>
              <a:t>.</a:t>
            </a:r>
          </a:p>
          <a:p>
            <a:r>
              <a:rPr lang="en-US" dirty="0"/>
              <a:t>A </a:t>
            </a:r>
            <a:r>
              <a:rPr lang="en-US" dirty="0" err="1"/>
              <a:t>makefile</a:t>
            </a:r>
            <a:r>
              <a:rPr lang="en-US" dirty="0"/>
              <a:t> contains:</a:t>
            </a:r>
          </a:p>
          <a:p>
            <a:r>
              <a:rPr lang="en-US" dirty="0"/>
              <a:t>A list of dependencies (e.g. a hierarchical list files that go into building a program)</a:t>
            </a:r>
          </a:p>
          <a:p>
            <a:r>
              <a:rPr lang="en-US" dirty="0"/>
              <a:t>Instructions for building the program and its components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FB64290F-E975-B74A-A215-8FF677104F6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CF4E0196-BD9D-3C46-8288-E0E2639984C7}"/>
              </a:ext>
            </a:extLst>
          </p:cNvPr>
          <p:cNvSpPr>
            <a:spLocks noGrp="1"/>
          </p:cNvSpPr>
          <p:nvPr>
            <p:ph type="sldNum" sz="quarter" idx="12"/>
          </p:nvPr>
        </p:nvSpPr>
        <p:spPr/>
        <p:txBody>
          <a:bodyPr/>
          <a:lstStyle/>
          <a:p>
            <a:fld id="{FCFF2910-D1F1-314D-A8F2-476646A55ABA}" type="slidenum">
              <a:rPr lang="en-US" smtClean="0"/>
              <a:t>48</a:t>
            </a:fld>
            <a:endParaRPr lang="en-US"/>
          </a:p>
        </p:txBody>
      </p:sp>
    </p:spTree>
    <p:extLst>
      <p:ext uri="{BB962C8B-B14F-4D97-AF65-F5344CB8AC3E}">
        <p14:creationId xmlns:p14="http://schemas.microsoft.com/office/powerpoint/2010/main" val="2333928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A407-ED4C-3E4B-9D86-C8DB6DA7DEC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6518E540-24E3-7C40-9C67-6AFB1DC4C66A}"/>
              </a:ext>
            </a:extLst>
          </p:cNvPr>
          <p:cNvSpPr>
            <a:spLocks noGrp="1"/>
          </p:cNvSpPr>
          <p:nvPr>
            <p:ph idx="1"/>
          </p:nvPr>
        </p:nvSpPr>
        <p:spPr/>
        <p:txBody>
          <a:bodyPr/>
          <a:lstStyle/>
          <a:p>
            <a:r>
              <a:rPr lang="en-US" dirty="0"/>
              <a:t>Make was created by Stuart Feldman, at Bell Labs, in 1976</a:t>
            </a:r>
          </a:p>
          <a:p>
            <a:pPr lvl="1"/>
            <a:r>
              <a:rPr lang="en-US" dirty="0"/>
              <a:t>Feldman received the </a:t>
            </a:r>
            <a:r>
              <a:rPr lang="en-US" i="1" dirty="0"/>
              <a:t>2003 ACM Software System Award </a:t>
            </a:r>
            <a:r>
              <a:rPr lang="en-US" dirty="0"/>
              <a:t>for the authoring of this widespread tool</a:t>
            </a:r>
          </a:p>
          <a:p>
            <a:r>
              <a:rPr lang="en-US" dirty="0"/>
              <a:t>Ken Thompson and Dennis Ritchie were not the only people working on Unix!</a:t>
            </a:r>
          </a:p>
          <a:p>
            <a:r>
              <a:rPr lang="en-US" dirty="0"/>
              <a:t>Prior to make, most programmers created shell scripts to build complex programs</a:t>
            </a:r>
          </a:p>
          <a:p>
            <a:r>
              <a:rPr lang="en-US" dirty="0"/>
              <a:t>Make is now part of the POSIX standard, so </a:t>
            </a:r>
            <a:r>
              <a:rPr lang="en-US" dirty="0" err="1"/>
              <a:t>makefiles</a:t>
            </a:r>
            <a:r>
              <a:rPr lang="en-US" dirty="0"/>
              <a:t> are reasonably portable</a:t>
            </a:r>
          </a:p>
        </p:txBody>
      </p:sp>
      <p:sp>
        <p:nvSpPr>
          <p:cNvPr id="4" name="Date Placeholder 3">
            <a:extLst>
              <a:ext uri="{FF2B5EF4-FFF2-40B4-BE49-F238E27FC236}">
                <a16:creationId xmlns:a16="http://schemas.microsoft.com/office/drawing/2014/main" id="{D2AAA112-FDB1-8A40-88CB-1669E93EAC9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F5909EF-4E83-8049-B2EE-E1203E7B15D1}"/>
              </a:ext>
            </a:extLst>
          </p:cNvPr>
          <p:cNvSpPr>
            <a:spLocks noGrp="1"/>
          </p:cNvSpPr>
          <p:nvPr>
            <p:ph type="sldNum" sz="quarter" idx="12"/>
          </p:nvPr>
        </p:nvSpPr>
        <p:spPr/>
        <p:txBody>
          <a:bodyPr/>
          <a:lstStyle/>
          <a:p>
            <a:fld id="{FCFF2910-D1F1-314D-A8F2-476646A55ABA}" type="slidenum">
              <a:rPr lang="en-US" smtClean="0"/>
              <a:t>49</a:t>
            </a:fld>
            <a:endParaRPr lang="en-US"/>
          </a:p>
        </p:txBody>
      </p:sp>
    </p:spTree>
    <p:extLst>
      <p:ext uri="{BB962C8B-B14F-4D97-AF65-F5344CB8AC3E}">
        <p14:creationId xmlns:p14="http://schemas.microsoft.com/office/powerpoint/2010/main" val="175521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CB90-7DFC-294B-89E4-56A9972FE61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1414F68D-C4F7-684F-8A37-B06E9D9603B3}"/>
              </a:ext>
            </a:extLst>
          </p:cNvPr>
          <p:cNvSpPr>
            <a:spLocks noGrp="1"/>
          </p:cNvSpPr>
          <p:nvPr>
            <p:ph sz="half" idx="1"/>
          </p:nvPr>
        </p:nvSpPr>
        <p:spPr>
          <a:xfrm>
            <a:off x="838199" y="1272047"/>
            <a:ext cx="5849039" cy="4886382"/>
          </a:xfrm>
        </p:spPr>
        <p:txBody>
          <a:bodyPr>
            <a:normAutofit fontScale="77500" lnSpcReduction="20000"/>
          </a:bodyPr>
          <a:lstStyle/>
          <a:p>
            <a:r>
              <a:rPr lang="en-US" dirty="0"/>
              <a:t>Class information in Canvas </a:t>
            </a:r>
            <a:br>
              <a:rPr lang="en-US" dirty="0"/>
            </a:br>
            <a:endParaRPr lang="en-US" dirty="0"/>
          </a:p>
          <a:p>
            <a:r>
              <a:rPr lang="en-US" dirty="0"/>
              <a:t>Email: </a:t>
            </a:r>
            <a:r>
              <a:rPr lang="en-US" dirty="0">
                <a:hlinkClick r:id="rId2"/>
              </a:rPr>
              <a:t>robert.nicholson@sjsu.edu</a:t>
            </a:r>
            <a:endParaRPr lang="en-US" dirty="0"/>
          </a:p>
          <a:p>
            <a:pPr marL="0" indent="0">
              <a:buNone/>
            </a:pPr>
            <a:endParaRPr lang="en-US" dirty="0"/>
          </a:p>
          <a:p>
            <a:pPr marL="0" indent="0">
              <a:buNone/>
            </a:pPr>
            <a:r>
              <a:rPr lang="en-US" b="1" dirty="0"/>
              <a:t>Grading</a:t>
            </a:r>
          </a:p>
          <a:p>
            <a:r>
              <a:rPr lang="en-US" dirty="0"/>
              <a:t>Assignments: 30%</a:t>
            </a:r>
          </a:p>
          <a:p>
            <a:r>
              <a:rPr lang="en-US" dirty="0"/>
              <a:t>Midterm: 25%</a:t>
            </a:r>
          </a:p>
          <a:p>
            <a:r>
              <a:rPr lang="en-US" dirty="0"/>
              <a:t>Final: 45%</a:t>
            </a:r>
          </a:p>
          <a:p>
            <a:endParaRPr lang="en-US" dirty="0"/>
          </a:p>
          <a:p>
            <a:pPr marL="0" indent="0">
              <a:buNone/>
            </a:pPr>
            <a:r>
              <a:rPr lang="en-US" dirty="0"/>
              <a:t>Course grades will be based on a curve. Per CMPE Department policy, the median total score will earn a B+. Approximately one third of the class will earn higher grades, and another one third will earn lower grades.</a:t>
            </a:r>
            <a:br>
              <a:rPr lang="en-US" dirty="0"/>
            </a:br>
            <a:endParaRPr lang="en-US" dirty="0"/>
          </a:p>
        </p:txBody>
      </p:sp>
      <p:sp>
        <p:nvSpPr>
          <p:cNvPr id="4" name="Content Placeholder 3">
            <a:extLst>
              <a:ext uri="{FF2B5EF4-FFF2-40B4-BE49-F238E27FC236}">
                <a16:creationId xmlns:a16="http://schemas.microsoft.com/office/drawing/2014/main" id="{06C5ED00-B9EA-A547-934E-AAC2C6AADAF2}"/>
              </a:ext>
            </a:extLst>
          </p:cNvPr>
          <p:cNvSpPr>
            <a:spLocks noGrp="1"/>
          </p:cNvSpPr>
          <p:nvPr>
            <p:ph sz="half" idx="2"/>
          </p:nvPr>
        </p:nvSpPr>
        <p:spPr>
          <a:xfrm>
            <a:off x="7176655" y="4211781"/>
            <a:ext cx="4177144" cy="1946647"/>
          </a:xfrm>
        </p:spPr>
        <p:txBody>
          <a:bodyPr>
            <a:normAutofit fontScale="77500" lnSpcReduction="20000"/>
          </a:bodyPr>
          <a:lstStyle/>
          <a:p>
            <a:pPr marL="0" indent="0">
              <a:buNone/>
            </a:pPr>
            <a:r>
              <a:rPr lang="en-US" dirty="0"/>
              <a:t>Textbook (recommended):</a:t>
            </a:r>
          </a:p>
          <a:p>
            <a:pPr marL="0" indent="0">
              <a:buNone/>
            </a:pPr>
            <a:r>
              <a:rPr lang="en-US" b="1" dirty="0"/>
              <a:t>System Software: An Introduction To Systems Programming, 3rd Edition</a:t>
            </a:r>
            <a:br>
              <a:rPr lang="en-US" b="1" dirty="0"/>
            </a:br>
            <a:r>
              <a:rPr lang="en-US" dirty="0"/>
              <a:t>Leland L. Beck – 1996</a:t>
            </a:r>
          </a:p>
          <a:p>
            <a:pPr marL="0" indent="0">
              <a:buNone/>
            </a:pPr>
            <a:endParaRPr lang="en-US" dirty="0"/>
          </a:p>
        </p:txBody>
      </p:sp>
      <p:sp>
        <p:nvSpPr>
          <p:cNvPr id="5" name="Date Placeholder 4">
            <a:extLst>
              <a:ext uri="{FF2B5EF4-FFF2-40B4-BE49-F238E27FC236}">
                <a16:creationId xmlns:a16="http://schemas.microsoft.com/office/drawing/2014/main" id="{9CE0F6B6-C1A3-9B43-9D9F-1332BFEAB5F7}"/>
              </a:ext>
            </a:extLst>
          </p:cNvPr>
          <p:cNvSpPr>
            <a:spLocks noGrp="1"/>
          </p:cNvSpPr>
          <p:nvPr>
            <p:ph type="dt" sz="half" idx="10"/>
          </p:nvPr>
        </p:nvSpPr>
        <p:spPr/>
        <p:txBody>
          <a:bodyPr/>
          <a:lstStyle/>
          <a:p>
            <a:r>
              <a:rPr lang="en-US"/>
              <a:t>CMPE 220</a:t>
            </a:r>
            <a:endParaRPr lang="en-US" dirty="0"/>
          </a:p>
        </p:txBody>
      </p:sp>
      <p:sp>
        <p:nvSpPr>
          <p:cNvPr id="6" name="Slide Number Placeholder 5">
            <a:extLst>
              <a:ext uri="{FF2B5EF4-FFF2-40B4-BE49-F238E27FC236}">
                <a16:creationId xmlns:a16="http://schemas.microsoft.com/office/drawing/2014/main" id="{A041CB68-191C-0341-BEE5-6EA7B6182ECE}"/>
              </a:ext>
            </a:extLst>
          </p:cNvPr>
          <p:cNvSpPr>
            <a:spLocks noGrp="1"/>
          </p:cNvSpPr>
          <p:nvPr>
            <p:ph type="sldNum" sz="quarter" idx="12"/>
          </p:nvPr>
        </p:nvSpPr>
        <p:spPr/>
        <p:txBody>
          <a:bodyPr/>
          <a:lstStyle/>
          <a:p>
            <a:fld id="{FCFF2910-D1F1-314D-A8F2-476646A55ABA}" type="slidenum">
              <a:rPr lang="en-US" smtClean="0"/>
              <a:t>5</a:t>
            </a:fld>
            <a:endParaRPr lang="en-US" dirty="0"/>
          </a:p>
        </p:txBody>
      </p:sp>
      <p:pic>
        <p:nvPicPr>
          <p:cNvPr id="7" name="Picture 6">
            <a:extLst>
              <a:ext uri="{FF2B5EF4-FFF2-40B4-BE49-F238E27FC236}">
                <a16:creationId xmlns:a16="http://schemas.microsoft.com/office/drawing/2014/main" id="{937578BC-286C-B24D-81A2-6855976AAB86}"/>
              </a:ext>
            </a:extLst>
          </p:cNvPr>
          <p:cNvPicPr>
            <a:picLocks noChangeAspect="1"/>
          </p:cNvPicPr>
          <p:nvPr/>
        </p:nvPicPr>
        <p:blipFill>
          <a:blip r:embed="rId3"/>
          <a:stretch>
            <a:fillRect/>
          </a:stretch>
        </p:blipFill>
        <p:spPr>
          <a:xfrm>
            <a:off x="7243286" y="1375899"/>
            <a:ext cx="1898576" cy="2617097"/>
          </a:xfrm>
          <a:prstGeom prst="rect">
            <a:avLst/>
          </a:prstGeom>
        </p:spPr>
      </p:pic>
    </p:spTree>
    <p:extLst>
      <p:ext uri="{BB962C8B-B14F-4D97-AF65-F5344CB8AC3E}">
        <p14:creationId xmlns:p14="http://schemas.microsoft.com/office/powerpoint/2010/main" val="3605376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C7B5-D67F-2943-8DA7-8C7A1C177730}"/>
              </a:ext>
            </a:extLst>
          </p:cNvPr>
          <p:cNvSpPr>
            <a:spLocks noGrp="1"/>
          </p:cNvSpPr>
          <p:nvPr>
            <p:ph type="title"/>
          </p:nvPr>
        </p:nvSpPr>
        <p:spPr/>
        <p:txBody>
          <a:bodyPr/>
          <a:lstStyle/>
          <a:p>
            <a:r>
              <a:rPr lang="en-US" dirty="0"/>
              <a:t>Dependencies: Example</a:t>
            </a:r>
          </a:p>
        </p:txBody>
      </p:sp>
      <p:sp>
        <p:nvSpPr>
          <p:cNvPr id="3" name="Content Placeholder 2">
            <a:extLst>
              <a:ext uri="{FF2B5EF4-FFF2-40B4-BE49-F238E27FC236}">
                <a16:creationId xmlns:a16="http://schemas.microsoft.com/office/drawing/2014/main" id="{C960D197-A527-5741-83E7-F50DF80384DC}"/>
              </a:ext>
            </a:extLst>
          </p:cNvPr>
          <p:cNvSpPr>
            <a:spLocks noGrp="1"/>
          </p:cNvSpPr>
          <p:nvPr>
            <p:ph idx="1"/>
          </p:nvPr>
        </p:nvSpPr>
        <p:spPr/>
        <p:txBody>
          <a:bodyPr/>
          <a:lstStyle/>
          <a:p>
            <a:r>
              <a:rPr lang="en-US" dirty="0"/>
              <a:t>A program – </a:t>
            </a:r>
            <a:r>
              <a:rPr lang="en-US" dirty="0" err="1"/>
              <a:t>prog.exe</a:t>
            </a:r>
            <a:r>
              <a:rPr lang="en-US" dirty="0"/>
              <a:t> – is dependent on several object files</a:t>
            </a:r>
            <a:br>
              <a:rPr lang="en-US" dirty="0"/>
            </a:br>
            <a:r>
              <a:rPr lang="en-US" i="1" dirty="0" err="1">
                <a:solidFill>
                  <a:srgbClr val="C00000"/>
                </a:solidFill>
              </a:rPr>
              <a:t>prog.exe</a:t>
            </a:r>
            <a:r>
              <a:rPr lang="en-US" i="1" dirty="0">
                <a:solidFill>
                  <a:srgbClr val="C00000"/>
                </a:solidFill>
              </a:rPr>
              <a:t> depends on module1.o, module2.o, and module3.o</a:t>
            </a:r>
          </a:p>
          <a:p>
            <a:r>
              <a:rPr lang="en-US" dirty="0"/>
              <a:t>Each object file depends on a source file and an include file.</a:t>
            </a:r>
            <a:br>
              <a:rPr lang="en-US" dirty="0"/>
            </a:br>
            <a:r>
              <a:rPr lang="en-US" i="1" dirty="0">
                <a:solidFill>
                  <a:srgbClr val="C00000"/>
                </a:solidFill>
              </a:rPr>
              <a:t>module1.o depends on module1.c and module1.h</a:t>
            </a:r>
            <a:br>
              <a:rPr lang="en-US" i="1" dirty="0">
                <a:solidFill>
                  <a:srgbClr val="C00000"/>
                </a:solidFill>
              </a:rPr>
            </a:br>
            <a:r>
              <a:rPr lang="en-US" i="1" dirty="0">
                <a:solidFill>
                  <a:srgbClr val="C00000"/>
                </a:solidFill>
              </a:rPr>
              <a:t>module2.o depends on module2.c and module2.h</a:t>
            </a:r>
            <a:br>
              <a:rPr lang="en-US" i="1" dirty="0">
                <a:solidFill>
                  <a:srgbClr val="C00000"/>
                </a:solidFill>
              </a:rPr>
            </a:br>
            <a:r>
              <a:rPr lang="en-US" i="1" dirty="0">
                <a:solidFill>
                  <a:srgbClr val="C00000"/>
                </a:solidFill>
              </a:rPr>
              <a:t>module3.o depends on module3.c and module3.h</a:t>
            </a:r>
          </a:p>
          <a:p>
            <a:endParaRPr lang="en-US" i="1" dirty="0">
              <a:solidFill>
                <a:srgbClr val="C00000"/>
              </a:solidFill>
            </a:endParaRPr>
          </a:p>
          <a:p>
            <a:endParaRPr lang="en-US" i="1" dirty="0">
              <a:solidFill>
                <a:srgbClr val="C00000"/>
              </a:solidFill>
            </a:endParaRPr>
          </a:p>
          <a:p>
            <a:endParaRPr lang="en-US" dirty="0"/>
          </a:p>
        </p:txBody>
      </p:sp>
      <p:sp>
        <p:nvSpPr>
          <p:cNvPr id="4" name="Date Placeholder 3">
            <a:extLst>
              <a:ext uri="{FF2B5EF4-FFF2-40B4-BE49-F238E27FC236}">
                <a16:creationId xmlns:a16="http://schemas.microsoft.com/office/drawing/2014/main" id="{1912FF1F-3AF8-2642-B31B-5AEA892B970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186926E-36BE-9C43-87F1-5CC50398AE8A}"/>
              </a:ext>
            </a:extLst>
          </p:cNvPr>
          <p:cNvSpPr>
            <a:spLocks noGrp="1"/>
          </p:cNvSpPr>
          <p:nvPr>
            <p:ph type="sldNum" sz="quarter" idx="12"/>
          </p:nvPr>
        </p:nvSpPr>
        <p:spPr/>
        <p:txBody>
          <a:bodyPr/>
          <a:lstStyle/>
          <a:p>
            <a:fld id="{FCFF2910-D1F1-314D-A8F2-476646A55ABA}" type="slidenum">
              <a:rPr lang="en-US" smtClean="0"/>
              <a:t>50</a:t>
            </a:fld>
            <a:endParaRPr lang="en-US"/>
          </a:p>
        </p:txBody>
      </p:sp>
    </p:spTree>
    <p:extLst>
      <p:ext uri="{BB962C8B-B14F-4D97-AF65-F5344CB8AC3E}">
        <p14:creationId xmlns:p14="http://schemas.microsoft.com/office/powerpoint/2010/main" val="1391109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972F-9EBB-984B-8EE6-0F21A61F6D3C}"/>
              </a:ext>
            </a:extLst>
          </p:cNvPr>
          <p:cNvSpPr>
            <a:spLocks noGrp="1"/>
          </p:cNvSpPr>
          <p:nvPr>
            <p:ph type="title"/>
          </p:nvPr>
        </p:nvSpPr>
        <p:spPr/>
        <p:txBody>
          <a:bodyPr/>
          <a:lstStyle/>
          <a:p>
            <a:r>
              <a:rPr lang="en-US" dirty="0"/>
              <a:t>Instructions: Example</a:t>
            </a:r>
          </a:p>
        </p:txBody>
      </p:sp>
      <p:sp>
        <p:nvSpPr>
          <p:cNvPr id="3" name="Content Placeholder 2">
            <a:extLst>
              <a:ext uri="{FF2B5EF4-FFF2-40B4-BE49-F238E27FC236}">
                <a16:creationId xmlns:a16="http://schemas.microsoft.com/office/drawing/2014/main" id="{58305678-0473-3D46-BCBC-D7D576A853E6}"/>
              </a:ext>
            </a:extLst>
          </p:cNvPr>
          <p:cNvSpPr>
            <a:spLocks noGrp="1"/>
          </p:cNvSpPr>
          <p:nvPr>
            <p:ph idx="1"/>
          </p:nvPr>
        </p:nvSpPr>
        <p:spPr/>
        <p:txBody>
          <a:bodyPr/>
          <a:lstStyle/>
          <a:p>
            <a:r>
              <a:rPr lang="en-US" dirty="0"/>
              <a:t>There are instructions (command lines) for:</a:t>
            </a:r>
          </a:p>
          <a:p>
            <a:pPr lvl="1"/>
            <a:r>
              <a:rPr lang="en-US" dirty="0"/>
              <a:t>Building each of the object files by compiling the source and include files</a:t>
            </a:r>
          </a:p>
          <a:p>
            <a:pPr lvl="1"/>
            <a:r>
              <a:rPr lang="en-US" dirty="0"/>
              <a:t>Building the program file by linking the object files</a:t>
            </a:r>
          </a:p>
        </p:txBody>
      </p:sp>
      <p:sp>
        <p:nvSpPr>
          <p:cNvPr id="4" name="Date Placeholder 3">
            <a:extLst>
              <a:ext uri="{FF2B5EF4-FFF2-40B4-BE49-F238E27FC236}">
                <a16:creationId xmlns:a16="http://schemas.microsoft.com/office/drawing/2014/main" id="{73CABF74-BC35-834C-B75A-8D081E7CEB81}"/>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EBF9E08-FC4E-CE41-A465-EDD5490D9926}"/>
              </a:ext>
            </a:extLst>
          </p:cNvPr>
          <p:cNvSpPr>
            <a:spLocks noGrp="1"/>
          </p:cNvSpPr>
          <p:nvPr>
            <p:ph type="sldNum" sz="quarter" idx="12"/>
          </p:nvPr>
        </p:nvSpPr>
        <p:spPr/>
        <p:txBody>
          <a:bodyPr/>
          <a:lstStyle/>
          <a:p>
            <a:fld id="{FCFF2910-D1F1-314D-A8F2-476646A55ABA}" type="slidenum">
              <a:rPr lang="en-US" smtClean="0"/>
              <a:t>51</a:t>
            </a:fld>
            <a:endParaRPr lang="en-US"/>
          </a:p>
        </p:txBody>
      </p:sp>
    </p:spTree>
    <p:extLst>
      <p:ext uri="{BB962C8B-B14F-4D97-AF65-F5344CB8AC3E}">
        <p14:creationId xmlns:p14="http://schemas.microsoft.com/office/powerpoint/2010/main" val="3011022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050A-FB9F-4E40-A4B2-FC36CD0AB2C0}"/>
              </a:ext>
            </a:extLst>
          </p:cNvPr>
          <p:cNvSpPr>
            <a:spLocks noGrp="1"/>
          </p:cNvSpPr>
          <p:nvPr>
            <p:ph type="title"/>
          </p:nvPr>
        </p:nvSpPr>
        <p:spPr/>
        <p:txBody>
          <a:bodyPr/>
          <a:lstStyle/>
          <a:p>
            <a:r>
              <a:rPr lang="en-US" dirty="0"/>
              <a:t>Using Make</a:t>
            </a:r>
          </a:p>
        </p:txBody>
      </p:sp>
      <p:sp>
        <p:nvSpPr>
          <p:cNvPr id="3" name="Content Placeholder 2">
            <a:extLst>
              <a:ext uri="{FF2B5EF4-FFF2-40B4-BE49-F238E27FC236}">
                <a16:creationId xmlns:a16="http://schemas.microsoft.com/office/drawing/2014/main" id="{91933344-AD69-624D-AD77-188CBC90D96F}"/>
              </a:ext>
            </a:extLst>
          </p:cNvPr>
          <p:cNvSpPr>
            <a:spLocks noGrp="1"/>
          </p:cNvSpPr>
          <p:nvPr>
            <p:ph idx="1"/>
          </p:nvPr>
        </p:nvSpPr>
        <p:spPr/>
        <p:txBody>
          <a:bodyPr/>
          <a:lstStyle/>
          <a:p>
            <a:r>
              <a:rPr lang="en-US" dirty="0"/>
              <a:t>When make is run it checks the modification dates of all dependencies, and executes the necessary instructions to build the program</a:t>
            </a:r>
          </a:p>
          <a:p>
            <a:r>
              <a:rPr lang="en-US" dirty="0"/>
              <a:t>For example, if only module2.c has changed, then:</a:t>
            </a:r>
            <a:br>
              <a:rPr lang="en-US" dirty="0"/>
            </a:br>
            <a:r>
              <a:rPr lang="en-US" i="1" dirty="0">
                <a:solidFill>
                  <a:srgbClr val="C00000"/>
                </a:solidFill>
              </a:rPr>
              <a:t>module2.o will be rebuilt by compiling module2.c</a:t>
            </a:r>
            <a:br>
              <a:rPr lang="en-US" i="1" dirty="0">
                <a:solidFill>
                  <a:srgbClr val="C00000"/>
                </a:solidFill>
              </a:rPr>
            </a:br>
            <a:r>
              <a:rPr lang="en-US" i="1" dirty="0">
                <a:solidFill>
                  <a:srgbClr val="C00000"/>
                </a:solidFill>
              </a:rPr>
              <a:t>the program will be rebuilt by linking module1.o. module2.o, and module3.o</a:t>
            </a:r>
          </a:p>
          <a:p>
            <a:r>
              <a:rPr lang="en-US" dirty="0"/>
              <a:t>Note that module1.o and module3.o will </a:t>
            </a:r>
            <a:r>
              <a:rPr lang="en-US" i="1" dirty="0"/>
              <a:t>not</a:t>
            </a:r>
            <a:r>
              <a:rPr lang="en-US" dirty="0"/>
              <a:t> be rebuilt, because the underlying source files on which they depend have not changed</a:t>
            </a:r>
          </a:p>
        </p:txBody>
      </p:sp>
      <p:sp>
        <p:nvSpPr>
          <p:cNvPr id="4" name="Date Placeholder 3">
            <a:extLst>
              <a:ext uri="{FF2B5EF4-FFF2-40B4-BE49-F238E27FC236}">
                <a16:creationId xmlns:a16="http://schemas.microsoft.com/office/drawing/2014/main" id="{107A11F3-2C49-9942-AC30-458F395F419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C11E9A8-E707-B149-BAD5-33B29F47B107}"/>
              </a:ext>
            </a:extLst>
          </p:cNvPr>
          <p:cNvSpPr>
            <a:spLocks noGrp="1"/>
          </p:cNvSpPr>
          <p:nvPr>
            <p:ph type="sldNum" sz="quarter" idx="12"/>
          </p:nvPr>
        </p:nvSpPr>
        <p:spPr/>
        <p:txBody>
          <a:bodyPr/>
          <a:lstStyle/>
          <a:p>
            <a:fld id="{FCFF2910-D1F1-314D-A8F2-476646A55ABA}" type="slidenum">
              <a:rPr lang="en-US" smtClean="0"/>
              <a:t>52</a:t>
            </a:fld>
            <a:endParaRPr lang="en-US"/>
          </a:p>
        </p:txBody>
      </p:sp>
    </p:spTree>
    <p:extLst>
      <p:ext uri="{BB962C8B-B14F-4D97-AF65-F5344CB8AC3E}">
        <p14:creationId xmlns:p14="http://schemas.microsoft.com/office/powerpoint/2010/main" val="1610071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E205-4177-4D4B-951E-C375D940BD72}"/>
              </a:ext>
            </a:extLst>
          </p:cNvPr>
          <p:cNvSpPr>
            <a:spLocks noGrp="1"/>
          </p:cNvSpPr>
          <p:nvPr>
            <p:ph type="title"/>
          </p:nvPr>
        </p:nvSpPr>
        <p:spPr/>
        <p:txBody>
          <a:bodyPr/>
          <a:lstStyle/>
          <a:p>
            <a:r>
              <a:rPr lang="en-US" dirty="0" err="1"/>
              <a:t>Makefile</a:t>
            </a:r>
            <a:r>
              <a:rPr lang="en-US" dirty="0"/>
              <a:t>: Example of a Make Rule</a:t>
            </a:r>
          </a:p>
        </p:txBody>
      </p:sp>
      <p:sp>
        <p:nvSpPr>
          <p:cNvPr id="3" name="Content Placeholder 2">
            <a:extLst>
              <a:ext uri="{FF2B5EF4-FFF2-40B4-BE49-F238E27FC236}">
                <a16:creationId xmlns:a16="http://schemas.microsoft.com/office/drawing/2014/main" id="{7409060D-BD7A-B543-B54F-7DF5FC6D6B3E}"/>
              </a:ext>
            </a:extLst>
          </p:cNvPr>
          <p:cNvSpPr>
            <a:spLocks noGrp="1"/>
          </p:cNvSpPr>
          <p:nvPr>
            <p:ph idx="1"/>
          </p:nvPr>
        </p:nvSpPr>
        <p:spPr/>
        <p:txBody>
          <a:bodyPr>
            <a:normAutofit/>
          </a:bodyPr>
          <a:lstStyle/>
          <a:p>
            <a:r>
              <a:rPr lang="en-US" dirty="0"/>
              <a:t>target: dependencies</a:t>
            </a:r>
            <a:br>
              <a:rPr lang="en-US" dirty="0"/>
            </a:br>
            <a:r>
              <a:rPr lang="en-US" dirty="0"/>
              <a:t>	command 1</a:t>
            </a:r>
            <a:br>
              <a:rPr lang="en-US" dirty="0"/>
            </a:br>
            <a:r>
              <a:rPr lang="en-US" dirty="0"/>
              <a:t>	command 2</a:t>
            </a:r>
            <a:br>
              <a:rPr lang="en-US" dirty="0"/>
            </a:br>
            <a:r>
              <a:rPr lang="en-US" dirty="0"/>
              <a:t>	command 3</a:t>
            </a:r>
            <a:br>
              <a:rPr lang="en-US" dirty="0"/>
            </a:br>
            <a:r>
              <a:rPr lang="en-US" i="1" dirty="0" err="1">
                <a:solidFill>
                  <a:srgbClr val="C00000"/>
                </a:solidFill>
              </a:rPr>
              <a:t>hellomake</a:t>
            </a:r>
            <a:r>
              <a:rPr lang="en-US" i="1" dirty="0">
                <a:solidFill>
                  <a:srgbClr val="C00000"/>
                </a:solidFill>
              </a:rPr>
              <a:t>: </a:t>
            </a:r>
            <a:r>
              <a:rPr lang="en-US" i="1" dirty="0" err="1">
                <a:solidFill>
                  <a:srgbClr val="C00000"/>
                </a:solidFill>
              </a:rPr>
              <a:t>hellomake.c</a:t>
            </a:r>
            <a:r>
              <a:rPr lang="en-US" i="1" dirty="0">
                <a:solidFill>
                  <a:srgbClr val="C00000"/>
                </a:solidFill>
              </a:rPr>
              <a:t> </a:t>
            </a:r>
            <a:r>
              <a:rPr lang="en-US" i="1" dirty="0" err="1">
                <a:solidFill>
                  <a:srgbClr val="C00000"/>
                </a:solidFill>
              </a:rPr>
              <a:t>hellofunc.c</a:t>
            </a:r>
            <a:br>
              <a:rPr lang="en-US" i="1" dirty="0">
                <a:solidFill>
                  <a:srgbClr val="C00000"/>
                </a:solidFill>
              </a:rPr>
            </a:br>
            <a:r>
              <a:rPr lang="en-US" i="1" dirty="0">
                <a:solidFill>
                  <a:srgbClr val="C00000"/>
                </a:solidFill>
              </a:rPr>
              <a:t>	</a:t>
            </a:r>
            <a:r>
              <a:rPr lang="en-US" i="1" dirty="0" err="1">
                <a:solidFill>
                  <a:srgbClr val="C00000"/>
                </a:solidFill>
              </a:rPr>
              <a:t>gcc</a:t>
            </a:r>
            <a:r>
              <a:rPr lang="en-US" i="1" dirty="0">
                <a:solidFill>
                  <a:srgbClr val="C00000"/>
                </a:solidFill>
              </a:rPr>
              <a:t> -o </a:t>
            </a:r>
            <a:r>
              <a:rPr lang="en-US" i="1" dirty="0" err="1">
                <a:solidFill>
                  <a:srgbClr val="C00000"/>
                </a:solidFill>
              </a:rPr>
              <a:t>hellomake</a:t>
            </a:r>
            <a:r>
              <a:rPr lang="en-US" i="1" dirty="0">
                <a:solidFill>
                  <a:srgbClr val="C00000"/>
                </a:solidFill>
              </a:rPr>
              <a:t> </a:t>
            </a:r>
            <a:r>
              <a:rPr lang="en-US" i="1" dirty="0" err="1">
                <a:solidFill>
                  <a:srgbClr val="C00000"/>
                </a:solidFill>
              </a:rPr>
              <a:t>hellomake.c</a:t>
            </a:r>
            <a:r>
              <a:rPr lang="en-US" i="1" dirty="0">
                <a:solidFill>
                  <a:srgbClr val="C00000"/>
                </a:solidFill>
              </a:rPr>
              <a:t> </a:t>
            </a:r>
            <a:r>
              <a:rPr lang="en-US" i="1" dirty="0" err="1">
                <a:solidFill>
                  <a:srgbClr val="C00000"/>
                </a:solidFill>
              </a:rPr>
              <a:t>hellofunc.c</a:t>
            </a:r>
            <a:r>
              <a:rPr lang="en-US" i="1" dirty="0">
                <a:solidFill>
                  <a:srgbClr val="C00000"/>
                </a:solidFill>
              </a:rPr>
              <a:t> -I.</a:t>
            </a:r>
          </a:p>
          <a:p>
            <a:r>
              <a:rPr lang="en-US" dirty="0"/>
              <a:t>The first line lists the dependencies for the program </a:t>
            </a:r>
            <a:r>
              <a:rPr lang="en-US" i="1" dirty="0" err="1"/>
              <a:t>hellomake</a:t>
            </a:r>
            <a:endParaRPr lang="en-US" i="1" dirty="0"/>
          </a:p>
          <a:p>
            <a:r>
              <a:rPr lang="en-US" dirty="0"/>
              <a:t>The second line lists the command line for building </a:t>
            </a:r>
            <a:r>
              <a:rPr lang="en-US" i="1" dirty="0" err="1"/>
              <a:t>hellomake</a:t>
            </a:r>
            <a:r>
              <a:rPr lang="en-US" dirty="0"/>
              <a:t> (the target)</a:t>
            </a:r>
          </a:p>
          <a:p>
            <a:r>
              <a:rPr lang="en-US" dirty="0"/>
              <a:t>Command lines </a:t>
            </a:r>
            <a:r>
              <a:rPr lang="en-US" i="1" dirty="0"/>
              <a:t>must </a:t>
            </a:r>
            <a:r>
              <a:rPr lang="en-US" dirty="0"/>
              <a:t>begin with a tab character (not spaces)</a:t>
            </a:r>
          </a:p>
          <a:p>
            <a:r>
              <a:rPr lang="en-US" dirty="0"/>
              <a:t>You can have multiple rules – separated by blank lines - in a </a:t>
            </a:r>
            <a:r>
              <a:rPr lang="en-US" dirty="0" err="1"/>
              <a:t>makefile</a:t>
            </a:r>
            <a:endParaRPr lang="en-US" dirty="0"/>
          </a:p>
        </p:txBody>
      </p:sp>
      <p:sp>
        <p:nvSpPr>
          <p:cNvPr id="4" name="Date Placeholder 3">
            <a:extLst>
              <a:ext uri="{FF2B5EF4-FFF2-40B4-BE49-F238E27FC236}">
                <a16:creationId xmlns:a16="http://schemas.microsoft.com/office/drawing/2014/main" id="{3158137B-60B7-F341-BA1C-2BD90EBAB6F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6E22215-2544-3F44-8953-E7E63D2AB737}"/>
              </a:ext>
            </a:extLst>
          </p:cNvPr>
          <p:cNvSpPr>
            <a:spLocks noGrp="1"/>
          </p:cNvSpPr>
          <p:nvPr>
            <p:ph type="sldNum" sz="quarter" idx="12"/>
          </p:nvPr>
        </p:nvSpPr>
        <p:spPr/>
        <p:txBody>
          <a:bodyPr/>
          <a:lstStyle/>
          <a:p>
            <a:fld id="{FCFF2910-D1F1-314D-A8F2-476646A55ABA}" type="slidenum">
              <a:rPr lang="en-US" smtClean="0"/>
              <a:t>53</a:t>
            </a:fld>
            <a:endParaRPr lang="en-US"/>
          </a:p>
        </p:txBody>
      </p:sp>
    </p:spTree>
    <p:extLst>
      <p:ext uri="{BB962C8B-B14F-4D97-AF65-F5344CB8AC3E}">
        <p14:creationId xmlns:p14="http://schemas.microsoft.com/office/powerpoint/2010/main" val="2156065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CF4E-1692-6D4A-9DAB-B89B6A088086}"/>
              </a:ext>
            </a:extLst>
          </p:cNvPr>
          <p:cNvSpPr>
            <a:spLocks noGrp="1"/>
          </p:cNvSpPr>
          <p:nvPr>
            <p:ph type="title"/>
          </p:nvPr>
        </p:nvSpPr>
        <p:spPr/>
        <p:txBody>
          <a:bodyPr/>
          <a:lstStyle/>
          <a:p>
            <a:r>
              <a:rPr lang="en-US" dirty="0"/>
              <a:t>Invoking Make</a:t>
            </a:r>
          </a:p>
        </p:txBody>
      </p:sp>
      <p:sp>
        <p:nvSpPr>
          <p:cNvPr id="3" name="Content Placeholder 2">
            <a:extLst>
              <a:ext uri="{FF2B5EF4-FFF2-40B4-BE49-F238E27FC236}">
                <a16:creationId xmlns:a16="http://schemas.microsoft.com/office/drawing/2014/main" id="{F3D0C68E-D4CC-A24E-A1DF-88067F3F45E1}"/>
              </a:ext>
            </a:extLst>
          </p:cNvPr>
          <p:cNvSpPr>
            <a:spLocks noGrp="1"/>
          </p:cNvSpPr>
          <p:nvPr>
            <p:ph idx="1"/>
          </p:nvPr>
        </p:nvSpPr>
        <p:spPr/>
        <p:txBody>
          <a:bodyPr/>
          <a:lstStyle/>
          <a:p>
            <a:r>
              <a:rPr lang="en-US" dirty="0"/>
              <a:t>To build the program, type the make command on the command line:</a:t>
            </a:r>
            <a:br>
              <a:rPr lang="en-US" dirty="0"/>
            </a:br>
            <a:r>
              <a:rPr lang="en-US" i="1" dirty="0">
                <a:solidFill>
                  <a:srgbClr val="C00000"/>
                </a:solidFill>
              </a:rPr>
              <a:t>make</a:t>
            </a:r>
          </a:p>
          <a:p>
            <a:pPr lvl="1"/>
            <a:r>
              <a:rPr lang="en-US" dirty="0"/>
              <a:t>Make will look for a file called “</a:t>
            </a:r>
            <a:r>
              <a:rPr lang="en-US" dirty="0" err="1"/>
              <a:t>makefile</a:t>
            </a:r>
            <a:r>
              <a:rPr lang="en-US" dirty="0"/>
              <a:t>” in the current working directory</a:t>
            </a:r>
          </a:p>
          <a:p>
            <a:pPr lvl="1"/>
            <a:r>
              <a:rPr lang="en-US" dirty="0"/>
              <a:t>The target </a:t>
            </a:r>
            <a:r>
              <a:rPr lang="en-US" i="1" dirty="0"/>
              <a:t>on the first line </a:t>
            </a:r>
            <a:r>
              <a:rPr lang="en-US" dirty="0"/>
              <a:t>will be built</a:t>
            </a:r>
          </a:p>
          <a:p>
            <a:pPr lvl="1"/>
            <a:r>
              <a:rPr lang="en-US" dirty="0"/>
              <a:t>That first rule may include other </a:t>
            </a:r>
            <a:r>
              <a:rPr lang="en-US" i="1" dirty="0"/>
              <a:t>targets</a:t>
            </a:r>
            <a:r>
              <a:rPr lang="en-US" dirty="0"/>
              <a:t> as </a:t>
            </a:r>
            <a:r>
              <a:rPr lang="en-US" i="1" dirty="0"/>
              <a:t>dependencies</a:t>
            </a:r>
            <a:r>
              <a:rPr lang="en-US" dirty="0"/>
              <a:t>, thus triggering those rules</a:t>
            </a:r>
          </a:p>
          <a:p>
            <a:r>
              <a:rPr lang="en-US" dirty="0"/>
              <a:t>You can include several independent programs in a </a:t>
            </a:r>
            <a:r>
              <a:rPr lang="en-US" dirty="0" err="1"/>
              <a:t>makefile</a:t>
            </a:r>
            <a:r>
              <a:rPr lang="en-US" dirty="0"/>
              <a:t>, in which case you would need to specify which program to build:</a:t>
            </a:r>
            <a:br>
              <a:rPr lang="en-US" dirty="0"/>
            </a:br>
            <a:r>
              <a:rPr lang="en-US" i="1" dirty="0">
                <a:solidFill>
                  <a:srgbClr val="C00000"/>
                </a:solidFill>
              </a:rPr>
              <a:t>make </a:t>
            </a:r>
            <a:r>
              <a:rPr lang="en-US" i="1" dirty="0" err="1">
                <a:solidFill>
                  <a:srgbClr val="C00000"/>
                </a:solidFill>
              </a:rPr>
              <a:t>hellomake</a:t>
            </a:r>
            <a:endParaRPr lang="en-US" i="1" dirty="0">
              <a:solidFill>
                <a:srgbClr val="C00000"/>
              </a:solidFill>
            </a:endParaRPr>
          </a:p>
          <a:p>
            <a:endParaRPr lang="en-US" dirty="0"/>
          </a:p>
        </p:txBody>
      </p:sp>
      <p:sp>
        <p:nvSpPr>
          <p:cNvPr id="4" name="Date Placeholder 3">
            <a:extLst>
              <a:ext uri="{FF2B5EF4-FFF2-40B4-BE49-F238E27FC236}">
                <a16:creationId xmlns:a16="http://schemas.microsoft.com/office/drawing/2014/main" id="{E5AD91C9-F5A7-434E-ACBC-15AA5F48AB4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3C5DA56-3373-8446-8E21-06C9C113DE24}"/>
              </a:ext>
            </a:extLst>
          </p:cNvPr>
          <p:cNvSpPr>
            <a:spLocks noGrp="1"/>
          </p:cNvSpPr>
          <p:nvPr>
            <p:ph type="sldNum" sz="quarter" idx="12"/>
          </p:nvPr>
        </p:nvSpPr>
        <p:spPr/>
        <p:txBody>
          <a:bodyPr/>
          <a:lstStyle/>
          <a:p>
            <a:fld id="{FCFF2910-D1F1-314D-A8F2-476646A55ABA}" type="slidenum">
              <a:rPr lang="en-US" smtClean="0"/>
              <a:t>54</a:t>
            </a:fld>
            <a:endParaRPr lang="en-US"/>
          </a:p>
        </p:txBody>
      </p:sp>
    </p:spTree>
    <p:extLst>
      <p:ext uri="{BB962C8B-B14F-4D97-AF65-F5344CB8AC3E}">
        <p14:creationId xmlns:p14="http://schemas.microsoft.com/office/powerpoint/2010/main" val="183826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A62-5665-C946-A4E4-0E2C4DFB886B}"/>
              </a:ext>
            </a:extLst>
          </p:cNvPr>
          <p:cNvSpPr>
            <a:spLocks noGrp="1"/>
          </p:cNvSpPr>
          <p:nvPr>
            <p:ph type="title"/>
          </p:nvPr>
        </p:nvSpPr>
        <p:spPr/>
        <p:txBody>
          <a:bodyPr/>
          <a:lstStyle/>
          <a:p>
            <a:r>
              <a:rPr lang="en-US" dirty="0"/>
              <a:t>Make Macros</a:t>
            </a:r>
          </a:p>
        </p:txBody>
      </p:sp>
      <p:sp>
        <p:nvSpPr>
          <p:cNvPr id="3" name="Content Placeholder 2">
            <a:extLst>
              <a:ext uri="{FF2B5EF4-FFF2-40B4-BE49-F238E27FC236}">
                <a16:creationId xmlns:a16="http://schemas.microsoft.com/office/drawing/2014/main" id="{1C488694-24CA-0E41-9C4F-5C737F71CDF1}"/>
              </a:ext>
            </a:extLst>
          </p:cNvPr>
          <p:cNvSpPr>
            <a:spLocks noGrp="1"/>
          </p:cNvSpPr>
          <p:nvPr>
            <p:ph idx="1"/>
          </p:nvPr>
        </p:nvSpPr>
        <p:spPr/>
        <p:txBody>
          <a:bodyPr/>
          <a:lstStyle/>
          <a:p>
            <a:r>
              <a:rPr lang="en-US" dirty="0"/>
              <a:t>Make supports macros, which are similar to variables</a:t>
            </a:r>
            <a:br>
              <a:rPr lang="en-US" dirty="0"/>
            </a:br>
            <a:r>
              <a:rPr lang="en-US" i="1" dirty="0">
                <a:solidFill>
                  <a:srgbClr val="C00000"/>
                </a:solidFill>
              </a:rPr>
              <a:t>CC=</a:t>
            </a:r>
            <a:r>
              <a:rPr lang="en-US" i="1" dirty="0" err="1">
                <a:solidFill>
                  <a:srgbClr val="C00000"/>
                </a:solidFill>
              </a:rPr>
              <a:t>gcc</a:t>
            </a:r>
            <a:br>
              <a:rPr lang="en-US" i="1" dirty="0">
                <a:solidFill>
                  <a:srgbClr val="C00000"/>
                </a:solidFill>
              </a:rPr>
            </a:br>
            <a:r>
              <a:rPr lang="en-US" i="1" dirty="0">
                <a:solidFill>
                  <a:srgbClr val="C00000"/>
                </a:solidFill>
              </a:rPr>
              <a:t>CFLAGS=-I.</a:t>
            </a:r>
            <a:br>
              <a:rPr lang="en-US" i="1" dirty="0">
                <a:solidFill>
                  <a:srgbClr val="C00000"/>
                </a:solidFill>
              </a:rPr>
            </a:br>
            <a:r>
              <a:rPr lang="en-US" i="1" dirty="0" err="1">
                <a:solidFill>
                  <a:srgbClr val="C00000"/>
                </a:solidFill>
              </a:rPr>
              <a:t>hellomake</a:t>
            </a:r>
            <a:r>
              <a:rPr lang="en-US" i="1" dirty="0">
                <a:solidFill>
                  <a:srgbClr val="C00000"/>
                </a:solidFill>
              </a:rPr>
              <a:t>: </a:t>
            </a:r>
            <a:r>
              <a:rPr lang="en-US" i="1" dirty="0" err="1">
                <a:solidFill>
                  <a:srgbClr val="C00000"/>
                </a:solidFill>
              </a:rPr>
              <a:t>hellomake.o</a:t>
            </a:r>
            <a:r>
              <a:rPr lang="en-US" i="1" dirty="0">
                <a:solidFill>
                  <a:srgbClr val="C00000"/>
                </a:solidFill>
              </a:rPr>
              <a:t> </a:t>
            </a:r>
            <a:r>
              <a:rPr lang="en-US" i="1" dirty="0" err="1">
                <a:solidFill>
                  <a:srgbClr val="C00000"/>
                </a:solidFill>
              </a:rPr>
              <a:t>hellofunc.o</a:t>
            </a:r>
            <a:br>
              <a:rPr lang="en-US" i="1" dirty="0">
                <a:solidFill>
                  <a:srgbClr val="C00000"/>
                </a:solidFill>
              </a:rPr>
            </a:br>
            <a:r>
              <a:rPr lang="en-US" i="1" dirty="0">
                <a:solidFill>
                  <a:srgbClr val="C00000"/>
                </a:solidFill>
              </a:rPr>
              <a:t>	$(CC) $(CFLAGS) -o </a:t>
            </a:r>
            <a:r>
              <a:rPr lang="en-US" i="1" dirty="0" err="1">
                <a:solidFill>
                  <a:srgbClr val="C00000"/>
                </a:solidFill>
              </a:rPr>
              <a:t>hellomake</a:t>
            </a:r>
            <a:r>
              <a:rPr lang="en-US" i="1" dirty="0">
                <a:solidFill>
                  <a:srgbClr val="C00000"/>
                </a:solidFill>
              </a:rPr>
              <a:t> </a:t>
            </a:r>
            <a:r>
              <a:rPr lang="en-US" i="1" dirty="0" err="1">
                <a:solidFill>
                  <a:srgbClr val="C00000"/>
                </a:solidFill>
              </a:rPr>
              <a:t>hellomake.o</a:t>
            </a:r>
            <a:r>
              <a:rPr lang="en-US" i="1" dirty="0">
                <a:solidFill>
                  <a:srgbClr val="C00000"/>
                </a:solidFill>
              </a:rPr>
              <a:t> </a:t>
            </a:r>
            <a:r>
              <a:rPr lang="en-US" i="1" dirty="0" err="1">
                <a:solidFill>
                  <a:srgbClr val="C00000"/>
                </a:solidFill>
              </a:rPr>
              <a:t>hellofunc.o</a:t>
            </a:r>
            <a:endParaRPr lang="en-US" i="1" dirty="0">
              <a:solidFill>
                <a:srgbClr val="C00000"/>
              </a:solidFill>
            </a:endParaRPr>
          </a:p>
          <a:p>
            <a:r>
              <a:rPr lang="en-US" dirty="0"/>
              <a:t>Note that we don’t list </a:t>
            </a:r>
            <a:r>
              <a:rPr lang="en-US" dirty="0" err="1"/>
              <a:t>hellomake.c</a:t>
            </a:r>
            <a:r>
              <a:rPr lang="en-US" dirty="0"/>
              <a:t> as a dependency for </a:t>
            </a:r>
            <a:r>
              <a:rPr lang="en-US" dirty="0" err="1"/>
              <a:t>hellomake.o</a:t>
            </a:r>
            <a:r>
              <a:rPr lang="en-US" dirty="0"/>
              <a:t>.</a:t>
            </a:r>
          </a:p>
          <a:p>
            <a:r>
              <a:rPr lang="en-US" dirty="0"/>
              <a:t>We also don’t provide a command line for building </a:t>
            </a:r>
            <a:r>
              <a:rPr lang="en-US" dirty="0" err="1"/>
              <a:t>hellomake.o</a:t>
            </a:r>
            <a:r>
              <a:rPr lang="en-US" dirty="0"/>
              <a:t>.</a:t>
            </a:r>
          </a:p>
          <a:p>
            <a:r>
              <a:rPr lang="en-US" dirty="0"/>
              <a:t>These rules are </a:t>
            </a:r>
            <a:r>
              <a:rPr lang="en-US" i="1" dirty="0"/>
              <a:t>built in </a:t>
            </a:r>
            <a:r>
              <a:rPr lang="en-US" dirty="0"/>
              <a:t>to make.  You may not be comfortable depending on built-in rules; feel from to include explicit rules.</a:t>
            </a:r>
          </a:p>
        </p:txBody>
      </p:sp>
      <p:sp>
        <p:nvSpPr>
          <p:cNvPr id="4" name="Date Placeholder 3">
            <a:extLst>
              <a:ext uri="{FF2B5EF4-FFF2-40B4-BE49-F238E27FC236}">
                <a16:creationId xmlns:a16="http://schemas.microsoft.com/office/drawing/2014/main" id="{40CF8906-0FB2-4F40-B794-6FE07410635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389255E-CD88-4D49-8C92-633254273658}"/>
              </a:ext>
            </a:extLst>
          </p:cNvPr>
          <p:cNvSpPr>
            <a:spLocks noGrp="1"/>
          </p:cNvSpPr>
          <p:nvPr>
            <p:ph type="sldNum" sz="quarter" idx="12"/>
          </p:nvPr>
        </p:nvSpPr>
        <p:spPr/>
        <p:txBody>
          <a:bodyPr/>
          <a:lstStyle/>
          <a:p>
            <a:fld id="{FCFF2910-D1F1-314D-A8F2-476646A55ABA}" type="slidenum">
              <a:rPr lang="en-US" smtClean="0"/>
              <a:t>55</a:t>
            </a:fld>
            <a:endParaRPr lang="en-US"/>
          </a:p>
        </p:txBody>
      </p:sp>
    </p:spTree>
    <p:extLst>
      <p:ext uri="{BB962C8B-B14F-4D97-AF65-F5344CB8AC3E}">
        <p14:creationId xmlns:p14="http://schemas.microsoft.com/office/powerpoint/2010/main" val="830107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2F18-799D-D347-8589-23773E48FB89}"/>
              </a:ext>
            </a:extLst>
          </p:cNvPr>
          <p:cNvSpPr>
            <a:spLocks noGrp="1"/>
          </p:cNvSpPr>
          <p:nvPr>
            <p:ph type="title"/>
          </p:nvPr>
        </p:nvSpPr>
        <p:spPr/>
        <p:txBody>
          <a:bodyPr/>
          <a:lstStyle/>
          <a:p>
            <a:r>
              <a:rPr lang="en-US" dirty="0"/>
              <a:t>Predefined Macros</a:t>
            </a:r>
          </a:p>
        </p:txBody>
      </p:sp>
      <p:graphicFrame>
        <p:nvGraphicFramePr>
          <p:cNvPr id="6" name="Content Placeholder 5">
            <a:extLst>
              <a:ext uri="{FF2B5EF4-FFF2-40B4-BE49-F238E27FC236}">
                <a16:creationId xmlns:a16="http://schemas.microsoft.com/office/drawing/2014/main" id="{69C493D9-22F3-1B4E-958E-05C3E11CB127}"/>
              </a:ext>
            </a:extLst>
          </p:cNvPr>
          <p:cNvGraphicFramePr>
            <a:graphicFrameLocks noGrp="1"/>
          </p:cNvGraphicFramePr>
          <p:nvPr>
            <p:ph idx="1"/>
            <p:extLst>
              <p:ext uri="{D42A27DB-BD31-4B8C-83A1-F6EECF244321}">
                <p14:modId xmlns:p14="http://schemas.microsoft.com/office/powerpoint/2010/main" val="1569512684"/>
              </p:ext>
            </p:extLst>
          </p:nvPr>
        </p:nvGraphicFramePr>
        <p:xfrm>
          <a:off x="838200" y="1238250"/>
          <a:ext cx="10515600" cy="3708400"/>
        </p:xfrm>
        <a:graphic>
          <a:graphicData uri="http://schemas.openxmlformats.org/drawingml/2006/table">
            <a:tbl>
              <a:tblPr firstRow="1" bandRow="1">
                <a:tableStyleId>{F5AB1C69-6EDB-4FF4-983F-18BD219EF322}</a:tableStyleId>
              </a:tblPr>
              <a:tblGrid>
                <a:gridCol w="893064">
                  <a:extLst>
                    <a:ext uri="{9D8B030D-6E8A-4147-A177-3AD203B41FA5}">
                      <a16:colId xmlns:a16="http://schemas.microsoft.com/office/drawing/2014/main" val="3305147248"/>
                    </a:ext>
                  </a:extLst>
                </a:gridCol>
                <a:gridCol w="2612136">
                  <a:extLst>
                    <a:ext uri="{9D8B030D-6E8A-4147-A177-3AD203B41FA5}">
                      <a16:colId xmlns:a16="http://schemas.microsoft.com/office/drawing/2014/main" val="3202278495"/>
                    </a:ext>
                  </a:extLst>
                </a:gridCol>
                <a:gridCol w="1752600">
                  <a:extLst>
                    <a:ext uri="{9D8B030D-6E8A-4147-A177-3AD203B41FA5}">
                      <a16:colId xmlns:a16="http://schemas.microsoft.com/office/drawing/2014/main" val="1717962175"/>
                    </a:ext>
                  </a:extLst>
                </a:gridCol>
                <a:gridCol w="1280160">
                  <a:extLst>
                    <a:ext uri="{9D8B030D-6E8A-4147-A177-3AD203B41FA5}">
                      <a16:colId xmlns:a16="http://schemas.microsoft.com/office/drawing/2014/main" val="1210022367"/>
                    </a:ext>
                  </a:extLst>
                </a:gridCol>
                <a:gridCol w="2682240">
                  <a:extLst>
                    <a:ext uri="{9D8B030D-6E8A-4147-A177-3AD203B41FA5}">
                      <a16:colId xmlns:a16="http://schemas.microsoft.com/office/drawing/2014/main" val="2356515602"/>
                    </a:ext>
                  </a:extLst>
                </a:gridCol>
                <a:gridCol w="1295400">
                  <a:extLst>
                    <a:ext uri="{9D8B030D-6E8A-4147-A177-3AD203B41FA5}">
                      <a16:colId xmlns:a16="http://schemas.microsoft.com/office/drawing/2014/main" val="2467440180"/>
                    </a:ext>
                  </a:extLst>
                </a:gridCol>
              </a:tblGrid>
              <a:tr h="370840">
                <a:tc>
                  <a:txBody>
                    <a:bodyPr/>
                    <a:lstStyle/>
                    <a:p>
                      <a:r>
                        <a:rPr lang="en-US" dirty="0"/>
                        <a:t>Macro</a:t>
                      </a:r>
                    </a:p>
                  </a:txBody>
                  <a:tcPr/>
                </a:tc>
                <a:tc>
                  <a:txBody>
                    <a:bodyPr/>
                    <a:lstStyle/>
                    <a:p>
                      <a:r>
                        <a:rPr lang="en-US" dirty="0"/>
                        <a:t>Definition</a:t>
                      </a:r>
                    </a:p>
                  </a:txBody>
                  <a:tcPr/>
                </a:tc>
                <a:tc>
                  <a:txBody>
                    <a:bodyPr/>
                    <a:lstStyle/>
                    <a:p>
                      <a:r>
                        <a:rPr lang="en-US" dirty="0"/>
                        <a:t>Default</a:t>
                      </a:r>
                    </a:p>
                  </a:txBody>
                  <a:tcPr/>
                </a:tc>
                <a:tc>
                  <a:txBody>
                    <a:bodyPr/>
                    <a:lstStyle/>
                    <a:p>
                      <a:r>
                        <a:rPr lang="en-US" dirty="0"/>
                        <a:t>Macro</a:t>
                      </a:r>
                    </a:p>
                  </a:txBody>
                  <a:tcPr/>
                </a:tc>
                <a:tc>
                  <a:txBody>
                    <a:bodyPr/>
                    <a:lstStyle/>
                    <a:p>
                      <a:r>
                        <a:rPr lang="en-US" dirty="0"/>
                        <a:t>Definition</a:t>
                      </a:r>
                    </a:p>
                  </a:txBody>
                  <a:tcPr/>
                </a:tc>
                <a:tc>
                  <a:txBody>
                    <a:bodyPr/>
                    <a:lstStyle/>
                    <a:p>
                      <a:r>
                        <a:rPr lang="en-US" dirty="0"/>
                        <a:t>Default</a:t>
                      </a:r>
                    </a:p>
                  </a:txBody>
                  <a:tcPr/>
                </a:tc>
                <a:extLst>
                  <a:ext uri="{0D108BD9-81ED-4DB2-BD59-A6C34878D82A}">
                    <a16:rowId xmlns:a16="http://schemas.microsoft.com/office/drawing/2014/main" val="2821862103"/>
                  </a:ext>
                </a:extLst>
              </a:tr>
              <a:tr h="370840">
                <a:tc>
                  <a:txBody>
                    <a:bodyPr/>
                    <a:lstStyle/>
                    <a:p>
                      <a:r>
                        <a:rPr lang="en-US" dirty="0"/>
                        <a:t>AS</a:t>
                      </a:r>
                    </a:p>
                  </a:txBody>
                  <a:tcPr/>
                </a:tc>
                <a:tc>
                  <a:txBody>
                    <a:bodyPr/>
                    <a:lstStyle/>
                    <a:p>
                      <a:r>
                        <a:rPr lang="en-US" dirty="0"/>
                        <a:t>Assembler</a:t>
                      </a:r>
                    </a:p>
                  </a:txBody>
                  <a:tcPr/>
                </a:tc>
                <a:tc>
                  <a:txBody>
                    <a:bodyPr/>
                    <a:lstStyle/>
                    <a:p>
                      <a:r>
                        <a:rPr lang="en-US" dirty="0"/>
                        <a:t>as</a:t>
                      </a:r>
                    </a:p>
                  </a:txBody>
                  <a:tcPr/>
                </a:tc>
                <a:tc>
                  <a:txBody>
                    <a:bodyPr/>
                    <a:lstStyle/>
                    <a:p>
                      <a:r>
                        <a:rPr lang="en-US" dirty="0"/>
                        <a:t>ASFLAGS</a:t>
                      </a:r>
                    </a:p>
                  </a:txBody>
                  <a:tcPr/>
                </a:tc>
                <a:tc>
                  <a:txBody>
                    <a:bodyPr/>
                    <a:lstStyle/>
                    <a:p>
                      <a:r>
                        <a:rPr lang="en-US" dirty="0"/>
                        <a:t>Flags for assembler</a:t>
                      </a:r>
                    </a:p>
                  </a:txBody>
                  <a:tcPr/>
                </a:tc>
                <a:tc>
                  <a:txBody>
                    <a:bodyPr/>
                    <a:lstStyle/>
                    <a:p>
                      <a:r>
                        <a:rPr lang="en-US" dirty="0"/>
                        <a:t>(none)</a:t>
                      </a:r>
                    </a:p>
                  </a:txBody>
                  <a:tcPr/>
                </a:tc>
                <a:extLst>
                  <a:ext uri="{0D108BD9-81ED-4DB2-BD59-A6C34878D82A}">
                    <a16:rowId xmlns:a16="http://schemas.microsoft.com/office/drawing/2014/main" val="220154450"/>
                  </a:ext>
                </a:extLst>
              </a:tr>
              <a:tr h="370840">
                <a:tc>
                  <a:txBody>
                    <a:bodyPr/>
                    <a:lstStyle/>
                    <a:p>
                      <a:r>
                        <a:rPr lang="en-US" dirty="0"/>
                        <a:t>CC</a:t>
                      </a:r>
                    </a:p>
                  </a:txBody>
                  <a:tcPr/>
                </a:tc>
                <a:tc>
                  <a:txBody>
                    <a:bodyPr/>
                    <a:lstStyle/>
                    <a:p>
                      <a:r>
                        <a:rPr lang="en-US" dirty="0"/>
                        <a:t>C compiler</a:t>
                      </a:r>
                    </a:p>
                  </a:txBody>
                  <a:tcPr/>
                </a:tc>
                <a:tc>
                  <a:txBody>
                    <a:bodyPr/>
                    <a:lstStyle/>
                    <a:p>
                      <a:r>
                        <a:rPr lang="en-US" dirty="0"/>
                        <a:t>cc</a:t>
                      </a:r>
                    </a:p>
                  </a:txBody>
                  <a:tcPr/>
                </a:tc>
                <a:tc>
                  <a:txBody>
                    <a:bodyPr/>
                    <a:lstStyle/>
                    <a:p>
                      <a:r>
                        <a:rPr lang="en-US" dirty="0"/>
                        <a:t>CFLAGS</a:t>
                      </a:r>
                    </a:p>
                  </a:txBody>
                  <a:tcPr/>
                </a:tc>
                <a:tc>
                  <a:txBody>
                    <a:bodyPr/>
                    <a:lstStyle/>
                    <a:p>
                      <a:r>
                        <a:rPr lang="en-US" dirty="0"/>
                        <a:t>Flags for C compiler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3431700477"/>
                  </a:ext>
                </a:extLst>
              </a:tr>
              <a:tr h="370840">
                <a:tc>
                  <a:txBody>
                    <a:bodyPr/>
                    <a:lstStyle/>
                    <a:p>
                      <a:r>
                        <a:rPr lang="en-US" dirty="0"/>
                        <a:t>CXX</a:t>
                      </a:r>
                    </a:p>
                  </a:txBody>
                  <a:tcPr/>
                </a:tc>
                <a:tc>
                  <a:txBody>
                    <a:bodyPr/>
                    <a:lstStyle/>
                    <a:p>
                      <a:r>
                        <a:rPr lang="en-US" dirty="0"/>
                        <a:t>C++ Compiler</a:t>
                      </a:r>
                    </a:p>
                  </a:txBody>
                  <a:tcPr/>
                </a:tc>
                <a:tc>
                  <a:txBody>
                    <a:bodyPr/>
                    <a:lstStyle/>
                    <a:p>
                      <a:r>
                        <a:rPr lang="en-US" dirty="0" err="1"/>
                        <a:t>c++</a:t>
                      </a:r>
                      <a:endParaRPr lang="en-US" dirty="0"/>
                    </a:p>
                  </a:txBody>
                  <a:tcPr/>
                </a:tc>
                <a:tc>
                  <a:txBody>
                    <a:bodyPr/>
                    <a:lstStyle/>
                    <a:p>
                      <a:r>
                        <a:rPr lang="en-US" dirty="0"/>
                        <a:t>CXXFLAGS</a:t>
                      </a:r>
                    </a:p>
                  </a:txBody>
                  <a:tcPr/>
                </a:tc>
                <a:tc>
                  <a:txBody>
                    <a:bodyPr/>
                    <a:lstStyle/>
                    <a:p>
                      <a:r>
                        <a:rPr lang="en-US" dirty="0"/>
                        <a:t>Flags for C++ compiler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1515036659"/>
                  </a:ext>
                </a:extLst>
              </a:tr>
              <a:tr h="370840">
                <a:tc>
                  <a:txBody>
                    <a:bodyPr/>
                    <a:lstStyle/>
                    <a:p>
                      <a:r>
                        <a:rPr lang="en-US" dirty="0"/>
                        <a:t>CPP</a:t>
                      </a:r>
                    </a:p>
                  </a:txBody>
                  <a:tcPr/>
                </a:tc>
                <a:tc>
                  <a:txBody>
                    <a:bodyPr/>
                    <a:lstStyle/>
                    <a:p>
                      <a:r>
                        <a:rPr lang="en-US" dirty="0"/>
                        <a:t>C pre-processor</a:t>
                      </a:r>
                    </a:p>
                  </a:txBody>
                  <a:tcPr/>
                </a:tc>
                <a:tc>
                  <a:txBody>
                    <a:bodyPr/>
                    <a:lstStyle/>
                    <a:p>
                      <a:r>
                        <a:rPr lang="en-US" sz="1800" b="0" i="0" kern="1200" dirty="0">
                          <a:solidFill>
                            <a:schemeClr val="dk1"/>
                          </a:solidFill>
                          <a:effectLst/>
                          <a:latin typeface="+mn-lt"/>
                          <a:ea typeface="+mn-ea"/>
                          <a:cs typeface="+mn-cs"/>
                        </a:rPr>
                        <a:t>$(CC) -E</a:t>
                      </a:r>
                      <a:endParaRPr lang="en-US" dirty="0"/>
                    </a:p>
                  </a:txBody>
                  <a:tcPr/>
                </a:tc>
                <a:tc>
                  <a:txBody>
                    <a:bodyPr/>
                    <a:lstStyle/>
                    <a:p>
                      <a:r>
                        <a:rPr lang="en-US" dirty="0"/>
                        <a:t>CPPFLAGS</a:t>
                      </a:r>
                    </a:p>
                  </a:txBody>
                  <a:tcPr/>
                </a:tc>
                <a:tc>
                  <a:txBody>
                    <a:bodyPr/>
                    <a:lstStyle/>
                    <a:p>
                      <a:r>
                        <a:rPr lang="en-US" dirty="0"/>
                        <a:t>Flags for C pre-processor</a:t>
                      </a:r>
                    </a:p>
                  </a:txBody>
                  <a:tcPr/>
                </a:tc>
                <a:tc>
                  <a:txBody>
                    <a:bodyPr/>
                    <a:lstStyle/>
                    <a:p>
                      <a:r>
                        <a:rPr lang="en-US" dirty="0"/>
                        <a:t>(none)</a:t>
                      </a:r>
                    </a:p>
                  </a:txBody>
                  <a:tcPr/>
                </a:tc>
                <a:extLst>
                  <a:ext uri="{0D108BD9-81ED-4DB2-BD59-A6C34878D82A}">
                    <a16:rowId xmlns:a16="http://schemas.microsoft.com/office/drawing/2014/main" val="2687445751"/>
                  </a:ext>
                </a:extLst>
              </a:tr>
              <a:tr h="370840">
                <a:tc>
                  <a:txBody>
                    <a:bodyPr/>
                    <a:lstStyle/>
                    <a:p>
                      <a:r>
                        <a:rPr lang="en-US" dirty="0"/>
                        <a:t>FC</a:t>
                      </a:r>
                    </a:p>
                  </a:txBody>
                  <a:tcPr/>
                </a:tc>
                <a:tc>
                  <a:txBody>
                    <a:bodyPr/>
                    <a:lstStyle/>
                    <a:p>
                      <a:r>
                        <a:rPr lang="en-US" dirty="0"/>
                        <a:t>Fortran 77 compiler</a:t>
                      </a:r>
                    </a:p>
                  </a:txBody>
                  <a:tcPr/>
                </a:tc>
                <a:tc>
                  <a:txBody>
                    <a:bodyPr/>
                    <a:lstStyle/>
                    <a:p>
                      <a:r>
                        <a:rPr lang="en-US" dirty="0"/>
                        <a:t>f77</a:t>
                      </a:r>
                    </a:p>
                  </a:txBody>
                  <a:tcPr/>
                </a:tc>
                <a:tc>
                  <a:txBody>
                    <a:bodyPr/>
                    <a:lstStyle/>
                    <a:p>
                      <a:r>
                        <a:rPr lang="en-US" dirty="0"/>
                        <a:t>FFFLAGS</a:t>
                      </a:r>
                    </a:p>
                  </a:txBody>
                  <a:tcPr/>
                </a:tc>
                <a:tc>
                  <a:txBody>
                    <a:bodyPr/>
                    <a:lstStyle/>
                    <a:p>
                      <a:r>
                        <a:rPr lang="en-US" dirty="0"/>
                        <a:t>Flags for Fortran compiler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2164405181"/>
                  </a:ext>
                </a:extLst>
              </a:tr>
              <a:tr h="370840">
                <a:tc>
                  <a:txBody>
                    <a:bodyPr/>
                    <a:lstStyle/>
                    <a:p>
                      <a:r>
                        <a:rPr lang="en-US" sz="1800" b="0" i="0" kern="1200" dirty="0">
                          <a:solidFill>
                            <a:schemeClr val="dk1"/>
                          </a:solidFill>
                          <a:effectLst/>
                          <a:latin typeface="+mn-lt"/>
                          <a:ea typeface="+mn-ea"/>
                          <a:cs typeface="+mn-cs"/>
                        </a:rPr>
                        <a:t>GET</a:t>
                      </a:r>
                      <a:endParaRPr lang="en-US" b="0" dirty="0"/>
                    </a:p>
                  </a:txBody>
                  <a:tcPr/>
                </a:tc>
                <a:tc>
                  <a:txBody>
                    <a:bodyPr/>
                    <a:lstStyle/>
                    <a:p>
                      <a:r>
                        <a:rPr lang="en-US" dirty="0"/>
                        <a:t>Extract a file from SCCS</a:t>
                      </a:r>
                    </a:p>
                  </a:txBody>
                  <a:tcPr/>
                </a:tc>
                <a:tc>
                  <a:txBody>
                    <a:bodyPr/>
                    <a:lstStyle/>
                    <a:p>
                      <a:r>
                        <a:rPr lang="en-US" dirty="0"/>
                        <a:t>get</a:t>
                      </a:r>
                    </a:p>
                  </a:txBody>
                  <a:tcPr/>
                </a:tc>
                <a:tc>
                  <a:txBody>
                    <a:bodyPr/>
                    <a:lstStyle/>
                    <a:p>
                      <a:r>
                        <a:rPr lang="en-US" dirty="0"/>
                        <a:t>GFLAGS</a:t>
                      </a:r>
                    </a:p>
                  </a:txBody>
                  <a:tcPr/>
                </a:tc>
                <a:tc>
                  <a:txBody>
                    <a:bodyPr/>
                    <a:lstStyle/>
                    <a:p>
                      <a:r>
                        <a:rPr lang="en-US" dirty="0"/>
                        <a:t>Flags for SCCS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973400306"/>
                  </a:ext>
                </a:extLst>
              </a:tr>
              <a:tr h="370840">
                <a:tc>
                  <a:txBody>
                    <a:bodyPr/>
                    <a:lstStyle/>
                    <a:p>
                      <a:r>
                        <a:rPr lang="en-US" dirty="0"/>
                        <a:t>LINT</a:t>
                      </a:r>
                    </a:p>
                  </a:txBody>
                  <a:tcPr/>
                </a:tc>
                <a:tc>
                  <a:txBody>
                    <a:bodyPr/>
                    <a:lstStyle/>
                    <a:p>
                      <a:r>
                        <a:rPr lang="en-US" dirty="0"/>
                        <a:t>Run Lint on source code</a:t>
                      </a:r>
                    </a:p>
                  </a:txBody>
                  <a:tcPr/>
                </a:tc>
                <a:tc>
                  <a:txBody>
                    <a:bodyPr/>
                    <a:lstStyle/>
                    <a:p>
                      <a:r>
                        <a:rPr lang="en-US" dirty="0"/>
                        <a:t>lint</a:t>
                      </a:r>
                    </a:p>
                  </a:txBody>
                  <a:tcPr/>
                </a:tc>
                <a:tc>
                  <a:txBody>
                    <a:bodyPr/>
                    <a:lstStyle/>
                    <a:p>
                      <a:r>
                        <a:rPr lang="en-US" dirty="0"/>
                        <a:t>LINTFLAGS</a:t>
                      </a:r>
                    </a:p>
                  </a:txBody>
                  <a:tcPr/>
                </a:tc>
                <a:tc>
                  <a:txBody>
                    <a:bodyPr/>
                    <a:lstStyle/>
                    <a:p>
                      <a:r>
                        <a:rPr lang="en-US" dirty="0"/>
                        <a:t>Flags for lint</a:t>
                      </a:r>
                    </a:p>
                  </a:txBody>
                  <a:tcPr/>
                </a:tc>
                <a:tc>
                  <a:txBody>
                    <a:bodyPr/>
                    <a:lstStyle/>
                    <a:p>
                      <a:r>
                        <a:rPr lang="en-US" dirty="0"/>
                        <a:t>(none)</a:t>
                      </a:r>
                    </a:p>
                  </a:txBody>
                  <a:tcPr/>
                </a:tc>
                <a:extLst>
                  <a:ext uri="{0D108BD9-81ED-4DB2-BD59-A6C34878D82A}">
                    <a16:rowId xmlns:a16="http://schemas.microsoft.com/office/drawing/2014/main" val="334033165"/>
                  </a:ext>
                </a:extLst>
              </a:tr>
              <a:tr h="370840">
                <a:tc>
                  <a:txBody>
                    <a:bodyPr/>
                    <a:lstStyle/>
                    <a:p>
                      <a:r>
                        <a:rPr lang="en-US" dirty="0"/>
                        <a:t>PC</a:t>
                      </a:r>
                    </a:p>
                  </a:txBody>
                  <a:tcPr/>
                </a:tc>
                <a:tc>
                  <a:txBody>
                    <a:bodyPr/>
                    <a:lstStyle/>
                    <a:p>
                      <a:r>
                        <a:rPr lang="en-US" dirty="0"/>
                        <a:t>Pascal compiler</a:t>
                      </a:r>
                    </a:p>
                  </a:txBody>
                  <a:tcPr/>
                </a:tc>
                <a:tc>
                  <a:txBody>
                    <a:bodyPr/>
                    <a:lstStyle/>
                    <a:p>
                      <a:r>
                        <a:rPr lang="en-US" dirty="0"/>
                        <a:t>pc</a:t>
                      </a:r>
                    </a:p>
                  </a:txBody>
                  <a:tcPr/>
                </a:tc>
                <a:tc>
                  <a:txBody>
                    <a:bodyPr/>
                    <a:lstStyle/>
                    <a:p>
                      <a:r>
                        <a:rPr lang="en-US" dirty="0"/>
                        <a:t>PFLAGS</a:t>
                      </a:r>
                    </a:p>
                  </a:txBody>
                  <a:tcPr/>
                </a:tc>
                <a:tc>
                  <a:txBody>
                    <a:bodyPr/>
                    <a:lstStyle/>
                    <a:p>
                      <a:r>
                        <a:rPr lang="en-US" dirty="0"/>
                        <a:t>Flags for Pascal compiler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190697534"/>
                  </a:ext>
                </a:extLst>
              </a:tr>
              <a:tr h="370840">
                <a:tc>
                  <a:txBody>
                    <a:bodyPr/>
                    <a:lstStyle/>
                    <a:p>
                      <a:r>
                        <a:rPr lang="en-US" dirty="0"/>
                        <a:t>RM</a:t>
                      </a:r>
                    </a:p>
                  </a:txBody>
                  <a:tcPr/>
                </a:tc>
                <a:tc>
                  <a:txBody>
                    <a:bodyPr/>
                    <a:lstStyle/>
                    <a:p>
                      <a:r>
                        <a:rPr lang="en-US" dirty="0"/>
                        <a:t>Remove a file</a:t>
                      </a:r>
                    </a:p>
                  </a:txBody>
                  <a:tcPr/>
                </a:tc>
                <a:tc>
                  <a:txBody>
                    <a:bodyPr/>
                    <a:lstStyle/>
                    <a:p>
                      <a:r>
                        <a:rPr lang="en-US" dirty="0" err="1"/>
                        <a:t>rm</a:t>
                      </a:r>
                      <a:r>
                        <a:rPr lang="en-US" dirty="0"/>
                        <a:t> -f</a:t>
                      </a:r>
                    </a:p>
                  </a:txBody>
                  <a:tcPr/>
                </a:tc>
                <a:tc>
                  <a:txBody>
                    <a:bodyPr/>
                    <a:lstStyle/>
                    <a:p>
                      <a:r>
                        <a:rPr lang="en-US" dirty="0"/>
                        <a:t>LDFLAGS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Flags for C/C++ loader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tc>
                <a:extLst>
                  <a:ext uri="{0D108BD9-81ED-4DB2-BD59-A6C34878D82A}">
                    <a16:rowId xmlns:a16="http://schemas.microsoft.com/office/drawing/2014/main" val="337718207"/>
                  </a:ext>
                </a:extLst>
              </a:tr>
            </a:tbl>
          </a:graphicData>
        </a:graphic>
      </p:graphicFrame>
      <p:sp>
        <p:nvSpPr>
          <p:cNvPr id="4" name="Date Placeholder 3">
            <a:extLst>
              <a:ext uri="{FF2B5EF4-FFF2-40B4-BE49-F238E27FC236}">
                <a16:creationId xmlns:a16="http://schemas.microsoft.com/office/drawing/2014/main" id="{16C5AB60-9C9B-BD49-B7D4-31F0C703B0E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2378224-6806-ED40-91B5-00781FA698D7}"/>
              </a:ext>
            </a:extLst>
          </p:cNvPr>
          <p:cNvSpPr>
            <a:spLocks noGrp="1"/>
          </p:cNvSpPr>
          <p:nvPr>
            <p:ph type="sldNum" sz="quarter" idx="12"/>
          </p:nvPr>
        </p:nvSpPr>
        <p:spPr/>
        <p:txBody>
          <a:bodyPr/>
          <a:lstStyle/>
          <a:p>
            <a:fld id="{FCFF2910-D1F1-314D-A8F2-476646A55ABA}" type="slidenum">
              <a:rPr lang="en-US" smtClean="0"/>
              <a:t>56</a:t>
            </a:fld>
            <a:endParaRPr lang="en-US"/>
          </a:p>
        </p:txBody>
      </p:sp>
    </p:spTree>
    <p:extLst>
      <p:ext uri="{BB962C8B-B14F-4D97-AF65-F5344CB8AC3E}">
        <p14:creationId xmlns:p14="http://schemas.microsoft.com/office/powerpoint/2010/main" val="535659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C40E-F483-AF4A-B45A-A6670E6550D7}"/>
              </a:ext>
            </a:extLst>
          </p:cNvPr>
          <p:cNvSpPr>
            <a:spLocks noGrp="1"/>
          </p:cNvSpPr>
          <p:nvPr>
            <p:ph type="title"/>
          </p:nvPr>
        </p:nvSpPr>
        <p:spPr/>
        <p:txBody>
          <a:bodyPr/>
          <a:lstStyle/>
          <a:p>
            <a:r>
              <a:rPr lang="en-US" dirty="0"/>
              <a:t>Generic Rules</a:t>
            </a:r>
          </a:p>
        </p:txBody>
      </p:sp>
      <p:sp>
        <p:nvSpPr>
          <p:cNvPr id="3" name="Content Placeholder 2">
            <a:extLst>
              <a:ext uri="{FF2B5EF4-FFF2-40B4-BE49-F238E27FC236}">
                <a16:creationId xmlns:a16="http://schemas.microsoft.com/office/drawing/2014/main" id="{985A0728-D3BA-B642-B970-5B7654EF8E66}"/>
              </a:ext>
            </a:extLst>
          </p:cNvPr>
          <p:cNvSpPr>
            <a:spLocks noGrp="1"/>
          </p:cNvSpPr>
          <p:nvPr>
            <p:ph idx="1"/>
          </p:nvPr>
        </p:nvSpPr>
        <p:spPr/>
        <p:txBody>
          <a:bodyPr>
            <a:normAutofit fontScale="92500" lnSpcReduction="20000"/>
          </a:bodyPr>
          <a:lstStyle/>
          <a:p>
            <a:r>
              <a:rPr lang="en-US" dirty="0"/>
              <a:t>If you don’t want to rely on built-in make rules, you can create your own generic rules:</a:t>
            </a:r>
            <a:br>
              <a:rPr lang="en-US" dirty="0"/>
            </a:br>
            <a:br>
              <a:rPr lang="en-US" dirty="0"/>
            </a:br>
            <a:r>
              <a:rPr lang="en-US" i="1" dirty="0">
                <a:solidFill>
                  <a:srgbClr val="C00000"/>
                </a:solidFill>
              </a:rPr>
              <a:t>CC=</a:t>
            </a:r>
            <a:r>
              <a:rPr lang="en-US" i="1" dirty="0" err="1">
                <a:solidFill>
                  <a:srgbClr val="C00000"/>
                </a:solidFill>
              </a:rPr>
              <a:t>gcc</a:t>
            </a:r>
            <a:br>
              <a:rPr lang="en-US" i="1" dirty="0">
                <a:solidFill>
                  <a:srgbClr val="C00000"/>
                </a:solidFill>
              </a:rPr>
            </a:br>
            <a:r>
              <a:rPr lang="en-US" i="1" dirty="0">
                <a:solidFill>
                  <a:srgbClr val="C00000"/>
                </a:solidFill>
              </a:rPr>
              <a:t>CFLAGS=-I. </a:t>
            </a:r>
            <a:br>
              <a:rPr lang="en-US" i="1" dirty="0">
                <a:solidFill>
                  <a:srgbClr val="C00000"/>
                </a:solidFill>
              </a:rPr>
            </a:br>
            <a:r>
              <a:rPr lang="en-US" i="1" dirty="0">
                <a:solidFill>
                  <a:srgbClr val="C00000"/>
                </a:solidFill>
              </a:rPr>
              <a:t>DEPS = </a:t>
            </a:r>
            <a:r>
              <a:rPr lang="en-US" i="1" dirty="0" err="1">
                <a:solidFill>
                  <a:srgbClr val="C00000"/>
                </a:solidFill>
              </a:rPr>
              <a:t>hellomake.h</a:t>
            </a:r>
            <a:r>
              <a:rPr lang="en-US" i="1" dirty="0">
                <a:solidFill>
                  <a:srgbClr val="C00000"/>
                </a:solidFill>
              </a:rPr>
              <a:t> </a:t>
            </a:r>
            <a:br>
              <a:rPr lang="en-US" i="1" dirty="0">
                <a:solidFill>
                  <a:srgbClr val="C00000"/>
                </a:solidFill>
              </a:rPr>
            </a:br>
            <a:br>
              <a:rPr lang="en-US" i="1" dirty="0">
                <a:solidFill>
                  <a:srgbClr val="C00000"/>
                </a:solidFill>
              </a:rPr>
            </a:br>
            <a:r>
              <a:rPr lang="en-US" i="1" dirty="0" err="1">
                <a:solidFill>
                  <a:srgbClr val="C00000"/>
                </a:solidFill>
              </a:rPr>
              <a:t>hellomake</a:t>
            </a:r>
            <a:r>
              <a:rPr lang="en-US" i="1" dirty="0">
                <a:solidFill>
                  <a:srgbClr val="C00000"/>
                </a:solidFill>
              </a:rPr>
              <a:t>: </a:t>
            </a:r>
            <a:r>
              <a:rPr lang="en-US" i="1" dirty="0" err="1">
                <a:solidFill>
                  <a:srgbClr val="C00000"/>
                </a:solidFill>
              </a:rPr>
              <a:t>hellomake.o</a:t>
            </a:r>
            <a:r>
              <a:rPr lang="en-US" i="1" dirty="0">
                <a:solidFill>
                  <a:srgbClr val="C00000"/>
                </a:solidFill>
              </a:rPr>
              <a:t> </a:t>
            </a:r>
            <a:r>
              <a:rPr lang="en-US" i="1" dirty="0" err="1">
                <a:solidFill>
                  <a:srgbClr val="C00000"/>
                </a:solidFill>
              </a:rPr>
              <a:t>hellofunc.o</a:t>
            </a:r>
            <a:r>
              <a:rPr lang="en-US" i="1" dirty="0">
                <a:solidFill>
                  <a:srgbClr val="C00000"/>
                </a:solidFill>
              </a:rPr>
              <a:t> </a:t>
            </a:r>
            <a:br>
              <a:rPr lang="en-US" i="1" dirty="0">
                <a:solidFill>
                  <a:srgbClr val="C00000"/>
                </a:solidFill>
              </a:rPr>
            </a:br>
            <a:r>
              <a:rPr lang="en-US" i="1" dirty="0">
                <a:solidFill>
                  <a:srgbClr val="C00000"/>
                </a:solidFill>
              </a:rPr>
              <a:t>	$(CC) -o </a:t>
            </a:r>
            <a:r>
              <a:rPr lang="en-US" i="1" dirty="0" err="1">
                <a:solidFill>
                  <a:srgbClr val="C00000"/>
                </a:solidFill>
              </a:rPr>
              <a:t>hellomake</a:t>
            </a:r>
            <a:r>
              <a:rPr lang="en-US" i="1" dirty="0">
                <a:solidFill>
                  <a:srgbClr val="C00000"/>
                </a:solidFill>
              </a:rPr>
              <a:t> </a:t>
            </a:r>
            <a:r>
              <a:rPr lang="en-US" i="1" dirty="0" err="1">
                <a:solidFill>
                  <a:srgbClr val="C00000"/>
                </a:solidFill>
              </a:rPr>
              <a:t>hellomake.o</a:t>
            </a:r>
            <a:r>
              <a:rPr lang="en-US" i="1" dirty="0">
                <a:solidFill>
                  <a:srgbClr val="C00000"/>
                </a:solidFill>
              </a:rPr>
              <a:t> </a:t>
            </a:r>
            <a:r>
              <a:rPr lang="en-US" i="1" dirty="0" err="1">
                <a:solidFill>
                  <a:srgbClr val="C00000"/>
                </a:solidFill>
              </a:rPr>
              <a:t>hellofunc.o</a:t>
            </a:r>
            <a:r>
              <a:rPr lang="en-US" i="1" dirty="0">
                <a:solidFill>
                  <a:srgbClr val="C00000"/>
                </a:solidFill>
              </a:rPr>
              <a:t> </a:t>
            </a:r>
            <a:br>
              <a:rPr lang="en-US" i="1" dirty="0">
                <a:solidFill>
                  <a:srgbClr val="C00000"/>
                </a:solidFill>
              </a:rPr>
            </a:br>
            <a:br>
              <a:rPr lang="en-US" i="1" dirty="0">
                <a:solidFill>
                  <a:srgbClr val="C00000"/>
                </a:solidFill>
              </a:rPr>
            </a:br>
            <a:r>
              <a:rPr lang="en-US" i="1" dirty="0">
                <a:solidFill>
                  <a:srgbClr val="C00000"/>
                </a:solidFill>
              </a:rPr>
              <a:t>%.o: %.c $(DEPS) </a:t>
            </a:r>
            <a:br>
              <a:rPr lang="en-US" i="1" dirty="0">
                <a:solidFill>
                  <a:srgbClr val="C00000"/>
                </a:solidFill>
              </a:rPr>
            </a:br>
            <a:r>
              <a:rPr lang="en-US" i="1" dirty="0">
                <a:solidFill>
                  <a:srgbClr val="C00000"/>
                </a:solidFill>
              </a:rPr>
              <a:t>	$(CC) -c -o $@ $&lt; $(CFLAGS) </a:t>
            </a:r>
            <a:br>
              <a:rPr lang="en-US" i="1" dirty="0">
                <a:solidFill>
                  <a:srgbClr val="C00000"/>
                </a:solidFill>
              </a:rPr>
            </a:br>
            <a:endParaRPr lang="en-US" i="1" dirty="0">
              <a:solidFill>
                <a:srgbClr val="C00000"/>
              </a:solidFill>
            </a:endParaRPr>
          </a:p>
          <a:p>
            <a:r>
              <a:rPr lang="en-US" b="1" dirty="0"/>
              <a:t>$@</a:t>
            </a:r>
            <a:r>
              <a:rPr lang="en-US" dirty="0"/>
              <a:t> - automatic variable that contains the target name</a:t>
            </a:r>
          </a:p>
          <a:p>
            <a:r>
              <a:rPr lang="en-US" b="1" dirty="0"/>
              <a:t>$&lt;</a:t>
            </a:r>
            <a:r>
              <a:rPr lang="en-US" dirty="0"/>
              <a:t> - automatic variable that contains the dependencies name</a:t>
            </a:r>
            <a:br>
              <a:rPr lang="en-US" dirty="0"/>
            </a:br>
            <a:endParaRPr lang="en-US" dirty="0"/>
          </a:p>
        </p:txBody>
      </p:sp>
      <p:sp>
        <p:nvSpPr>
          <p:cNvPr id="4" name="Date Placeholder 3">
            <a:extLst>
              <a:ext uri="{FF2B5EF4-FFF2-40B4-BE49-F238E27FC236}">
                <a16:creationId xmlns:a16="http://schemas.microsoft.com/office/drawing/2014/main" id="{9B82F220-7CD9-D74C-B6D8-0AC9B2B3F65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5BAA65-4A88-9B4A-8DC1-6FC9EDDF8584}"/>
              </a:ext>
            </a:extLst>
          </p:cNvPr>
          <p:cNvSpPr>
            <a:spLocks noGrp="1"/>
          </p:cNvSpPr>
          <p:nvPr>
            <p:ph type="sldNum" sz="quarter" idx="12"/>
          </p:nvPr>
        </p:nvSpPr>
        <p:spPr/>
        <p:txBody>
          <a:bodyPr/>
          <a:lstStyle/>
          <a:p>
            <a:fld id="{FCFF2910-D1F1-314D-A8F2-476646A55ABA}" type="slidenum">
              <a:rPr lang="en-US" smtClean="0"/>
              <a:t>57</a:t>
            </a:fld>
            <a:endParaRPr lang="en-US"/>
          </a:p>
        </p:txBody>
      </p:sp>
    </p:spTree>
    <p:extLst>
      <p:ext uri="{BB962C8B-B14F-4D97-AF65-F5344CB8AC3E}">
        <p14:creationId xmlns:p14="http://schemas.microsoft.com/office/powerpoint/2010/main" val="3004468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D323-2094-CA46-848F-C3A5CEE48838}"/>
              </a:ext>
            </a:extLst>
          </p:cNvPr>
          <p:cNvSpPr>
            <a:spLocks noGrp="1"/>
          </p:cNvSpPr>
          <p:nvPr>
            <p:ph type="title"/>
          </p:nvPr>
        </p:nvSpPr>
        <p:spPr/>
        <p:txBody>
          <a:bodyPr/>
          <a:lstStyle/>
          <a:p>
            <a:r>
              <a:rPr lang="en-US" dirty="0"/>
              <a:t>Rules You Should Include</a:t>
            </a:r>
          </a:p>
        </p:txBody>
      </p:sp>
      <p:sp>
        <p:nvSpPr>
          <p:cNvPr id="3" name="Content Placeholder 2">
            <a:extLst>
              <a:ext uri="{FF2B5EF4-FFF2-40B4-BE49-F238E27FC236}">
                <a16:creationId xmlns:a16="http://schemas.microsoft.com/office/drawing/2014/main" id="{8F9A0A29-BBEB-4D45-A1E8-A37965D7EBF0}"/>
              </a:ext>
            </a:extLst>
          </p:cNvPr>
          <p:cNvSpPr>
            <a:spLocks noGrp="1"/>
          </p:cNvSpPr>
          <p:nvPr>
            <p:ph idx="1"/>
          </p:nvPr>
        </p:nvSpPr>
        <p:spPr/>
        <p:txBody>
          <a:bodyPr/>
          <a:lstStyle/>
          <a:p>
            <a:r>
              <a:rPr lang="en-US" dirty="0"/>
              <a:t>These are </a:t>
            </a:r>
            <a:r>
              <a:rPr lang="en-US" i="1" dirty="0"/>
              <a:t>conventions</a:t>
            </a:r>
            <a:r>
              <a:rPr lang="en-US" dirty="0"/>
              <a:t> that experienced users expect in every </a:t>
            </a:r>
            <a:r>
              <a:rPr lang="en-US" dirty="0" err="1"/>
              <a:t>makefile</a:t>
            </a:r>
            <a:endParaRPr lang="en-US" dirty="0"/>
          </a:p>
          <a:p>
            <a:r>
              <a:rPr lang="en-US" b="1" dirty="0"/>
              <a:t>all: </a:t>
            </a:r>
            <a:r>
              <a:rPr lang="en-US" dirty="0"/>
              <a:t>useful if your </a:t>
            </a:r>
            <a:r>
              <a:rPr lang="en-US" dirty="0" err="1"/>
              <a:t>makefile</a:t>
            </a:r>
            <a:r>
              <a:rPr lang="en-US" dirty="0"/>
              <a:t> includes several top-level program</a:t>
            </a:r>
            <a:br>
              <a:rPr lang="en-US" dirty="0"/>
            </a:br>
            <a:r>
              <a:rPr lang="en-US" i="1" dirty="0">
                <a:solidFill>
                  <a:srgbClr val="FF0000"/>
                </a:solidFill>
              </a:rPr>
              <a:t>all:  program1 program2 program3</a:t>
            </a:r>
          </a:p>
          <a:p>
            <a:r>
              <a:rPr lang="en-US" b="1" dirty="0"/>
              <a:t>clean: </a:t>
            </a:r>
            <a:r>
              <a:rPr lang="en-US" dirty="0"/>
              <a:t>delete all intermediate files (such as .o files, libraries, </a:t>
            </a:r>
            <a:r>
              <a:rPr lang="en-US" dirty="0" err="1"/>
              <a:t>etc</a:t>
            </a:r>
            <a:r>
              <a:rPr lang="en-US" dirty="0"/>
              <a:t>) and then make the top level target.  </a:t>
            </a:r>
          </a:p>
          <a:p>
            <a:pPr lvl="1"/>
            <a:r>
              <a:rPr lang="en-US" dirty="0"/>
              <a:t>This is useful when something just isn’t working right and you suspect you may have a corrupted object file, incorrect modification dates, etc.</a:t>
            </a:r>
          </a:p>
          <a:p>
            <a:r>
              <a:rPr lang="en-US" b="1" dirty="0"/>
              <a:t>install: </a:t>
            </a:r>
            <a:r>
              <a:rPr lang="en-US" dirty="0"/>
              <a:t>install the targets in appropriate directories; set permissions; </a:t>
            </a:r>
            <a:r>
              <a:rPr lang="en-US" dirty="0" err="1"/>
              <a:t>etc</a:t>
            </a:r>
            <a:endParaRPr lang="en-US" dirty="0"/>
          </a:p>
        </p:txBody>
      </p:sp>
      <p:sp>
        <p:nvSpPr>
          <p:cNvPr id="4" name="Date Placeholder 3">
            <a:extLst>
              <a:ext uri="{FF2B5EF4-FFF2-40B4-BE49-F238E27FC236}">
                <a16:creationId xmlns:a16="http://schemas.microsoft.com/office/drawing/2014/main" id="{676711BD-CBCD-EF4E-9B6C-C29096A03D8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203740F-BF19-7B40-A3B4-AFA09E7D86FA}"/>
              </a:ext>
            </a:extLst>
          </p:cNvPr>
          <p:cNvSpPr>
            <a:spLocks noGrp="1"/>
          </p:cNvSpPr>
          <p:nvPr>
            <p:ph type="sldNum" sz="quarter" idx="12"/>
          </p:nvPr>
        </p:nvSpPr>
        <p:spPr/>
        <p:txBody>
          <a:bodyPr/>
          <a:lstStyle/>
          <a:p>
            <a:fld id="{FCFF2910-D1F1-314D-A8F2-476646A55ABA}" type="slidenum">
              <a:rPr lang="en-US" smtClean="0"/>
              <a:t>58</a:t>
            </a:fld>
            <a:endParaRPr lang="en-US"/>
          </a:p>
        </p:txBody>
      </p:sp>
    </p:spTree>
    <p:extLst>
      <p:ext uri="{BB962C8B-B14F-4D97-AF65-F5344CB8AC3E}">
        <p14:creationId xmlns:p14="http://schemas.microsoft.com/office/powerpoint/2010/main" val="2510036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7C08-F656-3442-B2DB-BCFB554FE3CF}"/>
              </a:ext>
            </a:extLst>
          </p:cNvPr>
          <p:cNvSpPr>
            <a:spLocks noGrp="1"/>
          </p:cNvSpPr>
          <p:nvPr>
            <p:ph type="title"/>
          </p:nvPr>
        </p:nvSpPr>
        <p:spPr/>
        <p:txBody>
          <a:bodyPr/>
          <a:lstStyle/>
          <a:p>
            <a:r>
              <a:rPr lang="en-US" dirty="0"/>
              <a:t>Make for Everything</a:t>
            </a:r>
          </a:p>
        </p:txBody>
      </p:sp>
      <p:sp>
        <p:nvSpPr>
          <p:cNvPr id="3" name="Content Placeholder 2">
            <a:extLst>
              <a:ext uri="{FF2B5EF4-FFF2-40B4-BE49-F238E27FC236}">
                <a16:creationId xmlns:a16="http://schemas.microsoft.com/office/drawing/2014/main" id="{17037714-258D-DD47-8E9F-CB6D2DC89B5F}"/>
              </a:ext>
            </a:extLst>
          </p:cNvPr>
          <p:cNvSpPr>
            <a:spLocks noGrp="1"/>
          </p:cNvSpPr>
          <p:nvPr>
            <p:ph idx="1"/>
          </p:nvPr>
        </p:nvSpPr>
        <p:spPr/>
        <p:txBody>
          <a:bodyPr/>
          <a:lstStyle/>
          <a:p>
            <a:r>
              <a:rPr lang="en-US" dirty="0"/>
              <a:t>Make is not limited to building programs!</a:t>
            </a:r>
          </a:p>
          <a:p>
            <a:r>
              <a:rPr lang="en-US" dirty="0"/>
              <a:t>For example, you could use make to generate a report.  The commands might include doing several database queries, and concatenating the output of each into a report file.</a:t>
            </a:r>
          </a:p>
          <a:p>
            <a:endParaRPr lang="en-US" dirty="0"/>
          </a:p>
        </p:txBody>
      </p:sp>
      <p:sp>
        <p:nvSpPr>
          <p:cNvPr id="4" name="Date Placeholder 3">
            <a:extLst>
              <a:ext uri="{FF2B5EF4-FFF2-40B4-BE49-F238E27FC236}">
                <a16:creationId xmlns:a16="http://schemas.microsoft.com/office/drawing/2014/main" id="{6039E82A-E4E8-D547-9146-F5C9F883C81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E1BEFDC0-5675-FA42-92E6-C5D07B8203E9}"/>
              </a:ext>
            </a:extLst>
          </p:cNvPr>
          <p:cNvSpPr>
            <a:spLocks noGrp="1"/>
          </p:cNvSpPr>
          <p:nvPr>
            <p:ph type="sldNum" sz="quarter" idx="12"/>
          </p:nvPr>
        </p:nvSpPr>
        <p:spPr/>
        <p:txBody>
          <a:bodyPr/>
          <a:lstStyle/>
          <a:p>
            <a:fld id="{FCFF2910-D1F1-314D-A8F2-476646A55ABA}" type="slidenum">
              <a:rPr lang="en-US" smtClean="0"/>
              <a:t>59</a:t>
            </a:fld>
            <a:endParaRPr lang="en-US"/>
          </a:p>
        </p:txBody>
      </p:sp>
    </p:spTree>
    <p:extLst>
      <p:ext uri="{BB962C8B-B14F-4D97-AF65-F5344CB8AC3E}">
        <p14:creationId xmlns:p14="http://schemas.microsoft.com/office/powerpoint/2010/main" val="231941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4A9E-66D2-3843-9975-1B14FC10F3F5}"/>
              </a:ext>
            </a:extLst>
          </p:cNvPr>
          <p:cNvSpPr>
            <a:spLocks noGrp="1"/>
          </p:cNvSpPr>
          <p:nvPr>
            <p:ph type="title"/>
          </p:nvPr>
        </p:nvSpPr>
        <p:spPr/>
        <p:txBody>
          <a:bodyPr/>
          <a:lstStyle/>
          <a:p>
            <a:r>
              <a:rPr lang="en-US" dirty="0"/>
              <a:t>Exams and Proctoring</a:t>
            </a:r>
          </a:p>
        </p:txBody>
      </p:sp>
      <p:sp>
        <p:nvSpPr>
          <p:cNvPr id="3" name="Content Placeholder 2">
            <a:extLst>
              <a:ext uri="{FF2B5EF4-FFF2-40B4-BE49-F238E27FC236}">
                <a16:creationId xmlns:a16="http://schemas.microsoft.com/office/drawing/2014/main" id="{DCF7571C-CB84-9143-A6BD-88BDF6971C79}"/>
              </a:ext>
            </a:extLst>
          </p:cNvPr>
          <p:cNvSpPr>
            <a:spLocks noGrp="1"/>
          </p:cNvSpPr>
          <p:nvPr>
            <p:ph sz="half" idx="1"/>
          </p:nvPr>
        </p:nvSpPr>
        <p:spPr>
          <a:xfrm>
            <a:off x="838200" y="1272047"/>
            <a:ext cx="10515600" cy="4886382"/>
          </a:xfrm>
        </p:spPr>
        <p:txBody>
          <a:bodyPr>
            <a:normAutofit/>
          </a:bodyPr>
          <a:lstStyle/>
          <a:p>
            <a:r>
              <a:rPr lang="en-US" dirty="0"/>
              <a:t>The Midterm and Final Exams will be in Canvas, administered during scheduled exam times. </a:t>
            </a:r>
          </a:p>
          <a:p>
            <a:r>
              <a:rPr lang="en-US" dirty="0"/>
              <a:t>Exams are open book, open notes, open Internet</a:t>
            </a:r>
          </a:p>
          <a:p>
            <a:pPr marL="0" indent="0">
              <a:buNone/>
            </a:pPr>
            <a:endParaRPr lang="en-US" dirty="0"/>
          </a:p>
        </p:txBody>
      </p:sp>
      <p:sp>
        <p:nvSpPr>
          <p:cNvPr id="5" name="Date Placeholder 4">
            <a:extLst>
              <a:ext uri="{FF2B5EF4-FFF2-40B4-BE49-F238E27FC236}">
                <a16:creationId xmlns:a16="http://schemas.microsoft.com/office/drawing/2014/main" id="{01EF1F78-D5EB-E644-8BA2-4459A080ADF7}"/>
              </a:ext>
            </a:extLst>
          </p:cNvPr>
          <p:cNvSpPr>
            <a:spLocks noGrp="1"/>
          </p:cNvSpPr>
          <p:nvPr>
            <p:ph type="dt" sz="half" idx="10"/>
          </p:nvPr>
        </p:nvSpPr>
        <p:spPr/>
        <p:txBody>
          <a:bodyPr/>
          <a:lstStyle/>
          <a:p>
            <a:r>
              <a:rPr lang="en-US"/>
              <a:t>CMPE 220</a:t>
            </a:r>
            <a:endParaRPr lang="en-US" dirty="0"/>
          </a:p>
        </p:txBody>
      </p:sp>
      <p:sp>
        <p:nvSpPr>
          <p:cNvPr id="6" name="Slide Number Placeholder 5">
            <a:extLst>
              <a:ext uri="{FF2B5EF4-FFF2-40B4-BE49-F238E27FC236}">
                <a16:creationId xmlns:a16="http://schemas.microsoft.com/office/drawing/2014/main" id="{89365D7E-FBB5-754D-9026-F47ECA48657E}"/>
              </a:ext>
            </a:extLst>
          </p:cNvPr>
          <p:cNvSpPr>
            <a:spLocks noGrp="1"/>
          </p:cNvSpPr>
          <p:nvPr>
            <p:ph type="sldNum" sz="quarter" idx="12"/>
          </p:nvPr>
        </p:nvSpPr>
        <p:spPr/>
        <p:txBody>
          <a:bodyPr/>
          <a:lstStyle/>
          <a:p>
            <a:fld id="{FCFF2910-D1F1-314D-A8F2-476646A55ABA}" type="slidenum">
              <a:rPr lang="en-US" smtClean="0"/>
              <a:t>6</a:t>
            </a:fld>
            <a:endParaRPr lang="en-US" dirty="0"/>
          </a:p>
        </p:txBody>
      </p:sp>
    </p:spTree>
    <p:extLst>
      <p:ext uri="{BB962C8B-B14F-4D97-AF65-F5344CB8AC3E}">
        <p14:creationId xmlns:p14="http://schemas.microsoft.com/office/powerpoint/2010/main" val="55387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5BAB-720A-FC43-9720-2BA1AC176034}"/>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774053C9-DEA9-D640-B05F-96D86BCF97C6}"/>
              </a:ext>
            </a:extLst>
          </p:cNvPr>
          <p:cNvSpPr>
            <a:spLocks noGrp="1"/>
          </p:cNvSpPr>
          <p:nvPr>
            <p:ph idx="1"/>
          </p:nvPr>
        </p:nvSpPr>
        <p:spPr/>
        <p:txBody>
          <a:bodyPr/>
          <a:lstStyle/>
          <a:p>
            <a:r>
              <a:rPr lang="en-US" dirty="0"/>
              <a:t>Recommended:  </a:t>
            </a:r>
            <a:r>
              <a:rPr lang="en-US"/>
              <a:t>Read chapter </a:t>
            </a:r>
            <a:r>
              <a:rPr lang="en-US" dirty="0"/>
              <a:t>1 of the text</a:t>
            </a:r>
          </a:p>
          <a:p>
            <a:r>
              <a:rPr lang="en-US" dirty="0"/>
              <a:t>Log in to Canvas and:</a:t>
            </a:r>
          </a:p>
          <a:p>
            <a:pPr lvl="1"/>
            <a:r>
              <a:rPr lang="en-US" dirty="0"/>
              <a:t>Submit a copy of your transcript, with the prerequisites highlighted</a:t>
            </a:r>
          </a:p>
          <a:p>
            <a:pPr lvl="1"/>
            <a:r>
              <a:rPr lang="en-US" dirty="0"/>
              <a:t>Download the Academic Integrity Pledge, sign it, and submit it</a:t>
            </a:r>
          </a:p>
          <a:p>
            <a:r>
              <a:rPr lang="en-US" dirty="0"/>
              <a:t>Note that the Transcript and the Academic Integrity Pledge are required by the department; if you don’t submit them, you will be dropped from the class.</a:t>
            </a:r>
          </a:p>
        </p:txBody>
      </p:sp>
      <p:sp>
        <p:nvSpPr>
          <p:cNvPr id="4" name="Date Placeholder 3">
            <a:extLst>
              <a:ext uri="{FF2B5EF4-FFF2-40B4-BE49-F238E27FC236}">
                <a16:creationId xmlns:a16="http://schemas.microsoft.com/office/drawing/2014/main" id="{5D061E32-FD3F-A645-9D18-DD3535414B0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C160B654-BACE-444E-9A10-ED4383F637EF}"/>
              </a:ext>
            </a:extLst>
          </p:cNvPr>
          <p:cNvSpPr>
            <a:spLocks noGrp="1"/>
          </p:cNvSpPr>
          <p:nvPr>
            <p:ph type="sldNum" sz="quarter" idx="12"/>
          </p:nvPr>
        </p:nvSpPr>
        <p:spPr/>
        <p:txBody>
          <a:bodyPr/>
          <a:lstStyle/>
          <a:p>
            <a:fld id="{FCFF2910-D1F1-314D-A8F2-476646A55ABA}" type="slidenum">
              <a:rPr lang="en-US" smtClean="0"/>
              <a:t>60</a:t>
            </a:fld>
            <a:endParaRPr lang="en-US"/>
          </a:p>
        </p:txBody>
      </p:sp>
    </p:spTree>
    <p:extLst>
      <p:ext uri="{BB962C8B-B14F-4D97-AF65-F5344CB8AC3E}">
        <p14:creationId xmlns:p14="http://schemas.microsoft.com/office/powerpoint/2010/main" val="320046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8F9D-CC2C-EE4D-9B8F-4DD10AEDFB32}"/>
              </a:ext>
            </a:extLst>
          </p:cNvPr>
          <p:cNvSpPr>
            <a:spLocks noGrp="1"/>
          </p:cNvSpPr>
          <p:nvPr>
            <p:ph type="title"/>
          </p:nvPr>
        </p:nvSpPr>
        <p:spPr/>
        <p:txBody>
          <a:bodyPr/>
          <a:lstStyle/>
          <a:p>
            <a:r>
              <a:rPr lang="en-US" dirty="0"/>
              <a:t>Examples and Assignments</a:t>
            </a:r>
          </a:p>
        </p:txBody>
      </p:sp>
      <p:sp>
        <p:nvSpPr>
          <p:cNvPr id="3" name="Content Placeholder 2">
            <a:extLst>
              <a:ext uri="{FF2B5EF4-FFF2-40B4-BE49-F238E27FC236}">
                <a16:creationId xmlns:a16="http://schemas.microsoft.com/office/drawing/2014/main" id="{675B4817-C0D6-534A-8608-AA0BA77E56C1}"/>
              </a:ext>
            </a:extLst>
          </p:cNvPr>
          <p:cNvSpPr>
            <a:spLocks noGrp="1"/>
          </p:cNvSpPr>
          <p:nvPr>
            <p:ph idx="1"/>
          </p:nvPr>
        </p:nvSpPr>
        <p:spPr/>
        <p:txBody>
          <a:bodyPr/>
          <a:lstStyle/>
          <a:p>
            <a:r>
              <a:rPr lang="en-US" dirty="0"/>
              <a:t>Examples will be based on Unix/Linux/POSIX – and if you don’t know what that means, I’m about to explain.</a:t>
            </a:r>
          </a:p>
          <a:p>
            <a:r>
              <a:rPr lang="en-US" dirty="0"/>
              <a:t>Programming assignments will be short and can be done on any system, but I strongly advise that you use a Unix/Linux/POSIX system, for several reasons:</a:t>
            </a:r>
          </a:p>
          <a:p>
            <a:pPr lvl="1"/>
            <a:r>
              <a:rPr lang="en-US" dirty="0"/>
              <a:t>It’s going to be easier for you</a:t>
            </a:r>
          </a:p>
          <a:p>
            <a:pPr lvl="1"/>
            <a:r>
              <a:rPr lang="en-US" dirty="0"/>
              <a:t>I probably can’t help with questions or problems you encounter on other systems</a:t>
            </a:r>
          </a:p>
          <a:p>
            <a:pPr lvl="1"/>
            <a:r>
              <a:rPr lang="en-US" dirty="0"/>
              <a:t>It’s effectively an industry standard. From a career standpoint, you should be proficient in it!</a:t>
            </a:r>
          </a:p>
          <a:p>
            <a:r>
              <a:rPr lang="en-US" dirty="0"/>
              <a:t>So, let’s see why it’s so important…</a:t>
            </a:r>
          </a:p>
        </p:txBody>
      </p:sp>
      <p:sp>
        <p:nvSpPr>
          <p:cNvPr id="4" name="Date Placeholder 3">
            <a:extLst>
              <a:ext uri="{FF2B5EF4-FFF2-40B4-BE49-F238E27FC236}">
                <a16:creationId xmlns:a16="http://schemas.microsoft.com/office/drawing/2014/main" id="{6B2EA1F2-7991-6A4C-A010-E6DC675CC2F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60DD5EA-3FE2-F94B-8156-3C4411164480}"/>
              </a:ext>
            </a:extLst>
          </p:cNvPr>
          <p:cNvSpPr>
            <a:spLocks noGrp="1"/>
          </p:cNvSpPr>
          <p:nvPr>
            <p:ph type="sldNum" sz="quarter" idx="12"/>
          </p:nvPr>
        </p:nvSpPr>
        <p:spPr/>
        <p:txBody>
          <a:bodyPr/>
          <a:lstStyle/>
          <a:p>
            <a:fld id="{FCFF2910-D1F1-314D-A8F2-476646A55ABA}" type="slidenum">
              <a:rPr lang="en-US" smtClean="0"/>
              <a:t>7</a:t>
            </a:fld>
            <a:endParaRPr lang="en-US"/>
          </a:p>
        </p:txBody>
      </p:sp>
    </p:spTree>
    <p:extLst>
      <p:ext uri="{BB962C8B-B14F-4D97-AF65-F5344CB8AC3E}">
        <p14:creationId xmlns:p14="http://schemas.microsoft.com/office/powerpoint/2010/main" val="7775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0693-F494-0640-964A-6777AF236C68}"/>
              </a:ext>
            </a:extLst>
          </p:cNvPr>
          <p:cNvSpPr>
            <a:spLocks noGrp="1"/>
          </p:cNvSpPr>
          <p:nvPr>
            <p:ph type="title"/>
          </p:nvPr>
        </p:nvSpPr>
        <p:spPr/>
        <p:txBody>
          <a:bodyPr/>
          <a:lstStyle/>
          <a:p>
            <a:r>
              <a:rPr lang="en-US" dirty="0"/>
              <a:t>How Software Became Portable</a:t>
            </a:r>
          </a:p>
        </p:txBody>
      </p:sp>
      <p:sp>
        <p:nvSpPr>
          <p:cNvPr id="3" name="Content Placeholder 2">
            <a:extLst>
              <a:ext uri="{FF2B5EF4-FFF2-40B4-BE49-F238E27FC236}">
                <a16:creationId xmlns:a16="http://schemas.microsoft.com/office/drawing/2014/main" id="{A32BFDCF-DF6D-F04F-AB00-52A9B571E475}"/>
              </a:ext>
            </a:extLst>
          </p:cNvPr>
          <p:cNvSpPr>
            <a:spLocks noGrp="1"/>
          </p:cNvSpPr>
          <p:nvPr>
            <p:ph idx="1"/>
          </p:nvPr>
        </p:nvSpPr>
        <p:spPr/>
        <p:txBody>
          <a:bodyPr/>
          <a:lstStyle/>
          <a:p>
            <a:r>
              <a:rPr lang="en-US" dirty="0"/>
              <a:t>Before the 1970s, every computer manufacturer distributed bundled software with their systems – compilers, databases, editors, and so on.  Once you chose a computer vendor, you were “locked in” to their systems.</a:t>
            </a:r>
          </a:p>
          <a:p>
            <a:r>
              <a:rPr lang="en-US" dirty="0"/>
              <a:t>There was virtually no independent software industry.</a:t>
            </a:r>
          </a:p>
          <a:p>
            <a:r>
              <a:rPr lang="en-US" dirty="0"/>
              <a:t>Three things changed that:</a:t>
            </a:r>
          </a:p>
          <a:p>
            <a:pPr lvl="1"/>
            <a:r>
              <a:rPr lang="en-US" dirty="0"/>
              <a:t>The development of system-independent programming languages</a:t>
            </a:r>
          </a:p>
          <a:p>
            <a:pPr lvl="1"/>
            <a:r>
              <a:rPr lang="en-US" dirty="0"/>
              <a:t>The development of system independent databases (SQL)</a:t>
            </a:r>
          </a:p>
          <a:p>
            <a:pPr lvl="1"/>
            <a:r>
              <a:rPr lang="en-US" dirty="0"/>
              <a:t>The proliferation of Unix/POSIX based systems</a:t>
            </a:r>
          </a:p>
        </p:txBody>
      </p:sp>
      <p:sp>
        <p:nvSpPr>
          <p:cNvPr id="4" name="Date Placeholder 3">
            <a:extLst>
              <a:ext uri="{FF2B5EF4-FFF2-40B4-BE49-F238E27FC236}">
                <a16:creationId xmlns:a16="http://schemas.microsoft.com/office/drawing/2014/main" id="{CD965F92-D340-9745-B4A5-5C7F8B398771}"/>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3F1BA6E-F95B-8A4A-A79B-5BFAFF89B3AC}"/>
              </a:ext>
            </a:extLst>
          </p:cNvPr>
          <p:cNvSpPr>
            <a:spLocks noGrp="1"/>
          </p:cNvSpPr>
          <p:nvPr>
            <p:ph type="sldNum" sz="quarter" idx="12"/>
          </p:nvPr>
        </p:nvSpPr>
        <p:spPr/>
        <p:txBody>
          <a:bodyPr/>
          <a:lstStyle/>
          <a:p>
            <a:fld id="{FCFF2910-D1F1-314D-A8F2-476646A55ABA}" type="slidenum">
              <a:rPr lang="en-US" smtClean="0"/>
              <a:t>8</a:t>
            </a:fld>
            <a:endParaRPr lang="en-US"/>
          </a:p>
        </p:txBody>
      </p:sp>
    </p:spTree>
    <p:extLst>
      <p:ext uri="{BB962C8B-B14F-4D97-AF65-F5344CB8AC3E}">
        <p14:creationId xmlns:p14="http://schemas.microsoft.com/office/powerpoint/2010/main" val="323672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73CB-0E27-E049-9774-CDE858CF3515}"/>
              </a:ext>
            </a:extLst>
          </p:cNvPr>
          <p:cNvSpPr>
            <a:spLocks noGrp="1"/>
          </p:cNvSpPr>
          <p:nvPr>
            <p:ph type="title"/>
          </p:nvPr>
        </p:nvSpPr>
        <p:spPr/>
        <p:txBody>
          <a:bodyPr/>
          <a:lstStyle/>
          <a:p>
            <a:r>
              <a:rPr lang="en-US" dirty="0"/>
              <a:t>How “Unix” Became a De Facto Standard</a:t>
            </a:r>
          </a:p>
        </p:txBody>
      </p:sp>
      <p:sp>
        <p:nvSpPr>
          <p:cNvPr id="3" name="Content Placeholder 2">
            <a:extLst>
              <a:ext uri="{FF2B5EF4-FFF2-40B4-BE49-F238E27FC236}">
                <a16:creationId xmlns:a16="http://schemas.microsoft.com/office/drawing/2014/main" id="{EB2C277F-1242-124D-8D7C-C88CB93867AE}"/>
              </a:ext>
            </a:extLst>
          </p:cNvPr>
          <p:cNvSpPr>
            <a:spLocks noGrp="1"/>
          </p:cNvSpPr>
          <p:nvPr>
            <p:ph idx="1"/>
          </p:nvPr>
        </p:nvSpPr>
        <p:spPr/>
        <p:txBody>
          <a:bodyPr>
            <a:normAutofit lnSpcReduction="10000"/>
          </a:bodyPr>
          <a:lstStyle/>
          <a:p>
            <a:r>
              <a:rPr lang="en-US" dirty="0"/>
              <a:t>Unix was developed in the 1970s at Bell Labs by </a:t>
            </a:r>
            <a:r>
              <a:rPr lang="en-US" i="1" dirty="0"/>
              <a:t>Ken Thompson</a:t>
            </a:r>
            <a:r>
              <a:rPr lang="en-US" dirty="0"/>
              <a:t>, </a:t>
            </a:r>
            <a:r>
              <a:rPr lang="en-US" i="1" dirty="0"/>
              <a:t>Dennis Ritchie</a:t>
            </a:r>
            <a:r>
              <a:rPr lang="en-US" dirty="0"/>
              <a:t>, and others, but licensing was very restrictive</a:t>
            </a:r>
          </a:p>
          <a:p>
            <a:r>
              <a:rPr lang="en-US" dirty="0"/>
              <a:t>An operating system – the </a:t>
            </a:r>
            <a:r>
              <a:rPr lang="en-US" i="1" dirty="0"/>
              <a:t>Berkeley Standard Distribution (BSD)</a:t>
            </a:r>
            <a:r>
              <a:rPr lang="en-US" dirty="0"/>
              <a:t> – based on Unix was developed at Berkeley and released in 1977. </a:t>
            </a:r>
            <a:r>
              <a:rPr lang="en-US" i="1" dirty="0"/>
              <a:t>Mac OS </a:t>
            </a:r>
            <a:r>
              <a:rPr lang="en-US" dirty="0"/>
              <a:t>is based on BSD.</a:t>
            </a:r>
          </a:p>
          <a:p>
            <a:r>
              <a:rPr lang="en-US" dirty="0"/>
              <a:t>Another system based on Unix – </a:t>
            </a:r>
            <a:r>
              <a:rPr lang="en-US" i="1" dirty="0"/>
              <a:t>Linux</a:t>
            </a:r>
            <a:r>
              <a:rPr lang="en-US" dirty="0"/>
              <a:t> – was developed by Finnish software engineer Linus Torvalds in the early 1990s.  Many Linux variants were created by other developers.</a:t>
            </a:r>
          </a:p>
          <a:p>
            <a:r>
              <a:rPr lang="en-US" dirty="0"/>
              <a:t>The </a:t>
            </a:r>
            <a:r>
              <a:rPr lang="en-US" i="1" dirty="0"/>
              <a:t>IEEE Computer Society </a:t>
            </a:r>
            <a:r>
              <a:rPr lang="en-US" dirty="0"/>
              <a:t>released a family of standards – the </a:t>
            </a:r>
            <a:r>
              <a:rPr lang="en-US" i="1" dirty="0"/>
              <a:t>Portable Operating System Interface (POSIX) </a:t>
            </a:r>
            <a:r>
              <a:rPr lang="en-US" dirty="0"/>
              <a:t>– in 1997.</a:t>
            </a:r>
          </a:p>
          <a:p>
            <a:r>
              <a:rPr lang="en-US" dirty="0"/>
              <a:t>Over 70% of all web servers, and approximately 98% of the top 1 million web servers, run POSIX compliant operating systems.</a:t>
            </a:r>
          </a:p>
          <a:p>
            <a:endParaRPr lang="en-US" dirty="0"/>
          </a:p>
        </p:txBody>
      </p:sp>
      <p:sp>
        <p:nvSpPr>
          <p:cNvPr id="4" name="Date Placeholder 3">
            <a:extLst>
              <a:ext uri="{FF2B5EF4-FFF2-40B4-BE49-F238E27FC236}">
                <a16:creationId xmlns:a16="http://schemas.microsoft.com/office/drawing/2014/main" id="{DCEDE874-A061-4B46-9527-7EC56B0AFA2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C52EB17-E9C4-F349-BFBD-0128E24F3C27}"/>
              </a:ext>
            </a:extLst>
          </p:cNvPr>
          <p:cNvSpPr>
            <a:spLocks noGrp="1"/>
          </p:cNvSpPr>
          <p:nvPr>
            <p:ph type="sldNum" sz="quarter" idx="12"/>
          </p:nvPr>
        </p:nvSpPr>
        <p:spPr/>
        <p:txBody>
          <a:bodyPr/>
          <a:lstStyle/>
          <a:p>
            <a:fld id="{FCFF2910-D1F1-314D-A8F2-476646A55ABA}" type="slidenum">
              <a:rPr lang="en-US" smtClean="0"/>
              <a:t>9</a:t>
            </a:fld>
            <a:endParaRPr lang="en-US"/>
          </a:p>
        </p:txBody>
      </p:sp>
    </p:spTree>
    <p:extLst>
      <p:ext uri="{BB962C8B-B14F-4D97-AF65-F5344CB8AC3E}">
        <p14:creationId xmlns:p14="http://schemas.microsoft.com/office/powerpoint/2010/main" val="306274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4845</Words>
  <Application>Microsoft Macintosh PowerPoint</Application>
  <PresentationFormat>Widescreen</PresentationFormat>
  <Paragraphs>575</Paragraphs>
  <Slides>60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CMPE 220 </vt:lpstr>
      <vt:lpstr>System Software / History of Computing</vt:lpstr>
      <vt:lpstr>Rear Admiral Grace Murray Hopper</vt:lpstr>
      <vt:lpstr>My Background</vt:lpstr>
      <vt:lpstr>Housekeeping</vt:lpstr>
      <vt:lpstr>Exams and Proctoring</vt:lpstr>
      <vt:lpstr>Examples and Assignments</vt:lpstr>
      <vt:lpstr>How Software Became Portable</vt:lpstr>
      <vt:lpstr>How “Unix” Became a De Facto Standard</vt:lpstr>
      <vt:lpstr>Machine Code – Common in 1940s</vt:lpstr>
      <vt:lpstr>HP 2116 – circa 1966</vt:lpstr>
      <vt:lpstr>Problems with Machine Code Programming</vt:lpstr>
      <vt:lpstr>Assembly Language</vt:lpstr>
      <vt:lpstr>Assembly Language Coding Sheet</vt:lpstr>
      <vt:lpstr>Assembly Language</vt:lpstr>
      <vt:lpstr>Higher Level (compiled) Language</vt:lpstr>
      <vt:lpstr>Compiler Inefficiencies</vt:lpstr>
      <vt:lpstr>Linkers and Loaders</vt:lpstr>
      <vt:lpstr>Building Software</vt:lpstr>
      <vt:lpstr>Interpreters</vt:lpstr>
      <vt:lpstr>Think About It</vt:lpstr>
      <vt:lpstr>Step One:  Write  Model 2 Assembler</vt:lpstr>
      <vt:lpstr>Step 2: Write a Compiler for the Model 2</vt:lpstr>
      <vt:lpstr>Step 3: Write (or port) Code for the Model 2</vt:lpstr>
      <vt:lpstr>Course Goals and Requirements</vt:lpstr>
      <vt:lpstr>Shell scripting</vt:lpstr>
      <vt:lpstr>Shell Scripting</vt:lpstr>
      <vt:lpstr>History</vt:lpstr>
      <vt:lpstr>Bash Basics</vt:lpstr>
      <vt:lpstr>Bash Basics (cont)</vt:lpstr>
      <vt:lpstr>The rc file</vt:lpstr>
      <vt:lpstr>File References</vt:lpstr>
      <vt:lpstr>POSIX File Permissions</vt:lpstr>
      <vt:lpstr>POSIX File Permissions (cont)</vt:lpstr>
      <vt:lpstr>Useful Shell Commands</vt:lpstr>
      <vt:lpstr>Useful Shell Commands (cont)</vt:lpstr>
      <vt:lpstr>Useful Shell Commands (cont)</vt:lpstr>
      <vt:lpstr>Standard File Streams</vt:lpstr>
      <vt:lpstr>Standard File Streams (cont)</vt:lpstr>
      <vt:lpstr>Pipelines (aka Pipes)</vt:lpstr>
      <vt:lpstr>Variables</vt:lpstr>
      <vt:lpstr>Conditionals </vt:lpstr>
      <vt:lpstr>Conditional Expressions</vt:lpstr>
      <vt:lpstr>Conditional Blocks: if</vt:lpstr>
      <vt:lpstr>Loop Blocks: for</vt:lpstr>
      <vt:lpstr>Loop Blocks: while</vt:lpstr>
      <vt:lpstr>make</vt:lpstr>
      <vt:lpstr>What is Make?</vt:lpstr>
      <vt:lpstr>History</vt:lpstr>
      <vt:lpstr>Dependencies: Example</vt:lpstr>
      <vt:lpstr>Instructions: Example</vt:lpstr>
      <vt:lpstr>Using Make</vt:lpstr>
      <vt:lpstr>Makefile: Example of a Make Rule</vt:lpstr>
      <vt:lpstr>Invoking Make</vt:lpstr>
      <vt:lpstr>Make Macros</vt:lpstr>
      <vt:lpstr>Predefined Macros</vt:lpstr>
      <vt:lpstr>Generic Rules</vt:lpstr>
      <vt:lpstr>Rules You Should Include</vt:lpstr>
      <vt:lpstr>Make for Everything</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220 </dc:title>
  <dc:creator>Robert Nicholson</dc:creator>
  <cp:lastModifiedBy>Robert Nicholson</cp:lastModifiedBy>
  <cp:revision>139</cp:revision>
  <dcterms:created xsi:type="dcterms:W3CDTF">2019-11-07T23:44:20Z</dcterms:created>
  <dcterms:modified xsi:type="dcterms:W3CDTF">2023-01-25T17:39:28Z</dcterms:modified>
</cp:coreProperties>
</file>